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A58"/>
    <a:srgbClr val="1A4446"/>
    <a:srgbClr val="8A979D"/>
    <a:srgbClr val="007A89"/>
    <a:srgbClr val="727272"/>
    <a:srgbClr val="C9ABA3"/>
    <a:srgbClr val="967570"/>
    <a:srgbClr val="D2B9B2"/>
    <a:srgbClr val="AFAFB1"/>
    <a:srgbClr val="FF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Hoja1!$A$2:$A$9</cx:f>
        <cx:lvl ptCount="8">
          <cx:pt idx="0">1er trim.</cx:pt>
          <cx:pt idx="1">2º trim.</cx:pt>
          <cx:pt idx="2">3er trim.</cx:pt>
          <cx:pt idx="3">4º trim.</cx:pt>
          <cx:pt idx="4">4º trim.</cx:pt>
          <cx:pt idx="5">4º trim.</cx:pt>
          <cx:pt idx="6">4º trim.</cx:pt>
          <cx:pt idx="7">4º trim.</cx:pt>
        </cx:lvl>
      </cx:strDim>
      <cx:numDim type="size">
        <cx:f dir="row">Hoja1!$B$2:$B$9</cx:f>
        <cx:lvl ptCount="8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</cx:numDim>
    </cx:data>
  </cx:chartData>
  <cx:chart>
    <cx:title pos="t" align="ctr" overlay="0">
      <cx:tx>
        <cx:txData>
          <cx:v>Python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lang="en-US" sz="1100" b="0" i="0" u="none" strike="noStrike" kern="1200" spc="0" baseline="0" dirty="0" smtClean="0">
              <a:solidFill>
                <a:srgbClr val="007A89"/>
              </a:solidFill>
              <a:latin typeface="Eras Light ITC" panose="020B0402030504020804" pitchFamily="34" charset="0"/>
              <a:ea typeface="+mn-ea"/>
              <a:cs typeface="+mn-cs"/>
            </a:defRPr>
          </a:pPr>
          <a:r>
            <a: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1A4446"/>
              </a:solidFill>
              <a:effectLst/>
              <a:uLnTx/>
              <a:uFillTx/>
              <a:latin typeface="Eras Light ITC" panose="020B0402030504020804" pitchFamily="34" charset="0"/>
              <a:ea typeface="+mn-ea"/>
              <a:cs typeface="+mn-cs"/>
            </a:rPr>
            <a:t>Python</a:t>
          </a:r>
        </a:p>
      </cx:txPr>
    </cx:title>
    <cx:plotArea>
      <cx:plotAreaRegion>
        <cx:series layoutId="sunburst" uniqueId="{EB1D8D04-E087-4B9D-A10C-AE4ECF8A1DBA}">
          <cx:tx>
            <cx:txData>
              <cx:f>Hoja1!$B$1</cx:f>
              <cx:v>Ventas</cx:v>
            </cx:txData>
          </cx:tx>
          <cx:spPr>
            <a:solidFill>
              <a:srgbClr val="1A4446"/>
            </a:solidFill>
          </cx:spPr>
          <cx:dataPt idx="0">
            <cx:spPr>
              <a:noFill/>
            </cx:spPr>
          </cx:dataPt>
          <cx:dataPt idx="1">
            <cx:spPr>
              <a:noFill/>
            </cx:spPr>
          </cx:dataPt>
          <cx:dataPt idx="2">
            <cx:spPr>
              <a:noFill/>
            </cx:spPr>
          </cx:dataPt>
          <cx:dataPt idx="3">
            <cx:spPr>
              <a:noFill/>
            </cx:spPr>
          </cx:dataPt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Hoja1!$A$2:$A$9</cx:f>
        <cx:lvl ptCount="8">
          <cx:pt idx="0">1er trim.</cx:pt>
          <cx:pt idx="1">2º trim.</cx:pt>
          <cx:pt idx="2">3er trim.</cx:pt>
          <cx:pt idx="3">4º trim.</cx:pt>
          <cx:pt idx="4">4º trim.</cx:pt>
          <cx:pt idx="5">4º trim.</cx:pt>
          <cx:pt idx="6">4º trim.</cx:pt>
          <cx:pt idx="7">4º trim.</cx:pt>
        </cx:lvl>
      </cx:strDim>
      <cx:numDim type="size">
        <cx:f dir="row">Hoja1!$B$2:$B$9</cx:f>
        <cx:lvl ptCount="8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</cx:numDim>
    </cx:data>
  </cx:chartData>
  <cx:chart>
    <cx:title pos="t" align="ctr" overlay="0">
      <cx:tx>
        <cx:txData>
          <cx:v>HTML Y CSS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lang="en-US" sz="1100" b="0" i="0" u="none" strike="noStrike" kern="1200" spc="0" baseline="0" dirty="0" smtClean="0">
              <a:solidFill>
                <a:srgbClr val="007A89"/>
              </a:solidFill>
              <a:latin typeface="Eras Light ITC" panose="020B0402030504020804" pitchFamily="34" charset="0"/>
              <a:ea typeface="+mn-ea"/>
              <a:cs typeface="+mn-cs"/>
            </a:defRPr>
          </a:pPr>
          <a:r>
            <a: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1A4446"/>
              </a:solidFill>
              <a:effectLst/>
              <a:uLnTx/>
              <a:uFillTx/>
              <a:latin typeface="Eras Light ITC" panose="020B0402030504020804" pitchFamily="34" charset="0"/>
              <a:ea typeface="+mn-ea"/>
              <a:cs typeface="+mn-cs"/>
            </a:rPr>
            <a:t>HTML Y CSS</a:t>
          </a:r>
        </a:p>
      </cx:txPr>
    </cx:title>
    <cx:plotArea>
      <cx:plotAreaRegion>
        <cx:series layoutId="sunburst" uniqueId="{EB1D8D04-E087-4B9D-A10C-AE4ECF8A1DBA}">
          <cx:tx>
            <cx:txData>
              <cx:f>Hoja1!$B$1</cx:f>
              <cx:v>Ventas</cx:v>
            </cx:txData>
          </cx:tx>
          <cx:spPr>
            <a:solidFill>
              <a:srgbClr val="1A4446"/>
            </a:solidFill>
          </cx:spPr>
          <cx:dataPt idx="0">
            <cx:spPr>
              <a:noFill/>
            </cx:spPr>
          </cx:dataPt>
          <cx:dataPt idx="1">
            <cx:spPr>
              <a:noFill/>
            </cx:spPr>
          </cx:dataPt>
          <cx:dataId val="0"/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Hoja1!$A$2:$A$9</cx:f>
        <cx:lvl ptCount="8">
          <cx:pt idx="0">1er trim.</cx:pt>
          <cx:pt idx="1">2º trim.</cx:pt>
          <cx:pt idx="2">3er trim.</cx:pt>
          <cx:pt idx="3">4º trim.</cx:pt>
          <cx:pt idx="4">4º trim.</cx:pt>
          <cx:pt idx="5">4º trim.</cx:pt>
          <cx:pt idx="6">4º trim.</cx:pt>
          <cx:pt idx="7">4º trim.</cx:pt>
        </cx:lvl>
      </cx:strDim>
      <cx:numDim type="size">
        <cx:f dir="row">Hoja1!$B$2:$B$9</cx:f>
        <cx:lvl ptCount="8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</cx:numDim>
    </cx:data>
  </cx:chartData>
  <cx:chart>
    <cx:title pos="t" align="ctr" overlay="0">
      <cx:tx>
        <cx:txData>
          <cx:v>Java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lang="en-US" sz="1100" b="0" i="0" u="none" strike="noStrike" kern="1200" spc="0" baseline="0" dirty="0" smtClean="0">
              <a:solidFill>
                <a:srgbClr val="007A89"/>
              </a:solidFill>
              <a:latin typeface="Eras Light ITC" panose="020B0402030504020804" pitchFamily="34" charset="0"/>
              <a:ea typeface="+mn-ea"/>
              <a:cs typeface="+mn-cs"/>
            </a:defRPr>
          </a:pPr>
          <a:r>
            <a: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1A4446"/>
              </a:solidFill>
              <a:effectLst/>
              <a:uLnTx/>
              <a:uFillTx/>
              <a:latin typeface="Eras Light ITC" panose="020B0402030504020804" pitchFamily="34" charset="0"/>
              <a:ea typeface="+mn-ea"/>
              <a:cs typeface="+mn-cs"/>
            </a:rPr>
            <a:t>Java</a:t>
          </a:r>
        </a:p>
      </cx:txPr>
    </cx:title>
    <cx:plotArea>
      <cx:plotAreaRegion>
        <cx:series layoutId="sunburst" uniqueId="{EB1D8D04-E087-4B9D-A10C-AE4ECF8A1DBA}">
          <cx:tx>
            <cx:txData>
              <cx:f>Hoja1!$B$1</cx:f>
              <cx:v>Ventas</cx:v>
            </cx:txData>
          </cx:tx>
          <cx:spPr>
            <a:solidFill>
              <a:srgbClr val="1A4446"/>
            </a:solidFill>
          </cx:spPr>
          <cx:dataPt idx="0">
            <cx:spPr>
              <a:noFill/>
            </cx:spPr>
          </cx:dataPt>
          <cx:dataPt idx="1">
            <cx:spPr>
              <a:noFill/>
            </cx:spPr>
          </cx:dataPt>
          <cx:dataId val="0"/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Hoja1!$A$2:$A$9</cx:f>
        <cx:lvl ptCount="8">
          <cx:pt idx="0">1er trim.</cx:pt>
          <cx:pt idx="1">2º trim.</cx:pt>
          <cx:pt idx="2">3er trim.</cx:pt>
          <cx:pt idx="3">4º trim.</cx:pt>
          <cx:pt idx="4">4º trim.</cx:pt>
          <cx:pt idx="5">4º trim.</cx:pt>
          <cx:pt idx="6">4º trim.</cx:pt>
          <cx:pt idx="7">4º trim.</cx:pt>
        </cx:lvl>
      </cx:strDim>
      <cx:numDim type="size">
        <cx:f dir="row">Hoja1!$B$2:$B$9</cx:f>
        <cx:lvl ptCount="8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</cx:numDim>
    </cx:data>
  </cx:chartData>
  <cx:chart>
    <cx:title pos="t" align="ctr" overlay="0">
      <cx:tx>
        <cx:txData>
          <cx:v>SQL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lang="en-US" sz="1100" b="0" i="0" u="none" strike="noStrike" kern="1200" spc="0" baseline="0" dirty="0" smtClean="0">
              <a:solidFill>
                <a:srgbClr val="007A89"/>
              </a:solidFill>
              <a:latin typeface="Eras Light ITC" panose="020B0402030504020804" pitchFamily="34" charset="0"/>
              <a:ea typeface="+mn-ea"/>
              <a:cs typeface="+mn-cs"/>
            </a:defRPr>
          </a:pPr>
          <a:r>
            <a: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1A4446"/>
              </a:solidFill>
              <a:effectLst/>
              <a:uLnTx/>
              <a:uFillTx/>
              <a:latin typeface="Eras Light ITC" panose="020B0402030504020804" pitchFamily="34" charset="0"/>
              <a:ea typeface="+mn-ea"/>
              <a:cs typeface="+mn-cs"/>
            </a:rPr>
            <a:t>SQL</a:t>
          </a:r>
        </a:p>
      </cx:txPr>
    </cx:title>
    <cx:plotArea>
      <cx:plotAreaRegion>
        <cx:series layoutId="sunburst" uniqueId="{EB1D8D04-E087-4B9D-A10C-AE4ECF8A1DBA}">
          <cx:tx>
            <cx:txData>
              <cx:f>Hoja1!$B$1</cx:f>
              <cx:v>Ventas</cx:v>
            </cx:txData>
          </cx:tx>
          <cx:spPr>
            <a:solidFill>
              <a:srgbClr val="1A4446"/>
            </a:solidFill>
          </cx:spPr>
          <cx:dataPt idx="0">
            <cx:spPr>
              <a:noFill/>
            </cx:spPr>
          </cx:dataPt>
          <cx:dataPt idx="1">
            <cx:spPr>
              <a:noFill/>
            </cx:spPr>
          </cx:dataPt>
          <cx:dataPt idx="2">
            <cx:spPr>
              <a:noFill/>
            </cx:spPr>
          </cx:dataPt>
          <cx:dataId val="0"/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Hoja1!$A$2:$A$9</cx:f>
        <cx:lvl ptCount="8">
          <cx:pt idx="0">1er trim.</cx:pt>
          <cx:pt idx="1">2º trim.</cx:pt>
          <cx:pt idx="2">3er trim.</cx:pt>
          <cx:pt idx="3">4º trim.</cx:pt>
          <cx:pt idx="4">4º trim.</cx:pt>
          <cx:pt idx="5">4º trim.</cx:pt>
          <cx:pt idx="6">4º trim.</cx:pt>
          <cx:pt idx="7">4º trim.</cx:pt>
        </cx:lvl>
      </cx:strDim>
      <cx:numDim type="size">
        <cx:f dir="row">Hoja1!$B$2:$B$9</cx:f>
        <cx:lvl ptCount="8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</cx:numDim>
    </cx:data>
  </cx:chartData>
  <cx:chart>
    <cx:title pos="t" align="ctr" overlay="0">
      <cx:tx>
        <cx:txData>
          <cx:v>SCRUM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lang="en-US" sz="1100" b="0" i="0" u="none" strike="noStrike" kern="1200" spc="0" baseline="0" dirty="0" smtClean="0">
              <a:solidFill>
                <a:srgbClr val="007A89"/>
              </a:solidFill>
              <a:latin typeface="Eras Light ITC" panose="020B0402030504020804" pitchFamily="34" charset="0"/>
              <a:ea typeface="+mn-ea"/>
              <a:cs typeface="+mn-cs"/>
            </a:defRPr>
          </a:pPr>
          <a:r>
            <a: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1A4446"/>
              </a:solidFill>
              <a:effectLst/>
              <a:uLnTx/>
              <a:uFillTx/>
              <a:latin typeface="Eras Light ITC" panose="020B0402030504020804" pitchFamily="34" charset="0"/>
              <a:ea typeface="+mn-ea"/>
              <a:cs typeface="+mn-cs"/>
            </a:rPr>
            <a:t>SCRUM</a:t>
          </a:r>
        </a:p>
      </cx:txPr>
    </cx:title>
    <cx:plotArea>
      <cx:plotAreaRegion>
        <cx:plotSurface>
          <cx:spPr>
            <a:noFill/>
          </cx:spPr>
        </cx:plotSurface>
        <cx:series layoutId="sunburst" uniqueId="{EB1D8D04-E087-4B9D-A10C-AE4ECF8A1DBA}">
          <cx:tx>
            <cx:txData>
              <cx:f>Hoja1!$B$1</cx:f>
              <cx:v>Ventas</cx:v>
            </cx:txData>
          </cx:tx>
          <cx:spPr>
            <a:solidFill>
              <a:srgbClr val="1A4446"/>
            </a:solidFill>
          </cx:spPr>
          <cx:dataPt idx="0">
            <cx:spPr>
              <a:noFill/>
            </cx:spPr>
          </cx:dataPt>
          <cx:dataPt idx="1">
            <cx:spPr>
              <a:noFill/>
            </cx:spPr>
          </cx:dataPt>
          <cx:dataId val="0"/>
        </cx:series>
      </cx:plotAreaRegion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Hoja1!$A$2:$A$9</cx:f>
        <cx:lvl ptCount="8">
          <cx:pt idx="0">1er trim.</cx:pt>
          <cx:pt idx="1">2º trim.</cx:pt>
          <cx:pt idx="2">3er trim.</cx:pt>
          <cx:pt idx="3">4º trim.</cx:pt>
          <cx:pt idx="4">4º trim.</cx:pt>
          <cx:pt idx="5">4º trim.</cx:pt>
          <cx:pt idx="6">4º trim.</cx:pt>
          <cx:pt idx="7">4º trim.</cx:pt>
        </cx:lvl>
      </cx:strDim>
      <cx:numDim type="size">
        <cx:f dir="row">Hoja1!$B$2:$B$9</cx:f>
        <cx:lvl ptCount="8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</cx:numDim>
    </cx:data>
  </cx:chartData>
  <cx:chart>
    <cx:title pos="t" align="ctr" overlay="0">
      <cx:tx>
        <cx:txData>
          <cx:v>GIT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lang="en-US" sz="1100" b="0" i="0" u="none" strike="noStrike" kern="1200" spc="0" baseline="0" dirty="0" smtClean="0">
              <a:solidFill>
                <a:srgbClr val="007A89"/>
              </a:solidFill>
              <a:latin typeface="Eras Light ITC" panose="020B0402030504020804" pitchFamily="34" charset="0"/>
              <a:ea typeface="+mn-ea"/>
              <a:cs typeface="+mn-cs"/>
            </a:defRPr>
          </a:pPr>
          <a:r>
            <a: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1A4446"/>
              </a:solidFill>
              <a:effectLst/>
              <a:uLnTx/>
              <a:uFillTx/>
              <a:latin typeface="Eras Light ITC" panose="020B0402030504020804" pitchFamily="34" charset="0"/>
              <a:ea typeface="+mn-ea"/>
              <a:cs typeface="+mn-cs"/>
            </a:rPr>
            <a:t>GIT</a:t>
          </a:r>
        </a:p>
      </cx:txPr>
    </cx:title>
    <cx:plotArea>
      <cx:plotAreaRegion>
        <cx:series layoutId="sunburst" uniqueId="{EB1D8D04-E087-4B9D-A10C-AE4ECF8A1DBA}">
          <cx:tx>
            <cx:txData>
              <cx:f>Hoja1!$B$1</cx:f>
              <cx:v>Ventas</cx:v>
            </cx:txData>
          </cx:tx>
          <cx:spPr>
            <a:solidFill>
              <a:srgbClr val="1A4446"/>
            </a:solidFill>
          </cx:spPr>
          <cx:dataPt idx="0">
            <cx:spPr>
              <a:noFill/>
            </cx:spPr>
          </cx:dataPt>
          <cx:dataPt idx="1">
            <cx:spPr>
              <a:noFill/>
            </cx:spPr>
          </cx:dataPt>
          <cx:dataId val="0"/>
        </cx:series>
      </cx:plotAreaRegion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Hoja1!$A$2:$A$9</cx:f>
        <cx:lvl ptCount="8">
          <cx:pt idx="0">1er trim.</cx:pt>
          <cx:pt idx="1">2º trim.</cx:pt>
          <cx:pt idx="2">3er trim.</cx:pt>
          <cx:pt idx="3">4º trim.</cx:pt>
          <cx:pt idx="4">4º trim.</cx:pt>
          <cx:pt idx="5">4º trim.</cx:pt>
          <cx:pt idx="6">4º trim.</cx:pt>
          <cx:pt idx="7">4º trim.</cx:pt>
        </cx:lvl>
      </cx:strDim>
      <cx:numDim type="size">
        <cx:f dir="row">Hoja1!$B$2:$B$9</cx:f>
        <cx:lvl ptCount="8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</cx:numDim>
    </cx:data>
  </cx:chartData>
  <cx:chart>
    <cx:title pos="t" align="ctr" overlay="0">
      <cx:tx>
        <cx:txData>
          <cx:v>JavaScript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lang="en-US" sz="1100" b="0" i="0" u="none" strike="noStrike" kern="1200" spc="0" baseline="0" dirty="0" smtClean="0">
              <a:solidFill>
                <a:srgbClr val="007A89"/>
              </a:solidFill>
              <a:latin typeface="Eras Light ITC" panose="020B0402030504020804" pitchFamily="34" charset="0"/>
              <a:ea typeface="+mn-ea"/>
              <a:cs typeface="+mn-cs"/>
            </a:defRPr>
          </a:pPr>
          <a:r>
            <a: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1A4446"/>
              </a:solidFill>
              <a:effectLst/>
              <a:uLnTx/>
              <a:uFillTx/>
              <a:latin typeface="Eras Light ITC" panose="020B0402030504020804" pitchFamily="34" charset="0"/>
              <a:ea typeface="+mn-ea"/>
              <a:cs typeface="+mn-cs"/>
            </a:rPr>
            <a:t>JavaScript</a:t>
          </a:r>
        </a:p>
      </cx:txPr>
    </cx:title>
    <cx:plotArea>
      <cx:plotAreaRegion>
        <cx:series layoutId="sunburst" uniqueId="{EB1D8D04-E087-4B9D-A10C-AE4ECF8A1DBA}">
          <cx:tx>
            <cx:txData>
              <cx:f>Hoja1!$B$1</cx:f>
              <cx:v>Ventas</cx:v>
            </cx:txData>
          </cx:tx>
          <cx:spPr>
            <a:solidFill>
              <a:srgbClr val="1A4446"/>
            </a:solidFill>
          </cx:spPr>
          <cx:dataPt idx="0">
            <cx:spPr>
              <a:noFill/>
            </cx:spPr>
          </cx:dataPt>
          <cx:dataPt idx="1">
            <cx:spPr>
              <a:noFill/>
            </cx:spPr>
          </cx:dataPt>
          <cx:dataPt idx="2">
            <cx:spPr>
              <a:noFill/>
            </cx:spPr>
          </cx:dataPt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55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84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761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6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65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18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00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13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8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21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839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52E4-572A-41DE-BA28-B588D9F92968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D75D-02B4-4317-B86F-2D1C59CE47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54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18" Type="http://schemas.microsoft.com/office/2014/relationships/chartEx" Target="../charts/chartEx4.xml"/><Relationship Id="rId26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microsoft.com/office/2014/relationships/chartEx" Target="../charts/chartEx1.xml"/><Relationship Id="rId17" Type="http://schemas.openxmlformats.org/officeDocument/2006/relationships/image" Target="../media/image11.png"/><Relationship Id="rId25" Type="http://schemas.microsoft.com/office/2014/relationships/chartEx" Target="../charts/chartEx7.xml"/><Relationship Id="rId2" Type="http://schemas.openxmlformats.org/officeDocument/2006/relationships/image" Target="../media/image1.png"/><Relationship Id="rId16" Type="http://schemas.microsoft.com/office/2014/relationships/chartEx" Target="../charts/chartEx3.xml"/><Relationship Id="rId20" Type="http://schemas.microsoft.com/office/2014/relationships/chartEx" Target="../charts/chartEx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7.jpeg"/><Relationship Id="rId14" Type="http://schemas.microsoft.com/office/2014/relationships/chartEx" Target="../charts/chartEx2.xml"/><Relationship Id="rId22" Type="http://schemas.microsoft.com/office/2014/relationships/chartEx" Target="../charts/chart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ángulo 344">
            <a:extLst>
              <a:ext uri="{FF2B5EF4-FFF2-40B4-BE49-F238E27FC236}">
                <a16:creationId xmlns:a16="http://schemas.microsoft.com/office/drawing/2014/main" id="{5D5A9E89-2D64-44A6-B603-C30CBF8C6785}"/>
              </a:ext>
            </a:extLst>
          </p:cNvPr>
          <p:cNvSpPr/>
          <p:nvPr/>
        </p:nvSpPr>
        <p:spPr>
          <a:xfrm>
            <a:off x="0" y="-1"/>
            <a:ext cx="6877353" cy="9144001"/>
          </a:xfrm>
          <a:prstGeom prst="rect">
            <a:avLst/>
          </a:prstGeom>
          <a:solidFill>
            <a:schemeClr val="bg1">
              <a:lumMod val="5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99" tIns="46900" rIns="93799" bIns="46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846" dirty="0"/>
          </a:p>
        </p:txBody>
      </p:sp>
      <p:sp>
        <p:nvSpPr>
          <p:cNvPr id="364" name="Rectángulo 363">
            <a:extLst>
              <a:ext uri="{FF2B5EF4-FFF2-40B4-BE49-F238E27FC236}">
                <a16:creationId xmlns:a16="http://schemas.microsoft.com/office/drawing/2014/main" id="{708F84C0-C9E8-4D7E-B49A-6B885E68E5E1}"/>
              </a:ext>
            </a:extLst>
          </p:cNvPr>
          <p:cNvSpPr/>
          <p:nvPr/>
        </p:nvSpPr>
        <p:spPr>
          <a:xfrm>
            <a:off x="2216224" y="2417725"/>
            <a:ext cx="4669977" cy="6677272"/>
          </a:xfrm>
          <a:prstGeom prst="rect">
            <a:avLst/>
          </a:prstGeom>
          <a:solidFill>
            <a:srgbClr val="AFAFB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99" tIns="46900" rIns="93799" bIns="46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846" dirty="0"/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AD9D47F6-5571-40B0-84E9-FB1B4F700474}"/>
              </a:ext>
            </a:extLst>
          </p:cNvPr>
          <p:cNvSpPr txBox="1"/>
          <p:nvPr/>
        </p:nvSpPr>
        <p:spPr>
          <a:xfrm>
            <a:off x="2732422" y="4057724"/>
            <a:ext cx="4172533" cy="5105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solidFill>
                  <a:srgbClr val="2E4A58"/>
                </a:solidFill>
                <a:latin typeface="Eras Light ITC" panose="020B0402030504020804" pitchFamily="34" charset="0"/>
              </a:rPr>
              <a:t>Algoritmos y estructuras de datos (4° semestre)</a:t>
            </a:r>
          </a:p>
          <a:p>
            <a:pPr algn="just"/>
            <a:r>
              <a:rPr lang="es-ES" sz="1000" dirty="0">
                <a:latin typeface="Eras Light ITC" panose="020B0402030504020804" pitchFamily="34" charset="0"/>
              </a:rPr>
              <a:t>En el segundo semestre del 2020 cursé la materia “Algoritmos y estructuras de datos” en la cual obtuve conocimiento sobre el manejo de las diferentes maneras de almacenar y recorrer datos en programación donde obtuve una calificación de 4.3. Esta materia también fue principalmente en Python </a:t>
            </a:r>
            <a:endParaRPr lang="es-ES" sz="1100" dirty="0">
              <a:solidFill>
                <a:srgbClr val="967570"/>
              </a:solidFill>
              <a:latin typeface="Eras Light ITC" panose="020B0402030504020804" pitchFamily="34" charset="0"/>
            </a:endParaRPr>
          </a:p>
          <a:p>
            <a:pPr algn="just"/>
            <a:r>
              <a:rPr lang="es-ES" sz="1100" dirty="0">
                <a:solidFill>
                  <a:srgbClr val="2E4A58"/>
                </a:solidFill>
                <a:latin typeface="Eras Light ITC" panose="020B0402030504020804" pitchFamily="34" charset="0"/>
              </a:rPr>
              <a:t>Modelos y bases de datos (5° semestre)</a:t>
            </a:r>
          </a:p>
          <a:p>
            <a:pPr algn="just"/>
            <a:r>
              <a:rPr lang="es-ES" sz="1000" dirty="0">
                <a:latin typeface="Eras Light ITC" panose="020B0402030504020804" pitchFamily="34" charset="0"/>
              </a:rPr>
              <a:t>En el primer semestre del 2021 tuve la oportunidad de conocer los tipos de bases de datos. Modelando BD relacionales en UML e implementándolas en SQL </a:t>
            </a:r>
            <a:r>
              <a:rPr lang="es-ES" sz="1000" dirty="0" err="1">
                <a:latin typeface="Eras Light ITC" panose="020B0402030504020804" pitchFamily="34" charset="0"/>
              </a:rPr>
              <a:t>Developer</a:t>
            </a:r>
            <a:r>
              <a:rPr lang="es-ES" sz="1000" dirty="0">
                <a:latin typeface="Eras Light ITC" panose="020B0402030504020804" pitchFamily="34" charset="0"/>
              </a:rPr>
              <a:t> de Oracle con manejo de excepciones y </a:t>
            </a:r>
            <a:r>
              <a:rPr lang="es-ES" sz="1000" dirty="0" err="1">
                <a:latin typeface="Eras Light ITC" panose="020B0402030504020804" pitchFamily="34" charset="0"/>
              </a:rPr>
              <a:t>triggers</a:t>
            </a:r>
            <a:r>
              <a:rPr lang="es-ES" sz="1000" dirty="0">
                <a:latin typeface="Eras Light ITC" panose="020B0402030504020804" pitchFamily="34" charset="0"/>
              </a:rPr>
              <a:t>, también obtuve conocimiento sobre la correcta interpretación de las historias de usuario y los requerimientos del cliente.</a:t>
            </a:r>
            <a:endParaRPr lang="es-CO" sz="1100" dirty="0">
              <a:solidFill>
                <a:srgbClr val="967570"/>
              </a:solidFill>
              <a:latin typeface="Eras Light ITC" panose="020B0402030504020804" pitchFamily="34" charset="0"/>
            </a:endParaRPr>
          </a:p>
          <a:p>
            <a:pPr algn="just"/>
            <a:r>
              <a:rPr lang="es-CO" sz="1100" dirty="0">
                <a:solidFill>
                  <a:srgbClr val="2E4A58"/>
                </a:solidFill>
                <a:latin typeface="Eras Light ITC" panose="020B0402030504020804" pitchFamily="34" charset="0"/>
              </a:rPr>
              <a:t>Programación orientada a objetos (</a:t>
            </a:r>
            <a:r>
              <a:rPr lang="es-ES" sz="1100" dirty="0">
                <a:solidFill>
                  <a:srgbClr val="2E4A58"/>
                </a:solidFill>
                <a:latin typeface="Eras Light ITC" panose="020B0402030504020804" pitchFamily="34" charset="0"/>
              </a:rPr>
              <a:t>6° semestre</a:t>
            </a:r>
            <a:r>
              <a:rPr lang="es-CO" sz="1100" dirty="0">
                <a:solidFill>
                  <a:srgbClr val="2E4A58"/>
                </a:solidFill>
                <a:latin typeface="Eras Light ITC" panose="020B0402030504020804" pitchFamily="34" charset="0"/>
              </a:rPr>
              <a:t>)</a:t>
            </a:r>
          </a:p>
          <a:p>
            <a:pPr algn="just"/>
            <a:r>
              <a:rPr lang="es-CO" sz="1000" dirty="0">
                <a:latin typeface="Eras Light ITC" panose="020B0402030504020804" pitchFamily="34" charset="0"/>
              </a:rPr>
              <a:t>En el segundo semestre de 2021 vi una materia que considero me ha aportado mas conocimientos sobre programación. Aquí aprendí el modelado, funcionamiento y manejo de las clases, interfaces y  pruebas de unidad en Java. Realicé un proyecto en el cual desarrollé junto a un compañero, un juego de Tetris (con algunas variaciones) con la librería Swing de Java respetando la separación de capa de presentación, lógica y persistencia, trabajando a pares usando practicas XP</a:t>
            </a:r>
            <a:r>
              <a:rPr lang="es-CO" sz="1026" dirty="0">
                <a:latin typeface="Eras Light ITC" panose="020B0402030504020804" pitchFamily="34" charset="0"/>
              </a:rPr>
              <a:t>. En esta materia obtuve una calificación final de 4.1.</a:t>
            </a:r>
          </a:p>
          <a:p>
            <a:pPr algn="just"/>
            <a:r>
              <a:rPr lang="es-ES" sz="1100" dirty="0">
                <a:solidFill>
                  <a:srgbClr val="007A89"/>
                </a:solidFill>
                <a:latin typeface="Eras Light ITC" panose="020B0402030504020804" pitchFamily="34" charset="0"/>
              </a:rPr>
              <a:t>Ciclos de vida y desarrollo de software </a:t>
            </a:r>
            <a:r>
              <a:rPr lang="es-CO" sz="1100" dirty="0">
                <a:solidFill>
                  <a:srgbClr val="007A89"/>
                </a:solidFill>
                <a:latin typeface="Eras Light ITC" panose="020B0402030504020804" pitchFamily="34" charset="0"/>
              </a:rPr>
              <a:t>(7</a:t>
            </a:r>
            <a:r>
              <a:rPr lang="es-ES" sz="1100" dirty="0">
                <a:solidFill>
                  <a:srgbClr val="007A89"/>
                </a:solidFill>
                <a:latin typeface="Eras Light ITC" panose="020B0402030504020804" pitchFamily="34" charset="0"/>
              </a:rPr>
              <a:t>° semestre</a:t>
            </a:r>
            <a:r>
              <a:rPr lang="es-CO" sz="1100" dirty="0">
                <a:solidFill>
                  <a:srgbClr val="007A89"/>
                </a:solidFill>
                <a:latin typeface="Eras Light ITC" panose="020B0402030504020804" pitchFamily="34" charset="0"/>
              </a:rPr>
              <a:t>)</a:t>
            </a:r>
            <a:endParaRPr lang="es-ES" sz="1100" dirty="0">
              <a:solidFill>
                <a:srgbClr val="007A89"/>
              </a:solidFill>
              <a:latin typeface="Eras Light ITC" panose="020B0402030504020804" pitchFamily="34" charset="0"/>
            </a:endParaRPr>
          </a:p>
          <a:p>
            <a:pPr algn="just"/>
            <a:r>
              <a:rPr lang="es-ES" sz="1000" dirty="0">
                <a:latin typeface="Eras Light ITC" panose="020B0402030504020804" pitchFamily="34" charset="0"/>
              </a:rPr>
              <a:t>En el primer semestre del 2022 cursé esta materia en la cual adquirí principalmente conocimientos sobre la metodología de trabajo SCRUM y diferentes metodologías agiles. Desarrollé un proyecto en equipo en la cual utilizamos </a:t>
            </a:r>
            <a:r>
              <a:rPr lang="es-ES" sz="1000" dirty="0" err="1">
                <a:latin typeface="Eras Light ITC" panose="020B0402030504020804" pitchFamily="34" charset="0"/>
              </a:rPr>
              <a:t>JavaServer</a:t>
            </a:r>
            <a:r>
              <a:rPr lang="es-ES" sz="1000" dirty="0">
                <a:latin typeface="Eras Light ITC" panose="020B0402030504020804" pitchFamily="34" charset="0"/>
              </a:rPr>
              <a:t> Faces para una aplicación destinada a la biblioteca de la universidad, incluyendo bases de datos. </a:t>
            </a:r>
          </a:p>
          <a:p>
            <a:pPr algn="just"/>
            <a:r>
              <a:rPr lang="es-CO" sz="1100" dirty="0">
                <a:solidFill>
                  <a:srgbClr val="007A89"/>
                </a:solidFill>
                <a:latin typeface="Eras Light ITC" panose="020B0402030504020804" pitchFamily="34" charset="0"/>
              </a:rPr>
              <a:t>Curso </a:t>
            </a:r>
            <a:r>
              <a:rPr lang="es-CO" sz="1100" dirty="0" err="1">
                <a:solidFill>
                  <a:srgbClr val="007A89"/>
                </a:solidFill>
                <a:latin typeface="Eras Light ITC" panose="020B0402030504020804" pitchFamily="34" charset="0"/>
              </a:rPr>
              <a:t>front-end</a:t>
            </a:r>
            <a:endParaRPr lang="es-ES" sz="1100" dirty="0">
              <a:solidFill>
                <a:srgbClr val="007A89"/>
              </a:solidFill>
              <a:latin typeface="Eras Light ITC" panose="020B0402030504020804" pitchFamily="34" charset="0"/>
            </a:endParaRPr>
          </a:p>
          <a:p>
            <a:pPr algn="just"/>
            <a:r>
              <a:rPr lang="es-ES" sz="1000" dirty="0">
                <a:latin typeface="Eras Light ITC" panose="020B0402030504020804" pitchFamily="34" charset="0"/>
              </a:rPr>
              <a:t>Realice un curso en vacaciones en el cual aprendí varias de las tecnologías y estrategias usadas en el </a:t>
            </a:r>
            <a:r>
              <a:rPr lang="es-ES" sz="1000" dirty="0" err="1">
                <a:latin typeface="Eras Light ITC" panose="020B0402030504020804" pitchFamily="34" charset="0"/>
              </a:rPr>
              <a:t>front-end</a:t>
            </a:r>
            <a:r>
              <a:rPr lang="es-ES" sz="1000" dirty="0">
                <a:latin typeface="Eras Light ITC" panose="020B0402030504020804" pitchFamily="34" charset="0"/>
              </a:rPr>
              <a:t>, como </a:t>
            </a:r>
            <a:r>
              <a:rPr lang="es-ES" sz="1000" dirty="0" err="1">
                <a:latin typeface="Eras Light ITC" panose="020B0402030504020804" pitchFamily="34" charset="0"/>
              </a:rPr>
              <a:t>html</a:t>
            </a:r>
            <a:r>
              <a:rPr lang="es-ES" sz="1000" dirty="0">
                <a:latin typeface="Eras Light ITC" panose="020B0402030504020804" pitchFamily="34" charset="0"/>
              </a:rPr>
              <a:t>, </a:t>
            </a:r>
            <a:r>
              <a:rPr lang="es-ES" sz="1000" dirty="0" err="1">
                <a:latin typeface="Eras Light ITC" panose="020B0402030504020804" pitchFamily="34" charset="0"/>
              </a:rPr>
              <a:t>css</a:t>
            </a:r>
            <a:r>
              <a:rPr lang="es-ES" sz="1000" dirty="0">
                <a:latin typeface="Eras Light ITC" panose="020B0402030504020804" pitchFamily="34" charset="0"/>
              </a:rPr>
              <a:t>, </a:t>
            </a:r>
            <a:r>
              <a:rPr lang="es-ES" sz="1000" dirty="0" err="1">
                <a:latin typeface="Eras Light ITC" panose="020B0402030504020804" pitchFamily="34" charset="0"/>
              </a:rPr>
              <a:t>js</a:t>
            </a:r>
            <a:r>
              <a:rPr lang="es-ES" sz="1000" dirty="0">
                <a:latin typeface="Eras Light ITC" panose="020B0402030504020804" pitchFamily="34" charset="0"/>
              </a:rPr>
              <a:t>, </a:t>
            </a:r>
            <a:r>
              <a:rPr lang="es-ES" sz="1000" dirty="0" err="1">
                <a:latin typeface="Eras Light ITC" panose="020B0402030504020804" pitchFamily="34" charset="0"/>
              </a:rPr>
              <a:t>js</a:t>
            </a:r>
            <a:r>
              <a:rPr lang="es-ES" sz="1000" dirty="0">
                <a:latin typeface="Eras Light ITC" panose="020B0402030504020804" pitchFamily="34" charset="0"/>
              </a:rPr>
              <a:t> </a:t>
            </a:r>
            <a:r>
              <a:rPr lang="es-ES" sz="1000" dirty="0" err="1">
                <a:latin typeface="Eras Light ITC" panose="020B0402030504020804" pitchFamily="34" charset="0"/>
              </a:rPr>
              <a:t>patterns</a:t>
            </a:r>
            <a:r>
              <a:rPr lang="es-ES" sz="1000" dirty="0">
                <a:latin typeface="Eras Light ITC" panose="020B0402030504020804" pitchFamily="34" charset="0"/>
              </a:rPr>
              <a:t>, </a:t>
            </a:r>
            <a:r>
              <a:rPr lang="es-ES" sz="1000" dirty="0" err="1">
                <a:latin typeface="Eras Light ITC" panose="020B0402030504020804" pitchFamily="34" charset="0"/>
              </a:rPr>
              <a:t>js</a:t>
            </a:r>
            <a:r>
              <a:rPr lang="es-ES" sz="1000" dirty="0">
                <a:latin typeface="Eras Light ITC" panose="020B0402030504020804" pitchFamily="34" charset="0"/>
              </a:rPr>
              <a:t> </a:t>
            </a:r>
            <a:r>
              <a:rPr lang="es-ES" sz="1000" dirty="0" err="1">
                <a:latin typeface="Eras Light ITC" panose="020B0402030504020804" pitchFamily="34" charset="0"/>
              </a:rPr>
              <a:t>frameworks</a:t>
            </a:r>
            <a:r>
              <a:rPr lang="es-ES" sz="1000" dirty="0">
                <a:latin typeface="Eras Light ITC" panose="020B0402030504020804" pitchFamily="34" charset="0"/>
              </a:rPr>
              <a:t> y </a:t>
            </a:r>
            <a:r>
              <a:rPr lang="es-ES" sz="1000" dirty="0" err="1">
                <a:latin typeface="Eras Light ITC" panose="020B0402030504020804" pitchFamily="34" charset="0"/>
              </a:rPr>
              <a:t>js</a:t>
            </a:r>
            <a:r>
              <a:rPr lang="es-ES" sz="1000" dirty="0">
                <a:latin typeface="Eras Light ITC" panose="020B0402030504020804" pitchFamily="34" charset="0"/>
              </a:rPr>
              <a:t> </a:t>
            </a:r>
            <a:r>
              <a:rPr lang="es-ES" sz="1000" dirty="0" err="1">
                <a:latin typeface="Eras Light ITC" panose="020B0402030504020804" pitchFamily="34" charset="0"/>
              </a:rPr>
              <a:t>testing</a:t>
            </a:r>
            <a:r>
              <a:rPr lang="es-ES" sz="1000" dirty="0">
                <a:latin typeface="Eras Light ITC" panose="020B0402030504020804" pitchFamily="34" charset="0"/>
              </a:rPr>
              <a:t>, realice una aplicación web para analizar textos y poder mejorar la calidad de este usando la información proporcionada.</a:t>
            </a:r>
          </a:p>
          <a:p>
            <a:pPr algn="just"/>
            <a:endParaRPr lang="es-CO" sz="1026" dirty="0">
              <a:latin typeface="Eras Light ITC" panose="020B0402030504020804" pitchFamily="34" charset="0"/>
            </a:endParaRPr>
          </a:p>
        </p:txBody>
      </p:sp>
      <p:sp>
        <p:nvSpPr>
          <p:cNvPr id="348" name="Rectángulo 347">
            <a:extLst>
              <a:ext uri="{FF2B5EF4-FFF2-40B4-BE49-F238E27FC236}">
                <a16:creationId xmlns:a16="http://schemas.microsoft.com/office/drawing/2014/main" id="{DE1C92F2-9AF0-4037-BFC4-DE5CA067F09B}"/>
              </a:ext>
            </a:extLst>
          </p:cNvPr>
          <p:cNvSpPr/>
          <p:nvPr/>
        </p:nvSpPr>
        <p:spPr>
          <a:xfrm>
            <a:off x="-221559" y="-70"/>
            <a:ext cx="7098912" cy="2428180"/>
          </a:xfrm>
          <a:prstGeom prst="rect">
            <a:avLst/>
          </a:prstGeom>
          <a:solidFill>
            <a:schemeClr val="tx1">
              <a:lumMod val="85000"/>
              <a:lumOff val="1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99" tIns="46900" rIns="93799" bIns="46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846" dirty="0"/>
          </a:p>
        </p:txBody>
      </p:sp>
      <p:sp>
        <p:nvSpPr>
          <p:cNvPr id="350" name="CuadroTexto 349">
            <a:extLst>
              <a:ext uri="{FF2B5EF4-FFF2-40B4-BE49-F238E27FC236}">
                <a16:creationId xmlns:a16="http://schemas.microsoft.com/office/drawing/2014/main" id="{1865831F-BFF2-4690-BC18-BB329F3F5BEB}"/>
              </a:ext>
            </a:extLst>
          </p:cNvPr>
          <p:cNvSpPr txBox="1"/>
          <p:nvPr/>
        </p:nvSpPr>
        <p:spPr>
          <a:xfrm>
            <a:off x="2318752" y="1158420"/>
            <a:ext cx="4475815" cy="1318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Eras Light ITC" panose="020B0402030504020804" pitchFamily="34" charset="0"/>
              </a:rPr>
              <a:t>MI PERFIL</a:t>
            </a:r>
          </a:p>
          <a:p>
            <a:pPr algn="just"/>
            <a:endParaRPr lang="es-CO" sz="1128" dirty="0">
              <a:latin typeface="Eras Light ITC" panose="020B0402030504020804" pitchFamily="34" charset="0"/>
            </a:endParaRPr>
          </a:p>
          <a:p>
            <a:pPr algn="just"/>
            <a:r>
              <a:rPr lang="es-CO" sz="1128" dirty="0">
                <a:latin typeface="Eras Light ITC" panose="020B0402030504020804" pitchFamily="34" charset="0"/>
              </a:rPr>
              <a:t>Soy un estudiante de ingeniería de sistemas de 8° semestre, destacado por mi promedio académico en La Escuela Colombiana de Ingeniería Julio Garavito, con habilidades en programación y solución de problemas por medio de algoritmos y estrategias de desarrollo de software.</a:t>
            </a:r>
          </a:p>
        </p:txBody>
      </p:sp>
      <p:sp>
        <p:nvSpPr>
          <p:cNvPr id="351" name="CuadroTexto 350">
            <a:extLst>
              <a:ext uri="{FF2B5EF4-FFF2-40B4-BE49-F238E27FC236}">
                <a16:creationId xmlns:a16="http://schemas.microsoft.com/office/drawing/2014/main" id="{8E84D3FC-851D-487C-92D9-E8007F687F73}"/>
              </a:ext>
            </a:extLst>
          </p:cNvPr>
          <p:cNvSpPr txBox="1"/>
          <p:nvPr/>
        </p:nvSpPr>
        <p:spPr>
          <a:xfrm>
            <a:off x="2477410" y="142876"/>
            <a:ext cx="4263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>
                <a:latin typeface="Zeyada" panose="02000000000000000000" pitchFamily="2" charset="0"/>
                <a:cs typeface="ISOCT" panose="00000400000000000000" pitchFamily="2" charset="0"/>
              </a:rPr>
              <a:t>Enrique González Suárez</a:t>
            </a:r>
          </a:p>
        </p:txBody>
      </p: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CEF328FE-E24E-4823-8CAD-8EFDAC6FF4F6}"/>
              </a:ext>
            </a:extLst>
          </p:cNvPr>
          <p:cNvSpPr txBox="1"/>
          <p:nvPr/>
        </p:nvSpPr>
        <p:spPr>
          <a:xfrm>
            <a:off x="3793892" y="767610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latin typeface="Eras Light ITC" panose="020B0402030504020804" pitchFamily="34" charset="0"/>
              </a:rPr>
              <a:t>INGENIERO DE SISTEMAS </a:t>
            </a:r>
          </a:p>
        </p:txBody>
      </p:sp>
      <p:cxnSp>
        <p:nvCxnSpPr>
          <p:cNvPr id="353" name="Conector recto 352">
            <a:extLst>
              <a:ext uri="{FF2B5EF4-FFF2-40B4-BE49-F238E27FC236}">
                <a16:creationId xmlns:a16="http://schemas.microsoft.com/office/drawing/2014/main" id="{E74A441E-095A-46B7-8471-2FCD3A66AA04}"/>
              </a:ext>
            </a:extLst>
          </p:cNvPr>
          <p:cNvCxnSpPr>
            <a:cxnSpLocks/>
          </p:cNvCxnSpPr>
          <p:nvPr/>
        </p:nvCxnSpPr>
        <p:spPr>
          <a:xfrm>
            <a:off x="2404664" y="737614"/>
            <a:ext cx="4322403" cy="0"/>
          </a:xfrm>
          <a:prstGeom prst="line">
            <a:avLst/>
          </a:prstGeom>
          <a:ln w="12700">
            <a:solidFill>
              <a:srgbClr val="2E4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CuadroTexto 353">
            <a:extLst>
              <a:ext uri="{FF2B5EF4-FFF2-40B4-BE49-F238E27FC236}">
                <a16:creationId xmlns:a16="http://schemas.microsoft.com/office/drawing/2014/main" id="{F9D6BD0E-B764-4814-B189-8300AE10C694}"/>
              </a:ext>
            </a:extLst>
          </p:cNvPr>
          <p:cNvSpPr txBox="1"/>
          <p:nvPr/>
        </p:nvSpPr>
        <p:spPr>
          <a:xfrm>
            <a:off x="64281" y="2812452"/>
            <a:ext cx="1542737" cy="289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31" b="1" dirty="0">
                <a:latin typeface="Eras Light ITC" panose="020B0402030504020804" pitchFamily="34" charset="0"/>
              </a:rPr>
              <a:t>DATOS PESONALES</a:t>
            </a:r>
          </a:p>
        </p:txBody>
      </p:sp>
      <p:cxnSp>
        <p:nvCxnSpPr>
          <p:cNvPr id="355" name="Conector recto 354">
            <a:extLst>
              <a:ext uri="{FF2B5EF4-FFF2-40B4-BE49-F238E27FC236}">
                <a16:creationId xmlns:a16="http://schemas.microsoft.com/office/drawing/2014/main" id="{226F03EC-4441-4D1C-AC1E-E82B17A80BB4}"/>
              </a:ext>
            </a:extLst>
          </p:cNvPr>
          <p:cNvCxnSpPr>
            <a:cxnSpLocks/>
          </p:cNvCxnSpPr>
          <p:nvPr/>
        </p:nvCxnSpPr>
        <p:spPr>
          <a:xfrm>
            <a:off x="139166" y="3093981"/>
            <a:ext cx="2015519" cy="7484"/>
          </a:xfrm>
          <a:prstGeom prst="line">
            <a:avLst/>
          </a:prstGeom>
          <a:ln w="12700">
            <a:solidFill>
              <a:srgbClr val="2E4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6" name="Picture 2" descr="Resultado de imagen para PNG TELEFONO">
            <a:extLst>
              <a:ext uri="{FF2B5EF4-FFF2-40B4-BE49-F238E27FC236}">
                <a16:creationId xmlns:a16="http://schemas.microsoft.com/office/drawing/2014/main" id="{99703E19-C450-45D1-8435-C1F89842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4" y="3188602"/>
            <a:ext cx="205000" cy="19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" name="CuadroTexto 356">
            <a:extLst>
              <a:ext uri="{FF2B5EF4-FFF2-40B4-BE49-F238E27FC236}">
                <a16:creationId xmlns:a16="http://schemas.microsoft.com/office/drawing/2014/main" id="{8CD80CB2-31D1-4C1C-9CCB-6EF1E2AA1F49}"/>
              </a:ext>
            </a:extLst>
          </p:cNvPr>
          <p:cNvSpPr txBox="1"/>
          <p:nvPr/>
        </p:nvSpPr>
        <p:spPr>
          <a:xfrm>
            <a:off x="290797" y="3177732"/>
            <a:ext cx="1628484" cy="27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28" dirty="0">
                <a:latin typeface="Eras Light ITC" panose="020B0402030504020804" pitchFamily="34" charset="0"/>
              </a:rPr>
              <a:t>312 6686330</a:t>
            </a:r>
          </a:p>
        </p:txBody>
      </p:sp>
      <p:pic>
        <p:nvPicPr>
          <p:cNvPr id="358" name="Picture 6" descr="Resultado de imagen para PNG MAIL">
            <a:extLst>
              <a:ext uri="{FF2B5EF4-FFF2-40B4-BE49-F238E27FC236}">
                <a16:creationId xmlns:a16="http://schemas.microsoft.com/office/drawing/2014/main" id="{33CE6C34-87CB-42BE-BE29-DB9DFD14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77" y="3503927"/>
            <a:ext cx="206173" cy="1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9" name="CuadroTexto 358">
            <a:extLst>
              <a:ext uri="{FF2B5EF4-FFF2-40B4-BE49-F238E27FC236}">
                <a16:creationId xmlns:a16="http://schemas.microsoft.com/office/drawing/2014/main" id="{F0F4DEEE-FD11-4526-8847-0A16BD93E63E}"/>
              </a:ext>
            </a:extLst>
          </p:cNvPr>
          <p:cNvSpPr txBox="1"/>
          <p:nvPr/>
        </p:nvSpPr>
        <p:spPr>
          <a:xfrm>
            <a:off x="276171" y="3474966"/>
            <a:ext cx="1628484" cy="218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821" dirty="0">
                <a:latin typeface="Eras Light ITC" panose="020B0402030504020804" pitchFamily="34" charset="0"/>
              </a:rPr>
              <a:t>egonzalezsuarez07@gmail.com</a:t>
            </a:r>
          </a:p>
        </p:txBody>
      </p:sp>
      <p:pic>
        <p:nvPicPr>
          <p:cNvPr id="360" name="Picture 8" descr="Resultado de imagen para PNG ubicacion">
            <a:extLst>
              <a:ext uri="{FF2B5EF4-FFF2-40B4-BE49-F238E27FC236}">
                <a16:creationId xmlns:a16="http://schemas.microsoft.com/office/drawing/2014/main" id="{970FBCB6-00D3-4B1C-8D52-0439AF6BA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t="19321" r="22560" b="13582"/>
          <a:stretch/>
        </p:blipFill>
        <p:spPr bwMode="auto">
          <a:xfrm>
            <a:off x="95921" y="3786524"/>
            <a:ext cx="242391" cy="27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CuadroTexto 360">
            <a:extLst>
              <a:ext uri="{FF2B5EF4-FFF2-40B4-BE49-F238E27FC236}">
                <a16:creationId xmlns:a16="http://schemas.microsoft.com/office/drawing/2014/main" id="{9ABE26C4-5DA8-425C-976B-E1091D8B9FA1}"/>
              </a:ext>
            </a:extLst>
          </p:cNvPr>
          <p:cNvSpPr txBox="1"/>
          <p:nvPr/>
        </p:nvSpPr>
        <p:spPr>
          <a:xfrm>
            <a:off x="290797" y="3798109"/>
            <a:ext cx="1628484" cy="27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28" dirty="0">
                <a:latin typeface="Eras Light ITC" panose="020B0402030504020804" pitchFamily="34" charset="0"/>
              </a:rPr>
              <a:t>Bogotá - Colombia</a:t>
            </a:r>
          </a:p>
        </p:txBody>
      </p:sp>
      <p:pic>
        <p:nvPicPr>
          <p:cNvPr id="362" name="Picture 14" descr="Resultado de imagen para PNG casa">
            <a:extLst>
              <a:ext uri="{FF2B5EF4-FFF2-40B4-BE49-F238E27FC236}">
                <a16:creationId xmlns:a16="http://schemas.microsoft.com/office/drawing/2014/main" id="{8D76FE80-60B0-4E65-9459-3C7C3212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3" y="4129300"/>
            <a:ext cx="234026" cy="22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3" name="CuadroTexto 362">
            <a:extLst>
              <a:ext uri="{FF2B5EF4-FFF2-40B4-BE49-F238E27FC236}">
                <a16:creationId xmlns:a16="http://schemas.microsoft.com/office/drawing/2014/main" id="{682DD31D-7531-40F8-9785-28C776390230}"/>
              </a:ext>
            </a:extLst>
          </p:cNvPr>
          <p:cNvSpPr txBox="1"/>
          <p:nvPr/>
        </p:nvSpPr>
        <p:spPr>
          <a:xfrm>
            <a:off x="271506" y="4118841"/>
            <a:ext cx="1628484" cy="264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77" dirty="0">
                <a:latin typeface="Eras Light ITC" panose="020B0402030504020804" pitchFamily="34" charset="0"/>
              </a:rPr>
              <a:t>Calle 127b bis # 51a -15</a:t>
            </a:r>
          </a:p>
        </p:txBody>
      </p:sp>
      <p:sp>
        <p:nvSpPr>
          <p:cNvPr id="365" name="CuadroTexto 364">
            <a:extLst>
              <a:ext uri="{FF2B5EF4-FFF2-40B4-BE49-F238E27FC236}">
                <a16:creationId xmlns:a16="http://schemas.microsoft.com/office/drawing/2014/main" id="{7790B791-90C2-4177-AC08-3CD67E3572F2}"/>
              </a:ext>
            </a:extLst>
          </p:cNvPr>
          <p:cNvSpPr txBox="1"/>
          <p:nvPr/>
        </p:nvSpPr>
        <p:spPr>
          <a:xfrm>
            <a:off x="2371147" y="2445121"/>
            <a:ext cx="1085606" cy="289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31" b="1" dirty="0">
                <a:latin typeface="Eras Light ITC" panose="020B0402030504020804" pitchFamily="34" charset="0"/>
              </a:rPr>
              <a:t>EDUCACIÓN</a:t>
            </a:r>
          </a:p>
        </p:txBody>
      </p:sp>
      <p:cxnSp>
        <p:nvCxnSpPr>
          <p:cNvPr id="366" name="Conector recto 365">
            <a:extLst>
              <a:ext uri="{FF2B5EF4-FFF2-40B4-BE49-F238E27FC236}">
                <a16:creationId xmlns:a16="http://schemas.microsoft.com/office/drawing/2014/main" id="{59A0DFDC-B071-4B19-8F44-C24E05EDC91F}"/>
              </a:ext>
            </a:extLst>
          </p:cNvPr>
          <p:cNvCxnSpPr>
            <a:cxnSpLocks/>
          </p:cNvCxnSpPr>
          <p:nvPr/>
        </p:nvCxnSpPr>
        <p:spPr>
          <a:xfrm>
            <a:off x="2446028" y="2717122"/>
            <a:ext cx="4239676" cy="0"/>
          </a:xfrm>
          <a:prstGeom prst="line">
            <a:avLst/>
          </a:prstGeom>
          <a:ln w="12700">
            <a:solidFill>
              <a:srgbClr val="2E4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CuadroTexto 366">
            <a:extLst>
              <a:ext uri="{FF2B5EF4-FFF2-40B4-BE49-F238E27FC236}">
                <a16:creationId xmlns:a16="http://schemas.microsoft.com/office/drawing/2014/main" id="{F35859EB-1A0E-44DF-B422-07CB85EFDB1B}"/>
              </a:ext>
            </a:extLst>
          </p:cNvPr>
          <p:cNvSpPr txBox="1"/>
          <p:nvPr/>
        </p:nvSpPr>
        <p:spPr>
          <a:xfrm>
            <a:off x="2371147" y="3868237"/>
            <a:ext cx="1757212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31" b="1" dirty="0">
                <a:latin typeface="Eras Light ITC" panose="020B0402030504020804" pitchFamily="34" charset="0"/>
              </a:rPr>
              <a:t>LOGROS ACADEMICOS</a:t>
            </a:r>
          </a:p>
        </p:txBody>
      </p:sp>
      <p:cxnSp>
        <p:nvCxnSpPr>
          <p:cNvPr id="368" name="Conector recto 367">
            <a:extLst>
              <a:ext uri="{FF2B5EF4-FFF2-40B4-BE49-F238E27FC236}">
                <a16:creationId xmlns:a16="http://schemas.microsoft.com/office/drawing/2014/main" id="{1CAAA7B3-4B04-4E8D-BA36-BD09469FBF2A}"/>
              </a:ext>
            </a:extLst>
          </p:cNvPr>
          <p:cNvCxnSpPr>
            <a:cxnSpLocks/>
          </p:cNvCxnSpPr>
          <p:nvPr/>
        </p:nvCxnSpPr>
        <p:spPr>
          <a:xfrm>
            <a:off x="2446028" y="4102139"/>
            <a:ext cx="4239676" cy="0"/>
          </a:xfrm>
          <a:prstGeom prst="line">
            <a:avLst/>
          </a:prstGeom>
          <a:ln w="12700">
            <a:solidFill>
              <a:srgbClr val="2E4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C68A3D48-0A17-4FEB-9E57-5D7DB640D171}"/>
              </a:ext>
            </a:extLst>
          </p:cNvPr>
          <p:cNvSpPr/>
          <p:nvPr/>
        </p:nvSpPr>
        <p:spPr>
          <a:xfrm>
            <a:off x="-18953" y="2458320"/>
            <a:ext cx="2228842" cy="378394"/>
          </a:xfrm>
          <a:prstGeom prst="rect">
            <a:avLst/>
          </a:prstGeom>
          <a:solidFill>
            <a:srgbClr val="2E4A58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99" tIns="46900" rIns="93799" bIns="46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846" dirty="0"/>
          </a:p>
        </p:txBody>
      </p:sp>
      <p:sp>
        <p:nvSpPr>
          <p:cNvPr id="370" name="CuadroTexto 369">
            <a:extLst>
              <a:ext uri="{FF2B5EF4-FFF2-40B4-BE49-F238E27FC236}">
                <a16:creationId xmlns:a16="http://schemas.microsoft.com/office/drawing/2014/main" id="{51E9D96E-5BC2-4F1B-A8DE-ACDF07D570E7}"/>
              </a:ext>
            </a:extLst>
          </p:cNvPr>
          <p:cNvSpPr txBox="1"/>
          <p:nvPr/>
        </p:nvSpPr>
        <p:spPr>
          <a:xfrm>
            <a:off x="93024" y="2499593"/>
            <a:ext cx="1970411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31" dirty="0">
                <a:latin typeface="Eras Light ITC" panose="020B0402030504020804" pitchFamily="34" charset="0"/>
              </a:rPr>
              <a:t>INFORMACION PERSONAL</a:t>
            </a:r>
          </a:p>
        </p:txBody>
      </p: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DEEBCBBD-FDB8-4812-84E3-34A743C3B230}"/>
              </a:ext>
            </a:extLst>
          </p:cNvPr>
          <p:cNvSpPr/>
          <p:nvPr/>
        </p:nvSpPr>
        <p:spPr>
          <a:xfrm>
            <a:off x="-30393" y="5204916"/>
            <a:ext cx="2240282" cy="378394"/>
          </a:xfrm>
          <a:prstGeom prst="rect">
            <a:avLst/>
          </a:prstGeom>
          <a:solidFill>
            <a:srgbClr val="2E4A58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99" tIns="46900" rIns="93799" bIns="46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846" dirty="0"/>
          </a:p>
        </p:txBody>
      </p: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1BB15CD1-8937-4B0C-B17D-C0D44788F16D}"/>
              </a:ext>
            </a:extLst>
          </p:cNvPr>
          <p:cNvSpPr txBox="1"/>
          <p:nvPr/>
        </p:nvSpPr>
        <p:spPr>
          <a:xfrm>
            <a:off x="93023" y="5208089"/>
            <a:ext cx="944489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31" dirty="0">
                <a:latin typeface="Eras Light ITC" panose="020B0402030504020804" pitchFamily="34" charset="0"/>
              </a:rPr>
              <a:t>Habilidades</a:t>
            </a:r>
          </a:p>
        </p:txBody>
      </p:sp>
      <p:cxnSp>
        <p:nvCxnSpPr>
          <p:cNvPr id="374" name="Conector recto 373">
            <a:extLst>
              <a:ext uri="{FF2B5EF4-FFF2-40B4-BE49-F238E27FC236}">
                <a16:creationId xmlns:a16="http://schemas.microsoft.com/office/drawing/2014/main" id="{CAA0F895-C5CB-4F0C-BDA1-E1339CC8F82A}"/>
              </a:ext>
            </a:extLst>
          </p:cNvPr>
          <p:cNvCxnSpPr>
            <a:cxnSpLocks/>
          </p:cNvCxnSpPr>
          <p:nvPr/>
        </p:nvCxnSpPr>
        <p:spPr>
          <a:xfrm>
            <a:off x="167906" y="5480093"/>
            <a:ext cx="1986779" cy="0"/>
          </a:xfrm>
          <a:prstGeom prst="line">
            <a:avLst/>
          </a:prstGeom>
          <a:ln w="12700">
            <a:solidFill>
              <a:srgbClr val="2E4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Elipse 376">
            <a:extLst>
              <a:ext uri="{FF2B5EF4-FFF2-40B4-BE49-F238E27FC236}">
                <a16:creationId xmlns:a16="http://schemas.microsoft.com/office/drawing/2014/main" id="{951D15FF-DBBB-435E-917A-21690EB591AB}"/>
              </a:ext>
            </a:extLst>
          </p:cNvPr>
          <p:cNvSpPr/>
          <p:nvPr/>
        </p:nvSpPr>
        <p:spPr>
          <a:xfrm>
            <a:off x="5045922" y="2757136"/>
            <a:ext cx="595052" cy="5933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99" tIns="46900" rIns="93799" bIns="46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846"/>
          </a:p>
        </p:txBody>
      </p:sp>
      <p:sp>
        <p:nvSpPr>
          <p:cNvPr id="378" name="Elipse 377">
            <a:extLst>
              <a:ext uri="{FF2B5EF4-FFF2-40B4-BE49-F238E27FC236}">
                <a16:creationId xmlns:a16="http://schemas.microsoft.com/office/drawing/2014/main" id="{3F94009C-EF80-4DD9-A9E7-C48A98A7D137}"/>
              </a:ext>
            </a:extLst>
          </p:cNvPr>
          <p:cNvSpPr/>
          <p:nvPr/>
        </p:nvSpPr>
        <p:spPr>
          <a:xfrm>
            <a:off x="3069004" y="2769110"/>
            <a:ext cx="595052" cy="5604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99" tIns="46900" rIns="93799" bIns="46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846"/>
          </a:p>
        </p:txBody>
      </p:sp>
      <p:pic>
        <p:nvPicPr>
          <p:cNvPr id="380" name="Picture 18" descr="Imagen relacionada">
            <a:extLst>
              <a:ext uri="{FF2B5EF4-FFF2-40B4-BE49-F238E27FC236}">
                <a16:creationId xmlns:a16="http://schemas.microsoft.com/office/drawing/2014/main" id="{CB0AD033-5A7F-42BD-B510-8810E12F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567" y="2850038"/>
            <a:ext cx="484218" cy="4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1" name="CuadroTexto 380">
            <a:extLst>
              <a:ext uri="{FF2B5EF4-FFF2-40B4-BE49-F238E27FC236}">
                <a16:creationId xmlns:a16="http://schemas.microsoft.com/office/drawing/2014/main" id="{9E159996-A1A1-47F3-A7EF-810D25A02C34}"/>
              </a:ext>
            </a:extLst>
          </p:cNvPr>
          <p:cNvSpPr txBox="1"/>
          <p:nvPr/>
        </p:nvSpPr>
        <p:spPr>
          <a:xfrm>
            <a:off x="2649516" y="3298425"/>
            <a:ext cx="1400006" cy="61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28" dirty="0">
                <a:latin typeface="Eras Light ITC" panose="020B0402030504020804" pitchFamily="34" charset="0"/>
              </a:rPr>
              <a:t>Colegio Santo Tomas de Aquino</a:t>
            </a:r>
          </a:p>
          <a:p>
            <a:pPr algn="ctr"/>
            <a:r>
              <a:rPr lang="es-CO" sz="1128" dirty="0">
                <a:latin typeface="Eras Light ITC" panose="020B0402030504020804" pitchFamily="34" charset="0"/>
              </a:rPr>
              <a:t> (2018)</a:t>
            </a:r>
          </a:p>
        </p:txBody>
      </p:sp>
      <p:sp>
        <p:nvSpPr>
          <p:cNvPr id="382" name="CuadroTexto 381">
            <a:extLst>
              <a:ext uri="{FF2B5EF4-FFF2-40B4-BE49-F238E27FC236}">
                <a16:creationId xmlns:a16="http://schemas.microsoft.com/office/drawing/2014/main" id="{2DBE54CA-3F67-404E-B8C4-C644DED442EF}"/>
              </a:ext>
            </a:extLst>
          </p:cNvPr>
          <p:cNvSpPr txBox="1"/>
          <p:nvPr/>
        </p:nvSpPr>
        <p:spPr>
          <a:xfrm>
            <a:off x="4483151" y="3313196"/>
            <a:ext cx="1852336" cy="593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28" dirty="0">
                <a:latin typeface="Eras Light ITC" panose="020B0402030504020804" pitchFamily="34" charset="0"/>
              </a:rPr>
              <a:t>Escuela Colombiana de Ingeniería Julio Garavito </a:t>
            </a:r>
          </a:p>
          <a:p>
            <a:pPr algn="ctr"/>
            <a:r>
              <a:rPr lang="es-CO" sz="1000" dirty="0">
                <a:latin typeface="Eras Light ITC" panose="020B0402030504020804" pitchFamily="34" charset="0"/>
              </a:rPr>
              <a:t>(8 semestre 2022-2)</a:t>
            </a:r>
            <a:endParaRPr lang="es-CO" sz="1128" dirty="0">
              <a:latin typeface="Eras Light ITC" panose="020B0402030504020804" pitchFamily="34" charset="0"/>
            </a:endParaRPr>
          </a:p>
        </p:txBody>
      </p:sp>
      <p:sp>
        <p:nvSpPr>
          <p:cNvPr id="484" name="Rectángulo 483">
            <a:extLst>
              <a:ext uri="{FF2B5EF4-FFF2-40B4-BE49-F238E27FC236}">
                <a16:creationId xmlns:a16="http://schemas.microsoft.com/office/drawing/2014/main" id="{961840C9-0B25-4B65-898B-E1EB22D871D6}"/>
              </a:ext>
            </a:extLst>
          </p:cNvPr>
          <p:cNvSpPr/>
          <p:nvPr/>
        </p:nvSpPr>
        <p:spPr>
          <a:xfrm>
            <a:off x="-18953" y="8934096"/>
            <a:ext cx="6883274" cy="181323"/>
          </a:xfrm>
          <a:prstGeom prst="rect">
            <a:avLst/>
          </a:prstGeom>
          <a:solidFill>
            <a:srgbClr val="2E4A58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99" tIns="46900" rIns="93799" bIns="46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846" dirty="0"/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E93F4B93-6421-4ABB-928F-A05737F00D7A}"/>
              </a:ext>
            </a:extLst>
          </p:cNvPr>
          <p:cNvSpPr txBox="1"/>
          <p:nvPr/>
        </p:nvSpPr>
        <p:spPr>
          <a:xfrm rot="16200000">
            <a:off x="2211807" y="5277573"/>
            <a:ext cx="582015" cy="224291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 w="12700">
            <a:solidFill>
              <a:srgbClr val="2E4A5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21" dirty="0">
                <a:latin typeface="Eras Light ITC" panose="020B0402030504020804" pitchFamily="34" charset="0"/>
              </a:rPr>
              <a:t>2021-1</a:t>
            </a:r>
            <a:endParaRPr lang="es-CO" sz="1128" dirty="0">
              <a:latin typeface="Eras Light ITC" panose="020B0402030504020804" pitchFamily="34" charset="0"/>
            </a:endParaRP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C0EE2AAF-4CD5-437A-ADF6-538AD6737339}"/>
              </a:ext>
            </a:extLst>
          </p:cNvPr>
          <p:cNvSpPr txBox="1"/>
          <p:nvPr/>
        </p:nvSpPr>
        <p:spPr>
          <a:xfrm rot="16200000">
            <a:off x="2210461" y="6457399"/>
            <a:ext cx="653818" cy="224291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 w="12700">
            <a:solidFill>
              <a:srgbClr val="2E4A5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21" dirty="0">
                <a:latin typeface="Eras Light ITC" panose="020B0402030504020804" pitchFamily="34" charset="0"/>
              </a:rPr>
              <a:t>2021-2</a:t>
            </a:r>
            <a:endParaRPr lang="es-CO" sz="1128" dirty="0">
              <a:latin typeface="Eras Light ITC" panose="020B0402030504020804" pitchFamily="34" charset="0"/>
            </a:endParaRP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07D02EC-3B48-4419-B2AC-0AABE846EC6C}"/>
              </a:ext>
            </a:extLst>
          </p:cNvPr>
          <p:cNvSpPr txBox="1"/>
          <p:nvPr/>
        </p:nvSpPr>
        <p:spPr>
          <a:xfrm>
            <a:off x="307572" y="4413174"/>
            <a:ext cx="162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700" dirty="0">
                <a:latin typeface="Eras Light ITC" panose="020B0402030504020804" pitchFamily="34" charset="0"/>
              </a:rPr>
              <a:t>https://www.linkedin.com/in/enrique-gonzalez-su%C3%A1rez-998363225/</a:t>
            </a:r>
          </a:p>
        </p:txBody>
      </p:sp>
      <p:pic>
        <p:nvPicPr>
          <p:cNvPr id="3" name="Picture 2" descr="Resultado de imagen para PNG TELEFONO">
            <a:extLst>
              <a:ext uri="{FF2B5EF4-FFF2-40B4-BE49-F238E27FC236}">
                <a16:creationId xmlns:a16="http://schemas.microsoft.com/office/drawing/2014/main" id="{1CBCC16D-36FA-4954-8317-13F80DA3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42" y="8958099"/>
            <a:ext cx="135267" cy="12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E05A970-58BE-447D-A69C-C84E04FB4E1C}"/>
              </a:ext>
            </a:extLst>
          </p:cNvPr>
          <p:cNvSpPr txBox="1"/>
          <p:nvPr/>
        </p:nvSpPr>
        <p:spPr>
          <a:xfrm>
            <a:off x="4129677" y="8915296"/>
            <a:ext cx="1628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800" dirty="0">
                <a:latin typeface="Eras Light ITC" panose="020B0402030504020804" pitchFamily="34" charset="0"/>
              </a:rPr>
              <a:t>312 6686330</a:t>
            </a:r>
          </a:p>
        </p:txBody>
      </p:sp>
      <p:pic>
        <p:nvPicPr>
          <p:cNvPr id="5" name="Picture 6" descr="Resultado de imagen para PNG MAIL">
            <a:extLst>
              <a:ext uri="{FF2B5EF4-FFF2-40B4-BE49-F238E27FC236}">
                <a16:creationId xmlns:a16="http://schemas.microsoft.com/office/drawing/2014/main" id="{A76C3B68-5A45-4824-A8A4-44BE072B7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34" y="8982172"/>
            <a:ext cx="141921" cy="9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6CC171-45CE-4B09-8E72-9994F3FE2E67}"/>
              </a:ext>
            </a:extLst>
          </p:cNvPr>
          <p:cNvSpPr txBox="1"/>
          <p:nvPr/>
        </p:nvSpPr>
        <p:spPr>
          <a:xfrm>
            <a:off x="1308267" y="8926686"/>
            <a:ext cx="1628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800" dirty="0">
                <a:latin typeface="Eras Light ITC" panose="020B0402030504020804" pitchFamily="34" charset="0"/>
              </a:rPr>
              <a:t>egonzalezsuarez07@gmail.com</a:t>
            </a:r>
          </a:p>
        </p:txBody>
      </p:sp>
      <p:pic>
        <p:nvPicPr>
          <p:cNvPr id="8" name="Picture 2" descr="Birrete - Banco de fotos e imágenes de stock - iStock">
            <a:extLst>
              <a:ext uri="{FF2B5EF4-FFF2-40B4-BE49-F238E27FC236}">
                <a16:creationId xmlns:a16="http://schemas.microsoft.com/office/drawing/2014/main" id="{7DF0FCCF-6E5C-42FD-A951-3A5B3E23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1209" y1="58660" x2="34150" y2="57516"/>
                      </a14:backgroundRemoval>
                    </a14:imgEffect>
                    <a14:imgEffect>
                      <a14:brightnessContrast contras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83" t="25914" r="9015" b="27485"/>
          <a:stretch/>
        </p:blipFill>
        <p:spPr bwMode="auto">
          <a:xfrm>
            <a:off x="3095779" y="2915956"/>
            <a:ext cx="541501" cy="29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C5F5D08-E2C9-483C-97C5-71AA110D5A2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7" t="2313" r="33790" b="56753"/>
          <a:stretch/>
        </p:blipFill>
        <p:spPr>
          <a:xfrm>
            <a:off x="336570" y="100440"/>
            <a:ext cx="1582711" cy="2131150"/>
          </a:xfrm>
          <a:prstGeom prst="rect">
            <a:avLst/>
          </a:prstGeom>
        </p:spPr>
      </p:pic>
      <p:sp>
        <p:nvSpPr>
          <p:cNvPr id="184" name="CuadroTexto 183">
            <a:extLst>
              <a:ext uri="{FF2B5EF4-FFF2-40B4-BE49-F238E27FC236}">
                <a16:creationId xmlns:a16="http://schemas.microsoft.com/office/drawing/2014/main" id="{F0454C34-14DB-43FB-8D7F-B4667873403D}"/>
              </a:ext>
            </a:extLst>
          </p:cNvPr>
          <p:cNvSpPr txBox="1"/>
          <p:nvPr/>
        </p:nvSpPr>
        <p:spPr>
          <a:xfrm rot="16200000">
            <a:off x="2211807" y="4376067"/>
            <a:ext cx="582015" cy="224291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 w="12700">
            <a:solidFill>
              <a:srgbClr val="2E4A5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21" dirty="0">
                <a:latin typeface="Eras Light ITC" panose="020B0402030504020804" pitchFamily="34" charset="0"/>
              </a:rPr>
              <a:t>2020-2</a:t>
            </a:r>
            <a:endParaRPr lang="es-CO" sz="1128" dirty="0">
              <a:latin typeface="Eras Light ITC" panose="020B0402030504020804" pitchFamily="34" charset="0"/>
            </a:endParaRPr>
          </a:p>
        </p:txBody>
      </p:sp>
      <p:pic>
        <p:nvPicPr>
          <p:cNvPr id="12" name="Picture 2" descr="Iconos de computadora linkedin logo, linkedin blanco, ángulo, texto, logo  png | PNGWing">
            <a:extLst>
              <a:ext uri="{FF2B5EF4-FFF2-40B4-BE49-F238E27FC236}">
                <a16:creationId xmlns:a16="http://schemas.microsoft.com/office/drawing/2014/main" id="{6FCFABCE-6F86-41AF-ACD0-9E74E867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35" b="89902" l="17609" r="90000">
                        <a14:foregroundMark x1="36522" y1="52280" x2="36522" y2="52280"/>
                        <a14:foregroundMark x1="36196" y1="31596" x2="36196" y2="315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02" y="4383459"/>
            <a:ext cx="508305" cy="33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85" name="Gráfico 184">
                <a:extLst>
                  <a:ext uri="{FF2B5EF4-FFF2-40B4-BE49-F238E27FC236}">
                    <a16:creationId xmlns:a16="http://schemas.microsoft.com/office/drawing/2014/main" id="{ABA4E23F-E13C-4939-9C75-242862DFDF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5287966"/>
                  </p:ext>
                </p:extLst>
              </p:nvPr>
            </p:nvGraphicFramePr>
            <p:xfrm>
              <a:off x="-8799" y="5505628"/>
              <a:ext cx="1256065" cy="8869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2"/>
              </a:graphicData>
            </a:graphic>
          </p:graphicFrame>
        </mc:Choice>
        <mc:Fallback>
          <p:pic>
            <p:nvPicPr>
              <p:cNvPr id="185" name="Gráfico 184">
                <a:extLst>
                  <a:ext uri="{FF2B5EF4-FFF2-40B4-BE49-F238E27FC236}">
                    <a16:creationId xmlns:a16="http://schemas.microsoft.com/office/drawing/2014/main" id="{ABA4E23F-E13C-4939-9C75-242862DFDF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8799" y="5505628"/>
                <a:ext cx="1256065" cy="886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94" name="Gráfico 193">
                <a:extLst>
                  <a:ext uri="{FF2B5EF4-FFF2-40B4-BE49-F238E27FC236}">
                    <a16:creationId xmlns:a16="http://schemas.microsoft.com/office/drawing/2014/main" id="{AFEFD247-EAEF-4812-8557-E45F609A2F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59264816"/>
                  </p:ext>
                </p:extLst>
              </p:nvPr>
            </p:nvGraphicFramePr>
            <p:xfrm>
              <a:off x="783973" y="6308677"/>
              <a:ext cx="1460613" cy="90030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4"/>
              </a:graphicData>
            </a:graphic>
          </p:graphicFrame>
        </mc:Choice>
        <mc:Fallback>
          <p:pic>
            <p:nvPicPr>
              <p:cNvPr id="194" name="Gráfico 193">
                <a:extLst>
                  <a:ext uri="{FF2B5EF4-FFF2-40B4-BE49-F238E27FC236}">
                    <a16:creationId xmlns:a16="http://schemas.microsoft.com/office/drawing/2014/main" id="{AFEFD247-EAEF-4812-8557-E45F609A2F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3973" y="6308677"/>
                <a:ext cx="1460613" cy="900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95" name="Gráfico 194">
                <a:extLst>
                  <a:ext uri="{FF2B5EF4-FFF2-40B4-BE49-F238E27FC236}">
                    <a16:creationId xmlns:a16="http://schemas.microsoft.com/office/drawing/2014/main" id="{211C58F3-A320-4F03-9936-CAA84221486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89544071"/>
                  </p:ext>
                </p:extLst>
              </p:nvPr>
            </p:nvGraphicFramePr>
            <p:xfrm>
              <a:off x="845346" y="5551590"/>
              <a:ext cx="1339170" cy="8851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6"/>
              </a:graphicData>
            </a:graphic>
          </p:graphicFrame>
        </mc:Choice>
        <mc:Fallback>
          <p:pic>
            <p:nvPicPr>
              <p:cNvPr id="195" name="Gráfico 194">
                <a:extLst>
                  <a:ext uri="{FF2B5EF4-FFF2-40B4-BE49-F238E27FC236}">
                    <a16:creationId xmlns:a16="http://schemas.microsoft.com/office/drawing/2014/main" id="{211C58F3-A320-4F03-9936-CAA8422148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5346" y="5551590"/>
                <a:ext cx="1339170" cy="885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96" name="Gráfico 195">
                <a:extLst>
                  <a:ext uri="{FF2B5EF4-FFF2-40B4-BE49-F238E27FC236}">
                    <a16:creationId xmlns:a16="http://schemas.microsoft.com/office/drawing/2014/main" id="{EE2BA05F-4623-40F4-93EC-C4135DD943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5965830"/>
                  </p:ext>
                </p:extLst>
              </p:nvPr>
            </p:nvGraphicFramePr>
            <p:xfrm>
              <a:off x="-1449" y="6301633"/>
              <a:ext cx="1256065" cy="9003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8"/>
              </a:graphicData>
            </a:graphic>
          </p:graphicFrame>
        </mc:Choice>
        <mc:Fallback>
          <p:pic>
            <p:nvPicPr>
              <p:cNvPr id="196" name="Gráfico 195">
                <a:extLst>
                  <a:ext uri="{FF2B5EF4-FFF2-40B4-BE49-F238E27FC236}">
                    <a16:creationId xmlns:a16="http://schemas.microsoft.com/office/drawing/2014/main" id="{EE2BA05F-4623-40F4-93EC-C4135DD943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449" y="6301633"/>
                <a:ext cx="1256065" cy="900304"/>
              </a:xfrm>
              <a:prstGeom prst="rect">
                <a:avLst/>
              </a:prstGeom>
            </p:spPr>
          </p:pic>
        </mc:Fallback>
      </mc:AlternateContent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55338F2B-2641-4326-8071-7E1C3AB9DB3C}"/>
              </a:ext>
            </a:extLst>
          </p:cNvPr>
          <p:cNvCxnSpPr>
            <a:cxnSpLocks/>
          </p:cNvCxnSpPr>
          <p:nvPr/>
        </p:nvCxnSpPr>
        <p:spPr>
          <a:xfrm>
            <a:off x="2371145" y="1414102"/>
            <a:ext cx="4239676" cy="0"/>
          </a:xfrm>
          <a:prstGeom prst="line">
            <a:avLst/>
          </a:prstGeom>
          <a:ln w="12700">
            <a:solidFill>
              <a:srgbClr val="2E4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3" name="Gráfico 52">
                <a:extLst>
                  <a:ext uri="{FF2B5EF4-FFF2-40B4-BE49-F238E27FC236}">
                    <a16:creationId xmlns:a16="http://schemas.microsoft.com/office/drawing/2014/main" id="{B9D5F0BE-3F1E-3AF7-5AD9-0B7F3B1783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68909482"/>
                  </p:ext>
                </p:extLst>
              </p:nvPr>
            </p:nvGraphicFramePr>
            <p:xfrm>
              <a:off x="7928" y="7153597"/>
              <a:ext cx="1256065" cy="88527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0"/>
              </a:graphicData>
            </a:graphic>
          </p:graphicFrame>
        </mc:Choice>
        <mc:Fallback>
          <p:pic>
            <p:nvPicPr>
              <p:cNvPr id="53" name="Gráfico 52">
                <a:extLst>
                  <a:ext uri="{FF2B5EF4-FFF2-40B4-BE49-F238E27FC236}">
                    <a16:creationId xmlns:a16="http://schemas.microsoft.com/office/drawing/2014/main" id="{B9D5F0BE-3F1E-3AF7-5AD9-0B7F3B1783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28" y="7153597"/>
                <a:ext cx="1256065" cy="885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4" name="Gráfico 53">
                <a:extLst>
                  <a:ext uri="{FF2B5EF4-FFF2-40B4-BE49-F238E27FC236}">
                    <a16:creationId xmlns:a16="http://schemas.microsoft.com/office/drawing/2014/main" id="{8050F47A-701E-F23C-787A-D0BF972DE2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61117241"/>
                  </p:ext>
                </p:extLst>
              </p:nvPr>
            </p:nvGraphicFramePr>
            <p:xfrm>
              <a:off x="822434" y="7156295"/>
              <a:ext cx="1384313" cy="8966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2"/>
              </a:graphicData>
            </a:graphic>
          </p:graphicFrame>
        </mc:Choice>
        <mc:Fallback>
          <p:pic>
            <p:nvPicPr>
              <p:cNvPr id="54" name="Gráfico 53">
                <a:extLst>
                  <a:ext uri="{FF2B5EF4-FFF2-40B4-BE49-F238E27FC236}">
                    <a16:creationId xmlns:a16="http://schemas.microsoft.com/office/drawing/2014/main" id="{8050F47A-701E-F23C-787A-D0BF972DE2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2434" y="7156295"/>
                <a:ext cx="1384313" cy="896698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CuadroTexto 54">
            <a:extLst>
              <a:ext uri="{FF2B5EF4-FFF2-40B4-BE49-F238E27FC236}">
                <a16:creationId xmlns:a16="http://schemas.microsoft.com/office/drawing/2014/main" id="{132291E1-DE28-938A-91A5-774BB74C7A17}"/>
              </a:ext>
            </a:extLst>
          </p:cNvPr>
          <p:cNvSpPr txBox="1"/>
          <p:nvPr/>
        </p:nvSpPr>
        <p:spPr>
          <a:xfrm rot="16200000">
            <a:off x="2210461" y="7562299"/>
            <a:ext cx="653818" cy="224291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 w="12700">
            <a:solidFill>
              <a:srgbClr val="2E4A5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21" dirty="0">
                <a:latin typeface="Eras Light ITC" panose="020B0402030504020804" pitchFamily="34" charset="0"/>
              </a:rPr>
              <a:t>2022-1</a:t>
            </a:r>
            <a:endParaRPr lang="es-CO" sz="1128" dirty="0">
              <a:latin typeface="Eras Light ITC" panose="020B0402030504020804" pitchFamily="34" charset="0"/>
            </a:endParaRPr>
          </a:p>
        </p:txBody>
      </p:sp>
      <p:pic>
        <p:nvPicPr>
          <p:cNvPr id="1026" name="Picture 2" descr="Logotipo de github - Iconos gratis de redes sociales">
            <a:extLst>
              <a:ext uri="{FF2B5EF4-FFF2-40B4-BE49-F238E27FC236}">
                <a16:creationId xmlns:a16="http://schemas.microsoft.com/office/drawing/2014/main" id="{047892B9-7FD2-328A-AE0F-E6193FAD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0" y="4813286"/>
            <a:ext cx="234925" cy="234925"/>
          </a:xfrm>
          <a:prstGeom prst="rect">
            <a:avLst/>
          </a:prstGeom>
          <a:noFill/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98F037FC-773A-5097-636A-090034EE955F}"/>
              </a:ext>
            </a:extLst>
          </p:cNvPr>
          <p:cNvSpPr txBox="1"/>
          <p:nvPr/>
        </p:nvSpPr>
        <p:spPr>
          <a:xfrm>
            <a:off x="316234" y="4792311"/>
            <a:ext cx="162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700" dirty="0">
                <a:latin typeface="Eras Light ITC" panose="020B0402030504020804" pitchFamily="34" charset="0"/>
              </a:rPr>
              <a:t>https://github.com/EnriqueGS07/Presentacion.git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Gráfico 1">
                <a:extLst>
                  <a:ext uri="{FF2B5EF4-FFF2-40B4-BE49-F238E27FC236}">
                    <a16:creationId xmlns:a16="http://schemas.microsoft.com/office/drawing/2014/main" id="{8141314F-1C4A-E9CC-A39C-7736A37D4D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5135559"/>
                  </p:ext>
                </p:extLst>
              </p:nvPr>
            </p:nvGraphicFramePr>
            <p:xfrm>
              <a:off x="365233" y="7958293"/>
              <a:ext cx="1384313" cy="8966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5"/>
              </a:graphicData>
            </a:graphic>
          </p:graphicFrame>
        </mc:Choice>
        <mc:Fallback>
          <p:pic>
            <p:nvPicPr>
              <p:cNvPr id="2" name="Gráfico 1">
                <a:extLst>
                  <a:ext uri="{FF2B5EF4-FFF2-40B4-BE49-F238E27FC236}">
                    <a16:creationId xmlns:a16="http://schemas.microsoft.com/office/drawing/2014/main" id="{8141314F-1C4A-E9CC-A39C-7736A37D4D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5233" y="7958293"/>
                <a:ext cx="1384313" cy="8966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262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4105</TotalTime>
  <Words>495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Eras Light ITC</vt:lpstr>
      <vt:lpstr>Zeyada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63</cp:revision>
  <dcterms:created xsi:type="dcterms:W3CDTF">2019-05-10T01:51:35Z</dcterms:created>
  <dcterms:modified xsi:type="dcterms:W3CDTF">2022-08-20T01:29:34Z</dcterms:modified>
</cp:coreProperties>
</file>