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7" r:id="rId4"/>
    <p:sldId id="258" r:id="rId5"/>
    <p:sldId id="266" r:id="rId6"/>
    <p:sldId id="268" r:id="rId7"/>
    <p:sldId id="259" r:id="rId8"/>
    <p:sldId id="265" r:id="rId9"/>
    <p:sldId id="269" r:id="rId10"/>
    <p:sldId id="260" r:id="rId11"/>
    <p:sldId id="261" r:id="rId12"/>
    <p:sldId id="270" r:id="rId13"/>
    <p:sldId id="262" r:id="rId14"/>
    <p:sldId id="263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66CC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78827" autoAdjust="0"/>
  </p:normalViewPr>
  <p:slideViewPr>
    <p:cSldViewPr>
      <p:cViewPr>
        <p:scale>
          <a:sx n="100" d="100"/>
          <a:sy n="100" d="100"/>
        </p:scale>
        <p:origin x="-702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205C2D-3378-4ACE-AA74-F1566F7125A1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142CA-70CD-4AC1-BEFB-9DE9DC327A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Finite State</a:t>
            </a:r>
            <a:r>
              <a:rPr lang="en-US" baseline="0" dirty="0" smtClean="0"/>
              <a:t> Machine – 5 states</a:t>
            </a:r>
          </a:p>
          <a:p>
            <a:r>
              <a:rPr lang="en-US" baseline="0" dirty="0" smtClean="0"/>
              <a:t>Define Outputs:</a:t>
            </a:r>
          </a:p>
          <a:p>
            <a:r>
              <a:rPr lang="en-US" baseline="0" dirty="0" smtClean="0"/>
              <a:t>Flag when frog is hit by a car</a:t>
            </a:r>
          </a:p>
          <a:p>
            <a:r>
              <a:rPr lang="en-US" baseline="0" dirty="0" smtClean="0"/>
              <a:t>Flag when frog is on a log</a:t>
            </a:r>
          </a:p>
          <a:p>
            <a:r>
              <a:rPr lang="en-US" baseline="0" dirty="0" smtClean="0"/>
              <a:t>Flag for resetting frog back to </a:t>
            </a:r>
            <a:r>
              <a:rPr lang="en-US" baseline="0" dirty="0" err="1" smtClean="0"/>
              <a:t>homebase</a:t>
            </a:r>
            <a:endParaRPr lang="en-US" baseline="0" dirty="0" smtClean="0"/>
          </a:p>
          <a:p>
            <a:r>
              <a:rPr lang="en-US" baseline="0" dirty="0" smtClean="0"/>
              <a:t>Define Inputs:</a:t>
            </a:r>
          </a:p>
          <a:p>
            <a:r>
              <a:rPr lang="en-US" baseline="0" dirty="0" smtClean="0"/>
              <a:t>4 corners of frog (</a:t>
            </a:r>
            <a:r>
              <a:rPr lang="en-US" baseline="0" dirty="0" err="1" smtClean="0"/>
              <a:t>xy</a:t>
            </a:r>
            <a:r>
              <a:rPr lang="en-US" baseline="0" dirty="0" smtClean="0"/>
              <a:t>-pixel)</a:t>
            </a:r>
          </a:p>
          <a:p>
            <a:r>
              <a:rPr lang="en-US" baseline="0" dirty="0" smtClean="0"/>
              <a:t>Object color</a:t>
            </a:r>
          </a:p>
          <a:p>
            <a:r>
              <a:rPr lang="en-US" baseline="0" dirty="0" smtClean="0"/>
              <a:t>Background color</a:t>
            </a:r>
          </a:p>
          <a:p>
            <a:r>
              <a:rPr lang="en-US" baseline="0" dirty="0" smtClean="0"/>
              <a:t>Frog Position</a:t>
            </a:r>
          </a:p>
          <a:p>
            <a:r>
              <a:rPr lang="en-US" baseline="0" dirty="0" smtClean="0"/>
              <a:t>Define states:</a:t>
            </a:r>
          </a:p>
          <a:p>
            <a:r>
              <a:rPr lang="en-US" baseline="0" dirty="0" smtClean="0"/>
              <a:t>5 states – </a:t>
            </a:r>
            <a:r>
              <a:rPr lang="en-US" baseline="0" dirty="0" err="1" smtClean="0"/>
              <a:t>onGrass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onRoad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onRiver</a:t>
            </a:r>
            <a:r>
              <a:rPr lang="en-US" baseline="0" dirty="0" smtClean="0"/>
              <a:t>, Dead, Win</a:t>
            </a:r>
          </a:p>
          <a:p>
            <a:r>
              <a:rPr lang="en-US" baseline="0" dirty="0" smtClean="0"/>
              <a:t>Transitions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142CA-70CD-4AC1-BEFB-9DE9DC327AB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71D36-3575-41A5-A35C-1C5479468D1C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7A88-1447-4525-9328-3CE91C5B8A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71D36-3575-41A5-A35C-1C5479468D1C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7A88-1447-4525-9328-3CE91C5B8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71D36-3575-41A5-A35C-1C5479468D1C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7A88-1447-4525-9328-3CE91C5B8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71D36-3575-41A5-A35C-1C5479468D1C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7A88-1447-4525-9328-3CE91C5B8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71D36-3575-41A5-A35C-1C5479468D1C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58D7A88-1447-4525-9328-3CE91C5B8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71D36-3575-41A5-A35C-1C5479468D1C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7A88-1447-4525-9328-3CE91C5B8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71D36-3575-41A5-A35C-1C5479468D1C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7A88-1447-4525-9328-3CE91C5B8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71D36-3575-41A5-A35C-1C5479468D1C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7A88-1447-4525-9328-3CE91C5B8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71D36-3575-41A5-A35C-1C5479468D1C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7A88-1447-4525-9328-3CE91C5B8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71D36-3575-41A5-A35C-1C5479468D1C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7A88-1447-4525-9328-3CE91C5B8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71D36-3575-41A5-A35C-1C5479468D1C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7A88-1447-4525-9328-3CE91C5B8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2E71D36-3575-41A5-A35C-1C5479468D1C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58D7A88-1447-4525-9328-3CE91C5B8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2762251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Frogger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for the Spartan 3E-500 development board)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ECE 525.442 FPGA Microprocessor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Design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Erik Lee, Edward Jones, Emily Kan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 anchor="t">
            <a:normAutofit fontScale="90000"/>
          </a:bodyPr>
          <a:lstStyle/>
          <a:p>
            <a:r>
              <a:rPr lang="en-US" dirty="0" smtClean="0"/>
              <a:t>Design</a:t>
            </a:r>
            <a:br>
              <a:rPr lang="en-US" dirty="0" smtClean="0"/>
            </a:br>
            <a:r>
              <a:rPr lang="en-US" dirty="0" smtClean="0"/>
              <a:t>Finite State Machine Diagram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28600" y="2743200"/>
            <a:ext cx="1752600" cy="1676400"/>
            <a:chOff x="1295400" y="2286000"/>
            <a:chExt cx="1676400" cy="1600200"/>
          </a:xfrm>
        </p:grpSpPr>
        <p:sp>
          <p:nvSpPr>
            <p:cNvPr id="3" name="Oval 2"/>
            <p:cNvSpPr/>
            <p:nvPr/>
          </p:nvSpPr>
          <p:spPr>
            <a:xfrm>
              <a:off x="1295400" y="2286000"/>
              <a:ext cx="1676400" cy="16002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295400" y="2901434"/>
              <a:ext cx="1676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rgbClr val="00B050"/>
                  </a:solidFill>
                </a:rPr>
                <a:t>onGrass_state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695700" y="1371600"/>
            <a:ext cx="1752600" cy="1676400"/>
            <a:chOff x="1295400" y="2286000"/>
            <a:chExt cx="1676400" cy="1600200"/>
          </a:xfrm>
        </p:grpSpPr>
        <p:sp>
          <p:nvSpPr>
            <p:cNvPr id="7" name="Oval 6"/>
            <p:cNvSpPr/>
            <p:nvPr/>
          </p:nvSpPr>
          <p:spPr>
            <a:xfrm>
              <a:off x="1295400" y="2286000"/>
              <a:ext cx="1676400" cy="16002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95400" y="2901434"/>
              <a:ext cx="1676400" cy="3525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rgbClr val="00B050"/>
                  </a:solidFill>
                </a:rPr>
                <a:t>onRoad_state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162800" y="2743200"/>
            <a:ext cx="1752600" cy="1676400"/>
            <a:chOff x="1295400" y="2286000"/>
            <a:chExt cx="1676400" cy="1600200"/>
          </a:xfrm>
        </p:grpSpPr>
        <p:sp>
          <p:nvSpPr>
            <p:cNvPr id="10" name="Oval 9"/>
            <p:cNvSpPr/>
            <p:nvPr/>
          </p:nvSpPr>
          <p:spPr>
            <a:xfrm>
              <a:off x="1295400" y="2286000"/>
              <a:ext cx="1676400" cy="16002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95400" y="2909828"/>
              <a:ext cx="1676400" cy="3525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rgbClr val="00B050"/>
                  </a:solidFill>
                </a:rPr>
                <a:t>dead_state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33400" y="4648200"/>
            <a:ext cx="1752600" cy="1676400"/>
            <a:chOff x="1295400" y="2286000"/>
            <a:chExt cx="1676400" cy="1600200"/>
          </a:xfrm>
        </p:grpSpPr>
        <p:sp>
          <p:nvSpPr>
            <p:cNvPr id="16" name="Oval 15"/>
            <p:cNvSpPr/>
            <p:nvPr/>
          </p:nvSpPr>
          <p:spPr>
            <a:xfrm>
              <a:off x="1295400" y="2286000"/>
              <a:ext cx="1676400" cy="16002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95400" y="2901434"/>
              <a:ext cx="1676400" cy="3525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rgbClr val="00B050"/>
                  </a:solidFill>
                </a:rPr>
                <a:t>win_state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524000" y="1600200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All </a:t>
            </a:r>
            <a:r>
              <a:rPr lang="en-US" sz="1600" b="1" dirty="0" err="1" smtClean="0"/>
              <a:t>Bgcolor</a:t>
            </a:r>
            <a:r>
              <a:rPr lang="en-US" sz="1600" b="1" dirty="0" smtClean="0"/>
              <a:t>=black /</a:t>
            </a:r>
          </a:p>
          <a:p>
            <a:pPr algn="ctr"/>
            <a:r>
              <a:rPr lang="en-US" sz="1600" b="1" dirty="0" smtClean="0"/>
              <a:t>Dead=‘0’</a:t>
            </a:r>
            <a:endParaRPr lang="en-US" sz="1600" b="1" dirty="0"/>
          </a:p>
        </p:txBody>
      </p:sp>
      <p:cxnSp>
        <p:nvCxnSpPr>
          <p:cNvPr id="22" name="Shape 21"/>
          <p:cNvCxnSpPr>
            <a:stCxn id="3" idx="0"/>
            <a:endCxn id="8" idx="1"/>
          </p:cNvCxnSpPr>
          <p:nvPr/>
        </p:nvCxnSpPr>
        <p:spPr>
          <a:xfrm rot="5400000" flipH="1" flipV="1">
            <a:off x="2129203" y="1176703"/>
            <a:ext cx="542194" cy="2590800"/>
          </a:xfrm>
          <a:prstGeom prst="bentConnector2">
            <a:avLst/>
          </a:prstGeom>
          <a:ln w="381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/>
          <p:nvPr/>
        </p:nvCxnSpPr>
        <p:spPr>
          <a:xfrm rot="10800000" flipV="1">
            <a:off x="1658374" y="2667000"/>
            <a:ext cx="2151626" cy="262406"/>
          </a:xfrm>
          <a:prstGeom prst="bentConnector3">
            <a:avLst>
              <a:gd name="adj1" fmla="val 99581"/>
            </a:avLst>
          </a:prstGeom>
          <a:ln w="381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828800" y="2691825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All </a:t>
            </a:r>
            <a:r>
              <a:rPr lang="en-US" sz="1600" b="1" dirty="0" err="1" smtClean="0"/>
              <a:t>Bgcolor</a:t>
            </a:r>
            <a:r>
              <a:rPr lang="en-US" sz="1600" b="1" dirty="0" smtClean="0"/>
              <a:t>=green/</a:t>
            </a:r>
          </a:p>
          <a:p>
            <a:pPr algn="ctr"/>
            <a:r>
              <a:rPr lang="en-US" sz="1600" b="1" dirty="0" smtClean="0"/>
              <a:t>Dead=‘0’</a:t>
            </a:r>
            <a:endParaRPr lang="en-US" sz="1600" b="1" dirty="0"/>
          </a:p>
        </p:txBody>
      </p:sp>
      <p:cxnSp>
        <p:nvCxnSpPr>
          <p:cNvPr id="31" name="Shape 30"/>
          <p:cNvCxnSpPr>
            <a:stCxn id="8" idx="3"/>
            <a:endCxn id="10" idx="0"/>
          </p:cNvCxnSpPr>
          <p:nvPr/>
        </p:nvCxnSpPr>
        <p:spPr>
          <a:xfrm>
            <a:off x="5448300" y="2201006"/>
            <a:ext cx="2590800" cy="542194"/>
          </a:xfrm>
          <a:prstGeom prst="bentConnector2">
            <a:avLst/>
          </a:prstGeom>
          <a:ln w="381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86400" y="1600200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Any </a:t>
            </a:r>
            <a:r>
              <a:rPr lang="en-US" sz="1600" b="1" dirty="0" err="1" smtClean="0"/>
              <a:t>Objcolor</a:t>
            </a:r>
            <a:r>
              <a:rPr lang="en-US" sz="1600" b="1" dirty="0" smtClean="0"/>
              <a:t>/=black /</a:t>
            </a:r>
          </a:p>
          <a:p>
            <a:pPr algn="ctr"/>
            <a:r>
              <a:rPr lang="en-US" sz="1600" b="1" dirty="0" smtClean="0"/>
              <a:t>Dead=‘0’</a:t>
            </a:r>
            <a:endParaRPr lang="en-US" sz="16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086600" y="4992469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Counter&lt; 3secs /</a:t>
            </a:r>
          </a:p>
          <a:p>
            <a:pPr algn="ctr"/>
            <a:r>
              <a:rPr lang="en-US" dirty="0" smtClean="0"/>
              <a:t>Dead=‘1’</a:t>
            </a:r>
            <a:endParaRPr lang="en-US" dirty="0"/>
          </a:p>
        </p:txBody>
      </p:sp>
      <p:sp>
        <p:nvSpPr>
          <p:cNvPr id="39" name="Arc 38"/>
          <p:cNvSpPr/>
          <p:nvPr/>
        </p:nvSpPr>
        <p:spPr>
          <a:xfrm rot="3442384">
            <a:off x="8389099" y="4183901"/>
            <a:ext cx="762000" cy="762000"/>
          </a:xfrm>
          <a:prstGeom prst="arc">
            <a:avLst>
              <a:gd name="adj1" fmla="val 10459545"/>
              <a:gd name="adj2" fmla="val 10300577"/>
            </a:avLst>
          </a:prstGeom>
          <a:ln w="381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stCxn id="11" idx="1"/>
            <a:endCxn id="3" idx="6"/>
          </p:cNvCxnSpPr>
          <p:nvPr/>
        </p:nvCxnSpPr>
        <p:spPr>
          <a:xfrm flipH="1">
            <a:off x="1981200" y="3581400"/>
            <a:ext cx="5181600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733800" y="3544669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Counter&gt;=3secs/</a:t>
            </a:r>
          </a:p>
          <a:p>
            <a:pPr algn="ctr"/>
            <a:r>
              <a:rPr lang="en-US" sz="1600" b="1" dirty="0" smtClean="0"/>
              <a:t>Dead=‘0’ Reset=‘1’</a:t>
            </a:r>
            <a:endParaRPr lang="en-US" sz="1600" b="1" dirty="0"/>
          </a:p>
        </p:txBody>
      </p:sp>
      <p:cxnSp>
        <p:nvCxnSpPr>
          <p:cNvPr id="46" name="Straight Arrow Connector 45"/>
          <p:cNvCxnSpPr>
            <a:stCxn id="3" idx="5"/>
            <a:endCxn id="13" idx="1"/>
          </p:cNvCxnSpPr>
          <p:nvPr/>
        </p:nvCxnSpPr>
        <p:spPr>
          <a:xfrm>
            <a:off x="1724537" y="4174097"/>
            <a:ext cx="2761226" cy="719606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hape 51"/>
          <p:cNvCxnSpPr>
            <a:stCxn id="13" idx="7"/>
          </p:cNvCxnSpPr>
          <p:nvPr/>
        </p:nvCxnSpPr>
        <p:spPr>
          <a:xfrm rot="5400000" flipH="1" flipV="1">
            <a:off x="6092567" y="3671071"/>
            <a:ext cx="855103" cy="1590163"/>
          </a:xfrm>
          <a:prstGeom prst="bentConnector2">
            <a:avLst/>
          </a:prstGeom>
          <a:ln w="381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562600" y="4215825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All </a:t>
            </a:r>
            <a:r>
              <a:rPr lang="en-US" sz="1600" b="1" dirty="0" err="1"/>
              <a:t>o</a:t>
            </a:r>
            <a:r>
              <a:rPr lang="en-US" sz="1600" b="1" dirty="0" err="1" smtClean="0"/>
              <a:t>bjcolor</a:t>
            </a:r>
            <a:r>
              <a:rPr lang="en-US" sz="1600" b="1" dirty="0" smtClean="0"/>
              <a:t>=black/</a:t>
            </a:r>
          </a:p>
          <a:p>
            <a:pPr algn="ctr"/>
            <a:r>
              <a:rPr lang="en-US" sz="1600" b="1" dirty="0" smtClean="0"/>
              <a:t>Dead=‘0’</a:t>
            </a:r>
            <a:endParaRPr lang="en-US" sz="1600" b="1" dirty="0"/>
          </a:p>
        </p:txBody>
      </p:sp>
      <p:sp>
        <p:nvSpPr>
          <p:cNvPr id="55" name="Arc 54"/>
          <p:cNvSpPr/>
          <p:nvPr/>
        </p:nvSpPr>
        <p:spPr>
          <a:xfrm rot="2281767">
            <a:off x="5183032" y="2592232"/>
            <a:ext cx="762000" cy="762000"/>
          </a:xfrm>
          <a:prstGeom prst="arc">
            <a:avLst>
              <a:gd name="adj1" fmla="val 10459545"/>
              <a:gd name="adj2" fmla="val 10300577"/>
            </a:avLst>
          </a:prstGeom>
          <a:ln w="381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c 55"/>
          <p:cNvSpPr/>
          <p:nvPr/>
        </p:nvSpPr>
        <p:spPr>
          <a:xfrm rot="2901148">
            <a:off x="1900506" y="6024775"/>
            <a:ext cx="762000" cy="762000"/>
          </a:xfrm>
          <a:prstGeom prst="arc">
            <a:avLst>
              <a:gd name="adj1" fmla="val 10459545"/>
              <a:gd name="adj2" fmla="val 10300577"/>
            </a:avLst>
          </a:prstGeom>
          <a:ln w="381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c 56"/>
          <p:cNvSpPr/>
          <p:nvPr/>
        </p:nvSpPr>
        <p:spPr>
          <a:xfrm rot="15198072">
            <a:off x="223625" y="2074610"/>
            <a:ext cx="762000" cy="762000"/>
          </a:xfrm>
          <a:prstGeom prst="arc">
            <a:avLst>
              <a:gd name="adj1" fmla="val 10459545"/>
              <a:gd name="adj2" fmla="val 10300577"/>
            </a:avLst>
          </a:prstGeom>
          <a:ln w="381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981200" y="3886200"/>
            <a:ext cx="2057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/>
              <a:t>All </a:t>
            </a:r>
            <a:r>
              <a:rPr lang="en-US" sz="1600" b="1" dirty="0" err="1" smtClean="0"/>
              <a:t>Bgcolor</a:t>
            </a:r>
            <a:r>
              <a:rPr lang="en-US" sz="1600" b="1" dirty="0" smtClean="0"/>
              <a:t>=blue /</a:t>
            </a:r>
          </a:p>
          <a:p>
            <a:pPr algn="ctr"/>
            <a:r>
              <a:rPr lang="en-US" sz="1600" b="1" dirty="0" smtClean="0"/>
              <a:t>Dead=‘0’</a:t>
            </a:r>
            <a:endParaRPr lang="en-US" sz="1600" b="1" dirty="0"/>
          </a:p>
        </p:txBody>
      </p:sp>
      <p:cxnSp>
        <p:nvCxnSpPr>
          <p:cNvPr id="65" name="Straight Arrow Connector 64"/>
          <p:cNvCxnSpPr>
            <a:stCxn id="14" idx="1"/>
            <a:endCxn id="17" idx="3"/>
          </p:cNvCxnSpPr>
          <p:nvPr/>
        </p:nvCxnSpPr>
        <p:spPr>
          <a:xfrm flipH="1" flipV="1">
            <a:off x="2286000" y="5477606"/>
            <a:ext cx="1943100" cy="8794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2286000" y="4960203"/>
            <a:ext cx="2057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/>
              <a:t>Any </a:t>
            </a:r>
            <a:r>
              <a:rPr lang="en-US" sz="1600" b="1" dirty="0" err="1"/>
              <a:t>o</a:t>
            </a:r>
            <a:r>
              <a:rPr lang="en-US" sz="1600" b="1" dirty="0" err="1" smtClean="0"/>
              <a:t>bjcolor</a:t>
            </a:r>
            <a:r>
              <a:rPr lang="en-US" sz="1600" b="1" dirty="0" smtClean="0"/>
              <a:t>=green and Row=0 /</a:t>
            </a:r>
          </a:p>
          <a:p>
            <a:pPr algn="ctr"/>
            <a:r>
              <a:rPr lang="en-US" sz="1600" b="1" dirty="0" smtClean="0"/>
              <a:t>Dead=‘0’</a:t>
            </a:r>
            <a:endParaRPr lang="en-US" sz="16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2514600" y="6273225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Counter&lt; 3secs /</a:t>
            </a:r>
          </a:p>
          <a:p>
            <a:pPr algn="ctr"/>
            <a:r>
              <a:rPr lang="en-US" sz="1600" b="1" dirty="0" smtClean="0"/>
              <a:t>win=‘1’</a:t>
            </a:r>
            <a:endParaRPr lang="en-US" sz="1600" b="1" dirty="0"/>
          </a:p>
        </p:txBody>
      </p:sp>
      <p:grpSp>
        <p:nvGrpSpPr>
          <p:cNvPr id="78" name="Group 77"/>
          <p:cNvGrpSpPr/>
          <p:nvPr/>
        </p:nvGrpSpPr>
        <p:grpSpPr>
          <a:xfrm>
            <a:off x="4229100" y="4648200"/>
            <a:ext cx="4457700" cy="1976225"/>
            <a:chOff x="3695700" y="4648200"/>
            <a:chExt cx="4457700" cy="1976225"/>
          </a:xfrm>
        </p:grpSpPr>
        <p:grpSp>
          <p:nvGrpSpPr>
            <p:cNvPr id="12" name="Group 11"/>
            <p:cNvGrpSpPr/>
            <p:nvPr/>
          </p:nvGrpSpPr>
          <p:grpSpPr>
            <a:xfrm>
              <a:off x="3695700" y="4648200"/>
              <a:ext cx="1752600" cy="1676400"/>
              <a:chOff x="1295400" y="2286000"/>
              <a:chExt cx="1676400" cy="16002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295400" y="2286000"/>
                <a:ext cx="1676400" cy="1600200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295400" y="2909828"/>
                <a:ext cx="1676400" cy="352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>
                    <a:solidFill>
                      <a:srgbClr val="00B050"/>
                    </a:solidFill>
                  </a:rPr>
                  <a:t>onRiver_state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54" name="Arc 53"/>
            <p:cNvSpPr/>
            <p:nvPr/>
          </p:nvSpPr>
          <p:spPr>
            <a:xfrm rot="2023758">
              <a:off x="5176624" y="5862425"/>
              <a:ext cx="762000" cy="762000"/>
            </a:xfrm>
            <a:prstGeom prst="arc">
              <a:avLst>
                <a:gd name="adj1" fmla="val 10459545"/>
                <a:gd name="adj2" fmla="val 10300577"/>
              </a:avLst>
            </a:prstGeom>
            <a:ln w="38100">
              <a:solidFill>
                <a:srgbClr val="00206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867400" y="5968425"/>
              <a:ext cx="2286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Any </a:t>
              </a:r>
              <a:r>
                <a:rPr lang="en-US" sz="1600" b="1" dirty="0" err="1"/>
                <a:t>o</a:t>
              </a:r>
              <a:r>
                <a:rPr lang="en-US" sz="1600" b="1" dirty="0" err="1" smtClean="0"/>
                <a:t>bjcolor</a:t>
              </a:r>
              <a:r>
                <a:rPr lang="en-US" sz="1600" b="1" dirty="0" smtClean="0"/>
                <a:t>=brown/</a:t>
              </a:r>
            </a:p>
            <a:p>
              <a:pPr algn="ctr"/>
              <a:r>
                <a:rPr lang="en-US" sz="1600" b="1" dirty="0" err="1" smtClean="0"/>
                <a:t>OnLog</a:t>
              </a:r>
              <a:r>
                <a:rPr lang="en-US" sz="1600" b="1" dirty="0" smtClean="0"/>
                <a:t>=‘</a:t>
              </a:r>
              <a:r>
                <a:rPr lang="en-US" sz="1600" b="1" dirty="0"/>
                <a:t>1</a:t>
              </a:r>
              <a:r>
                <a:rPr lang="en-US" sz="1600" b="1" dirty="0" smtClean="0"/>
                <a:t>’</a:t>
              </a:r>
              <a:endParaRPr lang="en-US" sz="1600" b="1" dirty="0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5486400" y="2362200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Any </a:t>
            </a:r>
            <a:r>
              <a:rPr lang="en-US" sz="1600" b="1" dirty="0" err="1" smtClean="0"/>
              <a:t>Bgcolor</a:t>
            </a:r>
            <a:r>
              <a:rPr lang="en-US" sz="1600" b="1" dirty="0" smtClean="0"/>
              <a:t>=black /</a:t>
            </a:r>
          </a:p>
          <a:p>
            <a:pPr algn="ctr"/>
            <a:r>
              <a:rPr lang="en-US" sz="1600" b="1" dirty="0" smtClean="0"/>
              <a:t>Dead=‘0’</a:t>
            </a:r>
            <a:endParaRPr lang="en-US" sz="16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-152400" y="1295400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All</a:t>
            </a:r>
          </a:p>
          <a:p>
            <a:pPr algn="ctr"/>
            <a:r>
              <a:rPr lang="en-US" sz="1600" b="1" dirty="0" err="1" smtClean="0"/>
              <a:t>Bgcolor</a:t>
            </a:r>
            <a:r>
              <a:rPr lang="en-US" sz="1600" b="1" dirty="0" smtClean="0"/>
              <a:t>=green/</a:t>
            </a:r>
          </a:p>
          <a:p>
            <a:pPr algn="ctr"/>
            <a:r>
              <a:rPr lang="en-US" sz="1600" b="1" dirty="0" smtClean="0"/>
              <a:t>Dead=‘0’</a:t>
            </a:r>
            <a:endParaRPr lang="en-US" sz="1600" b="1" dirty="0"/>
          </a:p>
        </p:txBody>
      </p:sp>
      <p:cxnSp>
        <p:nvCxnSpPr>
          <p:cNvPr id="74" name="Elbow Connector 73"/>
          <p:cNvCxnSpPr>
            <a:stCxn id="17" idx="1"/>
            <a:endCxn id="3" idx="3"/>
          </p:cNvCxnSpPr>
          <p:nvPr/>
        </p:nvCxnSpPr>
        <p:spPr>
          <a:xfrm rot="10800000">
            <a:off x="485264" y="4174098"/>
            <a:ext cx="48137" cy="1303509"/>
          </a:xfrm>
          <a:prstGeom prst="bentConnector2">
            <a:avLst/>
          </a:prstGeom>
          <a:ln w="381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 rot="16200000">
            <a:off x="-736312" y="4470113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Counter&gt;=3secs/</a:t>
            </a:r>
          </a:p>
          <a:p>
            <a:pPr algn="ctr"/>
            <a:r>
              <a:rPr lang="en-US" sz="1600" b="1" dirty="0" smtClean="0"/>
              <a:t>Reset=‘1’</a:t>
            </a:r>
            <a:endParaRPr lang="en-US" sz="16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&amp; Verification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endParaRPr lang="en-US" sz="3400" dirty="0" smtClean="0"/>
          </a:p>
          <a:p>
            <a:r>
              <a:rPr lang="en-US" sz="3400" dirty="0" smtClean="0"/>
              <a:t>VGA drivers</a:t>
            </a:r>
          </a:p>
          <a:p>
            <a:pPr lvl="1"/>
            <a:r>
              <a:rPr lang="en-US" sz="3400" dirty="0" smtClean="0"/>
              <a:t>2 Counters ( pixel count)</a:t>
            </a:r>
          </a:p>
          <a:p>
            <a:pPr lvl="1"/>
            <a:r>
              <a:rPr lang="en-US" sz="3400" dirty="0" smtClean="0"/>
              <a:t>35 DFFs</a:t>
            </a:r>
          </a:p>
          <a:p>
            <a:pPr lvl="1"/>
            <a:r>
              <a:rPr lang="en-US" sz="3400" dirty="0" smtClean="0"/>
              <a:t>2 Adders/</a:t>
            </a:r>
            <a:r>
              <a:rPr lang="en-US" sz="3400" dirty="0" err="1" smtClean="0"/>
              <a:t>Subtractors</a:t>
            </a:r>
            <a:endParaRPr lang="en-US" sz="3400" dirty="0" smtClean="0"/>
          </a:p>
          <a:p>
            <a:pPr lvl="1"/>
            <a:r>
              <a:rPr lang="en-US" sz="3400" dirty="0" smtClean="0"/>
              <a:t>8 Comparators</a:t>
            </a:r>
          </a:p>
          <a:p>
            <a:endParaRPr lang="en-US" sz="3400" dirty="0" smtClean="0"/>
          </a:p>
          <a:p>
            <a:r>
              <a:rPr lang="en-US" sz="3400" dirty="0" smtClean="0"/>
              <a:t>PS/2 Keyboard driver</a:t>
            </a:r>
          </a:p>
          <a:p>
            <a:pPr lvl="1"/>
            <a:r>
              <a:rPr lang="en-US" sz="3400" dirty="0" smtClean="0"/>
              <a:t>1 Counter</a:t>
            </a:r>
          </a:p>
          <a:p>
            <a:pPr lvl="1"/>
            <a:r>
              <a:rPr lang="en-US" sz="3400" dirty="0" smtClean="0"/>
              <a:t>20 DFFs</a:t>
            </a:r>
          </a:p>
          <a:p>
            <a:pPr lvl="1"/>
            <a:r>
              <a:rPr lang="en-US" sz="3400" dirty="0" smtClean="0"/>
              <a:t>1 </a:t>
            </a:r>
            <a:r>
              <a:rPr lang="en-US" sz="3400" dirty="0" err="1" smtClean="0"/>
              <a:t>Xor</a:t>
            </a:r>
            <a:endParaRPr lang="en-US" sz="3400" dirty="0" smtClean="0"/>
          </a:p>
          <a:p>
            <a:endParaRPr lang="en-US" sz="3400" dirty="0" smtClean="0"/>
          </a:p>
          <a:p>
            <a:r>
              <a:rPr lang="en-US" sz="3400" dirty="0" smtClean="0"/>
              <a:t>Background Generator</a:t>
            </a:r>
          </a:p>
          <a:p>
            <a:pPr lvl="1"/>
            <a:r>
              <a:rPr lang="en-US" sz="3400" dirty="0" smtClean="0"/>
              <a:t>8 DFFs</a:t>
            </a:r>
          </a:p>
          <a:p>
            <a:endParaRPr lang="en-US" sz="3400" dirty="0" smtClean="0"/>
          </a:p>
          <a:p>
            <a:r>
              <a:rPr lang="en-US" sz="3400" dirty="0" smtClean="0"/>
              <a:t>Object Generator</a:t>
            </a:r>
          </a:p>
          <a:p>
            <a:pPr lvl="1"/>
            <a:r>
              <a:rPr lang="en-US" sz="3400" dirty="0" smtClean="0"/>
              <a:t>2 Accumulators</a:t>
            </a:r>
          </a:p>
          <a:p>
            <a:pPr lvl="1"/>
            <a:r>
              <a:rPr lang="en-US" sz="3400" dirty="0" smtClean="0"/>
              <a:t>8 DFFs</a:t>
            </a:r>
          </a:p>
          <a:p>
            <a:pPr lvl="1"/>
            <a:r>
              <a:rPr lang="en-US" sz="3400" dirty="0" smtClean="0"/>
              <a:t>1 Adder/</a:t>
            </a:r>
            <a:r>
              <a:rPr lang="en-US" sz="3400" dirty="0" err="1" smtClean="0"/>
              <a:t>Subtractor</a:t>
            </a:r>
            <a:endParaRPr lang="en-US" sz="3400" dirty="0" smtClean="0"/>
          </a:p>
          <a:p>
            <a:pPr lvl="1"/>
            <a:r>
              <a:rPr lang="en-US" sz="3400" dirty="0" smtClean="0"/>
              <a:t>5 Comparators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endParaRPr lang="en-US" sz="3400" dirty="0" smtClean="0"/>
          </a:p>
          <a:p>
            <a:r>
              <a:rPr lang="en-US" sz="3400" dirty="0" smtClean="0"/>
              <a:t>Frog Generator</a:t>
            </a:r>
          </a:p>
          <a:p>
            <a:pPr lvl="1"/>
            <a:r>
              <a:rPr lang="en-US" sz="3400" dirty="0" smtClean="0"/>
              <a:t>1 Counter</a:t>
            </a:r>
          </a:p>
          <a:p>
            <a:pPr lvl="1"/>
            <a:r>
              <a:rPr lang="en-US" sz="3400" dirty="0" smtClean="0"/>
              <a:t>8 DFFs</a:t>
            </a:r>
          </a:p>
          <a:p>
            <a:pPr lvl="1"/>
            <a:r>
              <a:rPr lang="en-US" sz="3400" dirty="0" smtClean="0"/>
              <a:t>5 Comparators</a:t>
            </a:r>
          </a:p>
          <a:p>
            <a:endParaRPr lang="en-US" sz="3400" dirty="0" smtClean="0"/>
          </a:p>
          <a:p>
            <a:r>
              <a:rPr lang="en-US" sz="3400" dirty="0" smtClean="0"/>
              <a:t>Frog Location</a:t>
            </a:r>
          </a:p>
          <a:p>
            <a:pPr lvl="1"/>
            <a:r>
              <a:rPr lang="en-US" sz="3400" dirty="0" smtClean="0"/>
              <a:t>1 ROM (frog Row location)</a:t>
            </a:r>
          </a:p>
          <a:p>
            <a:pPr lvl="1"/>
            <a:r>
              <a:rPr lang="en-US" sz="3400" dirty="0" smtClean="0"/>
              <a:t>42 DFFs</a:t>
            </a:r>
          </a:p>
          <a:p>
            <a:pPr lvl="1"/>
            <a:r>
              <a:rPr lang="en-US" sz="3400" dirty="0" smtClean="0"/>
              <a:t>3 Adders/</a:t>
            </a:r>
            <a:r>
              <a:rPr lang="en-US" sz="3400" dirty="0" err="1" smtClean="0"/>
              <a:t>Subtractors</a:t>
            </a:r>
            <a:endParaRPr lang="en-US" sz="3400" dirty="0" smtClean="0"/>
          </a:p>
          <a:p>
            <a:pPr lvl="1"/>
            <a:r>
              <a:rPr lang="en-US" sz="3400" dirty="0" smtClean="0"/>
              <a:t>5 Comparators</a:t>
            </a:r>
          </a:p>
          <a:p>
            <a:endParaRPr lang="en-US" sz="3400" dirty="0" smtClean="0"/>
          </a:p>
          <a:p>
            <a:r>
              <a:rPr lang="en-US" sz="3400" dirty="0" smtClean="0"/>
              <a:t>1 Finite State Machine</a:t>
            </a:r>
          </a:p>
          <a:p>
            <a:pPr lvl="1"/>
            <a:r>
              <a:rPr lang="en-US" sz="3400" dirty="0" smtClean="0"/>
              <a:t>5 states, 61 transitions, 22 inputs, 3 outputs</a:t>
            </a:r>
          </a:p>
          <a:p>
            <a:pPr lvl="1"/>
            <a:r>
              <a:rPr lang="en-US" sz="3400" dirty="0" smtClean="0"/>
              <a:t>1 Counter</a:t>
            </a:r>
          </a:p>
          <a:p>
            <a:pPr lvl="1"/>
            <a:r>
              <a:rPr lang="en-US" sz="3400" dirty="0" smtClean="0"/>
              <a:t>64 DFFs</a:t>
            </a:r>
          </a:p>
          <a:p>
            <a:pPr lvl="1"/>
            <a:r>
              <a:rPr lang="en-US" sz="3400" dirty="0" smtClean="0"/>
              <a:t>8 Comparators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Results and Analysis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286000" y="952270"/>
          <a:ext cx="4572000" cy="567712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286000"/>
                <a:gridCol w="2286000"/>
              </a:tblGrid>
              <a:tr h="3542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Resource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Quantity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542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ROM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  <a:tr h="3542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Adders/ </a:t>
                      </a:r>
                      <a:r>
                        <a:rPr lang="en-US" sz="1200" dirty="0" err="1" smtClean="0"/>
                        <a:t>Subtractors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29</a:t>
                      </a:r>
                      <a:endParaRPr lang="en-US" sz="1200" dirty="0"/>
                    </a:p>
                  </a:txBody>
                  <a:tcPr/>
                </a:tc>
              </a:tr>
              <a:tr h="3542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Counters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/>
                </a:tc>
              </a:tr>
              <a:tr h="3542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Accumulators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48</a:t>
                      </a:r>
                      <a:endParaRPr lang="en-US" sz="1200" dirty="0"/>
                    </a:p>
                  </a:txBody>
                  <a:tcPr/>
                </a:tc>
              </a:tr>
              <a:tr h="3542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Registers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96</a:t>
                      </a:r>
                      <a:endParaRPr lang="en-US" sz="1200" dirty="0"/>
                    </a:p>
                  </a:txBody>
                  <a:tcPr/>
                </a:tc>
              </a:tr>
              <a:tr h="3542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Comparators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156</a:t>
                      </a:r>
                      <a:endParaRPr lang="en-US" sz="1200" dirty="0"/>
                    </a:p>
                  </a:txBody>
                  <a:tcPr/>
                </a:tc>
              </a:tr>
              <a:tr h="3542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Xors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</a:tr>
              <a:tr h="3542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Flip-Flops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964</a:t>
                      </a:r>
                      <a:endParaRPr lang="en-US" sz="1200" dirty="0"/>
                    </a:p>
                  </a:txBody>
                  <a:tcPr/>
                </a:tc>
              </a:tr>
              <a:tr h="3542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/>
                </a:tc>
              </a:tr>
              <a:tr h="3542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Outputs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</a:tr>
              <a:tr h="3542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Device</a:t>
                      </a:r>
                      <a:r>
                        <a:rPr lang="en-US" sz="1400" b="1" baseline="0" dirty="0" smtClean="0"/>
                        <a:t> Utilization</a:t>
                      </a:r>
                      <a:endParaRPr lang="en-US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  <a:tr h="3542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Number of Slices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1345/4656 =(28%)</a:t>
                      </a:r>
                      <a:endParaRPr lang="en-US" sz="1200" dirty="0"/>
                    </a:p>
                  </a:txBody>
                  <a:tcPr/>
                </a:tc>
              </a:tr>
              <a:tr h="53578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Number of Slice Flip-Flops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964/9312 = (10%)</a:t>
                      </a:r>
                      <a:endParaRPr lang="en-US" sz="1200" dirty="0"/>
                    </a:p>
                  </a:txBody>
                  <a:tcPr/>
                </a:tc>
              </a:tr>
              <a:tr h="53578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Number of 4 input LUTs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2572/9312</a:t>
                      </a:r>
                      <a:r>
                        <a:rPr lang="en-US" sz="1200" baseline="0" dirty="0" smtClean="0"/>
                        <a:t> = (27%)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NEXYS2 Reference Manual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http://www.digilentinc.com/showcase/contests/designcontest.cfm?contestid=8</a:t>
            </a:r>
            <a:endParaRPr lang="en-US" dirty="0" smtClean="0"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Need references for keyboard 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vhdl</a:t>
            </a:r>
            <a:r>
              <a:rPr lang="en-US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code</a:t>
            </a:r>
          </a:p>
          <a:p>
            <a:r>
              <a:rPr lang="en-US" dirty="0" smtClean="0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http://www.pyroelectro.com/tutorials/ps2_keyboard_interface/theory_ps2.html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Outline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Implementation &amp; Verification</a:t>
            </a:r>
          </a:p>
          <a:p>
            <a:r>
              <a:rPr lang="en-US" dirty="0" smtClean="0"/>
              <a:t>Results &amp; Analysis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References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571738" y="1905000"/>
            <a:ext cx="3809524" cy="347619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31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 l="6896" t="18065"/>
          <a:stretch>
            <a:fillRect/>
          </a:stretch>
        </p:blipFill>
        <p:spPr bwMode="auto">
          <a:xfrm>
            <a:off x="6858000" y="2408814"/>
            <a:ext cx="2057401" cy="24685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Group 9"/>
          <p:cNvGrpSpPr/>
          <p:nvPr/>
        </p:nvGrpSpPr>
        <p:grpSpPr>
          <a:xfrm>
            <a:off x="4495800" y="2230855"/>
            <a:ext cx="2209800" cy="2824480"/>
            <a:chOff x="4495800" y="1981200"/>
            <a:chExt cx="2209800" cy="2824480"/>
          </a:xfrm>
        </p:grpSpPr>
        <p:pic>
          <p:nvPicPr>
            <p:cNvPr id="1028" name="Picture 4" descr="http://www.dhwelectronics.com/lg_images/Microsoft_Basic_Internet_Keyboard_PS2_.jpg"/>
            <p:cNvPicPr>
              <a:picLocks noChangeAspect="1" noChangeArrowheads="1"/>
            </p:cNvPicPr>
            <p:nvPr/>
          </p:nvPicPr>
          <p:blipFill>
            <a:blip r:embed="rId4" cstate="print"/>
            <a:srcRect t="32000" b="20000"/>
            <a:stretch>
              <a:fillRect/>
            </a:stretch>
          </p:blipFill>
          <p:spPr bwMode="auto">
            <a:xfrm>
              <a:off x="4495800" y="1981200"/>
              <a:ext cx="2209800" cy="106070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30" name="Picture 6" descr="http://blog.ub.ac.id/faris/files/2010/10/hPS2KeyboardPlug.jpe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533900" y="3276600"/>
              <a:ext cx="2133600" cy="152908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Background</a:t>
            </a:r>
            <a:br>
              <a:rPr lang="en-US" dirty="0" smtClean="0"/>
            </a:br>
            <a:r>
              <a:rPr lang="en-US" dirty="0" smtClean="0"/>
              <a:t>VGA controller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Display 640 x 480</a:t>
            </a:r>
          </a:p>
          <a:p>
            <a:r>
              <a:rPr lang="en-US" dirty="0" smtClean="0"/>
              <a:t>50MHz board clock </a:t>
            </a:r>
            <a:r>
              <a:rPr lang="en-US" dirty="0" smtClean="0">
                <a:sym typeface="Wingdings" pitchFamily="2" charset="2"/>
              </a:rPr>
              <a:t> 25MHz pixel clock</a:t>
            </a:r>
            <a:endParaRPr lang="en-US" dirty="0" smtClean="0"/>
          </a:p>
          <a:p>
            <a:pPr lvl="1"/>
            <a:r>
              <a:rPr lang="en-US" dirty="0" smtClean="0"/>
              <a:t>Horizontal sync and Vertical sync pulses driven by 25MHz clock</a:t>
            </a:r>
          </a:p>
          <a:p>
            <a:pPr lvl="1"/>
            <a:r>
              <a:rPr lang="en-US" dirty="0" smtClean="0"/>
              <a:t>8-bit color vector</a:t>
            </a:r>
          </a:p>
          <a:p>
            <a:pPr lvl="2"/>
            <a:r>
              <a:rPr lang="en-US" dirty="0" smtClean="0"/>
              <a:t>2-bit blue</a:t>
            </a:r>
          </a:p>
          <a:p>
            <a:pPr lvl="2"/>
            <a:r>
              <a:rPr lang="en-US" dirty="0" smtClean="0"/>
              <a:t>3-bit green</a:t>
            </a:r>
          </a:p>
          <a:p>
            <a:pPr lvl="2"/>
            <a:r>
              <a:rPr lang="en-US" dirty="0" smtClean="0"/>
              <a:t>3-bit red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4620951" y="4572000"/>
            <a:ext cx="4427893" cy="1847947"/>
            <a:chOff x="4000309" y="4798874"/>
            <a:chExt cx="4953382" cy="1754326"/>
          </a:xfrm>
        </p:grpSpPr>
        <p:sp>
          <p:nvSpPr>
            <p:cNvPr id="9" name="TextBox 8"/>
            <p:cNvSpPr txBox="1"/>
            <p:nvPr/>
          </p:nvSpPr>
          <p:spPr>
            <a:xfrm>
              <a:off x="7391400" y="4798874"/>
              <a:ext cx="1562291" cy="1754326"/>
            </a:xfrm>
            <a:prstGeom prst="rect">
              <a:avLst/>
            </a:prstGeom>
            <a:solidFill>
              <a:srgbClr val="66CCFF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VGA Port</a:t>
              </a:r>
            </a:p>
            <a:p>
              <a:r>
                <a:rPr lang="en-US" dirty="0" err="1" smtClean="0">
                  <a:solidFill>
                    <a:schemeClr val="bg1"/>
                  </a:solidFill>
                </a:rPr>
                <a:t>Hsync</a:t>
              </a:r>
              <a:endParaRPr lang="en-US" dirty="0" smtClean="0">
                <a:solidFill>
                  <a:schemeClr val="bg1"/>
                </a:solidFill>
              </a:endParaRPr>
            </a:p>
            <a:p>
              <a:r>
                <a:rPr lang="en-US" dirty="0" err="1" smtClean="0">
                  <a:solidFill>
                    <a:schemeClr val="bg1"/>
                  </a:solidFill>
                </a:rPr>
                <a:t>Vsync</a:t>
              </a:r>
              <a:endParaRPr lang="en-US" dirty="0" smtClean="0">
                <a:solidFill>
                  <a:schemeClr val="bg1"/>
                </a:solidFill>
              </a:endParaRPr>
            </a:p>
            <a:p>
              <a:r>
                <a:rPr lang="en-US" dirty="0" smtClean="0">
                  <a:solidFill>
                    <a:schemeClr val="bg1"/>
                  </a:solidFill>
                </a:rPr>
                <a:t>Red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Green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Blue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00309" y="4798874"/>
              <a:ext cx="2095691" cy="175432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Game  Module</a:t>
              </a:r>
            </a:p>
            <a:p>
              <a:pPr algn="r"/>
              <a:r>
                <a:rPr lang="en-US" dirty="0" smtClean="0">
                  <a:solidFill>
                    <a:schemeClr val="bg1"/>
                  </a:solidFill>
                </a:rPr>
                <a:t>Horizontal sync </a:t>
              </a:r>
            </a:p>
            <a:p>
              <a:pPr algn="r"/>
              <a:r>
                <a:rPr lang="en-US" dirty="0" smtClean="0">
                  <a:solidFill>
                    <a:schemeClr val="bg1"/>
                  </a:solidFill>
                </a:rPr>
                <a:t>Vertical sync</a:t>
              </a:r>
            </a:p>
            <a:p>
              <a:pPr algn="r"/>
              <a:r>
                <a:rPr lang="en-US" dirty="0" smtClean="0">
                  <a:solidFill>
                    <a:schemeClr val="bg1"/>
                  </a:solidFill>
                </a:rPr>
                <a:t>Red</a:t>
              </a:r>
            </a:p>
            <a:p>
              <a:pPr algn="r"/>
              <a:r>
                <a:rPr lang="en-US" dirty="0" smtClean="0">
                  <a:solidFill>
                    <a:schemeClr val="bg1"/>
                  </a:solidFill>
                </a:rPr>
                <a:t>Green</a:t>
              </a:r>
            </a:p>
            <a:p>
              <a:pPr algn="r"/>
              <a:r>
                <a:rPr lang="en-US" dirty="0" smtClean="0">
                  <a:solidFill>
                    <a:schemeClr val="bg1"/>
                  </a:solidFill>
                </a:rPr>
                <a:t>Blue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6096000" y="5257800"/>
              <a:ext cx="129540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6096000" y="5562600"/>
              <a:ext cx="129540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6096000" y="5867400"/>
              <a:ext cx="129540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6096000" y="6096000"/>
              <a:ext cx="129540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096000" y="6400800"/>
              <a:ext cx="129540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 descr="DSCN578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1852374"/>
            <a:ext cx="3964538" cy="2543653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cxnSp>
        <p:nvCxnSpPr>
          <p:cNvPr id="30" name="Straight Arrow Connector 29"/>
          <p:cNvCxnSpPr/>
          <p:nvPr/>
        </p:nvCxnSpPr>
        <p:spPr>
          <a:xfrm>
            <a:off x="4954069" y="1676400"/>
            <a:ext cx="3962400" cy="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554269" y="1371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640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4876800" y="1828800"/>
            <a:ext cx="0" cy="259080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6200000">
            <a:off x="4267200" y="293953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480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Background</a:t>
            </a:r>
            <a:br>
              <a:rPr lang="en-US" dirty="0" smtClean="0"/>
            </a:br>
            <a:r>
              <a:rPr lang="en-US" dirty="0" smtClean="0"/>
              <a:t>PS/2 Keyboard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 smtClean="0"/>
              <a:t>Component Instantiation of</a:t>
            </a:r>
          </a:p>
          <a:p>
            <a:pPr lvl="2"/>
            <a:r>
              <a:rPr lang="en-US" dirty="0" smtClean="0"/>
              <a:t>PS/2 driver core given</a:t>
            </a:r>
          </a:p>
          <a:p>
            <a:pPr lvl="2"/>
            <a:r>
              <a:rPr lang="en-US" dirty="0" smtClean="0"/>
              <a:t>Basic connection and logic</a:t>
            </a:r>
          </a:p>
          <a:p>
            <a:pPr lvl="3"/>
            <a:r>
              <a:rPr lang="en-US" dirty="0" smtClean="0"/>
              <a:t>Output clock to keyboard</a:t>
            </a:r>
          </a:p>
          <a:p>
            <a:pPr lvl="3"/>
            <a:r>
              <a:rPr lang="en-US" dirty="0" smtClean="0"/>
              <a:t>Input </a:t>
            </a:r>
            <a:r>
              <a:rPr lang="en-US" dirty="0" err="1" smtClean="0"/>
              <a:t>keypress</a:t>
            </a:r>
            <a:r>
              <a:rPr lang="en-US" dirty="0" smtClean="0"/>
              <a:t> data from keyboard (11-bits)</a:t>
            </a:r>
          </a:p>
          <a:p>
            <a:pPr lvl="3"/>
            <a:r>
              <a:rPr lang="en-US" dirty="0" smtClean="0"/>
              <a:t>Map data to frog direction</a:t>
            </a:r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sz="half" idx="2"/>
          </p:nvPr>
        </p:nvGraphicFramePr>
        <p:xfrm>
          <a:off x="4857750" y="5278120"/>
          <a:ext cx="4038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50"/>
                <a:gridCol w="1009650"/>
                <a:gridCol w="1009650"/>
                <a:gridCol w="1009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Up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Down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Left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Right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Game Module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l="28333" t="56000" r="62223" b="33333"/>
          <a:stretch>
            <a:fillRect/>
          </a:stretch>
        </p:blipFill>
        <p:spPr bwMode="auto">
          <a:xfrm>
            <a:off x="5797550" y="1752600"/>
            <a:ext cx="2159000" cy="1524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1" name="Group 40"/>
          <p:cNvGrpSpPr/>
          <p:nvPr/>
        </p:nvGrpSpPr>
        <p:grpSpPr>
          <a:xfrm>
            <a:off x="4667250" y="3733800"/>
            <a:ext cx="3790950" cy="1524000"/>
            <a:chOff x="4667250" y="3733800"/>
            <a:chExt cx="3790950" cy="1524000"/>
          </a:xfrm>
        </p:grpSpPr>
        <p:grpSp>
          <p:nvGrpSpPr>
            <p:cNvPr id="14" name="Group 13"/>
            <p:cNvGrpSpPr/>
            <p:nvPr/>
          </p:nvGrpSpPr>
          <p:grpSpPr>
            <a:xfrm>
              <a:off x="4667250" y="3733800"/>
              <a:ext cx="3790950" cy="923330"/>
              <a:chOff x="4800600" y="3733800"/>
              <a:chExt cx="3790950" cy="923330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4800600" y="3733800"/>
                <a:ext cx="1524000" cy="923330"/>
              </a:xfrm>
              <a:prstGeom prst="rect">
                <a:avLst/>
              </a:prstGeom>
              <a:solidFill>
                <a:srgbClr val="66CCFF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Keyboard</a:t>
                </a:r>
              </a:p>
              <a:p>
                <a:pPr algn="r"/>
                <a:r>
                  <a:rPr lang="en-US" dirty="0" smtClean="0">
                    <a:solidFill>
                      <a:schemeClr val="bg1"/>
                    </a:solidFill>
                  </a:rPr>
                  <a:t>Data</a:t>
                </a:r>
              </a:p>
              <a:p>
                <a:pPr algn="r"/>
                <a:r>
                  <a:rPr lang="en-US" dirty="0" smtClean="0">
                    <a:solidFill>
                      <a:schemeClr val="bg1"/>
                    </a:solidFill>
                  </a:rPr>
                  <a:t>Clock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934200" y="3733800"/>
                <a:ext cx="1657350" cy="923330"/>
              </a:xfrm>
              <a:prstGeom prst="rect">
                <a:avLst/>
              </a:prstGeom>
              <a:solidFill>
                <a:srgbClr val="CC66FF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PS/2 Module</a:t>
                </a: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Data</a:t>
                </a: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Clock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6" idx="3"/>
                <a:endCxn id="8" idx="1"/>
              </p:cNvCxnSpPr>
              <p:nvPr/>
            </p:nvCxnSpPr>
            <p:spPr>
              <a:xfrm>
                <a:off x="6324600" y="4195465"/>
                <a:ext cx="609600" cy="0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6324600" y="4495800"/>
                <a:ext cx="609600" cy="0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/>
            <p:cNvCxnSpPr/>
            <p:nvPr/>
          </p:nvCxnSpPr>
          <p:spPr>
            <a:xfrm>
              <a:off x="8077200" y="4648200"/>
              <a:ext cx="0" cy="60960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8382000" y="4648200"/>
              <a:ext cx="0" cy="60960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7772400" y="4648200"/>
              <a:ext cx="0" cy="60960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7467600" y="4648200"/>
              <a:ext cx="0" cy="60960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</a:p>
          <a:p>
            <a:pPr lvl="2"/>
            <a:r>
              <a:rPr lang="en-US" dirty="0" smtClean="0"/>
              <a:t>Object generator</a:t>
            </a:r>
          </a:p>
          <a:p>
            <a:pPr lvl="2"/>
            <a:r>
              <a:rPr lang="en-US" dirty="0" smtClean="0"/>
              <a:t>Frog generator</a:t>
            </a:r>
          </a:p>
          <a:p>
            <a:pPr lvl="2"/>
            <a:r>
              <a:rPr lang="en-US" dirty="0" smtClean="0"/>
              <a:t>Background generator</a:t>
            </a:r>
          </a:p>
          <a:p>
            <a:pPr lvl="2"/>
            <a:r>
              <a:rPr lang="en-US" dirty="0" smtClean="0"/>
              <a:t>Frog Location</a:t>
            </a:r>
          </a:p>
          <a:p>
            <a:pPr lvl="2"/>
            <a:r>
              <a:rPr lang="en-US" dirty="0" smtClean="0"/>
              <a:t>Collision Detection – Implements Rules and Interactions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Structure of </a:t>
            </a:r>
            <a:r>
              <a:rPr lang="en-US" dirty="0" err="1" smtClean="0"/>
              <a:t>Frogger</a:t>
            </a:r>
            <a:endParaRPr lang="en-US" dirty="0" smtClean="0"/>
          </a:p>
          <a:p>
            <a:pPr lvl="1"/>
            <a:r>
              <a:rPr lang="en-US" sz="2000" dirty="0" smtClean="0"/>
              <a:t>Background</a:t>
            </a:r>
          </a:p>
          <a:p>
            <a:pPr lvl="2"/>
            <a:r>
              <a:rPr lang="en-US" sz="1600" dirty="0" smtClean="0"/>
              <a:t>Road</a:t>
            </a:r>
          </a:p>
          <a:p>
            <a:pPr lvl="2"/>
            <a:r>
              <a:rPr lang="en-US" sz="1600" dirty="0" smtClean="0"/>
              <a:t>Grass</a:t>
            </a:r>
          </a:p>
          <a:p>
            <a:pPr lvl="2"/>
            <a:r>
              <a:rPr lang="en-US" sz="1600" dirty="0" smtClean="0"/>
              <a:t> River</a:t>
            </a:r>
          </a:p>
          <a:p>
            <a:pPr lvl="1"/>
            <a:r>
              <a:rPr lang="en-US" sz="2000" dirty="0" smtClean="0"/>
              <a:t>Objects</a:t>
            </a:r>
          </a:p>
          <a:p>
            <a:pPr lvl="2"/>
            <a:r>
              <a:rPr lang="en-US" sz="1600" dirty="0" smtClean="0"/>
              <a:t>Cars</a:t>
            </a:r>
          </a:p>
          <a:p>
            <a:pPr lvl="2"/>
            <a:r>
              <a:rPr lang="en-US" sz="1600" dirty="0" smtClean="0"/>
              <a:t>Logs</a:t>
            </a:r>
          </a:p>
          <a:p>
            <a:pPr lvl="2"/>
            <a:r>
              <a:rPr lang="en-US" sz="1600" dirty="0" smtClean="0"/>
              <a:t>Frog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Layout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Erik</a:t>
            </a:r>
          </a:p>
          <a:p>
            <a:r>
              <a:rPr lang="en-US" dirty="0" smtClean="0"/>
              <a:t>Structure of the game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Objects</a:t>
            </a:r>
          </a:p>
          <a:p>
            <a:r>
              <a:rPr lang="en-US" dirty="0" smtClean="0"/>
              <a:t>Images of early stages of the game</a:t>
            </a:r>
          </a:p>
          <a:p>
            <a:r>
              <a:rPr lang="en-US" dirty="0" smtClean="0"/>
              <a:t>Images of final product of the game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</a:t>
            </a:r>
            <a:br>
              <a:rPr lang="en-US" dirty="0" smtClean="0"/>
            </a:br>
            <a:r>
              <a:rPr lang="en-US" dirty="0" smtClean="0"/>
              <a:t>Rules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Finite State Machine - Mealy</a:t>
            </a:r>
          </a:p>
          <a:p>
            <a:r>
              <a:rPr lang="en-US" dirty="0" smtClean="0"/>
              <a:t>Define outputs</a:t>
            </a:r>
          </a:p>
          <a:p>
            <a:pPr lvl="1"/>
            <a:r>
              <a:rPr lang="en-US" dirty="0" smtClean="0"/>
              <a:t>Dead</a:t>
            </a:r>
          </a:p>
          <a:p>
            <a:pPr lvl="1"/>
            <a:r>
              <a:rPr lang="en-US" dirty="0" smtClean="0"/>
              <a:t>Reset</a:t>
            </a:r>
          </a:p>
          <a:p>
            <a:pPr lvl="1"/>
            <a:r>
              <a:rPr lang="en-US" dirty="0" smtClean="0"/>
              <a:t>On a log</a:t>
            </a:r>
          </a:p>
          <a:p>
            <a:r>
              <a:rPr lang="en-US" dirty="0" smtClean="0"/>
              <a:t>Define inputs</a:t>
            </a:r>
          </a:p>
          <a:p>
            <a:pPr lvl="1"/>
            <a:r>
              <a:rPr lang="en-US" dirty="0" smtClean="0"/>
              <a:t>Object colors</a:t>
            </a:r>
          </a:p>
          <a:p>
            <a:pPr lvl="1"/>
            <a:r>
              <a:rPr lang="en-US" dirty="0" smtClean="0"/>
              <a:t>Background colors</a:t>
            </a:r>
          </a:p>
          <a:p>
            <a:pPr lvl="1"/>
            <a:r>
              <a:rPr lang="en-US" dirty="0" smtClean="0"/>
              <a:t>Frog position</a:t>
            </a:r>
          </a:p>
          <a:p>
            <a:r>
              <a:rPr lang="en-US" dirty="0" smtClean="0"/>
              <a:t>Define states</a:t>
            </a:r>
          </a:p>
          <a:p>
            <a:r>
              <a:rPr lang="en-US" dirty="0" smtClean="0"/>
              <a:t>Define transitions (interactions with objects and background)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508</TotalTime>
  <Words>535</Words>
  <Application>Microsoft Office PowerPoint</Application>
  <PresentationFormat>On-screen Show (4:3)</PresentationFormat>
  <Paragraphs>211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Apex</vt:lpstr>
      <vt:lpstr>Frogger (for the Spartan 3E-500 development board) </vt:lpstr>
      <vt:lpstr>Outline</vt:lpstr>
      <vt:lpstr>Introduction</vt:lpstr>
      <vt:lpstr>Background VGA controller</vt:lpstr>
      <vt:lpstr>Background PS/2 Keyboard</vt:lpstr>
      <vt:lpstr>Design Overview</vt:lpstr>
      <vt:lpstr>Design</vt:lpstr>
      <vt:lpstr>Game Layout</vt:lpstr>
      <vt:lpstr>Design Rules Implementation</vt:lpstr>
      <vt:lpstr>Design Finite State Machine Diagram</vt:lpstr>
      <vt:lpstr>Implementation &amp; Verification</vt:lpstr>
      <vt:lpstr>Results and Analysis</vt:lpstr>
      <vt:lpstr>Demonstration</vt:lpstr>
      <vt:lpstr>Conclusion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Frogger (for the Spartan 3E-500 development board) </dc:title>
  <dc:creator>Emily</dc:creator>
  <cp:lastModifiedBy>Emily</cp:lastModifiedBy>
  <cp:revision>83</cp:revision>
  <dcterms:created xsi:type="dcterms:W3CDTF">2012-08-05T04:00:53Z</dcterms:created>
  <dcterms:modified xsi:type="dcterms:W3CDTF">2012-08-06T18:11:29Z</dcterms:modified>
</cp:coreProperties>
</file>