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Abril Fatface"/>
      <p:regular r:id="rId15"/>
    </p:embeddedFont>
    <p:embeddedFont>
      <p:font typeface="EB Garamond"/>
      <p:regular r:id="rId16"/>
      <p:bold r:id="rId17"/>
      <p:italic r:id="rId18"/>
      <p:boldItalic r:id="rId19"/>
    </p:embeddedFont>
    <p:embeddedFont>
      <p:font typeface="Caveat Brush"/>
      <p:regular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aveatBrush-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AbrilFatface-regular.fntdata"/><Relationship Id="rId14" Type="http://schemas.openxmlformats.org/officeDocument/2006/relationships/slide" Target="slides/slide9.xml"/><Relationship Id="rId17" Type="http://schemas.openxmlformats.org/officeDocument/2006/relationships/font" Target="fonts/EBGaramond-bold.fntdata"/><Relationship Id="rId16" Type="http://schemas.openxmlformats.org/officeDocument/2006/relationships/font" Target="fonts/EBGaramond-regular.fntdata"/><Relationship Id="rId5" Type="http://schemas.openxmlformats.org/officeDocument/2006/relationships/notesMaster" Target="notesMasters/notesMaster1.xml"/><Relationship Id="rId19" Type="http://schemas.openxmlformats.org/officeDocument/2006/relationships/font" Target="fonts/EBGaramond-boldItalic.fntdata"/><Relationship Id="rId6" Type="http://schemas.openxmlformats.org/officeDocument/2006/relationships/slide" Target="slides/slide1.xml"/><Relationship Id="rId18" Type="http://schemas.openxmlformats.org/officeDocument/2006/relationships/font" Target="fonts/EBGaramon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4575ab75d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4575ab75d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4575ab75d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4575ab75d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4575ab75d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4575ab75d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4575ab75d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4575ab75d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4575ab75d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4575ab75d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4575ab75d4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575ab75d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575ab75d4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575ab75d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575ab75d4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575ab75d4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latin typeface="Abril Fatface"/>
                <a:ea typeface="Abril Fatface"/>
                <a:cs typeface="Abril Fatface"/>
                <a:sym typeface="Abril Fatface"/>
              </a:rPr>
              <a:t>Código de Ética</a:t>
            </a:r>
            <a:endParaRPr>
              <a:latin typeface="Abril Fatface"/>
              <a:ea typeface="Abril Fatface"/>
              <a:cs typeface="Abril Fatface"/>
              <a:sym typeface="Abril Fatface"/>
            </a:endParaRPr>
          </a:p>
        </p:txBody>
      </p:sp>
      <p:sp>
        <p:nvSpPr>
          <p:cNvPr id="55" name="Google Shape;55;p13"/>
          <p:cNvSpPr txBox="1"/>
          <p:nvPr>
            <p:ph idx="1" type="subTitle"/>
          </p:nvPr>
        </p:nvSpPr>
        <p:spPr>
          <a:xfrm>
            <a:off x="2583100" y="2797175"/>
            <a:ext cx="56778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我们真的喜欢这个</a:t>
            </a:r>
            <a:r>
              <a:rPr lang="es"/>
              <a:t>课</a:t>
            </a:r>
            <a:r>
              <a:rPr lang="es"/>
              <a:t>啊XD</a:t>
            </a:r>
            <a:endParaRPr/>
          </a:p>
        </p:txBody>
      </p:sp>
      <p:sp>
        <p:nvSpPr>
          <p:cNvPr id="56" name="Google Shape;56;p13"/>
          <p:cNvSpPr txBox="1"/>
          <p:nvPr/>
        </p:nvSpPr>
        <p:spPr>
          <a:xfrm>
            <a:off x="2748250" y="3590375"/>
            <a:ext cx="3504600" cy="8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latin typeface="EB Garamond"/>
                <a:ea typeface="EB Garamond"/>
                <a:cs typeface="EB Garamond"/>
                <a:sym typeface="EB Garamond"/>
              </a:rPr>
              <a:t>Carla Pérez Gavilán Del Castillo</a:t>
            </a:r>
            <a:endParaRPr>
              <a:latin typeface="EB Garamond"/>
              <a:ea typeface="EB Garamond"/>
              <a:cs typeface="EB Garamond"/>
              <a:sym typeface="EB Garamond"/>
            </a:endParaRPr>
          </a:p>
          <a:p>
            <a:pPr indent="0" lvl="0" marL="0" rtl="0" algn="ctr">
              <a:spcBef>
                <a:spcPts val="0"/>
              </a:spcBef>
              <a:spcAft>
                <a:spcPts val="0"/>
              </a:spcAft>
              <a:buNone/>
            </a:pPr>
            <a:r>
              <a:rPr lang="es">
                <a:solidFill>
                  <a:schemeClr val="dk1"/>
                </a:solidFill>
                <a:latin typeface="EB Garamond"/>
                <a:ea typeface="EB Garamond"/>
                <a:cs typeface="EB Garamond"/>
                <a:sym typeface="EB Garamond"/>
              </a:rPr>
              <a:t>Luis Emilio Alcántara Guzmán</a:t>
            </a:r>
            <a:endParaRPr>
              <a:solidFill>
                <a:schemeClr val="dk1"/>
              </a:solidFill>
              <a:latin typeface="EB Garamond"/>
              <a:ea typeface="EB Garamond"/>
              <a:cs typeface="EB Garamond"/>
              <a:sym typeface="EB Garamond"/>
            </a:endParaRPr>
          </a:p>
          <a:p>
            <a:pPr indent="0" lvl="0" marL="0" rtl="0" algn="ctr">
              <a:spcBef>
                <a:spcPts val="0"/>
              </a:spcBef>
              <a:spcAft>
                <a:spcPts val="0"/>
              </a:spcAft>
              <a:buNone/>
            </a:pPr>
            <a:r>
              <a:rPr lang="es">
                <a:solidFill>
                  <a:schemeClr val="dk1"/>
                </a:solidFill>
                <a:latin typeface="EB Garamond"/>
                <a:ea typeface="EB Garamond"/>
                <a:cs typeface="EB Garamond"/>
                <a:sym typeface="EB Garamond"/>
              </a:rPr>
              <a:t>Jesús Maximiliano Meléndez Herrera</a:t>
            </a:r>
            <a:endParaRPr>
              <a:solidFill>
                <a:schemeClr val="dk1"/>
              </a:solidFill>
              <a:latin typeface="EB Garamond"/>
              <a:ea typeface="EB Garamond"/>
              <a:cs typeface="EB Garamond"/>
              <a:sym typeface="EB Garamond"/>
            </a:endParaRPr>
          </a:p>
          <a:p>
            <a:pPr indent="0" lvl="0" marL="0" rtl="0" algn="ctr">
              <a:spcBef>
                <a:spcPts val="0"/>
              </a:spcBef>
              <a:spcAft>
                <a:spcPts val="0"/>
              </a:spcAft>
              <a:buNone/>
            </a:pPr>
            <a:r>
              <a:rPr lang="es">
                <a:solidFill>
                  <a:schemeClr val="dk1"/>
                </a:solidFill>
                <a:latin typeface="EB Garamond"/>
                <a:ea typeface="EB Garamond"/>
                <a:cs typeface="EB Garamond"/>
                <a:sym typeface="EB Garamond"/>
              </a:rPr>
              <a:t>Enrique Orduña Ávila</a:t>
            </a:r>
            <a:endParaRPr>
              <a:solidFill>
                <a:schemeClr val="dk1"/>
              </a:solidFill>
              <a:latin typeface="EB Garamond"/>
              <a:ea typeface="EB Garamond"/>
              <a:cs typeface="EB Garamond"/>
              <a:sym typeface="EB Garamond"/>
            </a:endParaRPr>
          </a:p>
          <a:p>
            <a:pPr indent="0" lvl="0" marL="0" rtl="0" algn="ctr">
              <a:spcBef>
                <a:spcPts val="0"/>
              </a:spcBef>
              <a:spcAft>
                <a:spcPts val="0"/>
              </a:spcAft>
              <a:buNone/>
            </a:pPr>
            <a:r>
              <a:rPr lang="es">
                <a:solidFill>
                  <a:schemeClr val="dk1"/>
                </a:solidFill>
                <a:latin typeface="EB Garamond"/>
                <a:ea typeface="EB Garamond"/>
                <a:cs typeface="EB Garamond"/>
                <a:sym typeface="EB Garamond"/>
              </a:rPr>
              <a:t>Rodrigo Sibaja Villarreal</a:t>
            </a:r>
            <a:endParaRPr>
              <a:solidFill>
                <a:schemeClr val="dk1"/>
              </a:solidFill>
              <a:latin typeface="EB Garamond"/>
              <a:ea typeface="EB Garamond"/>
              <a:cs typeface="EB Garamond"/>
              <a:sym typeface="EB Garamo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0" y="411225"/>
            <a:ext cx="3887400" cy="572700"/>
          </a:xfrm>
          <a:prstGeom prst="rect">
            <a:avLst/>
          </a:prstGeom>
          <a:solidFill>
            <a:srgbClr val="CC4125"/>
          </a:solidFill>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FFFFFF"/>
                </a:solidFill>
                <a:latin typeface="Abril Fatface"/>
                <a:ea typeface="Abril Fatface"/>
                <a:cs typeface="Abril Fatface"/>
                <a:sym typeface="Abril Fatface"/>
              </a:rPr>
              <a:t>PROBLEMA#1</a:t>
            </a:r>
            <a:endParaRPr>
              <a:solidFill>
                <a:srgbClr val="FFFFFF"/>
              </a:solidFill>
              <a:latin typeface="Abril Fatface"/>
              <a:ea typeface="Abril Fatface"/>
              <a:cs typeface="Abril Fatface"/>
              <a:sym typeface="Abril Fatface"/>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CC4125"/>
              </a:buClr>
              <a:buSzPts val="1800"/>
              <a:buFont typeface="Caveat Brush"/>
              <a:buChar char="●"/>
            </a:pPr>
            <a:r>
              <a:rPr lang="es">
                <a:solidFill>
                  <a:srgbClr val="CC4125"/>
                </a:solidFill>
                <a:latin typeface="Caveat Brush"/>
                <a:ea typeface="Caveat Brush"/>
                <a:cs typeface="Caveat Brush"/>
                <a:sym typeface="Caveat Brush"/>
              </a:rPr>
              <a:t>La universidad de Sharon debe ser reconocida por la </a:t>
            </a:r>
            <a:r>
              <a:rPr lang="es">
                <a:solidFill>
                  <a:srgbClr val="CC4125"/>
                </a:solidFill>
                <a:latin typeface="Caveat Brush"/>
                <a:ea typeface="Caveat Brush"/>
                <a:cs typeface="Caveat Brush"/>
                <a:sym typeface="Caveat Brush"/>
              </a:rPr>
              <a:t>Secretaría</a:t>
            </a:r>
            <a:r>
              <a:rPr lang="es">
                <a:solidFill>
                  <a:srgbClr val="CC4125"/>
                </a:solidFill>
                <a:latin typeface="Caveat Brush"/>
                <a:ea typeface="Caveat Brush"/>
                <a:cs typeface="Caveat Brush"/>
                <a:sym typeface="Caveat Brush"/>
              </a:rPr>
              <a:t> de Educación Pública. </a:t>
            </a:r>
            <a:endParaRPr>
              <a:solidFill>
                <a:srgbClr val="CC4125"/>
              </a:solidFill>
              <a:latin typeface="Caveat Brush"/>
              <a:ea typeface="Caveat Brush"/>
              <a:cs typeface="Caveat Brush"/>
              <a:sym typeface="Caveat Brush"/>
            </a:endParaRPr>
          </a:p>
          <a:p>
            <a:pPr indent="-342900" lvl="0" marL="457200" rtl="0" algn="l">
              <a:spcBef>
                <a:spcPts val="0"/>
              </a:spcBef>
              <a:spcAft>
                <a:spcPts val="0"/>
              </a:spcAft>
              <a:buClr>
                <a:srgbClr val="CC4125"/>
              </a:buClr>
              <a:buSzPts val="1800"/>
              <a:buFont typeface="Caveat Brush"/>
              <a:buChar char="●"/>
            </a:pPr>
            <a:r>
              <a:rPr lang="es">
                <a:solidFill>
                  <a:srgbClr val="CC4125"/>
                </a:solidFill>
                <a:latin typeface="Caveat Brush"/>
                <a:ea typeface="Caveat Brush"/>
                <a:cs typeface="Caveat Brush"/>
                <a:sym typeface="Caveat Brush"/>
              </a:rPr>
              <a:t>De ser así Sharon puede revalidar física, si cumple con los siguientes requisitos: </a:t>
            </a:r>
            <a:endParaRPr>
              <a:solidFill>
                <a:srgbClr val="CC4125"/>
              </a:solidFill>
              <a:latin typeface="Caveat Brush"/>
              <a:ea typeface="Caveat Brush"/>
              <a:cs typeface="Caveat Brush"/>
              <a:sym typeface="Caveat Brush"/>
            </a:endParaRPr>
          </a:p>
          <a:p>
            <a:pPr indent="-342900" lvl="0" marL="1371600" rtl="0" algn="l">
              <a:spcBef>
                <a:spcPts val="0"/>
              </a:spcBef>
              <a:spcAft>
                <a:spcPts val="0"/>
              </a:spcAft>
              <a:buClr>
                <a:srgbClr val="CC4125"/>
              </a:buClr>
              <a:buSzPts val="1800"/>
              <a:buFont typeface="Caveat Brush"/>
              <a:buAutoNum type="arabicPeriod"/>
            </a:pPr>
            <a:r>
              <a:rPr lang="es">
                <a:solidFill>
                  <a:srgbClr val="CC4125"/>
                </a:solidFill>
                <a:latin typeface="Caveat Brush"/>
                <a:ea typeface="Caveat Brush"/>
                <a:cs typeface="Caveat Brush"/>
                <a:sym typeface="Caveat Brush"/>
              </a:rPr>
              <a:t>Debe tener una calificación mínima de 80</a:t>
            </a:r>
            <a:endParaRPr>
              <a:solidFill>
                <a:srgbClr val="CC4125"/>
              </a:solidFill>
              <a:latin typeface="Caveat Brush"/>
              <a:ea typeface="Caveat Brush"/>
              <a:cs typeface="Caveat Brush"/>
              <a:sym typeface="Caveat Brush"/>
            </a:endParaRPr>
          </a:p>
          <a:p>
            <a:pPr indent="-342900" lvl="0" marL="1371600" rtl="0" algn="l">
              <a:spcBef>
                <a:spcPts val="0"/>
              </a:spcBef>
              <a:spcAft>
                <a:spcPts val="0"/>
              </a:spcAft>
              <a:buClr>
                <a:srgbClr val="CC4125"/>
              </a:buClr>
              <a:buSzPts val="1800"/>
              <a:buFont typeface="Caveat Brush"/>
              <a:buAutoNum type="arabicPeriod"/>
            </a:pPr>
            <a:r>
              <a:rPr lang="es">
                <a:solidFill>
                  <a:srgbClr val="CC4125"/>
                </a:solidFill>
                <a:latin typeface="Caveat Brush"/>
                <a:ea typeface="Caveat Brush"/>
                <a:cs typeface="Caveat Brush"/>
                <a:sym typeface="Caveat Brush"/>
              </a:rPr>
              <a:t>El contenido de la materia debe ser similar, al menos en un 80%</a:t>
            </a:r>
            <a:endParaRPr>
              <a:solidFill>
                <a:srgbClr val="CC4125"/>
              </a:solidFill>
              <a:latin typeface="Caveat Brush"/>
              <a:ea typeface="Caveat Brush"/>
              <a:cs typeface="Caveat Brush"/>
              <a:sym typeface="Caveat Brush"/>
            </a:endParaRPr>
          </a:p>
          <a:p>
            <a:pPr indent="-342900" lvl="0" marL="1371600" rtl="0" algn="l">
              <a:spcBef>
                <a:spcPts val="0"/>
              </a:spcBef>
              <a:spcAft>
                <a:spcPts val="0"/>
              </a:spcAft>
              <a:buClr>
                <a:srgbClr val="CC4125"/>
              </a:buClr>
              <a:buSzPts val="1800"/>
              <a:buFont typeface="Caveat Brush"/>
              <a:buAutoNum type="arabicPeriod"/>
            </a:pPr>
            <a:r>
              <a:rPr lang="es">
                <a:solidFill>
                  <a:srgbClr val="CC4125"/>
                </a:solidFill>
                <a:latin typeface="Caveat Brush"/>
                <a:ea typeface="Caveat Brush"/>
                <a:cs typeface="Caveat Brush"/>
                <a:sym typeface="Caveat Brush"/>
              </a:rPr>
              <a:t>Acreditar o pasar el examen remedial. </a:t>
            </a:r>
            <a:endParaRPr>
              <a:solidFill>
                <a:srgbClr val="CC4125"/>
              </a:solidFill>
              <a:latin typeface="Caveat Brush"/>
              <a:ea typeface="Caveat Brush"/>
              <a:cs typeface="Caveat Brush"/>
              <a:sym typeface="Caveat Brush"/>
            </a:endParaRPr>
          </a:p>
          <a:p>
            <a:pPr indent="-342900" lvl="0" marL="457200" rtl="0" algn="l">
              <a:spcBef>
                <a:spcPts val="0"/>
              </a:spcBef>
              <a:spcAft>
                <a:spcPts val="0"/>
              </a:spcAft>
              <a:buClr>
                <a:srgbClr val="CC4125"/>
              </a:buClr>
              <a:buSzPts val="1800"/>
              <a:buFont typeface="Caveat Brush"/>
              <a:buChar char="●"/>
            </a:pPr>
            <a:r>
              <a:rPr lang="es">
                <a:solidFill>
                  <a:srgbClr val="CC4125"/>
                </a:solidFill>
                <a:latin typeface="Caveat Brush"/>
                <a:ea typeface="Caveat Brush"/>
                <a:cs typeface="Caveat Brush"/>
                <a:sym typeface="Caveat Brush"/>
              </a:rPr>
              <a:t>En el caso de que la materia tenga como requisito materias remediales, al aspirante se le podrá solicitar que presente y apruebe el examen remedial correspondiente.</a:t>
            </a:r>
            <a:endParaRPr>
              <a:solidFill>
                <a:srgbClr val="CC4125"/>
              </a:solidFill>
              <a:latin typeface="Caveat Brush"/>
              <a:ea typeface="Caveat Brush"/>
              <a:cs typeface="Caveat Brush"/>
              <a:sym typeface="Caveat Brush"/>
            </a:endParaRPr>
          </a:p>
          <a:p>
            <a:pPr indent="-342900" lvl="0" marL="457200" rtl="0" algn="l">
              <a:spcBef>
                <a:spcPts val="0"/>
              </a:spcBef>
              <a:spcAft>
                <a:spcPts val="0"/>
              </a:spcAft>
              <a:buClr>
                <a:srgbClr val="CC4125"/>
              </a:buClr>
              <a:buSzPts val="1800"/>
              <a:buFont typeface="Caveat Brush"/>
              <a:buChar char="●"/>
            </a:pPr>
            <a:r>
              <a:rPr lang="es">
                <a:solidFill>
                  <a:srgbClr val="CC4125"/>
                </a:solidFill>
                <a:latin typeface="Caveat Brush"/>
                <a:ea typeface="Caveat Brush"/>
                <a:cs typeface="Caveat Brush"/>
                <a:sym typeface="Caveat Brush"/>
              </a:rPr>
              <a:t>Si no lo pasa deberá volver a cursar la materia.</a:t>
            </a:r>
            <a:endParaRPr>
              <a:solidFill>
                <a:srgbClr val="CC4125"/>
              </a:solidFill>
              <a:latin typeface="Caveat Brush"/>
              <a:ea typeface="Caveat Brush"/>
              <a:cs typeface="Caveat Brush"/>
              <a:sym typeface="Caveat Brush"/>
            </a:endParaRPr>
          </a:p>
          <a:p>
            <a:pPr indent="5854700" lvl="0" marL="0" rtl="0" algn="l">
              <a:spcBef>
                <a:spcPts val="0"/>
              </a:spcBef>
              <a:spcAft>
                <a:spcPts val="0"/>
              </a:spcAft>
              <a:buNone/>
            </a:pPr>
            <a:r>
              <a:rPr lang="es" sz="5200">
                <a:solidFill>
                  <a:schemeClr val="dk1"/>
                </a:solidFill>
              </a:rPr>
              <a:t>			</a:t>
            </a:r>
            <a:endParaRPr sz="5200">
              <a:solidFill>
                <a:schemeClr val="dk1"/>
              </a:solidFill>
            </a:endParaRPr>
          </a:p>
          <a:p>
            <a:pPr indent="5854700" lvl="0" marL="0" rtl="0" algn="l">
              <a:spcBef>
                <a:spcPts val="0"/>
              </a:spcBef>
              <a:spcAft>
                <a:spcPts val="0"/>
              </a:spcAft>
              <a:buNone/>
            </a:pPr>
            <a:r>
              <a:rPr lang="es" sz="5200">
                <a:solidFill>
                  <a:schemeClr val="dk1"/>
                </a:solidFill>
              </a:rPr>
              <a:t>		</a:t>
            </a:r>
            <a:endParaRPr sz="52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0" y="290025"/>
            <a:ext cx="6161700" cy="572700"/>
          </a:xfrm>
          <a:prstGeom prst="rect">
            <a:avLst/>
          </a:prstGeom>
          <a:solidFill>
            <a:srgbClr val="FFD966"/>
          </a:solidFill>
        </p:spPr>
        <p:txBody>
          <a:bodyPr anchorCtr="0" anchor="t" bIns="91425" lIns="91425" spcFirstLastPara="1" rIns="91425" wrap="square" tIns="91425">
            <a:noAutofit/>
          </a:bodyPr>
          <a:lstStyle/>
          <a:p>
            <a:pPr indent="0" lvl="0" marL="0" rtl="0" algn="l">
              <a:spcBef>
                <a:spcPts val="0"/>
              </a:spcBef>
              <a:spcAft>
                <a:spcPts val="0"/>
              </a:spcAft>
              <a:buNone/>
            </a:pPr>
            <a:r>
              <a:rPr lang="es">
                <a:latin typeface="Abril Fatface"/>
                <a:ea typeface="Abril Fatface"/>
                <a:cs typeface="Abril Fatface"/>
                <a:sym typeface="Abril Fatface"/>
              </a:rPr>
              <a:t>PROBLEMA#2</a:t>
            </a:r>
            <a:endParaRPr>
              <a:latin typeface="Abril Fatface"/>
              <a:ea typeface="Abril Fatface"/>
              <a:cs typeface="Abril Fatface"/>
              <a:sym typeface="Abril Fatface"/>
            </a:endParaRPr>
          </a:p>
        </p:txBody>
      </p:sp>
      <p:sp>
        <p:nvSpPr>
          <p:cNvPr id="68" name="Google Shape;68;p15"/>
          <p:cNvSpPr txBox="1"/>
          <p:nvPr>
            <p:ph idx="1" type="body"/>
          </p:nvPr>
        </p:nvSpPr>
        <p:spPr>
          <a:xfrm>
            <a:off x="311700" y="1152475"/>
            <a:ext cx="8520600" cy="2461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2400">
                <a:solidFill>
                  <a:srgbClr val="000000"/>
                </a:solidFill>
                <a:latin typeface="Caveat Brush"/>
                <a:ea typeface="Caveat Brush"/>
                <a:cs typeface="Caveat Brush"/>
                <a:sym typeface="Caveat Brush"/>
              </a:rPr>
              <a:t>No es posible que Enrique haga el cambio. De acuerdo al Plan de Estudios, es necesario que la materia a la que se quiere ingresar este en un rango de tres semestres de diferencia con el semestre actual. Una materia de 1er semestre no puede ser cambiada por una de 5to semestre porque se sale del rango establecido.</a:t>
            </a:r>
            <a:endParaRPr sz="2400">
              <a:solidFill>
                <a:srgbClr val="000000"/>
              </a:solidFill>
              <a:latin typeface="Caveat Brush"/>
              <a:ea typeface="Caveat Brush"/>
              <a:cs typeface="Caveat Brush"/>
              <a:sym typeface="Caveat Brush"/>
            </a:endParaRPr>
          </a:p>
          <a:p>
            <a:pPr indent="0" lvl="0" marL="457200" rtl="0" algn="l">
              <a:spcBef>
                <a:spcPts val="0"/>
              </a:spcBef>
              <a:spcAft>
                <a:spcPts val="0"/>
              </a:spcAft>
              <a:buNone/>
            </a:pPr>
            <a:r>
              <a:rPr lang="es" sz="5200">
                <a:solidFill>
                  <a:schemeClr val="dk1"/>
                </a:solidFill>
                <a:latin typeface="Caveat Brush"/>
                <a:ea typeface="Caveat Brush"/>
                <a:cs typeface="Caveat Brush"/>
                <a:sym typeface="Caveat Brush"/>
              </a:rPr>
              <a:t>		</a:t>
            </a:r>
            <a:endParaRPr sz="5200">
              <a:solidFill>
                <a:schemeClr val="dk1"/>
              </a:solidFill>
              <a:latin typeface="Caveat Brush"/>
              <a:ea typeface="Caveat Brush"/>
              <a:cs typeface="Caveat Brush"/>
              <a:sym typeface="Caveat Brush"/>
            </a:endParaRPr>
          </a:p>
          <a:p>
            <a:pPr indent="0" lvl="0" marL="0" rtl="0" algn="l">
              <a:spcBef>
                <a:spcPts val="0"/>
              </a:spcBef>
              <a:spcAft>
                <a:spcPts val="1600"/>
              </a:spcAft>
              <a:buNone/>
            </a:pPr>
            <a:r>
              <a:t/>
            </a:r>
            <a:endParaRPr>
              <a:latin typeface="Caveat Brush"/>
              <a:ea typeface="Caveat Brush"/>
              <a:cs typeface="Caveat Brush"/>
              <a:sym typeface="Caveat Brush"/>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0" y="394325"/>
            <a:ext cx="4572000" cy="572700"/>
          </a:xfrm>
          <a:prstGeom prst="rect">
            <a:avLst/>
          </a:prstGeom>
          <a:solidFill>
            <a:srgbClr val="93C47D"/>
          </a:solidFill>
        </p:spPr>
        <p:txBody>
          <a:bodyPr anchorCtr="0" anchor="t" bIns="91425" lIns="91425" spcFirstLastPara="1" rIns="91425" wrap="square" tIns="91425">
            <a:noAutofit/>
          </a:bodyPr>
          <a:lstStyle/>
          <a:p>
            <a:pPr indent="0" lvl="0" marL="0" rtl="0" algn="l">
              <a:spcBef>
                <a:spcPts val="0"/>
              </a:spcBef>
              <a:spcAft>
                <a:spcPts val="0"/>
              </a:spcAft>
              <a:buNone/>
            </a:pPr>
            <a:r>
              <a:rPr lang="es">
                <a:latin typeface="Abril Fatface"/>
                <a:ea typeface="Abril Fatface"/>
                <a:cs typeface="Abril Fatface"/>
                <a:sym typeface="Abril Fatface"/>
              </a:rPr>
              <a:t>PROBLEMA#3</a:t>
            </a:r>
            <a:endParaRPr>
              <a:latin typeface="Abril Fatface"/>
              <a:ea typeface="Abril Fatface"/>
              <a:cs typeface="Abril Fatface"/>
              <a:sym typeface="Abril Fatface"/>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400">
                <a:solidFill>
                  <a:srgbClr val="000000"/>
                </a:solidFill>
                <a:latin typeface="Caveat Brush"/>
                <a:ea typeface="Caveat Brush"/>
                <a:cs typeface="Caveat Brush"/>
                <a:sym typeface="Caveat Brush"/>
              </a:rPr>
              <a:t>Los requisitos son: </a:t>
            </a:r>
            <a:endParaRPr sz="2400">
              <a:solidFill>
                <a:srgbClr val="000000"/>
              </a:solidFill>
              <a:latin typeface="Caveat Brush"/>
              <a:ea typeface="Caveat Brush"/>
              <a:cs typeface="Caveat Brush"/>
              <a:sym typeface="Caveat Brush"/>
            </a:endParaRPr>
          </a:p>
          <a:p>
            <a:pPr indent="-381000" lvl="0" marL="457200" rtl="0" algn="l">
              <a:spcBef>
                <a:spcPts val="0"/>
              </a:spcBef>
              <a:spcAft>
                <a:spcPts val="0"/>
              </a:spcAft>
              <a:buClr>
                <a:srgbClr val="000000"/>
              </a:buClr>
              <a:buSzPts val="2400"/>
              <a:buFont typeface="Caveat Brush"/>
              <a:buChar char="●"/>
            </a:pPr>
            <a:r>
              <a:rPr lang="es" sz="2400">
                <a:solidFill>
                  <a:srgbClr val="000000"/>
                </a:solidFill>
                <a:latin typeface="Caveat Brush"/>
                <a:ea typeface="Caveat Brush"/>
                <a:cs typeface="Caveat Brush"/>
                <a:sym typeface="Caveat Brush"/>
              </a:rPr>
              <a:t>Haber Cursado TC1016 (Organización  Computacional) →  </a:t>
            </a:r>
            <a:endParaRPr sz="2400">
              <a:solidFill>
                <a:srgbClr val="000000"/>
              </a:solidFill>
              <a:latin typeface="Caveat Brush"/>
              <a:ea typeface="Caveat Brush"/>
              <a:cs typeface="Caveat Brush"/>
              <a:sym typeface="Caveat Brush"/>
            </a:endParaRPr>
          </a:p>
          <a:p>
            <a:pPr indent="-381000" lvl="1" marL="914400" rtl="0" algn="l">
              <a:spcBef>
                <a:spcPts val="0"/>
              </a:spcBef>
              <a:spcAft>
                <a:spcPts val="0"/>
              </a:spcAft>
              <a:buClr>
                <a:srgbClr val="000000"/>
              </a:buClr>
              <a:buSzPts val="2400"/>
              <a:buFont typeface="Caveat Brush"/>
              <a:buChar char="○"/>
            </a:pPr>
            <a:r>
              <a:rPr lang="es" sz="2400">
                <a:solidFill>
                  <a:srgbClr val="000000"/>
                </a:solidFill>
                <a:latin typeface="Caveat Brush"/>
                <a:ea typeface="Caveat Brush"/>
                <a:cs typeface="Caveat Brush"/>
                <a:sym typeface="Caveat Brush"/>
              </a:rPr>
              <a:t>Haber cursado Fundamentos de Programación es requisito para  poder llevar </a:t>
            </a:r>
            <a:r>
              <a:rPr lang="es" sz="2400">
                <a:solidFill>
                  <a:srgbClr val="000000"/>
                </a:solidFill>
                <a:latin typeface="Caveat Brush"/>
                <a:ea typeface="Caveat Brush"/>
                <a:cs typeface="Caveat Brush"/>
                <a:sym typeface="Caveat Brush"/>
              </a:rPr>
              <a:t>Organizacion</a:t>
            </a:r>
            <a:r>
              <a:rPr lang="es" sz="2400">
                <a:solidFill>
                  <a:srgbClr val="000000"/>
                </a:solidFill>
                <a:latin typeface="Caveat Brush"/>
                <a:ea typeface="Caveat Brush"/>
                <a:cs typeface="Caveat Brush"/>
                <a:sym typeface="Caveat Brush"/>
              </a:rPr>
              <a:t> Computacional. </a:t>
            </a:r>
            <a:endParaRPr sz="2400">
              <a:solidFill>
                <a:srgbClr val="000000"/>
              </a:solidFill>
              <a:latin typeface="Caveat Brush"/>
              <a:ea typeface="Caveat Brush"/>
              <a:cs typeface="Caveat Brush"/>
              <a:sym typeface="Caveat Brush"/>
            </a:endParaRPr>
          </a:p>
          <a:p>
            <a:pPr indent="0" lvl="0" marL="0" rtl="0" algn="l">
              <a:spcBef>
                <a:spcPts val="0"/>
              </a:spcBef>
              <a:spcAft>
                <a:spcPts val="0"/>
              </a:spcAft>
              <a:buNone/>
            </a:pPr>
            <a:r>
              <a:t/>
            </a:r>
            <a:endParaRPr sz="2400">
              <a:solidFill>
                <a:srgbClr val="000000"/>
              </a:solidFill>
              <a:latin typeface="Caveat Brush"/>
              <a:ea typeface="Caveat Brush"/>
              <a:cs typeface="Caveat Brush"/>
              <a:sym typeface="Caveat Brush"/>
            </a:endParaRPr>
          </a:p>
          <a:p>
            <a:pPr indent="0" lvl="0" marL="0" rtl="0" algn="l">
              <a:spcBef>
                <a:spcPts val="0"/>
              </a:spcBef>
              <a:spcAft>
                <a:spcPts val="0"/>
              </a:spcAft>
              <a:buNone/>
            </a:pPr>
            <a:r>
              <a:rPr lang="es" sz="2400">
                <a:solidFill>
                  <a:srgbClr val="000000"/>
                </a:solidFill>
                <a:latin typeface="Caveat Brush"/>
                <a:ea typeface="Caveat Brush"/>
                <a:cs typeface="Caveat Brush"/>
                <a:sym typeface="Caveat Brush"/>
              </a:rPr>
              <a:t>SOLUCIÓN: Sí puede llevar Sistemas Operativos.</a:t>
            </a:r>
            <a:endParaRPr sz="2400">
              <a:solidFill>
                <a:srgbClr val="000000"/>
              </a:solidFill>
              <a:latin typeface="Caveat Brush"/>
              <a:ea typeface="Caveat Brush"/>
              <a:cs typeface="Caveat Brush"/>
              <a:sym typeface="Caveat Brush"/>
            </a:endParaRPr>
          </a:p>
          <a:p>
            <a:pPr indent="5854700" lvl="0" marL="0" rtl="0" algn="l">
              <a:spcBef>
                <a:spcPts val="0"/>
              </a:spcBef>
              <a:spcAft>
                <a:spcPts val="0"/>
              </a:spcAft>
              <a:buNone/>
            </a:pPr>
            <a:r>
              <a:rPr lang="es" sz="5200">
                <a:solidFill>
                  <a:schemeClr val="dk1"/>
                </a:solidFill>
              </a:rPr>
              <a:t>			</a:t>
            </a:r>
            <a:endParaRPr sz="5200">
              <a:solidFill>
                <a:schemeClr val="dk1"/>
              </a:solidFill>
            </a:endParaRPr>
          </a:p>
          <a:p>
            <a:pPr indent="5854700" lvl="0" marL="0" rtl="0" algn="l">
              <a:spcBef>
                <a:spcPts val="0"/>
              </a:spcBef>
              <a:spcAft>
                <a:spcPts val="0"/>
              </a:spcAft>
              <a:buNone/>
            </a:pPr>
            <a:r>
              <a:rPr lang="es" sz="5200">
                <a:solidFill>
                  <a:schemeClr val="dk1"/>
                </a:solidFill>
              </a:rPr>
              <a:t>		</a:t>
            </a:r>
            <a:endParaRPr sz="52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0" y="419825"/>
            <a:ext cx="5130900" cy="572700"/>
          </a:xfrm>
          <a:prstGeom prst="rect">
            <a:avLst/>
          </a:prstGeom>
          <a:solidFill>
            <a:srgbClr val="B4A7D6"/>
          </a:solidFill>
        </p:spPr>
        <p:txBody>
          <a:bodyPr anchorCtr="0" anchor="t" bIns="91425" lIns="91425" spcFirstLastPara="1" rIns="91425" wrap="square" tIns="91425">
            <a:noAutofit/>
          </a:bodyPr>
          <a:lstStyle/>
          <a:p>
            <a:pPr indent="0" lvl="0" marL="0" rtl="0" algn="l">
              <a:spcBef>
                <a:spcPts val="0"/>
              </a:spcBef>
              <a:spcAft>
                <a:spcPts val="0"/>
              </a:spcAft>
              <a:buNone/>
            </a:pPr>
            <a:r>
              <a:rPr lang="es">
                <a:latin typeface="Abril Fatface"/>
                <a:ea typeface="Abril Fatface"/>
                <a:cs typeface="Abril Fatface"/>
                <a:sym typeface="Abril Fatface"/>
              </a:rPr>
              <a:t>PROBLEMA#4 									</a:t>
            </a:r>
            <a:endParaRPr>
              <a:latin typeface="Abril Fatface"/>
              <a:ea typeface="Abril Fatface"/>
              <a:cs typeface="Abril Fatface"/>
              <a:sym typeface="Abril Fatface"/>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1"/>
                </a:solidFill>
                <a:latin typeface="Abril Fatface"/>
                <a:ea typeface="Abril Fatface"/>
                <a:cs typeface="Abril Fatface"/>
                <a:sym typeface="Abril Fatface"/>
              </a:rPr>
              <a:t>Santiago reprobó 2 materias en enero mayo 2017, 3 más en agosto diciembre del 2017 y tuvo mala suerte con otras 2 materias más el semestre enero mayo 2018.  No está seguro que le puede pasar. ¿le ayudas?</a:t>
            </a:r>
            <a:endParaRPr>
              <a:solidFill>
                <a:schemeClr val="dk1"/>
              </a:solidFill>
              <a:latin typeface="Abril Fatface"/>
              <a:ea typeface="Abril Fatface"/>
              <a:cs typeface="Abril Fatface"/>
              <a:sym typeface="Abril Fatface"/>
            </a:endParaRPr>
          </a:p>
          <a:p>
            <a:pPr indent="0" lvl="0" marL="0" rtl="0" algn="l">
              <a:spcBef>
                <a:spcPts val="0"/>
              </a:spcBef>
              <a:spcAft>
                <a:spcPts val="0"/>
              </a:spcAft>
              <a:buNone/>
            </a:pPr>
            <a:r>
              <a:t/>
            </a:r>
            <a:endParaRPr>
              <a:solidFill>
                <a:schemeClr val="dk1"/>
              </a:solidFill>
              <a:latin typeface="Caveat Brush"/>
              <a:ea typeface="Caveat Brush"/>
              <a:cs typeface="Caveat Brush"/>
              <a:sym typeface="Caveat Brush"/>
            </a:endParaRPr>
          </a:p>
          <a:p>
            <a:pPr indent="-342900" lvl="0" marL="457200" rtl="0" algn="l">
              <a:spcBef>
                <a:spcPts val="0"/>
              </a:spcBef>
              <a:spcAft>
                <a:spcPts val="0"/>
              </a:spcAft>
              <a:buClr>
                <a:schemeClr val="dk1"/>
              </a:buClr>
              <a:buSzPts val="1800"/>
              <a:buFont typeface="Caveat Brush"/>
              <a:buChar char="-"/>
            </a:pPr>
            <a:r>
              <a:rPr lang="es">
                <a:solidFill>
                  <a:schemeClr val="dk1"/>
                </a:solidFill>
                <a:latin typeface="Caveat Brush"/>
                <a:ea typeface="Caveat Brush"/>
                <a:cs typeface="Caveat Brush"/>
                <a:sym typeface="Caveat Brush"/>
              </a:rPr>
              <a:t>Según los Artículo 8.3 y 8.4 del Reglamento Académico para alumnos de Profesional, tu estatus académico cambiará de Regular a Condicional por haber reprobado dos o más materias en los últimos dos períodos académicos semestrales cursados. Siendo Condicional deberás inscribir un programa de apoyo y el campus te dará un seguimiento académico.</a:t>
            </a:r>
            <a:endParaRPr>
              <a:solidFill>
                <a:schemeClr val="dk1"/>
              </a:solidFill>
              <a:latin typeface="Caveat Brush"/>
              <a:ea typeface="Caveat Brush"/>
              <a:cs typeface="Caveat Brush"/>
              <a:sym typeface="Caveat Brush"/>
            </a:endParaRPr>
          </a:p>
          <a:p>
            <a:pPr indent="0" lvl="0" marL="0" rtl="0" algn="l">
              <a:spcBef>
                <a:spcPts val="0"/>
              </a:spcBef>
              <a:spcAft>
                <a:spcPts val="0"/>
              </a:spcAft>
              <a:buNone/>
            </a:pPr>
            <a:r>
              <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s">
                <a:solidFill>
                  <a:schemeClr val="dk1"/>
                </a:solidFill>
              </a:rPr>
              <a:t> </a:t>
            </a:r>
            <a:r>
              <a:rPr lang="es" sz="5200">
                <a:solidFill>
                  <a:schemeClr val="dk1"/>
                </a:solidFill>
              </a:rPr>
              <a:t>	 	 	 		</a:t>
            </a:r>
            <a:endParaRPr sz="1000">
              <a:solidFill>
                <a:schemeClr val="dk1"/>
              </a:solidFill>
              <a:latin typeface="Calibri"/>
              <a:ea typeface="Calibri"/>
              <a:cs typeface="Calibri"/>
              <a:sym typeface="Calibri"/>
            </a:endParaRPr>
          </a:p>
          <a:p>
            <a:pPr indent="5854700" lvl="0" marL="0" rtl="0" algn="l">
              <a:spcBef>
                <a:spcPts val="0"/>
              </a:spcBef>
              <a:spcAft>
                <a:spcPts val="0"/>
              </a:spcAft>
              <a:buNone/>
            </a:pPr>
            <a:r>
              <a:rPr lang="es" sz="5200">
                <a:solidFill>
                  <a:schemeClr val="dk1"/>
                </a:solidFill>
              </a:rPr>
              <a:t>				</a:t>
            </a:r>
            <a:endParaRPr sz="5200">
              <a:solidFill>
                <a:schemeClr val="dk1"/>
              </a:solidFill>
            </a:endParaRPr>
          </a:p>
          <a:p>
            <a:pPr indent="5854700" lvl="0" marL="0" rtl="0" algn="l">
              <a:spcBef>
                <a:spcPts val="0"/>
              </a:spcBef>
              <a:spcAft>
                <a:spcPts val="0"/>
              </a:spcAft>
              <a:buNone/>
            </a:pPr>
            <a:r>
              <a:rPr lang="es" sz="5200">
                <a:solidFill>
                  <a:schemeClr val="dk1"/>
                </a:solidFill>
              </a:rPr>
              <a:t>			</a:t>
            </a:r>
            <a:endParaRPr sz="5200">
              <a:solidFill>
                <a:schemeClr val="dk1"/>
              </a:solidFill>
            </a:endParaRPr>
          </a:p>
          <a:p>
            <a:pPr indent="5854700" lvl="0" marL="0" rtl="0" algn="l">
              <a:spcBef>
                <a:spcPts val="0"/>
              </a:spcBef>
              <a:spcAft>
                <a:spcPts val="0"/>
              </a:spcAft>
              <a:buNone/>
            </a:pPr>
            <a:r>
              <a:rPr lang="es" sz="5200">
                <a:solidFill>
                  <a:schemeClr val="dk1"/>
                </a:solidFill>
              </a:rPr>
              <a:t>		</a:t>
            </a:r>
            <a:endParaRPr sz="52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0" y="521225"/>
            <a:ext cx="4260300" cy="572700"/>
          </a:xfrm>
          <a:prstGeom prst="rect">
            <a:avLst/>
          </a:prstGeom>
          <a:solidFill>
            <a:srgbClr val="FFE59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Abril Fatface"/>
                <a:ea typeface="Abril Fatface"/>
                <a:cs typeface="Abril Fatface"/>
                <a:sym typeface="Abril Fatface"/>
              </a:rPr>
              <a:t>PROBLEMA#5                                 </a:t>
            </a:r>
            <a:endParaRPr>
              <a:latin typeface="Abril Fatface"/>
              <a:ea typeface="Abril Fatface"/>
              <a:cs typeface="Abril Fatface"/>
              <a:sym typeface="Abril Fatface"/>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1"/>
                </a:solidFill>
                <a:latin typeface="Abril Fatface"/>
                <a:ea typeface="Abril Fatface"/>
                <a:cs typeface="Abril Fatface"/>
                <a:sym typeface="Abril Fatface"/>
              </a:rPr>
              <a:t>Alejandro obtuvo 90 de promedio el semestre pasado y como está pensando cursar 5 materias en su último semestre, en algún momento quiere llevar una materia de sobrecarga.  Ya revisó su horario y para el próximo semestre hay 7 materias que no se le empalman y cumple los requisitos. ¿aplica?</a:t>
            </a:r>
            <a:endParaRPr>
              <a:solidFill>
                <a:schemeClr val="dk1"/>
              </a:solidFill>
              <a:latin typeface="Abril Fatface"/>
              <a:ea typeface="Abril Fatface"/>
              <a:cs typeface="Abril Fatface"/>
              <a:sym typeface="Abril Fatface"/>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s">
                <a:solidFill>
                  <a:schemeClr val="dk1"/>
                </a:solidFill>
                <a:latin typeface="Caveat Brush"/>
                <a:ea typeface="Caveat Brush"/>
                <a:cs typeface="Caveat Brush"/>
                <a:sym typeface="Caveat Brush"/>
              </a:rPr>
              <a:t>Según el Artículo 4.7 del Reglamento Académico para alumnos de profesional, podrá realizar una sobrecarga ya que tiene un promedio superior a 85.</a:t>
            </a:r>
            <a:r>
              <a:rPr lang="es">
                <a:solidFill>
                  <a:schemeClr val="dk1"/>
                </a:solidFill>
                <a:latin typeface="Caveat Brush"/>
                <a:ea typeface="Caveat Brush"/>
                <a:cs typeface="Caveat Brush"/>
                <a:sym typeface="Caveat Brush"/>
              </a:rPr>
              <a:t>	</a:t>
            </a:r>
            <a:endParaRPr>
              <a:solidFill>
                <a:schemeClr val="dk1"/>
              </a:solidFill>
              <a:latin typeface="Caveat Brush"/>
              <a:ea typeface="Caveat Brush"/>
              <a:cs typeface="Caveat Brush"/>
              <a:sym typeface="Caveat Brush"/>
            </a:endParaRPr>
          </a:p>
          <a:p>
            <a:pPr indent="5854700" lvl="0" marL="0" rtl="0" algn="l">
              <a:spcBef>
                <a:spcPts val="0"/>
              </a:spcBef>
              <a:spcAft>
                <a:spcPts val="0"/>
              </a:spcAft>
              <a:buNone/>
            </a:pPr>
            <a:r>
              <a:rPr lang="es" sz="5200">
                <a:solidFill>
                  <a:schemeClr val="dk1"/>
                </a:solidFill>
              </a:rPr>
              <a:t>			</a:t>
            </a:r>
            <a:endParaRPr sz="5200">
              <a:solidFill>
                <a:schemeClr val="dk1"/>
              </a:solidFill>
            </a:endParaRPr>
          </a:p>
          <a:p>
            <a:pPr indent="5854700" lvl="0" marL="0" rtl="0" algn="l">
              <a:spcBef>
                <a:spcPts val="0"/>
              </a:spcBef>
              <a:spcAft>
                <a:spcPts val="0"/>
              </a:spcAft>
              <a:buNone/>
            </a:pPr>
            <a:r>
              <a:rPr lang="es" sz="5200">
                <a:solidFill>
                  <a:schemeClr val="dk1"/>
                </a:solidFill>
              </a:rPr>
              <a:t>		</a:t>
            </a:r>
            <a:endParaRPr sz="52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type="title"/>
          </p:nvPr>
        </p:nvSpPr>
        <p:spPr>
          <a:xfrm>
            <a:off x="0" y="180275"/>
            <a:ext cx="5449500" cy="572700"/>
          </a:xfrm>
          <a:prstGeom prst="rect">
            <a:avLst/>
          </a:prstGeom>
          <a:solidFill>
            <a:srgbClr val="F6B26B"/>
          </a:solidFill>
        </p:spPr>
        <p:txBody>
          <a:bodyPr anchorCtr="0" anchor="t" bIns="91425" lIns="91425" spcFirstLastPara="1" rIns="91425" wrap="square" tIns="91425">
            <a:noAutofit/>
          </a:bodyPr>
          <a:lstStyle/>
          <a:p>
            <a:pPr indent="0" lvl="0" marL="0" rtl="0" algn="l">
              <a:spcBef>
                <a:spcPts val="0"/>
              </a:spcBef>
              <a:spcAft>
                <a:spcPts val="0"/>
              </a:spcAft>
              <a:buNone/>
            </a:pPr>
            <a:r>
              <a:rPr lang="es">
                <a:latin typeface="Abril Fatface"/>
                <a:ea typeface="Abril Fatface"/>
                <a:cs typeface="Abril Fatface"/>
                <a:sym typeface="Abril Fatface"/>
              </a:rPr>
              <a:t>PROBLEMA#6 </a:t>
            </a:r>
            <a:endParaRPr>
              <a:latin typeface="Abril Fatface"/>
              <a:ea typeface="Abril Fatface"/>
              <a:cs typeface="Abril Fatface"/>
              <a:sym typeface="Abril Fatface"/>
            </a:endParaRPr>
          </a:p>
        </p:txBody>
      </p:sp>
      <p:sp>
        <p:nvSpPr>
          <p:cNvPr id="92" name="Google Shape;92;p19"/>
          <p:cNvSpPr txBox="1"/>
          <p:nvPr>
            <p:ph idx="1" type="body"/>
          </p:nvPr>
        </p:nvSpPr>
        <p:spPr>
          <a:xfrm>
            <a:off x="311700" y="888550"/>
            <a:ext cx="8520600" cy="127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sz="1400">
                <a:solidFill>
                  <a:schemeClr val="dk1"/>
                </a:solidFill>
                <a:latin typeface="Abril Fatface"/>
                <a:ea typeface="Abril Fatface"/>
                <a:cs typeface="Abril Fatface"/>
                <a:sym typeface="Abril Fatface"/>
              </a:rPr>
              <a:t>Cristina estuvo enferma y faltó a la primera semana de clases.  En el segundo parcial se casó su hermana en Guadalajara y faltó el miércoles, jueves y viernes de una semana.  Como inglés la lleva a las 7:00 de la mañana lunes, miércoles y jueves; está preocupada porque ya tiene otras 6 faltas por  </a:t>
            </a:r>
            <a:r>
              <a:rPr lang="es" sz="1400">
                <a:solidFill>
                  <a:schemeClr val="dk1"/>
                </a:solidFill>
                <a:latin typeface="Abril Fatface"/>
                <a:ea typeface="Abril Fatface"/>
                <a:cs typeface="Abril Fatface"/>
                <a:sym typeface="Abril Fatface"/>
              </a:rPr>
              <a:t>haberse levantado tiempo.  ¿Qué va a pasar?	</a:t>
            </a:r>
            <a:r>
              <a:rPr lang="es" sz="1400">
                <a:solidFill>
                  <a:schemeClr val="dk1"/>
                </a:solidFill>
                <a:latin typeface="Abril Fatface"/>
                <a:ea typeface="Abril Fatface"/>
                <a:cs typeface="Abril Fatface"/>
                <a:sym typeface="Abril Fatface"/>
              </a:rPr>
              <a:t>	</a:t>
            </a:r>
            <a:r>
              <a:rPr lang="es" sz="5200">
                <a:solidFill>
                  <a:schemeClr val="dk1"/>
                </a:solidFill>
              </a:rPr>
              <a:t> 	 	 		</a:t>
            </a:r>
            <a:endParaRPr sz="1000">
              <a:solidFill>
                <a:schemeClr val="dk1"/>
              </a:solidFill>
              <a:latin typeface="Calibri"/>
              <a:ea typeface="Calibri"/>
              <a:cs typeface="Calibri"/>
              <a:sym typeface="Calibri"/>
            </a:endParaRPr>
          </a:p>
          <a:p>
            <a:pPr indent="5854700" lvl="0" marL="0" rtl="0" algn="l">
              <a:spcBef>
                <a:spcPts val="0"/>
              </a:spcBef>
              <a:spcAft>
                <a:spcPts val="0"/>
              </a:spcAft>
              <a:buNone/>
            </a:pPr>
            <a:r>
              <a:rPr lang="es" sz="5200">
                <a:solidFill>
                  <a:schemeClr val="dk1"/>
                </a:solidFill>
              </a:rPr>
              <a:t>				</a:t>
            </a:r>
            <a:endParaRPr sz="5200">
              <a:solidFill>
                <a:schemeClr val="dk1"/>
              </a:solidFill>
            </a:endParaRPr>
          </a:p>
          <a:p>
            <a:pPr indent="5854700" lvl="0" marL="0" rtl="0" algn="l">
              <a:spcBef>
                <a:spcPts val="0"/>
              </a:spcBef>
              <a:spcAft>
                <a:spcPts val="0"/>
              </a:spcAft>
              <a:buNone/>
            </a:pPr>
            <a:r>
              <a:rPr lang="es" sz="5200">
                <a:solidFill>
                  <a:schemeClr val="dk1"/>
                </a:solidFill>
              </a:rPr>
              <a:t>			</a:t>
            </a:r>
            <a:endParaRPr sz="5200">
              <a:solidFill>
                <a:schemeClr val="dk1"/>
              </a:solidFill>
            </a:endParaRPr>
          </a:p>
          <a:p>
            <a:pPr indent="5854700" lvl="0" marL="0" rtl="0" algn="l">
              <a:spcBef>
                <a:spcPts val="0"/>
              </a:spcBef>
              <a:spcAft>
                <a:spcPts val="0"/>
              </a:spcAft>
              <a:buNone/>
            </a:pPr>
            <a:r>
              <a:rPr lang="es" sz="5200">
                <a:solidFill>
                  <a:schemeClr val="dk1"/>
                </a:solidFill>
              </a:rPr>
              <a:t>		</a:t>
            </a:r>
            <a:endParaRPr sz="5200">
              <a:solidFill>
                <a:schemeClr val="dk1"/>
              </a:solidFill>
            </a:endParaRPr>
          </a:p>
          <a:p>
            <a:pPr indent="0" lvl="0" marL="0" rtl="0" algn="l">
              <a:spcBef>
                <a:spcPts val="0"/>
              </a:spcBef>
              <a:spcAft>
                <a:spcPts val="1600"/>
              </a:spcAft>
              <a:buNone/>
            </a:pPr>
            <a:r>
              <a:t/>
            </a:r>
            <a:endParaRPr/>
          </a:p>
        </p:txBody>
      </p:sp>
      <p:sp>
        <p:nvSpPr>
          <p:cNvPr id="93" name="Google Shape;93;p19"/>
          <p:cNvSpPr txBox="1"/>
          <p:nvPr>
            <p:ph idx="1" type="body"/>
          </p:nvPr>
        </p:nvSpPr>
        <p:spPr>
          <a:xfrm>
            <a:off x="250175" y="2483700"/>
            <a:ext cx="8520600" cy="127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solidFill>
                  <a:schemeClr val="dk1"/>
                </a:solidFill>
                <a:latin typeface="Caveat Brush"/>
                <a:ea typeface="Caveat Brush"/>
                <a:cs typeface="Caveat Brush"/>
                <a:sym typeface="Caveat Brush"/>
              </a:rPr>
              <a:t>Dado a que no se justifican las faltas, y como ya rebasó las 3 semanas posibles de faltas que tendría por materia; pues entonces estaría reprobada en la materia de inglés y tendría que reintentar el próximo semestre (Al menos que hable con el docente y le de chance</a:t>
            </a:r>
            <a:r>
              <a:rPr lang="es" sz="1400">
                <a:solidFill>
                  <a:schemeClr val="dk1"/>
                </a:solidFill>
                <a:latin typeface="Caveat Brush"/>
                <a:ea typeface="Caveat Brush"/>
                <a:cs typeface="Caveat Brush"/>
                <a:sym typeface="Caveat Brush"/>
              </a:rPr>
              <a:t>) </a:t>
            </a:r>
            <a:r>
              <a:rPr lang="es" sz="1400">
                <a:solidFill>
                  <a:schemeClr val="dk1"/>
                </a:solidFill>
                <a:latin typeface="Caveat Brush"/>
                <a:ea typeface="Caveat Brush"/>
                <a:cs typeface="Caveat Brush"/>
                <a:sym typeface="Caveat Brush"/>
              </a:rPr>
              <a:t>Calificación EF (Exceso de faltas). La calificación final EF (Exceso de </a:t>
            </a:r>
            <a:r>
              <a:rPr lang="es" sz="1400">
                <a:solidFill>
                  <a:schemeClr val="dk1"/>
                </a:solidFill>
                <a:latin typeface="Caveat Brush"/>
                <a:ea typeface="Caveat Brush"/>
                <a:cs typeface="Caveat Brush"/>
                <a:sym typeface="Caveat Brush"/>
              </a:rPr>
              <a:t>f</a:t>
            </a:r>
            <a:r>
              <a:rPr lang="es" sz="1400">
                <a:solidFill>
                  <a:schemeClr val="dk1"/>
                </a:solidFill>
                <a:latin typeface="Caveat Brush"/>
                <a:ea typeface="Caveat Brush"/>
                <a:cs typeface="Caveat Brush"/>
                <a:sym typeface="Caveat Brush"/>
              </a:rPr>
              <a:t>altas) se asignará cuando un alumno haya excedido el límite de faltas en una materia y será equivalente a una calificación numérica de 1 (uno) en la escala de 1 a 100 para propósitos de cálculo de promedio. La calificación EF será asignada por la Dirección de Servicios Escolares.Pierda el derecho a la calificación final en los términos del Artículo 5.11 de este reglamento, en cuyo caso, la calificación será EF (Exceso de Faltas</a:t>
            </a:r>
            <a:r>
              <a:rPr lang="es" sz="1400">
                <a:solidFill>
                  <a:schemeClr val="dk1"/>
                </a:solidFill>
                <a:latin typeface="Caveat Brush"/>
                <a:ea typeface="Caveat Brush"/>
                <a:cs typeface="Caveat Brush"/>
                <a:sym typeface="Caveat Brush"/>
              </a:rPr>
              <a:t>) y</a:t>
            </a:r>
            <a:r>
              <a:rPr lang="es" sz="1400">
                <a:solidFill>
                  <a:schemeClr val="dk1"/>
                </a:solidFill>
                <a:latin typeface="Caveat Brush"/>
                <a:ea typeface="Caveat Brush"/>
                <a:cs typeface="Caveat Brush"/>
                <a:sym typeface="Caveat Brush"/>
              </a:rPr>
              <a:t> equivale a 1 para fines de cálculo del promedio.</a:t>
            </a:r>
            <a:r>
              <a:rPr lang="es" sz="1400">
                <a:solidFill>
                  <a:schemeClr val="dk1"/>
                </a:solidFill>
                <a:latin typeface="Caveat Brush"/>
                <a:ea typeface="Caveat Brush"/>
                <a:cs typeface="Caveat Brush"/>
                <a:sym typeface="Caveat Brush"/>
              </a:rPr>
              <a:t> </a:t>
            </a:r>
            <a:endParaRPr sz="1400">
              <a:latin typeface="Caveat Brush"/>
              <a:ea typeface="Caveat Brush"/>
              <a:cs typeface="Caveat Brush"/>
              <a:sym typeface="Caveat Brush"/>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20"/>
          <p:cNvSpPr txBox="1"/>
          <p:nvPr>
            <p:ph type="title"/>
          </p:nvPr>
        </p:nvSpPr>
        <p:spPr>
          <a:xfrm>
            <a:off x="0" y="419800"/>
            <a:ext cx="4992300" cy="572700"/>
          </a:xfrm>
          <a:prstGeom prst="rect">
            <a:avLst/>
          </a:prstGeom>
          <a:solidFill>
            <a:srgbClr val="A2C4C9"/>
          </a:solidFill>
        </p:spPr>
        <p:txBody>
          <a:bodyPr anchorCtr="0" anchor="t" bIns="91425" lIns="91425" spcFirstLastPara="1" rIns="91425" wrap="square" tIns="91425">
            <a:noAutofit/>
          </a:bodyPr>
          <a:lstStyle/>
          <a:p>
            <a:pPr indent="0" lvl="0" marL="0" rtl="0" algn="l">
              <a:spcBef>
                <a:spcPts val="0"/>
              </a:spcBef>
              <a:spcAft>
                <a:spcPts val="0"/>
              </a:spcAft>
              <a:buNone/>
            </a:pPr>
            <a:r>
              <a:rPr lang="es">
                <a:latin typeface="Abril Fatface"/>
                <a:ea typeface="Abril Fatface"/>
                <a:cs typeface="Abril Fatface"/>
                <a:sym typeface="Abril Fatface"/>
              </a:rPr>
              <a:t>PROBLEMA#7</a:t>
            </a:r>
            <a:endParaRPr>
              <a:latin typeface="Abril Fatface"/>
              <a:ea typeface="Abril Fatface"/>
              <a:cs typeface="Abril Fatface"/>
              <a:sym typeface="Abril Fatface"/>
            </a:endParaRPr>
          </a:p>
        </p:txBody>
      </p:sp>
      <p:sp>
        <p:nvSpPr>
          <p:cNvPr id="99" name="Google Shape;99;p20"/>
          <p:cNvSpPr txBox="1"/>
          <p:nvPr>
            <p:ph idx="1" type="body"/>
          </p:nvPr>
        </p:nvSpPr>
        <p:spPr>
          <a:xfrm>
            <a:off x="311700" y="3019325"/>
            <a:ext cx="8520600" cy="111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latin typeface="Caveat Brush"/>
                <a:ea typeface="Caveat Brush"/>
                <a:cs typeface="Caveat Brush"/>
                <a:sym typeface="Caveat Brush"/>
              </a:rPr>
              <a:t>Artículo 2.13 El alumno que desee transferirse temporalmente a otro campus para cursar</a:t>
            </a:r>
            <a:endParaRPr>
              <a:solidFill>
                <a:schemeClr val="dk1"/>
              </a:solidFill>
              <a:latin typeface="Caveat Brush"/>
              <a:ea typeface="Caveat Brush"/>
              <a:cs typeface="Caveat Brush"/>
              <a:sym typeface="Caveat Brush"/>
            </a:endParaRPr>
          </a:p>
          <a:p>
            <a:pPr indent="0" lvl="0" marL="0" rtl="0" algn="l">
              <a:spcBef>
                <a:spcPts val="0"/>
              </a:spcBef>
              <a:spcAft>
                <a:spcPts val="0"/>
              </a:spcAft>
              <a:buClr>
                <a:schemeClr val="dk1"/>
              </a:buClr>
              <a:buSzPts val="1100"/>
              <a:buFont typeface="Arial"/>
              <a:buNone/>
            </a:pPr>
            <a:r>
              <a:rPr lang="es">
                <a:solidFill>
                  <a:schemeClr val="dk1"/>
                </a:solidFill>
                <a:latin typeface="Caveat Brush"/>
                <a:ea typeface="Caveat Brush"/>
                <a:cs typeface="Caveat Brush"/>
                <a:sym typeface="Caveat Brush"/>
              </a:rPr>
              <a:t>materias durante el periodo de verano o hasta un semestre, tendrá que solicitar</a:t>
            </a:r>
            <a:endParaRPr>
              <a:solidFill>
                <a:schemeClr val="dk1"/>
              </a:solidFill>
              <a:latin typeface="Caveat Brush"/>
              <a:ea typeface="Caveat Brush"/>
              <a:cs typeface="Caveat Brush"/>
              <a:sym typeface="Caveat Brush"/>
            </a:endParaRPr>
          </a:p>
          <a:p>
            <a:pPr indent="0" lvl="0" marL="0" rtl="0" algn="l">
              <a:spcBef>
                <a:spcPts val="0"/>
              </a:spcBef>
              <a:spcAft>
                <a:spcPts val="0"/>
              </a:spcAft>
              <a:buClr>
                <a:schemeClr val="dk1"/>
              </a:buClr>
              <a:buSzPts val="1100"/>
              <a:buFont typeface="Arial"/>
              <a:buNone/>
            </a:pPr>
            <a:r>
              <a:rPr lang="es">
                <a:solidFill>
                  <a:schemeClr val="dk1"/>
                </a:solidFill>
                <a:latin typeface="Caveat Brush"/>
                <a:ea typeface="Caveat Brush"/>
                <a:cs typeface="Caveat Brush"/>
                <a:sym typeface="Caveat Brush"/>
              </a:rPr>
              <a:t>autorización en la Dirección de Servicios Escolares de su campus y seguir el</a:t>
            </a:r>
            <a:endParaRPr>
              <a:solidFill>
                <a:schemeClr val="dk1"/>
              </a:solidFill>
              <a:latin typeface="Caveat Brush"/>
              <a:ea typeface="Caveat Brush"/>
              <a:cs typeface="Caveat Brush"/>
              <a:sym typeface="Caveat Brush"/>
            </a:endParaRPr>
          </a:p>
          <a:p>
            <a:pPr indent="0" lvl="0" marL="0" rtl="0" algn="l">
              <a:spcBef>
                <a:spcPts val="0"/>
              </a:spcBef>
              <a:spcAft>
                <a:spcPts val="0"/>
              </a:spcAft>
              <a:buClr>
                <a:schemeClr val="dk1"/>
              </a:buClr>
              <a:buSzPts val="1100"/>
              <a:buFont typeface="Arial"/>
              <a:buNone/>
            </a:pPr>
            <a:r>
              <a:rPr lang="es">
                <a:solidFill>
                  <a:schemeClr val="dk1"/>
                </a:solidFill>
                <a:latin typeface="Caveat Brush"/>
                <a:ea typeface="Caveat Brush"/>
                <a:cs typeface="Caveat Brush"/>
                <a:sym typeface="Caveat Brush"/>
              </a:rPr>
              <a:t>procedimiento establecido.</a:t>
            </a:r>
            <a:endParaRPr>
              <a:solidFill>
                <a:schemeClr val="dk1"/>
              </a:solidFill>
              <a:latin typeface="Caveat Brush"/>
              <a:ea typeface="Caveat Brush"/>
              <a:cs typeface="Caveat Brush"/>
              <a:sym typeface="Caveat Brush"/>
            </a:endParaRPr>
          </a:p>
          <a:p>
            <a:pPr indent="0" lvl="0" marL="0" rtl="0" algn="l">
              <a:spcBef>
                <a:spcPts val="0"/>
              </a:spcBef>
              <a:spcAft>
                <a:spcPts val="0"/>
              </a:spcAft>
              <a:buNone/>
            </a:pPr>
            <a:r>
              <a:rPr lang="es" sz="5200">
                <a:solidFill>
                  <a:schemeClr val="dk1"/>
                </a:solidFill>
              </a:rPr>
              <a:t>		 	 	 		</a:t>
            </a:r>
            <a:endParaRPr sz="1000">
              <a:solidFill>
                <a:schemeClr val="dk1"/>
              </a:solidFill>
              <a:latin typeface="Calibri"/>
              <a:ea typeface="Calibri"/>
              <a:cs typeface="Calibri"/>
              <a:sym typeface="Calibri"/>
            </a:endParaRPr>
          </a:p>
          <a:p>
            <a:pPr indent="5854700" lvl="0" marL="0" rtl="0" algn="l">
              <a:spcBef>
                <a:spcPts val="0"/>
              </a:spcBef>
              <a:spcAft>
                <a:spcPts val="0"/>
              </a:spcAft>
              <a:buNone/>
            </a:pPr>
            <a:r>
              <a:rPr lang="es" sz="5200">
                <a:solidFill>
                  <a:schemeClr val="dk1"/>
                </a:solidFill>
              </a:rPr>
              <a:t>				</a:t>
            </a:r>
            <a:endParaRPr sz="5200">
              <a:solidFill>
                <a:schemeClr val="dk1"/>
              </a:solidFill>
            </a:endParaRPr>
          </a:p>
          <a:p>
            <a:pPr indent="5854700" lvl="0" marL="0" rtl="0" algn="l">
              <a:spcBef>
                <a:spcPts val="0"/>
              </a:spcBef>
              <a:spcAft>
                <a:spcPts val="0"/>
              </a:spcAft>
              <a:buNone/>
            </a:pPr>
            <a:r>
              <a:rPr lang="es" sz="5200">
                <a:solidFill>
                  <a:schemeClr val="dk1"/>
                </a:solidFill>
              </a:rPr>
              <a:t>			</a:t>
            </a:r>
            <a:endParaRPr sz="5200">
              <a:solidFill>
                <a:schemeClr val="dk1"/>
              </a:solidFill>
            </a:endParaRPr>
          </a:p>
          <a:p>
            <a:pPr indent="5854700" lvl="0" marL="0" rtl="0" algn="l">
              <a:spcBef>
                <a:spcPts val="0"/>
              </a:spcBef>
              <a:spcAft>
                <a:spcPts val="0"/>
              </a:spcAft>
              <a:buNone/>
            </a:pPr>
            <a:r>
              <a:rPr lang="es" sz="5200">
                <a:solidFill>
                  <a:schemeClr val="dk1"/>
                </a:solidFill>
              </a:rPr>
              <a:t>		</a:t>
            </a:r>
            <a:endParaRPr sz="5200">
              <a:solidFill>
                <a:schemeClr val="dk1"/>
              </a:solidFill>
            </a:endParaRPr>
          </a:p>
          <a:p>
            <a:pPr indent="0" lvl="0" marL="0" rtl="0" algn="l">
              <a:spcBef>
                <a:spcPts val="0"/>
              </a:spcBef>
              <a:spcAft>
                <a:spcPts val="1600"/>
              </a:spcAft>
              <a:buNone/>
            </a:pPr>
            <a:r>
              <a:t/>
            </a:r>
            <a:endParaRPr/>
          </a:p>
        </p:txBody>
      </p:sp>
      <p:sp>
        <p:nvSpPr>
          <p:cNvPr id="100" name="Google Shape;100;p20"/>
          <p:cNvSpPr txBox="1"/>
          <p:nvPr>
            <p:ph idx="1" type="body"/>
          </p:nvPr>
        </p:nvSpPr>
        <p:spPr>
          <a:xfrm>
            <a:off x="415500" y="1372975"/>
            <a:ext cx="8520600" cy="67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200">
                <a:solidFill>
                  <a:schemeClr val="dk1"/>
                </a:solidFill>
                <a:latin typeface="Abril Fatface"/>
                <a:ea typeface="Abril Fatface"/>
                <a:cs typeface="Abril Fatface"/>
                <a:sym typeface="Abril Fatface"/>
              </a:rPr>
              <a:t>Gabriela desea ir a probar suerte a la calurosa Ciudad de Monterrey; quiere hacer uno o dos</a:t>
            </a:r>
            <a:endParaRPr sz="1200">
              <a:solidFill>
                <a:schemeClr val="dk1"/>
              </a:solidFill>
              <a:latin typeface="Abril Fatface"/>
              <a:ea typeface="Abril Fatface"/>
              <a:cs typeface="Abril Fatface"/>
              <a:sym typeface="Abril Fatface"/>
            </a:endParaRPr>
          </a:p>
          <a:p>
            <a:pPr indent="0" lvl="0" marL="0" rtl="0" algn="l">
              <a:spcBef>
                <a:spcPts val="0"/>
              </a:spcBef>
              <a:spcAft>
                <a:spcPts val="0"/>
              </a:spcAft>
              <a:buNone/>
            </a:pPr>
            <a:r>
              <a:rPr lang="es" sz="1200">
                <a:solidFill>
                  <a:schemeClr val="dk1"/>
                </a:solidFill>
                <a:latin typeface="Abril Fatface"/>
                <a:ea typeface="Abril Fatface"/>
                <a:cs typeface="Abril Fatface"/>
                <a:sym typeface="Abril Fatface"/>
              </a:rPr>
              <a:t>semestres por allá. ¿se puede, qué debe hacer?</a:t>
            </a:r>
            <a:endParaRPr sz="1000">
              <a:solidFill>
                <a:schemeClr val="dk1"/>
              </a:solidFill>
              <a:latin typeface="Calibri"/>
              <a:ea typeface="Calibri"/>
              <a:cs typeface="Calibri"/>
              <a:sym typeface="Calibri"/>
            </a:endParaRPr>
          </a:p>
          <a:p>
            <a:pPr indent="5854700" lvl="0" marL="0" rtl="0" algn="l">
              <a:spcBef>
                <a:spcPts val="0"/>
              </a:spcBef>
              <a:spcAft>
                <a:spcPts val="0"/>
              </a:spcAft>
              <a:buNone/>
            </a:pPr>
            <a:r>
              <a:rPr lang="es" sz="5200">
                <a:solidFill>
                  <a:schemeClr val="dk1"/>
                </a:solidFill>
              </a:rPr>
              <a:t>				</a:t>
            </a:r>
            <a:endParaRPr sz="5200">
              <a:solidFill>
                <a:schemeClr val="dk1"/>
              </a:solidFill>
            </a:endParaRPr>
          </a:p>
          <a:p>
            <a:pPr indent="5854700" lvl="0" marL="0" rtl="0" algn="l">
              <a:spcBef>
                <a:spcPts val="0"/>
              </a:spcBef>
              <a:spcAft>
                <a:spcPts val="0"/>
              </a:spcAft>
              <a:buNone/>
            </a:pPr>
            <a:r>
              <a:rPr lang="es" sz="5200">
                <a:solidFill>
                  <a:schemeClr val="dk1"/>
                </a:solidFill>
              </a:rPr>
              <a:t>			</a:t>
            </a:r>
            <a:endParaRPr sz="5200">
              <a:solidFill>
                <a:schemeClr val="dk1"/>
              </a:solidFill>
            </a:endParaRPr>
          </a:p>
          <a:p>
            <a:pPr indent="5854700" lvl="0" marL="0" rtl="0" algn="l">
              <a:spcBef>
                <a:spcPts val="0"/>
              </a:spcBef>
              <a:spcAft>
                <a:spcPts val="0"/>
              </a:spcAft>
              <a:buNone/>
            </a:pPr>
            <a:r>
              <a:rPr lang="es" sz="5200">
                <a:solidFill>
                  <a:schemeClr val="dk1"/>
                </a:solidFill>
              </a:rPr>
              <a:t>		</a:t>
            </a:r>
            <a:endParaRPr sz="52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0" y="432400"/>
            <a:ext cx="4491300" cy="572700"/>
          </a:xfrm>
          <a:prstGeom prst="rect">
            <a:avLst/>
          </a:prstGeom>
          <a:solidFill>
            <a:srgbClr val="93C47D"/>
          </a:solidFill>
        </p:spPr>
        <p:txBody>
          <a:bodyPr anchorCtr="0" anchor="t" bIns="91425" lIns="91425" spcFirstLastPara="1" rIns="91425" wrap="square" tIns="91425">
            <a:noAutofit/>
          </a:bodyPr>
          <a:lstStyle/>
          <a:p>
            <a:pPr indent="0" lvl="0" marL="0" rtl="0" algn="l">
              <a:spcBef>
                <a:spcPts val="0"/>
              </a:spcBef>
              <a:spcAft>
                <a:spcPts val="0"/>
              </a:spcAft>
              <a:buNone/>
            </a:pPr>
            <a:r>
              <a:rPr lang="es">
                <a:latin typeface="Abril Fatface"/>
                <a:ea typeface="Abril Fatface"/>
                <a:cs typeface="Abril Fatface"/>
                <a:sym typeface="Abril Fatface"/>
              </a:rPr>
              <a:t>PROBLEMA#8</a:t>
            </a:r>
            <a:endParaRPr>
              <a:latin typeface="Abril Fatface"/>
              <a:ea typeface="Abril Fatface"/>
              <a:cs typeface="Abril Fatface"/>
              <a:sym typeface="Abril Fatface"/>
            </a:endParaRPr>
          </a:p>
        </p:txBody>
      </p:sp>
      <p:sp>
        <p:nvSpPr>
          <p:cNvPr id="106" name="Google Shape;106;p21"/>
          <p:cNvSpPr txBox="1"/>
          <p:nvPr>
            <p:ph idx="1" type="body"/>
          </p:nvPr>
        </p:nvSpPr>
        <p:spPr>
          <a:xfrm>
            <a:off x="374750" y="11398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solidFill>
                  <a:schemeClr val="dk1"/>
                </a:solidFill>
                <a:latin typeface="Abril Fatface"/>
                <a:ea typeface="Abril Fatface"/>
                <a:cs typeface="Abril Fatface"/>
                <a:sym typeface="Abril Fatface"/>
              </a:rPr>
              <a:t>Arturo de ITC quiere llevar Sistemas inteligentes de noveno. El semestre pasado cursó y reprobó Lenguajes de programación de séptimo ¿podrá? ¿qué va a pasar si adicional a esa materia le faltan otras 5 qué le recomendarías? </a:t>
            </a:r>
            <a:endParaRPr sz="1400">
              <a:solidFill>
                <a:schemeClr val="dk1"/>
              </a:solidFill>
              <a:latin typeface="Abril Fatface"/>
              <a:ea typeface="Abril Fatface"/>
              <a:cs typeface="Abril Fatface"/>
              <a:sym typeface="Abril Fatface"/>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s">
                <a:solidFill>
                  <a:schemeClr val="dk1"/>
                </a:solidFill>
                <a:latin typeface="Caveat Brush"/>
                <a:ea typeface="Caveat Brush"/>
                <a:cs typeface="Caveat Brush"/>
                <a:sym typeface="Caveat Brush"/>
              </a:rPr>
              <a:t>-No se puede llevar la materia porque se necesita tener aprobada la materia de Lenguajes de programación.</a:t>
            </a:r>
            <a:endParaRPr>
              <a:solidFill>
                <a:schemeClr val="dk1"/>
              </a:solidFill>
              <a:latin typeface="Caveat Brush"/>
              <a:ea typeface="Caveat Brush"/>
              <a:cs typeface="Caveat Brush"/>
              <a:sym typeface="Caveat Brush"/>
            </a:endParaRPr>
          </a:p>
          <a:p>
            <a:pPr indent="0" lvl="0" marL="0" rtl="0" algn="l">
              <a:spcBef>
                <a:spcPts val="0"/>
              </a:spcBef>
              <a:spcAft>
                <a:spcPts val="0"/>
              </a:spcAft>
              <a:buNone/>
            </a:pPr>
            <a:r>
              <a:rPr lang="es">
                <a:solidFill>
                  <a:schemeClr val="dk1"/>
                </a:solidFill>
                <a:latin typeface="Caveat Brush"/>
                <a:ea typeface="Caveat Brush"/>
                <a:cs typeface="Caveat Brush"/>
                <a:sym typeface="Caveat Brush"/>
              </a:rPr>
              <a:t>-Le </a:t>
            </a:r>
            <a:r>
              <a:rPr lang="es">
                <a:solidFill>
                  <a:schemeClr val="dk1"/>
                </a:solidFill>
                <a:latin typeface="Caveat Brush"/>
                <a:ea typeface="Caveat Brush"/>
                <a:cs typeface="Caveat Brush"/>
                <a:sym typeface="Caveat Brush"/>
              </a:rPr>
              <a:t>recomendaría</a:t>
            </a:r>
            <a:r>
              <a:rPr lang="es">
                <a:solidFill>
                  <a:schemeClr val="dk1"/>
                </a:solidFill>
                <a:latin typeface="Caveat Brush"/>
                <a:ea typeface="Caveat Brush"/>
                <a:cs typeface="Caveat Brush"/>
                <a:sym typeface="Caveat Brush"/>
              </a:rPr>
              <a:t> que metiera la materia en curso intensivo y así poder meter la materia de sistemas inteligentes cuando apruebe la materia de Lenguajes de </a:t>
            </a:r>
            <a:r>
              <a:rPr lang="es">
                <a:solidFill>
                  <a:schemeClr val="dk1"/>
                </a:solidFill>
                <a:latin typeface="Caveat Brush"/>
                <a:ea typeface="Caveat Brush"/>
                <a:cs typeface="Caveat Brush"/>
                <a:sym typeface="Caveat Brush"/>
              </a:rPr>
              <a:t>Programación</a:t>
            </a:r>
            <a:r>
              <a:rPr lang="es">
                <a:solidFill>
                  <a:schemeClr val="dk1"/>
                </a:solidFill>
                <a:latin typeface="Caveat Brush"/>
                <a:ea typeface="Caveat Brush"/>
                <a:cs typeface="Caveat Brush"/>
                <a:sym typeface="Caveat Brush"/>
              </a:rPr>
              <a:t> , además le serviría para no </a:t>
            </a:r>
            <a:r>
              <a:rPr lang="es">
                <a:solidFill>
                  <a:schemeClr val="dk1"/>
                </a:solidFill>
                <a:latin typeface="Caveat Brush"/>
                <a:ea typeface="Caveat Brush"/>
                <a:cs typeface="Caveat Brush"/>
                <a:sym typeface="Caveat Brush"/>
              </a:rPr>
              <a:t>tener</a:t>
            </a:r>
            <a:r>
              <a:rPr lang="es">
                <a:solidFill>
                  <a:schemeClr val="dk1"/>
                </a:solidFill>
                <a:latin typeface="Caveat Brush"/>
                <a:ea typeface="Caveat Brush"/>
                <a:cs typeface="Caveat Brush"/>
                <a:sym typeface="Caveat Brush"/>
              </a:rPr>
              <a:t> sobrecarga de materias.</a:t>
            </a:r>
            <a:endParaRPr>
              <a:solidFill>
                <a:schemeClr val="dk1"/>
              </a:solidFill>
              <a:latin typeface="Caveat Brush"/>
              <a:ea typeface="Caveat Brush"/>
              <a:cs typeface="Caveat Brush"/>
              <a:sym typeface="Caveat Brush"/>
            </a:endParaRPr>
          </a:p>
          <a:p>
            <a:pPr indent="5854700" lvl="0" marL="0" rtl="0" algn="l">
              <a:spcBef>
                <a:spcPts val="0"/>
              </a:spcBef>
              <a:spcAft>
                <a:spcPts val="0"/>
              </a:spcAft>
              <a:buNone/>
            </a:pPr>
            <a:r>
              <a:rPr lang="es" sz="1200">
                <a:solidFill>
                  <a:schemeClr val="dk1"/>
                </a:solidFill>
              </a:rPr>
              <a:t>				</a:t>
            </a:r>
            <a:endParaRPr sz="1200">
              <a:solidFill>
                <a:schemeClr val="dk1"/>
              </a:solidFill>
            </a:endParaRPr>
          </a:p>
          <a:p>
            <a:pPr indent="5854700" lvl="0" marL="0" rtl="0" algn="l">
              <a:spcBef>
                <a:spcPts val="0"/>
              </a:spcBef>
              <a:spcAft>
                <a:spcPts val="0"/>
              </a:spcAft>
              <a:buNone/>
            </a:pPr>
            <a:r>
              <a:rPr lang="es" sz="1200">
                <a:solidFill>
                  <a:schemeClr val="dk1"/>
                </a:solidFill>
              </a:rPr>
              <a:t>			</a:t>
            </a:r>
            <a:endParaRPr sz="1200">
              <a:solidFill>
                <a:schemeClr val="dk1"/>
              </a:solidFill>
            </a:endParaRPr>
          </a:p>
          <a:p>
            <a:pPr indent="5854700" lvl="0" marL="0" rtl="0" algn="l">
              <a:spcBef>
                <a:spcPts val="0"/>
              </a:spcBef>
              <a:spcAft>
                <a:spcPts val="0"/>
              </a:spcAft>
              <a:buNone/>
            </a:pPr>
            <a:r>
              <a:rPr lang="es" sz="1200">
                <a:solidFill>
                  <a:schemeClr val="dk1"/>
                </a:solidFill>
              </a:rPr>
              <a:t>		</a:t>
            </a:r>
            <a:endParaRPr sz="1200">
              <a:solidFill>
                <a:schemeClr val="dk1"/>
              </a:solidFill>
            </a:endParaRPr>
          </a:p>
          <a:p>
            <a:pPr indent="0" lvl="0" marL="0" rtl="0" algn="l">
              <a:spcBef>
                <a:spcPts val="0"/>
              </a:spcBef>
              <a:spcAft>
                <a:spcPts val="1600"/>
              </a:spcAft>
              <a:buNone/>
            </a:pPr>
            <a:r>
              <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