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00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4B808-09CC-2645-9B2F-A61809F5798B}" type="datetimeFigureOut">
              <a:rPr lang="es-ES_tradnl" smtClean="0"/>
              <a:t>13/8/20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A38DE-36A5-8346-91BC-A32EB6ED77E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9258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/>
              <a:t>Database</a:t>
            </a:r>
            <a:r>
              <a:rPr lang="es-ES_tradnl" dirty="0"/>
              <a:t> </a:t>
            </a:r>
            <a:r>
              <a:rPr lang="es-ES_tradnl" dirty="0" err="1"/>
              <a:t>source</a:t>
            </a:r>
            <a:r>
              <a:rPr lang="es-ES_tradnl" dirty="0"/>
              <a:t>: https://</a:t>
            </a:r>
            <a:r>
              <a:rPr lang="es-ES_tradnl" dirty="0" err="1"/>
              <a:t>datos.cdmx.gob.mx</a:t>
            </a:r>
            <a:r>
              <a:rPr lang="es-ES_tradnl" dirty="0"/>
              <a:t>/explore/</a:t>
            </a:r>
            <a:r>
              <a:rPr lang="es-ES_tradnl" dirty="0" err="1"/>
              <a:t>dataset</a:t>
            </a:r>
            <a:r>
              <a:rPr lang="es-ES_tradnl" dirty="0"/>
              <a:t>/</a:t>
            </a:r>
            <a:r>
              <a:rPr lang="es-ES_tradnl" dirty="0" err="1"/>
              <a:t>coloniascdmx</a:t>
            </a:r>
            <a:r>
              <a:rPr lang="es-ES_tradnl" dirty="0"/>
              <a:t>/</a:t>
            </a:r>
            <a:r>
              <a:rPr lang="es-ES_tradnl" dirty="0" err="1"/>
              <a:t>table</a:t>
            </a:r>
            <a:r>
              <a:rPr lang="es-ES_tradnl" dirty="0"/>
              <a:t>/?</a:t>
            </a:r>
            <a:r>
              <a:rPr lang="es-ES_tradnl" dirty="0" err="1"/>
              <a:t>location</a:t>
            </a:r>
            <a:r>
              <a:rPr lang="es-ES_tradnl" dirty="0"/>
              <a:t>=10,19.36105,-99.14801&amp;dataChart=eyJxdWVyaWVzIjpbeyJjb25maWciOnsiZGF0YXNldCI6ImNvbG9uaWFzY2RteCIsIm9wdGlvbnMiOnt9fSwiY2hhcnRzIjpbeyJhbGlnbk1vbnRoIjp0cnVlLCJ0eXBlIjoiY29sdW1uIiwiZnVuYyI6IkFWRyIsInlBeGlzIjoiZW50aWRhZCIsInNjaWVudGlmaWNEaXNwbGF5Ijp0cnVlLCJjb2xvciI6IiM2NmMyYTUifV0sInhBeGlzIjoibm9tYnJlIiwibWF4cG9pbnRzIjo1MCwic29ydCI6IiJ9XSwidGltZXNjYWxlIjoiIiwiZGlzcGxheUxlZ2VuZCI6dHJ1ZSwiYWxpZ25Nb250aCI6dHJ1ZX0%3D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A38DE-36A5-8346-91BC-A32EB6ED77EA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75636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8/13/20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91257-0DA6-3646-8DC4-A7EF31B30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/>
              <a:t>Predicting</a:t>
            </a:r>
            <a:r>
              <a:rPr lang="es-ES_tradnl" dirty="0"/>
              <a:t> </a:t>
            </a:r>
            <a:r>
              <a:rPr lang="es-ES_tradnl" dirty="0" err="1"/>
              <a:t>Locations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future</a:t>
            </a:r>
            <a:r>
              <a:rPr lang="es-ES_tradnl" dirty="0"/>
              <a:t> Restaurant </a:t>
            </a:r>
            <a:r>
              <a:rPr lang="es-ES_tradnl" dirty="0" err="1"/>
              <a:t>Venue</a:t>
            </a:r>
            <a:endParaRPr lang="es-ES_tradn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8BE2D9-2412-1043-8166-F7A5B762C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61132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8B5B5-F430-A242-83C5-52508F78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 Results and Discussion </a:t>
            </a:r>
            <a:br>
              <a:rPr lang="es-MX" dirty="0"/>
            </a:b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2E534B-1D04-C944-8BDE-1863E9A6A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We can have a glimpse at the Restaurant category in CDMX and some interesting insight that may help stakeholders take a better-informed decision about the location of a new Restaurant and its type of food it serves. </a:t>
            </a:r>
          </a:p>
          <a:p>
            <a:r>
              <a:rPr lang="es-MX" dirty="0"/>
              <a:t>Many factors have not been taken into account, such as range of prices, Michelin Stars, etc., and that is because of the difficulty it involves mining such data.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90398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D5D3D-0426-574C-93DE-E5C4146B7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 Conclusion </a:t>
            </a:r>
            <a:br>
              <a:rPr lang="es-MX" dirty="0"/>
            </a:b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A963ED-4BD4-5F49-A472-DEBB6951E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s-MX" dirty="0"/>
              <a:t>Many problems can be solved using data, in a globalized world data can be found almost anywhere. </a:t>
            </a:r>
          </a:p>
          <a:p>
            <a:pPr algn="just">
              <a:lnSpc>
                <a:spcPct val="200000"/>
              </a:lnSpc>
            </a:pPr>
            <a:endParaRPr lang="es-MX" dirty="0"/>
          </a:p>
          <a:p>
            <a:pPr algn="just">
              <a:lnSpc>
                <a:spcPct val="200000"/>
              </a:lnSpc>
            </a:pPr>
            <a:r>
              <a:rPr lang="es-MX" dirty="0"/>
              <a:t>This result can help stakeholder plan more carefully a new venue and predict where said venue is going to be more successful.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0145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8DD45-901F-1044-B779-3DBFCDD3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Introduction</a:t>
            </a:r>
            <a:r>
              <a:rPr lang="es-ES_tradnl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395A8A-B431-4544-8094-141FE9261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Mexico</a:t>
            </a:r>
            <a:r>
              <a:rPr lang="es-ES_tradnl" dirty="0"/>
              <a:t> </a:t>
            </a:r>
            <a:r>
              <a:rPr lang="es-ES_tradnl" dirty="0" err="1"/>
              <a:t>city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capital and </a:t>
            </a:r>
            <a:r>
              <a:rPr lang="es-ES_tradnl" dirty="0" err="1"/>
              <a:t>largest</a:t>
            </a:r>
            <a:r>
              <a:rPr lang="es-ES_tradnl" dirty="0"/>
              <a:t> </a:t>
            </a:r>
            <a:r>
              <a:rPr lang="es-ES_tradnl" dirty="0" err="1"/>
              <a:t>city</a:t>
            </a:r>
            <a:r>
              <a:rPr lang="es-ES_tradnl" dirty="0"/>
              <a:t> of </a:t>
            </a:r>
            <a:r>
              <a:rPr lang="es-ES_tradnl" dirty="0" err="1"/>
              <a:t>Mexico</a:t>
            </a:r>
            <a:r>
              <a:rPr lang="es-ES_tradnl" dirty="0"/>
              <a:t>, and </a:t>
            </a:r>
            <a:r>
              <a:rPr lang="es-ES_tradnl" dirty="0" err="1"/>
              <a:t>if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</a:t>
            </a:r>
            <a:r>
              <a:rPr lang="es-ES_tradnl" dirty="0" err="1"/>
              <a:t>wasnt</a:t>
            </a:r>
            <a:r>
              <a:rPr lang="es-ES_tradnl" dirty="0"/>
              <a:t> </a:t>
            </a:r>
            <a:r>
              <a:rPr lang="es-ES_tradnl" dirty="0" err="1"/>
              <a:t>enough</a:t>
            </a:r>
            <a:r>
              <a:rPr lang="es-ES_tradnl" dirty="0"/>
              <a:t> </a:t>
            </a:r>
            <a:r>
              <a:rPr lang="es-ES_tradnl" dirty="0" err="1"/>
              <a:t>it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also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most-populous</a:t>
            </a:r>
            <a:r>
              <a:rPr lang="es-ES_tradnl" dirty="0"/>
              <a:t> </a:t>
            </a:r>
            <a:r>
              <a:rPr lang="es-ES_tradnl" dirty="0" err="1"/>
              <a:t>city</a:t>
            </a:r>
            <a:r>
              <a:rPr lang="es-ES_tradnl" dirty="0"/>
              <a:t> in North </a:t>
            </a:r>
            <a:r>
              <a:rPr lang="es-ES_tradnl" dirty="0" err="1"/>
              <a:t>America</a:t>
            </a:r>
            <a:r>
              <a:rPr lang="es-ES_tradnl" dirty="0"/>
              <a:t>, </a:t>
            </a:r>
            <a:r>
              <a:rPr lang="es-ES_tradnl" dirty="0" err="1"/>
              <a:t>with</a:t>
            </a:r>
            <a:r>
              <a:rPr lang="es-ES_tradnl" dirty="0"/>
              <a:t> more </a:t>
            </a:r>
            <a:r>
              <a:rPr lang="es-ES_tradnl" dirty="0" err="1"/>
              <a:t>than</a:t>
            </a:r>
            <a:r>
              <a:rPr lang="es-ES_tradnl" dirty="0"/>
              <a:t> 9 </a:t>
            </a:r>
            <a:r>
              <a:rPr lang="es-ES_tradnl" dirty="0" err="1"/>
              <a:t>million</a:t>
            </a:r>
            <a:r>
              <a:rPr lang="es-ES_tradnl" dirty="0"/>
              <a:t> </a:t>
            </a:r>
            <a:r>
              <a:rPr lang="es-ES_tradnl" dirty="0" err="1"/>
              <a:t>people</a:t>
            </a:r>
            <a:r>
              <a:rPr lang="es-ES_tradnl" dirty="0"/>
              <a:t>.</a:t>
            </a:r>
          </a:p>
          <a:p>
            <a:r>
              <a:rPr lang="es-ES_tradnl" dirty="0"/>
              <a:t> </a:t>
            </a:r>
            <a:r>
              <a:rPr lang="es-ES_tradnl" dirty="0" err="1"/>
              <a:t>It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known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being</a:t>
            </a:r>
            <a:r>
              <a:rPr lang="es-ES_tradnl" dirty="0"/>
              <a:t> a </a:t>
            </a:r>
            <a:r>
              <a:rPr lang="es-ES_tradnl" dirty="0" err="1"/>
              <a:t>hub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business</a:t>
            </a:r>
            <a:r>
              <a:rPr lang="es-ES_tradnl" dirty="0"/>
              <a:t>, </a:t>
            </a:r>
            <a:r>
              <a:rPr lang="es-ES_tradnl" dirty="0" err="1"/>
              <a:t>finance</a:t>
            </a:r>
            <a:r>
              <a:rPr lang="es-ES_tradnl" dirty="0"/>
              <a:t>, </a:t>
            </a:r>
            <a:r>
              <a:rPr lang="es-ES_tradnl" dirty="0" err="1"/>
              <a:t>arts</a:t>
            </a:r>
            <a:r>
              <a:rPr lang="es-ES_tradnl" dirty="0"/>
              <a:t>, culture and </a:t>
            </a:r>
            <a:r>
              <a:rPr lang="es-ES_tradnl" dirty="0" err="1"/>
              <a:t>economics</a:t>
            </a:r>
            <a:r>
              <a:rPr lang="es-ES_tradnl" dirty="0"/>
              <a:t>. </a:t>
            </a:r>
          </a:p>
          <a:p>
            <a:r>
              <a:rPr lang="es-ES_tradnl" dirty="0" err="1"/>
              <a:t>Mexico</a:t>
            </a:r>
            <a:r>
              <a:rPr lang="es-ES_tradnl" dirty="0"/>
              <a:t> City </a:t>
            </a:r>
            <a:r>
              <a:rPr lang="es-ES_tradnl" dirty="0" err="1"/>
              <a:t>offers</a:t>
            </a:r>
            <a:r>
              <a:rPr lang="es-ES_tradnl" dirty="0"/>
              <a:t> a </a:t>
            </a:r>
            <a:r>
              <a:rPr lang="es-ES_tradnl" dirty="0" err="1"/>
              <a:t>variety</a:t>
            </a:r>
            <a:r>
              <a:rPr lang="es-ES_tradnl" dirty="0"/>
              <a:t> of </a:t>
            </a:r>
            <a:r>
              <a:rPr lang="es-ES_tradnl" dirty="0" err="1"/>
              <a:t>cuisines</a:t>
            </a:r>
            <a:r>
              <a:rPr lang="es-ES_tradnl" dirty="0"/>
              <a:t>: restaurants </a:t>
            </a:r>
            <a:r>
              <a:rPr lang="es-ES_tradnl" dirty="0" err="1"/>
              <a:t>specializing</a:t>
            </a:r>
            <a:r>
              <a:rPr lang="es-ES_tradnl" dirty="0"/>
              <a:t> in </a:t>
            </a:r>
            <a:r>
              <a:rPr lang="es-ES_tradnl" dirty="0" err="1"/>
              <a:t>the</a:t>
            </a:r>
            <a:r>
              <a:rPr lang="es-ES_tradnl" dirty="0"/>
              <a:t> regional </a:t>
            </a:r>
            <a:r>
              <a:rPr lang="es-ES_tradnl" dirty="0" err="1"/>
              <a:t>cuisines</a:t>
            </a:r>
            <a:r>
              <a:rPr lang="es-ES_tradnl" dirty="0"/>
              <a:t> of </a:t>
            </a:r>
            <a:r>
              <a:rPr lang="es-ES_tradnl" dirty="0" err="1"/>
              <a:t>Mexico's</a:t>
            </a:r>
            <a:r>
              <a:rPr lang="es-ES_tradnl" dirty="0"/>
              <a:t> 31 </a:t>
            </a:r>
            <a:r>
              <a:rPr lang="es-ES_tradnl" dirty="0" err="1"/>
              <a:t>states</a:t>
            </a:r>
            <a:r>
              <a:rPr lang="es-ES_tradnl" dirty="0"/>
              <a:t> are </a:t>
            </a:r>
            <a:r>
              <a:rPr lang="es-ES_tradnl" dirty="0" err="1"/>
              <a:t>available</a:t>
            </a:r>
            <a:r>
              <a:rPr lang="es-ES_tradnl" dirty="0"/>
              <a:t> in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city</a:t>
            </a:r>
            <a:r>
              <a:rPr lang="es-ES_tradnl" dirty="0"/>
              <a:t>, and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city</a:t>
            </a:r>
            <a:r>
              <a:rPr lang="es-ES_tradnl" dirty="0"/>
              <a:t> </a:t>
            </a:r>
            <a:r>
              <a:rPr lang="es-ES_tradnl" dirty="0" err="1"/>
              <a:t>also</a:t>
            </a:r>
            <a:r>
              <a:rPr lang="es-ES_tradnl" dirty="0"/>
              <a:t> has </a:t>
            </a:r>
            <a:r>
              <a:rPr lang="es-ES_tradnl" dirty="0" err="1"/>
              <a:t>several</a:t>
            </a:r>
            <a:r>
              <a:rPr lang="es-ES_tradnl" dirty="0"/>
              <a:t> </a:t>
            </a:r>
            <a:r>
              <a:rPr lang="es-ES_tradnl" dirty="0" err="1"/>
              <a:t>branches</a:t>
            </a:r>
            <a:r>
              <a:rPr lang="es-ES_tradnl" dirty="0"/>
              <a:t> of </a:t>
            </a:r>
            <a:r>
              <a:rPr lang="es-ES_tradnl" dirty="0" err="1"/>
              <a:t>internationally</a:t>
            </a:r>
            <a:r>
              <a:rPr lang="es-ES_tradnl" dirty="0"/>
              <a:t> </a:t>
            </a:r>
            <a:r>
              <a:rPr lang="es-ES_tradnl" dirty="0" err="1"/>
              <a:t>recognized</a:t>
            </a:r>
            <a:r>
              <a:rPr lang="es-ES_tradnl" dirty="0"/>
              <a:t> restaurants. </a:t>
            </a:r>
          </a:p>
        </p:txBody>
      </p:sp>
    </p:spTree>
    <p:extLst>
      <p:ext uri="{BB962C8B-B14F-4D97-AF65-F5344CB8AC3E}">
        <p14:creationId xmlns:p14="http://schemas.microsoft.com/office/powerpoint/2010/main" val="315633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7D5B5-E5BE-EA4C-BED7-20C3F1D9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Data </a:t>
            </a:r>
            <a:r>
              <a:rPr lang="es-ES_tradnl" dirty="0" err="1"/>
              <a:t>acquisition</a:t>
            </a:r>
            <a:r>
              <a:rPr lang="es-ES_tradnl" dirty="0"/>
              <a:t> and </a:t>
            </a:r>
            <a:r>
              <a:rPr lang="es-ES_tradnl" dirty="0" err="1"/>
              <a:t>cleaning</a:t>
            </a:r>
            <a:r>
              <a:rPr lang="es-ES_tradnl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8DFA46-138B-9B46-B092-9F9995DA1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Districts</a:t>
            </a:r>
            <a:r>
              <a:rPr lang="es-ES_tradnl" dirty="0"/>
              <a:t> </a:t>
            </a:r>
            <a:r>
              <a:rPr lang="es-ES_tradnl" dirty="0" err="1"/>
              <a:t>where</a:t>
            </a:r>
            <a:r>
              <a:rPr lang="es-ES_tradnl" dirty="0"/>
              <a:t> </a:t>
            </a:r>
            <a:r>
              <a:rPr lang="es-ES_tradnl" dirty="0" err="1"/>
              <a:t>obtained</a:t>
            </a:r>
            <a:r>
              <a:rPr lang="es-ES_tradnl" dirty="0"/>
              <a:t> </a:t>
            </a:r>
            <a:r>
              <a:rPr lang="es-ES_tradnl" dirty="0" err="1"/>
              <a:t>from</a:t>
            </a:r>
            <a:r>
              <a:rPr lang="es-ES_tradnl" dirty="0"/>
              <a:t> a federal </a:t>
            </a:r>
            <a:r>
              <a:rPr lang="es-ES_tradnl" dirty="0" err="1"/>
              <a:t>database</a:t>
            </a:r>
            <a:r>
              <a:rPr lang="es-ES_tradnl" dirty="0"/>
              <a:t>  and </a:t>
            </a:r>
            <a:r>
              <a:rPr lang="es-ES_tradnl" dirty="0" err="1"/>
              <a:t>venue</a:t>
            </a:r>
            <a:r>
              <a:rPr lang="es-ES_tradnl" dirty="0"/>
              <a:t> </a:t>
            </a:r>
            <a:r>
              <a:rPr lang="es-ES_tradnl" dirty="0" err="1"/>
              <a:t>locations</a:t>
            </a:r>
            <a:r>
              <a:rPr lang="es-ES_tradnl" dirty="0"/>
              <a:t> </a:t>
            </a:r>
            <a:r>
              <a:rPr lang="es-ES_tradnl" dirty="0" err="1"/>
              <a:t>were</a:t>
            </a:r>
            <a:r>
              <a:rPr lang="es-ES_tradnl" dirty="0"/>
              <a:t> </a:t>
            </a:r>
            <a:r>
              <a:rPr lang="es-ES_tradnl" dirty="0" err="1"/>
              <a:t>found</a:t>
            </a:r>
            <a:r>
              <a:rPr lang="es-ES_tradnl" dirty="0"/>
              <a:t> </a:t>
            </a:r>
            <a:r>
              <a:rPr lang="es-ES_tradnl" dirty="0" err="1"/>
              <a:t>using</a:t>
            </a:r>
            <a:r>
              <a:rPr lang="es-ES_tradnl" dirty="0"/>
              <a:t> </a:t>
            </a:r>
            <a:r>
              <a:rPr lang="es-ES_tradnl" dirty="0" err="1"/>
              <a:t>Foursquare</a:t>
            </a:r>
            <a:r>
              <a:rPr lang="es-ES_tradnl" dirty="0"/>
              <a:t> API.</a:t>
            </a:r>
          </a:p>
          <a:p>
            <a:r>
              <a:rPr lang="es-ES_tradnl" dirty="0"/>
              <a:t>Non-</a:t>
            </a:r>
            <a:r>
              <a:rPr lang="es-ES_tradnl" dirty="0" err="1"/>
              <a:t>important</a:t>
            </a:r>
            <a:r>
              <a:rPr lang="es-ES_tradnl" dirty="0"/>
              <a:t> </a:t>
            </a:r>
            <a:r>
              <a:rPr lang="es-ES_tradnl" dirty="0" err="1"/>
              <a:t>columns</a:t>
            </a:r>
            <a:r>
              <a:rPr lang="es-ES_tradnl" dirty="0"/>
              <a:t>  </a:t>
            </a:r>
            <a:r>
              <a:rPr lang="es-ES_tradnl" dirty="0" err="1"/>
              <a:t>were</a:t>
            </a:r>
            <a:r>
              <a:rPr lang="es-ES_tradnl" dirty="0"/>
              <a:t> </a:t>
            </a:r>
            <a:r>
              <a:rPr lang="es-ES_tradnl" dirty="0" err="1"/>
              <a:t>dropped</a:t>
            </a:r>
            <a:r>
              <a:rPr lang="es-ES_tradnl" dirty="0"/>
              <a:t>.</a:t>
            </a:r>
          </a:p>
          <a:p>
            <a:r>
              <a:rPr lang="es-ES_tradnl" dirty="0" err="1"/>
              <a:t>Duplicated</a:t>
            </a:r>
            <a:r>
              <a:rPr lang="es-ES_tradnl" dirty="0"/>
              <a:t> </a:t>
            </a:r>
            <a:r>
              <a:rPr lang="es-ES_tradnl" dirty="0" err="1"/>
              <a:t>rows</a:t>
            </a:r>
            <a:r>
              <a:rPr lang="es-ES_tradnl" dirty="0"/>
              <a:t> </a:t>
            </a:r>
            <a:r>
              <a:rPr lang="es-ES_tradnl" dirty="0" err="1"/>
              <a:t>were</a:t>
            </a:r>
            <a:r>
              <a:rPr lang="es-ES_tradnl" dirty="0"/>
              <a:t> as </a:t>
            </a:r>
            <a:r>
              <a:rPr lang="es-ES_tradnl" dirty="0" err="1"/>
              <a:t>well</a:t>
            </a:r>
            <a:r>
              <a:rPr lang="es-ES_tradnl" dirty="0"/>
              <a:t> </a:t>
            </a:r>
            <a:r>
              <a:rPr lang="es-ES_tradnl" dirty="0" err="1"/>
              <a:t>dropped</a:t>
            </a:r>
            <a:r>
              <a:rPr lang="es-ES_trad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160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9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5EB51C-FB47-674E-9ECB-E9CC8AC24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10" y="1026705"/>
            <a:ext cx="11531273" cy="478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9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BECECF94-D01C-459E-AF55-CEE99A077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7873" y="480060"/>
            <a:ext cx="5387116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bg1">
                <a:lumMod val="65000"/>
              </a:schemeClr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8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387390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bg1">
                <a:lumMod val="65000"/>
              </a:schemeClr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FB31C2CF-D263-FE44-AE2D-580BB0317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46"/>
          <a:stretch/>
        </p:blipFill>
        <p:spPr>
          <a:xfrm>
            <a:off x="1528340" y="988059"/>
            <a:ext cx="3298225" cy="487764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B787464-992D-5B4D-A5F4-42ACAD6F8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740" y="2456168"/>
            <a:ext cx="4379773" cy="194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6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13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3A35400-F54C-0241-B770-09A5ADCE2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3674873"/>
          </a:xfrm>
        </p:spPr>
        <p:txBody>
          <a:bodyPr>
            <a:normAutofit fontScale="90000"/>
          </a:bodyPr>
          <a:lstStyle/>
          <a:p>
            <a:pPr algn="just">
              <a:lnSpc>
                <a:spcPct val="200000"/>
              </a:lnSpc>
            </a:pPr>
            <a:r>
              <a:rPr lang="es-ES_tradnl" sz="3200" dirty="0" err="1">
                <a:solidFill>
                  <a:schemeClr val="tx2"/>
                </a:solidFill>
              </a:rPr>
              <a:t>Using</a:t>
            </a:r>
            <a:r>
              <a:rPr lang="es-ES_tradnl" sz="3200" dirty="0">
                <a:solidFill>
                  <a:schemeClr val="tx2"/>
                </a:solidFill>
              </a:rPr>
              <a:t> </a:t>
            </a:r>
            <a:r>
              <a:rPr lang="es-ES_tradnl" sz="3200" dirty="0" err="1">
                <a:solidFill>
                  <a:schemeClr val="tx2"/>
                </a:solidFill>
              </a:rPr>
              <a:t>Foursquare</a:t>
            </a:r>
            <a:r>
              <a:rPr lang="es-ES_tradnl" sz="3200" dirty="0">
                <a:solidFill>
                  <a:schemeClr val="tx2"/>
                </a:solidFill>
              </a:rPr>
              <a:t> API and </a:t>
            </a:r>
            <a:r>
              <a:rPr lang="es-ES_tradnl" sz="3200" dirty="0" err="1">
                <a:solidFill>
                  <a:schemeClr val="tx2"/>
                </a:solidFill>
              </a:rPr>
              <a:t>the</a:t>
            </a:r>
            <a:r>
              <a:rPr lang="es-ES_tradnl" sz="3200" dirty="0">
                <a:solidFill>
                  <a:schemeClr val="tx2"/>
                </a:solidFill>
              </a:rPr>
              <a:t> </a:t>
            </a:r>
            <a:r>
              <a:rPr lang="es-ES_tradnl" sz="3200" dirty="0" err="1">
                <a:solidFill>
                  <a:schemeClr val="tx2"/>
                </a:solidFill>
              </a:rPr>
              <a:t>library</a:t>
            </a:r>
            <a:r>
              <a:rPr lang="es-ES_tradnl" sz="3200" dirty="0">
                <a:solidFill>
                  <a:schemeClr val="tx2"/>
                </a:solidFill>
              </a:rPr>
              <a:t> </a:t>
            </a:r>
            <a:r>
              <a:rPr lang="es-ES_tradnl" sz="3200" dirty="0" err="1">
                <a:solidFill>
                  <a:schemeClr val="tx2"/>
                </a:solidFill>
              </a:rPr>
              <a:t>Folium</a:t>
            </a:r>
            <a:r>
              <a:rPr lang="es-ES_tradnl" sz="3200" dirty="0">
                <a:solidFill>
                  <a:schemeClr val="tx2"/>
                </a:solidFill>
              </a:rPr>
              <a:t> </a:t>
            </a:r>
            <a:r>
              <a:rPr lang="es-ES_tradnl" sz="3200" dirty="0" err="1">
                <a:solidFill>
                  <a:schemeClr val="tx2"/>
                </a:solidFill>
              </a:rPr>
              <a:t>we</a:t>
            </a:r>
            <a:r>
              <a:rPr lang="es-ES_tradnl" sz="3200" dirty="0">
                <a:solidFill>
                  <a:schemeClr val="tx2"/>
                </a:solidFill>
              </a:rPr>
              <a:t> </a:t>
            </a:r>
            <a:r>
              <a:rPr lang="es-ES_tradnl" sz="3200" dirty="0" err="1">
                <a:solidFill>
                  <a:schemeClr val="tx2"/>
                </a:solidFill>
              </a:rPr>
              <a:t>were</a:t>
            </a:r>
            <a:r>
              <a:rPr lang="es-ES_tradnl" sz="3200" dirty="0">
                <a:solidFill>
                  <a:schemeClr val="tx2"/>
                </a:solidFill>
              </a:rPr>
              <a:t> </a:t>
            </a:r>
            <a:r>
              <a:rPr lang="es-ES_tradnl" sz="3200" dirty="0" err="1">
                <a:solidFill>
                  <a:schemeClr val="tx2"/>
                </a:solidFill>
              </a:rPr>
              <a:t>able</a:t>
            </a:r>
            <a:r>
              <a:rPr lang="es-ES_tradnl" sz="3200" dirty="0">
                <a:solidFill>
                  <a:schemeClr val="tx2"/>
                </a:solidFill>
              </a:rPr>
              <a:t> to </a:t>
            </a:r>
            <a:r>
              <a:rPr lang="es-ES_tradnl" sz="3200" dirty="0" err="1">
                <a:solidFill>
                  <a:schemeClr val="tx2"/>
                </a:solidFill>
              </a:rPr>
              <a:t>create</a:t>
            </a:r>
            <a:r>
              <a:rPr lang="es-ES_tradnl" sz="3200" dirty="0">
                <a:solidFill>
                  <a:schemeClr val="tx2"/>
                </a:solidFill>
              </a:rPr>
              <a:t> a </a:t>
            </a:r>
            <a:r>
              <a:rPr lang="es-ES_tradnl" sz="3200" dirty="0" err="1">
                <a:solidFill>
                  <a:schemeClr val="tx2"/>
                </a:solidFill>
              </a:rPr>
              <a:t>map</a:t>
            </a:r>
            <a:r>
              <a:rPr lang="es-ES_tradnl" sz="3200" dirty="0">
                <a:solidFill>
                  <a:schemeClr val="tx2"/>
                </a:solidFill>
              </a:rPr>
              <a:t> of </a:t>
            </a:r>
            <a:r>
              <a:rPr lang="es-ES_tradnl" sz="3200" dirty="0" err="1">
                <a:solidFill>
                  <a:schemeClr val="tx2"/>
                </a:solidFill>
              </a:rPr>
              <a:t>Mexico</a:t>
            </a:r>
            <a:r>
              <a:rPr lang="es-ES_tradnl" sz="3200" dirty="0">
                <a:solidFill>
                  <a:schemeClr val="tx2"/>
                </a:solidFill>
              </a:rPr>
              <a:t> City</a:t>
            </a:r>
          </a:p>
        </p:txBody>
      </p:sp>
      <p:sp>
        <p:nvSpPr>
          <p:cNvPr id="95" name="Rectangle 36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FB4518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A2960DD-2E00-5147-A9CD-4258DD7C9E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8073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65824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A260C-2AFB-FE45-8486-3F4F495AA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We</a:t>
            </a:r>
            <a:r>
              <a:rPr lang="es-ES_tradnl" dirty="0"/>
              <a:t> </a:t>
            </a:r>
            <a:r>
              <a:rPr lang="es-ES_tradnl" dirty="0" err="1"/>
              <a:t>like</a:t>
            </a:r>
            <a:r>
              <a:rPr lang="es-ES_tradnl" dirty="0"/>
              <a:t> </a:t>
            </a:r>
            <a:r>
              <a:rPr lang="es-ES_tradnl" dirty="0" err="1"/>
              <a:t>our</a:t>
            </a:r>
            <a:r>
              <a:rPr lang="es-ES_tradnl" dirty="0"/>
              <a:t> </a:t>
            </a:r>
            <a:r>
              <a:rPr lang="es-ES_tradnl" dirty="0" err="1"/>
              <a:t>food</a:t>
            </a:r>
            <a:endParaRPr lang="es-ES_tradnl" dirty="0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F727D7A9-B85A-DE40-A056-E99B7CAA3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5619" y="1268412"/>
            <a:ext cx="5346700" cy="4318000"/>
          </a:xfrm>
        </p:spPr>
      </p:pic>
    </p:spTree>
    <p:extLst>
      <p:ext uri="{BB962C8B-B14F-4D97-AF65-F5344CB8AC3E}">
        <p14:creationId xmlns:p14="http://schemas.microsoft.com/office/powerpoint/2010/main" val="2582812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D0A1E53-42FA-2F43-B9D5-C85E4B8C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488" y="5606268"/>
            <a:ext cx="9435152" cy="789673"/>
          </a:xfrm>
        </p:spPr>
        <p:txBody>
          <a:bodyPr vert="horz" lIns="228600" tIns="228600" rIns="228600" bIns="0" rtlCol="0" anchor="ctr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s-MX" dirty="0"/>
              <a:t>We calculated the mean of the frequency of occurrence in each venue category </a:t>
            </a:r>
            <a:br>
              <a:rPr lang="es-MX" dirty="0"/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3B1AF38-66B9-D64B-8B1B-1AB63E617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49389"/>
            <a:ext cx="10914060" cy="321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3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11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13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A6B9BDB-F3C5-6849-8277-A64EF768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870" y="2927635"/>
            <a:ext cx="4725400" cy="1433323"/>
          </a:xfrm>
        </p:spPr>
        <p:txBody>
          <a:bodyPr>
            <a:normAutofit fontScale="90000"/>
          </a:bodyPr>
          <a:lstStyle/>
          <a:p>
            <a:pPr algn="just">
              <a:lnSpc>
                <a:spcPct val="200000"/>
              </a:lnSpc>
            </a:pPr>
            <a:r>
              <a:rPr lang="es-ES_tradnl" sz="3200" dirty="0" err="1">
                <a:solidFill>
                  <a:schemeClr val="tx2"/>
                </a:solidFill>
              </a:rPr>
              <a:t>We</a:t>
            </a:r>
            <a:r>
              <a:rPr lang="es-ES_tradnl" sz="3200" dirty="0">
                <a:solidFill>
                  <a:schemeClr val="tx2"/>
                </a:solidFill>
              </a:rPr>
              <a:t> </a:t>
            </a:r>
            <a:r>
              <a:rPr lang="es-ES_tradnl" sz="3200" dirty="0" err="1">
                <a:solidFill>
                  <a:schemeClr val="tx2"/>
                </a:solidFill>
              </a:rPr>
              <a:t>clustered</a:t>
            </a:r>
            <a:r>
              <a:rPr lang="es-ES_tradnl" sz="3200" dirty="0">
                <a:solidFill>
                  <a:schemeClr val="tx2"/>
                </a:solidFill>
              </a:rPr>
              <a:t> </a:t>
            </a:r>
            <a:r>
              <a:rPr lang="es-ES_tradnl" sz="3200" dirty="0" err="1">
                <a:solidFill>
                  <a:schemeClr val="tx2"/>
                </a:solidFill>
              </a:rPr>
              <a:t>these</a:t>
            </a:r>
            <a:r>
              <a:rPr lang="es-ES_tradnl" sz="3200" dirty="0">
                <a:solidFill>
                  <a:schemeClr val="tx2"/>
                </a:solidFill>
              </a:rPr>
              <a:t> </a:t>
            </a:r>
            <a:r>
              <a:rPr lang="es-ES_tradnl" sz="3200" dirty="0" err="1">
                <a:solidFill>
                  <a:schemeClr val="tx2"/>
                </a:solidFill>
              </a:rPr>
              <a:t>districts</a:t>
            </a:r>
            <a:r>
              <a:rPr lang="es-ES_tradnl" sz="3200" dirty="0">
                <a:solidFill>
                  <a:schemeClr val="tx2"/>
                </a:solidFill>
              </a:rPr>
              <a:t> </a:t>
            </a:r>
            <a:r>
              <a:rPr lang="es-ES_tradnl" sz="3200" dirty="0" err="1">
                <a:solidFill>
                  <a:schemeClr val="tx2"/>
                </a:solidFill>
              </a:rPr>
              <a:t>based</a:t>
            </a:r>
            <a:r>
              <a:rPr lang="es-ES_tradnl" sz="3200" dirty="0">
                <a:solidFill>
                  <a:schemeClr val="tx2"/>
                </a:solidFill>
              </a:rPr>
              <a:t> </a:t>
            </a:r>
            <a:r>
              <a:rPr lang="es-ES_tradnl" sz="3200" dirty="0" err="1">
                <a:solidFill>
                  <a:schemeClr val="tx2"/>
                </a:solidFill>
              </a:rPr>
              <a:t>on</a:t>
            </a:r>
            <a:r>
              <a:rPr lang="es-ES_tradnl" sz="3200" dirty="0">
                <a:solidFill>
                  <a:schemeClr val="tx2"/>
                </a:solidFill>
              </a:rPr>
              <a:t> </a:t>
            </a:r>
            <a:r>
              <a:rPr lang="es-ES_tradnl" sz="3200" dirty="0" err="1">
                <a:solidFill>
                  <a:schemeClr val="tx2"/>
                </a:solidFill>
              </a:rPr>
              <a:t>the</a:t>
            </a:r>
            <a:r>
              <a:rPr lang="es-ES_tradnl" sz="3200" dirty="0">
                <a:solidFill>
                  <a:schemeClr val="tx2"/>
                </a:solidFill>
              </a:rPr>
              <a:t> </a:t>
            </a:r>
            <a:r>
              <a:rPr lang="es-ES_tradnl" sz="3200" dirty="0" err="1">
                <a:solidFill>
                  <a:schemeClr val="tx2"/>
                </a:solidFill>
              </a:rPr>
              <a:t>venues</a:t>
            </a:r>
            <a:r>
              <a:rPr lang="es-ES_tradnl" sz="3200" dirty="0">
                <a:solidFill>
                  <a:schemeClr val="tx2"/>
                </a:solidFill>
              </a:rPr>
              <a:t> </a:t>
            </a:r>
            <a:r>
              <a:rPr lang="es-ES_tradnl" sz="3200" dirty="0" err="1">
                <a:solidFill>
                  <a:schemeClr val="tx2"/>
                </a:solidFill>
              </a:rPr>
              <a:t>category</a:t>
            </a:r>
            <a:r>
              <a:rPr lang="es-ES_tradnl" sz="3200" dirty="0">
                <a:solidFill>
                  <a:schemeClr val="tx2"/>
                </a:solidFill>
              </a:rPr>
              <a:t> </a:t>
            </a:r>
            <a:br>
              <a:rPr lang="es-ES_tradnl" sz="3200" dirty="0">
                <a:solidFill>
                  <a:schemeClr val="tx2"/>
                </a:solidFill>
              </a:rPr>
            </a:br>
            <a:endParaRPr lang="es-ES_tradnl" sz="3200" dirty="0">
              <a:solidFill>
                <a:schemeClr val="tx2"/>
              </a:solidFill>
            </a:endParaRPr>
          </a:p>
        </p:txBody>
      </p:sp>
      <p:sp>
        <p:nvSpPr>
          <p:cNvPr id="62" name="Rectangle 36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8C17F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843AA98-EA92-9D4E-813F-03EC2E22A0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25" r="-2" b="-2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13107961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324</Words>
  <Application>Microsoft Macintosh PowerPoint</Application>
  <PresentationFormat>Panorámica</PresentationFormat>
  <Paragraphs>22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Rockwell</vt:lpstr>
      <vt:lpstr>Wingdings</vt:lpstr>
      <vt:lpstr>Atlas</vt:lpstr>
      <vt:lpstr>Predicting Locations for future Restaurant Venue</vt:lpstr>
      <vt:lpstr>Introduction </vt:lpstr>
      <vt:lpstr>Data acquisition and cleaning </vt:lpstr>
      <vt:lpstr>Presentación de PowerPoint</vt:lpstr>
      <vt:lpstr>Presentación de PowerPoint</vt:lpstr>
      <vt:lpstr>Using Foursquare API and the library Folium we were able to create a map of Mexico City</vt:lpstr>
      <vt:lpstr>We like our food</vt:lpstr>
      <vt:lpstr>We calculated the mean of the frequency of occurrence in each venue category  </vt:lpstr>
      <vt:lpstr>We clustered these districts based on the venues category  </vt:lpstr>
      <vt:lpstr> Results and Discussion  </vt:lpstr>
      <vt:lpstr> Conclusion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Locations for future Restaurant Venue</dc:title>
  <dc:creator>Enrique Pasta</dc:creator>
  <cp:lastModifiedBy>Enrique Pasta</cp:lastModifiedBy>
  <cp:revision>1</cp:revision>
  <dcterms:created xsi:type="dcterms:W3CDTF">2020-08-13T21:07:59Z</dcterms:created>
  <dcterms:modified xsi:type="dcterms:W3CDTF">2020-08-13T21:10:25Z</dcterms:modified>
</cp:coreProperties>
</file>