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90" r:id="rId2"/>
    <p:sldId id="262" r:id="rId3"/>
    <p:sldId id="348" r:id="rId4"/>
    <p:sldId id="263" r:id="rId5"/>
    <p:sldId id="345" r:id="rId6"/>
    <p:sldId id="264" r:id="rId7"/>
    <p:sldId id="291" r:id="rId8"/>
    <p:sldId id="292" r:id="rId9"/>
    <p:sldId id="346" r:id="rId10"/>
    <p:sldId id="293" r:id="rId11"/>
    <p:sldId id="347" r:id="rId12"/>
    <p:sldId id="294" r:id="rId13"/>
    <p:sldId id="295" r:id="rId14"/>
    <p:sldId id="296" r:id="rId15"/>
    <p:sldId id="358" r:id="rId16"/>
    <p:sldId id="350" r:id="rId17"/>
    <p:sldId id="297" r:id="rId18"/>
    <p:sldId id="298" r:id="rId19"/>
    <p:sldId id="299" r:id="rId20"/>
    <p:sldId id="351" r:id="rId21"/>
    <p:sldId id="300" r:id="rId22"/>
    <p:sldId id="301" r:id="rId23"/>
    <p:sldId id="302" r:id="rId24"/>
    <p:sldId id="354" r:id="rId25"/>
    <p:sldId id="303" r:id="rId26"/>
    <p:sldId id="304" r:id="rId27"/>
    <p:sldId id="305" r:id="rId28"/>
    <p:sldId id="306" r:id="rId29"/>
    <p:sldId id="307" r:id="rId30"/>
    <p:sldId id="359" r:id="rId31"/>
    <p:sldId id="308" r:id="rId32"/>
    <p:sldId id="360" r:id="rId33"/>
    <p:sldId id="361" r:id="rId34"/>
    <p:sldId id="355" r:id="rId35"/>
    <p:sldId id="356" r:id="rId36"/>
    <p:sldId id="309" r:id="rId37"/>
    <p:sldId id="310" r:id="rId38"/>
    <p:sldId id="349" r:id="rId39"/>
    <p:sldId id="311" r:id="rId40"/>
    <p:sldId id="312" r:id="rId41"/>
    <p:sldId id="313" r:id="rId42"/>
    <p:sldId id="314" r:id="rId43"/>
    <p:sldId id="362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6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68" d="100"/>
          <a:sy n="68" d="100"/>
        </p:scale>
        <p:origin x="1786" y="6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ML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XHTML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XML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Extensible Markup Language, which provides rules for creating, structuring, and encoding documents. You often see XML being used to store data and to allow for communication between applications.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8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XHTML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XML-based HTML. It serves the same function as HTML, but with the same rules as XML documents. These rules deal with the structure of the markup.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Introduction to the Internet</a:t>
            </a:r>
            <a:br>
              <a:rPr lang="en-US" altLang="en-US" dirty="0"/>
            </a:br>
            <a:r>
              <a:rPr lang="en-US" altLang="en-US" dirty="0"/>
              <a:t>and World Wide Web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Growth of the Internet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2414"/>
              </p:ext>
            </p:extLst>
          </p:nvPr>
        </p:nvGraphicFramePr>
        <p:xfrm>
          <a:off x="2133600" y="2209800"/>
          <a:ext cx="4495800" cy="3235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0694">
                  <a:extLst>
                    <a:ext uri="{9D8B030D-6E8A-4147-A177-3AD203B41FA5}">
                      <a16:colId xmlns:a16="http://schemas.microsoft.com/office/drawing/2014/main" val="3214977522"/>
                    </a:ext>
                  </a:extLst>
                </a:gridCol>
                <a:gridCol w="3455106">
                  <a:extLst>
                    <a:ext uri="{9D8B030D-6E8A-4147-A177-3AD203B41FA5}">
                      <a16:colId xmlns:a16="http://schemas.microsoft.com/office/drawing/2014/main" val="2529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Year</a:t>
                      </a:r>
                      <a:endParaRPr lang="en-AU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Percentage of Global Population Using the Internet</a:t>
                      </a:r>
                      <a:endParaRPr lang="en-AU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6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1995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0.4%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2000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5.8%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4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2005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15.7%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2010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28.10%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45%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3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2018 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55.1%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2019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56.1%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117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14284" y="5715000"/>
            <a:ext cx="746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+mj-lt"/>
              </a:rPr>
              <a:t>Source: http://www.internetworldstats.com/emarketing.htm</a:t>
            </a:r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Intranet &amp; Extranets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Intranet</a:t>
            </a:r>
          </a:p>
          <a:p>
            <a:r>
              <a:rPr lang="en-US" dirty="0"/>
              <a:t>A private network contained within an organization or business used to share information and resources among coworkers.</a:t>
            </a:r>
          </a:p>
          <a:p>
            <a:pPr marL="0" indent="0">
              <a:buNone/>
            </a:pPr>
            <a:r>
              <a:rPr lang="en-US" dirty="0"/>
              <a:t>Extranet</a:t>
            </a:r>
          </a:p>
          <a:p>
            <a:r>
              <a:rPr lang="en-US" dirty="0"/>
              <a:t>A private network that securely shares part of an organization’s information or operations with external partners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and the W3C Consortium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W3C – World Wide Web Consortium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Develops recommendations and prototype technologies related to the Web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Produces specifications, called Recommendations, in an effort to standardize web technologies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WAI – Web Accessibility Initiative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Accessible Website</a:t>
            </a:r>
          </a:p>
          <a:p>
            <a:pPr>
              <a:spcBef>
                <a:spcPts val="1200"/>
              </a:spcBef>
            </a:pPr>
            <a:r>
              <a:rPr lang="en-US" dirty="0"/>
              <a:t>provides accommodations for individuals with visual, auditory, physical, and neurological disabilities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WAI</a:t>
            </a:r>
          </a:p>
          <a:p>
            <a:pPr>
              <a:spcBef>
                <a:spcPts val="1200"/>
              </a:spcBef>
            </a:pPr>
            <a:r>
              <a:rPr lang="en-US" dirty="0"/>
              <a:t>W3C’s Web Accessibility Initiative</a:t>
            </a:r>
            <a:br>
              <a:rPr lang="en-US" dirty="0"/>
            </a:br>
            <a:r>
              <a:rPr lang="en-US" dirty="0"/>
              <a:t>http://www.w3.org/WAI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WCAG 2.1</a:t>
            </a:r>
          </a:p>
          <a:p>
            <a:pPr>
              <a:spcBef>
                <a:spcPts val="1200"/>
              </a:spcBef>
            </a:pPr>
            <a:r>
              <a:rPr lang="en-US" dirty="0"/>
              <a:t>Web Content Accessibility Guidelines</a:t>
            </a:r>
            <a:br>
              <a:rPr lang="en-US" dirty="0"/>
            </a:br>
            <a:r>
              <a:rPr lang="en-US" dirty="0"/>
              <a:t>http://www.w3.org/WAI/WCAG20/quickref/</a:t>
            </a:r>
          </a:p>
        </p:txBody>
      </p:sp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Accessibility &amp; The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Americans with Disabilities Act (ADA)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Prohibits discrimination against people with disabilities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Section 508 of the Rehabilitation Act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Requires that government agencies must give individuals with disabilities access to information technology that is comparable to the access available to others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http://www.section508.gov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Design for the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Universal Design</a:t>
            </a:r>
          </a:p>
          <a:p>
            <a:pPr marL="0" indent="0">
              <a:buNone/>
            </a:pPr>
            <a:r>
              <a:rPr lang="en-US" dirty="0"/>
              <a:t>strategy for making products, environments, operational systems, and services welcoming and usable to the most diverse range of people possible</a:t>
            </a:r>
          </a:p>
          <a:p>
            <a:pPr marL="0" indent="0">
              <a:buNone/>
            </a:pPr>
            <a:r>
              <a:rPr lang="en-US" dirty="0"/>
              <a:t>https://www.dol.gov/odep/topics/UniversalDesign.htm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13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1.2 </a:t>
            </a:r>
            <a:r>
              <a:rPr lang="en-US" b="0" dirty="0"/>
              <a:t>A smooth ride is a benefit of</a:t>
            </a:r>
            <a:br>
              <a:rPr lang="en-US" b="0" dirty="0"/>
            </a:br>
            <a:r>
              <a:rPr lang="en-US" b="0" dirty="0"/>
              <a:t>universal design</a:t>
            </a:r>
            <a:endParaRPr lang="en-AU" dirty="0"/>
          </a:p>
        </p:txBody>
      </p:sp>
      <p:pic>
        <p:nvPicPr>
          <p:cNvPr id="6" name="Picture 2" descr="A photo of a person riding a Segway Personal Transporter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92" y="1600200"/>
            <a:ext cx="43898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28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Information on the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Questions to Ask:</a:t>
            </a:r>
          </a:p>
          <a:p>
            <a:pPr>
              <a:spcBef>
                <a:spcPts val="1200"/>
              </a:spcBef>
            </a:pPr>
            <a:r>
              <a:rPr lang="en-US" dirty="0"/>
              <a:t>Is the organization credible?</a:t>
            </a:r>
          </a:p>
          <a:p>
            <a:pPr>
              <a:spcBef>
                <a:spcPts val="1200"/>
              </a:spcBef>
            </a:pPr>
            <a:r>
              <a:rPr lang="en-US" dirty="0"/>
              <a:t>How recent is the information?</a:t>
            </a:r>
          </a:p>
          <a:p>
            <a:pPr>
              <a:spcBef>
                <a:spcPts val="1200"/>
              </a:spcBef>
            </a:pPr>
            <a:r>
              <a:rPr lang="en-US" dirty="0"/>
              <a:t>Are there links to additional resources?</a:t>
            </a:r>
          </a:p>
          <a:p>
            <a:pPr>
              <a:spcBef>
                <a:spcPts val="1200"/>
              </a:spcBef>
            </a:pPr>
            <a:r>
              <a:rPr lang="en-US" dirty="0"/>
              <a:t>Is it Wikipedia?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If so, further research is needed.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 1.1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difference between the Internet and the Web.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Explain three events that contributed to the commercialization and exponential growth of the Internet.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Is the concept of universal design important to web developers? Explain your answer.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 Overview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Network</a:t>
            </a:r>
            <a:br>
              <a:rPr lang="en-US" dirty="0"/>
            </a:br>
            <a:r>
              <a:rPr lang="en-US" dirty="0"/>
              <a:t>two or more computers connected together for the purpose of communicating and sharing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evolution of the Internet and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Explain the need for web standards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Universal Design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benefits of accessible web design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reliable resources of information on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ethical use of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web browsers and web servers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1.4 </a:t>
            </a:r>
            <a:r>
              <a:rPr lang="en-US" b="0" dirty="0"/>
              <a:t>Common components of a network</a:t>
            </a:r>
            <a:endParaRPr lang="en-AU" dirty="0"/>
          </a:p>
        </p:txBody>
      </p:sp>
      <p:pic>
        <p:nvPicPr>
          <p:cNvPr id="6" name="Picture 2" descr="A diagram shows the common components of a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28" y="1886400"/>
            <a:ext cx="727674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LAN – Local Area Network</a:t>
            </a:r>
          </a:p>
          <a:p>
            <a:r>
              <a:rPr lang="en-US" dirty="0"/>
              <a:t>Usually confined to a single building or group of buildings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 – Wide Area Network</a:t>
            </a:r>
          </a:p>
          <a:p>
            <a:r>
              <a:rPr lang="en-US" dirty="0"/>
              <a:t>Usually uses some form of public or commercial communications network to connect computers is widely dispersed geographical areas.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Infrastructure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Internet Backbone </a:t>
            </a:r>
            <a:br>
              <a:rPr lang="en-US" dirty="0"/>
            </a:br>
            <a:r>
              <a:rPr lang="en-US" dirty="0"/>
              <a:t>A high capacity communication link that carries data gathered from smaller links that interconnect with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Maps of the Internet Backbone</a:t>
            </a:r>
          </a:p>
          <a:p>
            <a:pPr marL="0" indent="0">
              <a:buNone/>
            </a:pPr>
            <a:r>
              <a:rPr lang="en-US" dirty="0"/>
              <a:t>http://www.google.com/search?q=global+internet+backbone+map+images</a:t>
            </a:r>
          </a:p>
        </p:txBody>
      </p:sp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Client/Server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Client/Server can describe a relationship between two computer programs–the “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 and the “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requests some type of service (such as a file or database access) from the server. 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fulfills the request and transmits the results to the client over a network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– Web Browser Server – Web Server</a:t>
            </a:r>
          </a:p>
        </p:txBody>
      </p:sp>
      <p:pic>
        <p:nvPicPr>
          <p:cNvPr id="7" name="Picture 1" descr="A diagram shows the web client sending browser request to the web server and the web server providing the server response to the web client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3" y="2349000"/>
            <a:ext cx="757815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800600"/>
            <a:ext cx="3625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b="1" dirty="0"/>
              <a:t>Figure 1.5</a:t>
            </a:r>
            <a:r>
              <a:rPr lang="en-AU" sz="1600" dirty="0"/>
              <a:t> </a:t>
            </a:r>
            <a:r>
              <a:rPr lang="en-US" sz="1600" dirty="0"/>
              <a:t>Web client and web server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Connected to the Internet when needed</a:t>
            </a:r>
          </a:p>
          <a:p>
            <a:pPr marL="0" indent="0">
              <a:buNone/>
            </a:pPr>
            <a:r>
              <a:rPr lang="en-US" sz="2400" dirty="0"/>
              <a:t>Usually runs web browser (client) software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such as Microsoft Edge or Google Chrome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Uses HTTP (Hypertext Transfer Protocol) or HTTPS</a:t>
            </a:r>
          </a:p>
          <a:p>
            <a:pPr marL="0" indent="0">
              <a:buNone/>
            </a:pPr>
            <a:r>
              <a:rPr lang="en-US" sz="2400" dirty="0"/>
              <a:t>Requests web pages from server</a:t>
            </a:r>
          </a:p>
          <a:p>
            <a:pPr marL="0" indent="0">
              <a:buNone/>
            </a:pPr>
            <a:r>
              <a:rPr lang="en-US" sz="2400" dirty="0"/>
              <a:t>Receives web pages and files from server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Continually connected to the Internet</a:t>
            </a:r>
          </a:p>
          <a:p>
            <a:pPr marL="0" indent="0">
              <a:buNone/>
            </a:pPr>
            <a:r>
              <a:rPr lang="en-US" dirty="0"/>
              <a:t>Runs web server software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such as Apache or Internet Information Server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Uses HTTP (Hypertext Transfer Protocol) or HTTPS</a:t>
            </a:r>
          </a:p>
          <a:p>
            <a:pPr marL="0" indent="0">
              <a:buNone/>
            </a:pPr>
            <a:r>
              <a:rPr lang="en-US" dirty="0"/>
              <a:t>Receives request for the web page</a:t>
            </a:r>
          </a:p>
          <a:p>
            <a:pPr marL="0" indent="0">
              <a:buNone/>
            </a:pPr>
            <a:r>
              <a:rPr lang="en-US" dirty="0"/>
              <a:t>Responds to request and transmits status code, web page, and associated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Multi-Purpose Internet Mail Extension</a:t>
            </a:r>
          </a:p>
          <a:p>
            <a:r>
              <a:rPr lang="en-US" dirty="0"/>
              <a:t>a set of rules that allow multimedia documents </a:t>
            </a:r>
            <a:br>
              <a:rPr lang="en-US" dirty="0"/>
            </a:br>
            <a:r>
              <a:rPr lang="en-US" dirty="0"/>
              <a:t>to be exchanged among many different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Protocols</a:t>
            </a:r>
          </a:p>
          <a:p>
            <a:r>
              <a:rPr lang="en-US" dirty="0"/>
              <a:t>Rules that describe the methods used for clients and servers to communicate with each other over a network.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no single protocol that makes the Internet and Web work.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number of protocols with specific functions are needed.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FTP File 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rules that allow files to be exchanged between computers on the Internet.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developers commonly use FTP to transfer web page files from their computers to web servers.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FTP is also used to download programs and files from other servers to individual computers.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Identify networking protocols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Define URIs and domain names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HTML, XHTML, and HTML5</a:t>
            </a:r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E-mail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E-mail</a:t>
            </a:r>
          </a:p>
          <a:p>
            <a:r>
              <a:rPr lang="en-US" dirty="0"/>
              <a:t>SMTP Simple Mail Transfer Protocol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Receiving E-mail</a:t>
            </a:r>
          </a:p>
          <a:p>
            <a:r>
              <a:rPr lang="en-US" dirty="0"/>
              <a:t>POP (POP3) Post Office Protocol</a:t>
            </a:r>
          </a:p>
          <a:p>
            <a:r>
              <a:rPr lang="en-US" dirty="0"/>
              <a:t>IMAP Internet Mail Access Protocol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85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- Hypertext Transfer Protocol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A set of rules for exchanging files such as text, graphic images, sound, video, and other multimedia files on the Web.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200" dirty="0"/>
              <a:t>Web browsers send HTTP requests for web pages and their associated files.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Web servers send HTTP responses and the requested files back to the web browsers.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>
              <a:solidFill>
                <a:srgbClr val="007FA3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7FA3"/>
                </a:solidFill>
              </a:rPr>
              <a:t>HTTPS – Hypertext Transfer Protocol Secure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	Combines HTTP with a security and encryption protocol</a:t>
            </a:r>
          </a:p>
        </p:txBody>
      </p:sp>
      <p:pic>
        <p:nvPicPr>
          <p:cNvPr id="4" name="Picture 2" descr="A diagram shows the web client sending browser request to the web server and the web server providing the server response to the web client.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9766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TCP/IP Transmission Control Protocol/</a:t>
            </a:r>
            <a:br>
              <a:rPr lang="en-AU" dirty="0"/>
            </a:br>
            <a:r>
              <a:rPr lang="en-AU" dirty="0"/>
              <a:t>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TCP/IP has been adopted as the official communication protocol of the Internet.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TCP and IP have different functions that work together to ensure reliable communication over the 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611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TCP Transmission Control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 is to ensure the integrity of communication</a:t>
            </a:r>
          </a:p>
          <a:p>
            <a:pPr marL="0" indent="0">
              <a:buNone/>
            </a:pPr>
            <a:r>
              <a:rPr lang="en-US" dirty="0"/>
              <a:t>Breaks files and messages into individual units called packets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522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1.6 </a:t>
            </a:r>
            <a:r>
              <a:rPr lang="en-AU" b="0" dirty="0"/>
              <a:t>TCP packet</a:t>
            </a:r>
            <a:endParaRPr lang="en-AU" dirty="0"/>
          </a:p>
        </p:txBody>
      </p:sp>
      <p:pic>
        <p:nvPicPr>
          <p:cNvPr id="7" name="Picture 7" descr="A diagram shows a header with multiple packets such as source, destination, and checksum values used to verify the integrity of the data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5" y="2709000"/>
            <a:ext cx="712465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 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that controls how data is sent between computers on the Internet.</a:t>
            </a:r>
          </a:p>
          <a:p>
            <a:endParaRPr lang="en-US" dirty="0"/>
          </a:p>
          <a:p>
            <a:r>
              <a:rPr lang="en-US" dirty="0"/>
              <a:t>IP routes a packet to the correct destination address.</a:t>
            </a:r>
          </a:p>
          <a:p>
            <a:endParaRPr lang="en-US" dirty="0"/>
          </a:p>
          <a:p>
            <a:r>
              <a:rPr lang="en-US" dirty="0"/>
              <a:t>The packet gets successively forwarded to the next closest router (a hardware device designed to move network traffic) until it reaches its destination.</a:t>
            </a:r>
          </a:p>
          <a:p>
            <a:pPr marL="0" indent="0">
              <a:buNone/>
              <a:tabLst>
                <a:tab pos="265113" algn="l"/>
              </a:tabLst>
            </a:pPr>
            <a:r>
              <a:rPr lang="en-US" dirty="0"/>
              <a:t>	http://www.monitis.com/traceroute/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Each device connected to the Internet has a unique numeric IP address.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These addresses consist of a set of four groups of numbers, called octets. 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For example, 216.58.194.46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An IP address may correspond to a domain name.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Domain Name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Locates an organization or other entity on the Internet </a:t>
            </a:r>
          </a:p>
          <a:p>
            <a:pPr>
              <a:spcBef>
                <a:spcPts val="600"/>
              </a:spcBef>
            </a:pPr>
            <a:r>
              <a:rPr lang="en-US" dirty="0"/>
              <a:t>Domain Name System</a:t>
            </a:r>
          </a:p>
          <a:p>
            <a:pPr lvl="1"/>
            <a:r>
              <a:rPr lang="en-US" dirty="0"/>
              <a:t>Divides the Internet into logical groups and understandable names</a:t>
            </a:r>
          </a:p>
          <a:p>
            <a:pPr lvl="1"/>
            <a:r>
              <a:rPr lang="en-US" dirty="0"/>
              <a:t>Associates unique computer IP Addresses with the text-based domain names you type into a web browser</a:t>
            </a:r>
          </a:p>
          <a:p>
            <a:pPr lvl="2"/>
            <a:r>
              <a:rPr lang="en-US" dirty="0"/>
              <a:t>Browser: http://google.com </a:t>
            </a:r>
          </a:p>
          <a:p>
            <a:pPr marL="914400" lvl="2" indent="0">
              <a:buNone/>
            </a:pPr>
            <a:r>
              <a:rPr lang="en-CA" dirty="0"/>
              <a:t>IP Address:  142.250.81.196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Uniform Resource Identifier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URI – Uniform Resource Identifier</a:t>
            </a:r>
          </a:p>
          <a:p>
            <a:pPr>
              <a:spcBef>
                <a:spcPts val="600"/>
              </a:spcBef>
            </a:pPr>
            <a:r>
              <a:rPr lang="en-US" dirty="0"/>
              <a:t>identifies a resource on the Internet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URL – Uniform Resource Locator</a:t>
            </a:r>
          </a:p>
          <a:p>
            <a:pPr>
              <a:spcBef>
                <a:spcPts val="600"/>
              </a:spcBef>
            </a:pPr>
            <a:r>
              <a:rPr lang="en-US" dirty="0"/>
              <a:t>a type of URI which represents the network location of a resource such as a web page, a graphic file, or an MP3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1.8 </a:t>
            </a:r>
            <a:r>
              <a:rPr lang="en-US" sz="2800" b="0" dirty="0"/>
              <a:t>URL Describing a file within a folder</a:t>
            </a:r>
            <a:r>
              <a:rPr lang="en-AU" sz="2800" b="0" dirty="0"/>
              <a:t> </a:t>
            </a:r>
          </a:p>
        </p:txBody>
      </p:sp>
      <p:pic>
        <p:nvPicPr>
          <p:cNvPr id="4" name="Picture 1" descr="A screenshot shows parts of a U R L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1" y="2971800"/>
            <a:ext cx="7636058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91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The interconnected network of computer networks that spans the globe.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TLD Top-Level Domain Name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top-level domain (TLD) identifies the right-most part of the domain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generic TLDs:</a:t>
            </a:r>
            <a:br>
              <a:rPr lang="en-US" dirty="0"/>
            </a:br>
            <a:r>
              <a:rPr lang="en-US" dirty="0"/>
              <a:t>.com, .org, </a:t>
            </a:r>
            <a:r>
              <a:rPr lang="en-US" dirty="0" err="1"/>
              <a:t>.net</a:t>
            </a:r>
            <a:r>
              <a:rPr lang="en-US" dirty="0"/>
              <a:t>, .mil, .</a:t>
            </a:r>
            <a:r>
              <a:rPr lang="en-US" dirty="0" err="1"/>
              <a:t>gov</a:t>
            </a:r>
            <a:r>
              <a:rPr lang="en-US" dirty="0"/>
              <a:t>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int</a:t>
            </a:r>
            <a:r>
              <a:rPr lang="en-US" dirty="0"/>
              <a:t>, .aero, .</a:t>
            </a:r>
            <a:r>
              <a:rPr lang="en-US" dirty="0" err="1"/>
              <a:t>asia</a:t>
            </a:r>
            <a:r>
              <a:rPr lang="en-US" dirty="0"/>
              <a:t>, .cat, .jobs, .name, .biz, .museum, </a:t>
            </a:r>
            <a:br>
              <a:rPr lang="en-US" dirty="0"/>
            </a:br>
            <a:r>
              <a:rPr lang="en-US" dirty="0"/>
              <a:t>.info, .coop, .post, .pro, .</a:t>
            </a:r>
            <a:r>
              <a:rPr lang="en-US" dirty="0" err="1"/>
              <a:t>tel</a:t>
            </a:r>
            <a:r>
              <a:rPr lang="en-US" dirty="0"/>
              <a:t>, .travel</a:t>
            </a:r>
          </a:p>
        </p:txBody>
      </p:sp>
    </p:spTree>
    <p:extLst>
      <p:ext uri="{BB962C8B-B14F-4D97-AF65-F5344CB8AC3E}">
        <p14:creationId xmlns:p14="http://schemas.microsoft.com/office/powerpoint/2010/main" val="9375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County Code TLDs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character codes originally intended to indicate the geographical location (country) of the web site.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 practice, it is fairly easy to obtain a domain name </a:t>
            </a:r>
            <a:br>
              <a:rPr lang="en-US" dirty="0"/>
            </a:br>
            <a:r>
              <a:rPr lang="en-US" dirty="0"/>
              <a:t>with a country code TLD that is not local to the registrant.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.</a:t>
            </a:r>
            <a:r>
              <a:rPr lang="en-US" dirty="0" err="1"/>
              <a:t>tv</a:t>
            </a:r>
            <a:r>
              <a:rPr lang="en-US" dirty="0"/>
              <a:t>, .</a:t>
            </a:r>
            <a:r>
              <a:rPr lang="en-US" dirty="0" err="1"/>
              <a:t>ws</a:t>
            </a:r>
            <a:r>
              <a:rPr lang="en-US" dirty="0"/>
              <a:t>, .au, .</a:t>
            </a:r>
            <a:r>
              <a:rPr lang="en-US" dirty="0" err="1"/>
              <a:t>jp</a:t>
            </a:r>
            <a:r>
              <a:rPr lang="en-US" dirty="0"/>
              <a:t>, .</a:t>
            </a:r>
            <a:r>
              <a:rPr lang="en-US" dirty="0" err="1"/>
              <a:t>uk</a:t>
            </a:r>
            <a:endParaRPr lang="en-US" dirty="0"/>
          </a:p>
          <a:p>
            <a:r>
              <a:rPr lang="en-US" dirty="0"/>
              <a:t>See http://www.iana.org/cctld/cctld-whois.htm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8467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Domain Name System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Domain Name System (DNS) associates </a:t>
            </a:r>
            <a:br>
              <a:rPr lang="en-US" dirty="0"/>
            </a:br>
            <a:r>
              <a:rPr lang="en-US" dirty="0"/>
              <a:t>Domain Names with IP addresses.</a:t>
            </a:r>
          </a:p>
        </p:txBody>
      </p:sp>
    </p:spTree>
    <p:extLst>
      <p:ext uri="{BB962C8B-B14F-4D97-AF65-F5344CB8AC3E}">
        <p14:creationId xmlns:p14="http://schemas.microsoft.com/office/powerpoint/2010/main" val="52361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1.9 </a:t>
            </a:r>
            <a:r>
              <a:rPr lang="en-US" sz="2800" b="0" dirty="0"/>
              <a:t>Accessing a web page</a:t>
            </a:r>
            <a:r>
              <a:rPr lang="en-AU" sz="2800" b="0" dirty="0"/>
              <a:t> </a:t>
            </a:r>
          </a:p>
        </p:txBody>
      </p:sp>
      <p:pic>
        <p:nvPicPr>
          <p:cNvPr id="7" name="Picture 3" descr="A diagram shows the process when a new U R L is typed into a web browser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50" y="1600200"/>
            <a:ext cx="6273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78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SGML – Standard Generalized Markup Language</a:t>
            </a:r>
          </a:p>
          <a:p>
            <a:r>
              <a:rPr lang="en-US" dirty="0"/>
              <a:t>A standard for specifying a markup language or tag set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HTML – Hypertext Markup Language</a:t>
            </a:r>
          </a:p>
          <a:p>
            <a:r>
              <a:rPr lang="en-US" dirty="0"/>
              <a:t>The set of markup symbols or codes placed in a </a:t>
            </a:r>
            <a:br>
              <a:rPr lang="en-US" dirty="0"/>
            </a:br>
            <a:r>
              <a:rPr lang="en-US" dirty="0"/>
              <a:t>file intended for display on a web browser. </a:t>
            </a:r>
          </a:p>
        </p:txBody>
      </p:sp>
    </p:spTree>
    <p:extLst>
      <p:ext uri="{BB962C8B-B14F-4D97-AF65-F5344CB8AC3E}">
        <p14:creationId xmlns:p14="http://schemas.microsoft.com/office/powerpoint/2010/main" val="1745118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XML–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 text-based language designed to describe, deliver, </a:t>
            </a:r>
            <a:br>
              <a:rPr lang="en-US" dirty="0"/>
            </a:br>
            <a:r>
              <a:rPr lang="en-US" dirty="0"/>
              <a:t>and exchange structured information. </a:t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It is not intended to replace HTML – </a:t>
            </a:r>
            <a:br>
              <a:rPr lang="en-US" dirty="0"/>
            </a:br>
            <a:r>
              <a:rPr lang="en-US" dirty="0"/>
              <a:t>it is intended to extend the power of HTML by separating data from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10643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+mj-lt"/>
              </a:rPr>
              <a:t>XHTML–</a:t>
            </a:r>
            <a:r>
              <a:rPr lang="en-US" dirty="0" err="1">
                <a:latin typeface="+mj-lt"/>
              </a:rPr>
              <a:t>eXtensible</a:t>
            </a:r>
            <a:r>
              <a:rPr lang="en-US" dirty="0">
                <a:latin typeface="+mj-lt"/>
              </a:rPr>
              <a:t> Hypertext Markup Language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Developed by the W3C as the reformulation of HTML 4.0 as an application of XML.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It combines the formatting strengths of HTML 4.0 and the data structure and extensibility strengths of XML.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5043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</a:t>
            </a:r>
          </a:p>
          <a:p>
            <a:r>
              <a:rPr lang="en-US" dirty="0"/>
              <a:t>The next version of HTML4 and XHTML</a:t>
            </a:r>
          </a:p>
          <a:p>
            <a:r>
              <a:rPr lang="en-US" dirty="0"/>
              <a:t>https://www.w3.org/TR/html5/</a:t>
            </a:r>
          </a:p>
          <a:p>
            <a:r>
              <a:rPr lang="en-US" dirty="0"/>
              <a:t>It’s already been updated!</a:t>
            </a:r>
          </a:p>
          <a:p>
            <a:r>
              <a:rPr lang="en-US" dirty="0"/>
              <a:t>HTML 5.1 </a:t>
            </a:r>
          </a:p>
          <a:p>
            <a:pPr lvl="1"/>
            <a:r>
              <a:rPr lang="en-US" dirty="0"/>
              <a:t>https://www.w3.org/TR/html51/</a:t>
            </a:r>
          </a:p>
          <a:p>
            <a:r>
              <a:rPr lang="en-US" dirty="0"/>
              <a:t>HTML 5.2 </a:t>
            </a:r>
          </a:p>
          <a:p>
            <a:pPr lvl="1"/>
            <a:r>
              <a:rPr lang="en-US" dirty="0"/>
              <a:t>https://www.w3.org/TR/html52/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1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1.2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Describe the components of the client/server model as applied to the Internet.</a:t>
            </a: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endParaRPr lang="en-US" i="1" dirty="0"/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Identify two protocols used on the Internet to convey information that use the Internet but do not use the Web.</a:t>
            </a: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endParaRPr lang="en-US" i="1" dirty="0"/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Explain the similarities and differences between a URL and a domain name.</a:t>
            </a:r>
          </a:p>
        </p:txBody>
      </p:sp>
    </p:spTree>
    <p:extLst>
      <p:ext uri="{BB962C8B-B14F-4D97-AF65-F5344CB8AC3E}">
        <p14:creationId xmlns:p14="http://schemas.microsoft.com/office/powerpoint/2010/main" val="896859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Uses of the Internet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E-Commerce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Mobile Access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Blogs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Wikis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Social Networking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RSS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Podcasts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Cloud Computing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24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Internet Growth in the 1990s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the ban on commercial activity</a:t>
            </a:r>
          </a:p>
          <a:p>
            <a:r>
              <a:rPr lang="en-US" dirty="0"/>
              <a:t>Development of the World Wide Web </a:t>
            </a:r>
            <a:br>
              <a:rPr lang="en-US" dirty="0"/>
            </a:br>
            <a:r>
              <a:rPr lang="en-US" dirty="0"/>
              <a:t>by Tim Berners-Lee at CERN</a:t>
            </a:r>
          </a:p>
          <a:p>
            <a:r>
              <a:rPr lang="en-US" dirty="0"/>
              <a:t>Development of Mosaic, </a:t>
            </a:r>
            <a:br>
              <a:rPr lang="en-US" dirty="0"/>
            </a:br>
            <a:r>
              <a:rPr lang="en-US" dirty="0"/>
              <a:t>the first graphics-based web browser at NCSA</a:t>
            </a:r>
          </a:p>
          <a:p>
            <a:r>
              <a:rPr lang="en-US" dirty="0"/>
              <a:t>Personal computers were increasingly available and affordable</a:t>
            </a:r>
          </a:p>
          <a:p>
            <a:r>
              <a:rPr lang="en-US" dirty="0"/>
              <a:t>Online service providers offered low-cost connections to the Internet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provided a brief overview of Internet, Web, and introductory networking concepts.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r>
              <a:rPr lang="en-US" dirty="0"/>
              <a:t>Read Chapter 1 (lecture slides is NOT enough)</a:t>
            </a:r>
          </a:p>
          <a:p>
            <a:r>
              <a:rPr lang="en-US" dirty="0"/>
              <a:t>From the end of chapter 1, do the following:</a:t>
            </a:r>
          </a:p>
          <a:p>
            <a:pPr lvl="1"/>
            <a:r>
              <a:rPr lang="en-US" dirty="0"/>
              <a:t>Review Questions (10th ed. page 20-21)</a:t>
            </a:r>
          </a:p>
        </p:txBody>
      </p:sp>
    </p:spTree>
    <p:extLst>
      <p:ext uri="{BB962C8B-B14F-4D97-AF65-F5344CB8AC3E}">
        <p14:creationId xmlns:p14="http://schemas.microsoft.com/office/powerpoint/2010/main" val="133385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1.1 </a:t>
            </a:r>
            <a:r>
              <a:rPr lang="en-AU" sz="2800" b="0" dirty="0"/>
              <a:t>Convergence of Technologies</a:t>
            </a:r>
            <a:endParaRPr lang="en-US" sz="2800" b="0" dirty="0"/>
          </a:p>
        </p:txBody>
      </p:sp>
      <p:pic>
        <p:nvPicPr>
          <p:cNvPr id="7" name="Picture 1" descr="A spiral diagram shows the convergence of different technologie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9" y="1623600"/>
            <a:ext cx="5335542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World  Wide 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graphical user interface to information </a:t>
            </a:r>
            <a:br>
              <a:rPr lang="en-US" dirty="0"/>
            </a:br>
            <a:r>
              <a:rPr lang="en-US" dirty="0"/>
              <a:t>stored on computers running web servers connected to the 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Standards &amp; Coordination</a:t>
            </a:r>
            <a:r>
              <a:rPr lang="en-AU" sz="2000" b="0" dirty="0"/>
              <a:t>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IETF</a:t>
            </a:r>
            <a:r>
              <a:rPr lang="en-US" dirty="0"/>
              <a:t> – Internet Engineering Task Force</a:t>
            </a:r>
          </a:p>
          <a:p>
            <a:pPr marL="0" indent="0">
              <a:buNone/>
            </a:pPr>
            <a:r>
              <a:rPr lang="en-US" dirty="0"/>
              <a:t>The principal body engaged in the development of new Internet protocol standard specifications.</a:t>
            </a:r>
          </a:p>
          <a:p>
            <a:pPr marL="0" indent="0">
              <a:buNone/>
            </a:pPr>
            <a:r>
              <a:rPr lang="en-US" b="1" dirty="0"/>
              <a:t>RFC</a:t>
            </a:r>
            <a:r>
              <a:rPr lang="en-US" dirty="0"/>
              <a:t> – Requests for Comments</a:t>
            </a:r>
            <a:br>
              <a:rPr lang="en-US" dirty="0"/>
            </a:br>
            <a:r>
              <a:rPr lang="en-US" dirty="0"/>
              <a:t>A formal document from the IETF that is drafted by a committee and subsequently reviewed by interested parties</a:t>
            </a:r>
          </a:p>
          <a:p>
            <a:pPr marL="0" indent="0">
              <a:buNone/>
            </a:pPr>
            <a:r>
              <a:rPr lang="en-US" b="1" dirty="0"/>
              <a:t>IAB</a:t>
            </a:r>
            <a:r>
              <a:rPr lang="en-US" dirty="0"/>
              <a:t> – Internet Architecture Board</a:t>
            </a:r>
            <a:br>
              <a:rPr lang="en-US" dirty="0"/>
            </a:br>
            <a:r>
              <a:rPr lang="en-US" dirty="0"/>
              <a:t>Provides guidance and broad direction to the IETF. Responsible for publications for RFCs.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Standards &amp; Coordination</a:t>
            </a:r>
            <a:r>
              <a:rPr lang="en-AU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- The Internet Corporation for Assigned Numbers &amp; Names</a:t>
            </a:r>
          </a:p>
          <a:p>
            <a:pPr lvl="1"/>
            <a:r>
              <a:rPr lang="en-US" dirty="0"/>
              <a:t>Non-profit organization </a:t>
            </a:r>
          </a:p>
          <a:p>
            <a:pPr lvl="1"/>
            <a:r>
              <a:rPr lang="en-US" dirty="0"/>
              <a:t>Main function is to coordinate the assignment of:</a:t>
            </a:r>
          </a:p>
          <a:p>
            <a:pPr lvl="2"/>
            <a:r>
              <a:rPr lang="en-US" dirty="0"/>
              <a:t>Internet domain names</a:t>
            </a:r>
          </a:p>
          <a:p>
            <a:pPr lvl="2"/>
            <a:r>
              <a:rPr lang="en-US" dirty="0"/>
              <a:t>IP address numbers</a:t>
            </a:r>
          </a:p>
          <a:p>
            <a:pPr lvl="2"/>
            <a:r>
              <a:rPr lang="en-US" dirty="0"/>
              <a:t>Protocol parameters</a:t>
            </a:r>
          </a:p>
          <a:p>
            <a:pPr lvl="2"/>
            <a:r>
              <a:rPr lang="en-US" dirty="0"/>
              <a:t>Protocol port numbers.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8686</TotalTime>
  <Words>2071</Words>
  <Application>Microsoft Office PowerPoint</Application>
  <PresentationFormat>On-screen Show (4:3)</PresentationFormat>
  <Paragraphs>260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Internet</vt:lpstr>
      <vt:lpstr>Reasons for Internet Growth in the 1990s</vt:lpstr>
      <vt:lpstr>Figure 1.1 Convergence of Technologies</vt:lpstr>
      <vt:lpstr>The  World  Wide  Web</vt:lpstr>
      <vt:lpstr>Internet Standards &amp; Coordination (1 of 2)</vt:lpstr>
      <vt:lpstr>Internet Standards &amp; Coordination (2 of 2)</vt:lpstr>
      <vt:lpstr>Growth of the Internet</vt:lpstr>
      <vt:lpstr>Intranet &amp; Extranets</vt:lpstr>
      <vt:lpstr>Web Standards and the W3C Consortium</vt:lpstr>
      <vt:lpstr>Web Accessibility</vt:lpstr>
      <vt:lpstr>Web Accessibility &amp; The Law</vt:lpstr>
      <vt:lpstr>Universal Design for the Web</vt:lpstr>
      <vt:lpstr>Figure 1.2 A smooth ride is a benefit of universal design</vt:lpstr>
      <vt:lpstr>Reliability &amp; Information on the Web</vt:lpstr>
      <vt:lpstr>Checkpoint 1.1</vt:lpstr>
      <vt:lpstr>Network Overview</vt:lpstr>
      <vt:lpstr>Figure 1.4 Common components of a network</vt:lpstr>
      <vt:lpstr>Networks</vt:lpstr>
      <vt:lpstr>Internet Infrastructure</vt:lpstr>
      <vt:lpstr>The Client/Server Model</vt:lpstr>
      <vt:lpstr>Client – Web Browser Server – Web Server</vt:lpstr>
      <vt:lpstr>Web Client</vt:lpstr>
      <vt:lpstr>Web Server</vt:lpstr>
      <vt:lpstr>MIME Type</vt:lpstr>
      <vt:lpstr>Internet Protocols</vt:lpstr>
      <vt:lpstr>FTP File Transfer Protocol</vt:lpstr>
      <vt:lpstr>E-mail Protocols</vt:lpstr>
      <vt:lpstr>HTTP - Hypertext Transfer Protocol</vt:lpstr>
      <vt:lpstr>TCP/IP Transmission Control Protocol/ Internet Protocol</vt:lpstr>
      <vt:lpstr>TCP Transmission Control Protocol</vt:lpstr>
      <vt:lpstr>Figure 1.6 TCP packet</vt:lpstr>
      <vt:lpstr>IP Internet Protocol</vt:lpstr>
      <vt:lpstr>IP Address</vt:lpstr>
      <vt:lpstr>Domain Name</vt:lpstr>
      <vt:lpstr>Uniform Resource Identifier</vt:lpstr>
      <vt:lpstr>Figure 1.8 URL Describing a file within a folder </vt:lpstr>
      <vt:lpstr>TLD Top-Level Domain Name</vt:lpstr>
      <vt:lpstr>County Code TLDs</vt:lpstr>
      <vt:lpstr>Domain Name System</vt:lpstr>
      <vt:lpstr>Figure 1.9 Accessing a web page </vt:lpstr>
      <vt:lpstr>Markup Languages</vt:lpstr>
      <vt:lpstr>Markup Languages (2)</vt:lpstr>
      <vt:lpstr>Markup Languages (3)</vt:lpstr>
      <vt:lpstr>Markup Languages (4)</vt:lpstr>
      <vt:lpstr>Checkpoint 1.2</vt:lpstr>
      <vt:lpstr>Popular Uses of the Internet</vt:lpstr>
      <vt:lpstr>Summary</vt:lpstr>
      <vt:lpstr>Reading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Enrique Saracho Felix</cp:lastModifiedBy>
  <cp:revision>619</cp:revision>
  <dcterms:created xsi:type="dcterms:W3CDTF">2014-07-14T20:04:21Z</dcterms:created>
  <dcterms:modified xsi:type="dcterms:W3CDTF">2023-04-12T22:08:06Z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