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90" r:id="rId2"/>
    <p:sldId id="262" r:id="rId3"/>
    <p:sldId id="453" r:id="rId4"/>
    <p:sldId id="432" r:id="rId5"/>
    <p:sldId id="433" r:id="rId6"/>
    <p:sldId id="406" r:id="rId7"/>
    <p:sldId id="445" r:id="rId8"/>
    <p:sldId id="444" r:id="rId9"/>
    <p:sldId id="446" r:id="rId10"/>
    <p:sldId id="345" r:id="rId11"/>
    <p:sldId id="447" r:id="rId12"/>
    <p:sldId id="291" r:id="rId13"/>
    <p:sldId id="429" r:id="rId14"/>
    <p:sldId id="346" r:id="rId15"/>
    <p:sldId id="448" r:id="rId16"/>
    <p:sldId id="435" r:id="rId17"/>
    <p:sldId id="294" r:id="rId18"/>
    <p:sldId id="461" r:id="rId19"/>
    <p:sldId id="449" r:id="rId20"/>
    <p:sldId id="450" r:id="rId21"/>
    <p:sldId id="454" r:id="rId22"/>
    <p:sldId id="407" r:id="rId23"/>
    <p:sldId id="451" r:id="rId24"/>
    <p:sldId id="371" r:id="rId25"/>
    <p:sldId id="452" r:id="rId26"/>
    <p:sldId id="455" r:id="rId27"/>
    <p:sldId id="456" r:id="rId28"/>
    <p:sldId id="457" r:id="rId29"/>
    <p:sldId id="458" r:id="rId30"/>
    <p:sldId id="459" r:id="rId31"/>
    <p:sldId id="460" r:id="rId32"/>
    <p:sldId id="436" r:id="rId33"/>
    <p:sldId id="3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891" autoAdjust="0"/>
  </p:normalViewPr>
  <p:slideViewPr>
    <p:cSldViewPr>
      <p:cViewPr varScale="1">
        <p:scale>
          <a:sx n="68" d="100"/>
          <a:sy n="68" d="100"/>
        </p:scale>
        <p:origin x="1834" y="6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95988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a:t>Tenth Edition</a:t>
            </a:r>
          </a:p>
        </p:txBody>
      </p:sp>
      <p:sp>
        <p:nvSpPr>
          <p:cNvPr id="9" name="Text Placeholder 8"/>
          <p:cNvSpPr>
            <a:spLocks noGrp="1"/>
          </p:cNvSpPr>
          <p:nvPr>
            <p:ph type="body" sz="quarter" idx="14"/>
          </p:nvPr>
        </p:nvSpPr>
        <p:spPr/>
        <p:txBody>
          <a:bodyPr/>
          <a:lstStyle/>
          <a:p>
            <a:r>
              <a:rPr lang="en-US" dirty="0"/>
              <a:t>Chapter 10</a:t>
            </a:r>
          </a:p>
        </p:txBody>
      </p:sp>
      <p:sp>
        <p:nvSpPr>
          <p:cNvPr id="10" name="Text Placeholder 9"/>
          <p:cNvSpPr>
            <a:spLocks noGrp="1"/>
          </p:cNvSpPr>
          <p:nvPr>
            <p:ph type="body" sz="quarter" idx="15"/>
          </p:nvPr>
        </p:nvSpPr>
        <p:spPr/>
        <p:txBody>
          <a:bodyPr/>
          <a:lstStyle/>
          <a:p>
            <a:r>
              <a:rPr lang="en-US" altLang="en-US" dirty="0"/>
              <a:t>WEB DEVELOPMENT</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Analysis</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Determine the following:</a:t>
            </a:r>
          </a:p>
          <a:p>
            <a:pPr lvl="1"/>
            <a:r>
              <a:rPr lang="en-US" dirty="0"/>
              <a:t>information topics</a:t>
            </a:r>
          </a:p>
          <a:p>
            <a:pPr lvl="1"/>
            <a:r>
              <a:rPr lang="en-US" dirty="0"/>
              <a:t>functionality requirements (high-level)</a:t>
            </a:r>
          </a:p>
          <a:p>
            <a:pPr lvl="2"/>
            <a:r>
              <a:rPr lang="en-US" dirty="0"/>
              <a:t>Determine “what” a site will do – not “how” it will do it</a:t>
            </a:r>
          </a:p>
          <a:p>
            <a:pPr lvl="1"/>
            <a:r>
              <a:rPr lang="en-US" dirty="0"/>
              <a:t>environmental requirements</a:t>
            </a:r>
          </a:p>
          <a:p>
            <a:pPr lvl="1"/>
            <a:r>
              <a:rPr lang="en-US" dirty="0"/>
              <a:t>content requirements</a:t>
            </a:r>
          </a:p>
          <a:p>
            <a:pPr>
              <a:spcBef>
                <a:spcPts val="600"/>
              </a:spcBef>
            </a:pPr>
            <a:r>
              <a:rPr lang="en-US" dirty="0"/>
              <a:t>If a redesign, compare the old approach with the new approach</a:t>
            </a:r>
          </a:p>
          <a:p>
            <a:pPr>
              <a:spcBef>
                <a:spcPts val="600"/>
              </a:spcBef>
            </a:pPr>
            <a:r>
              <a:rPr lang="en-US" dirty="0"/>
              <a:t>Review competitor’s sites</a:t>
            </a:r>
          </a:p>
          <a:p>
            <a:pPr>
              <a:spcBef>
                <a:spcPts val="600"/>
              </a:spcBef>
            </a:pPr>
            <a:r>
              <a:rPr lang="en-US" dirty="0"/>
              <a:t>Estimate costs</a:t>
            </a:r>
          </a:p>
          <a:p>
            <a:pPr lvl="1"/>
            <a:r>
              <a:rPr lang="en-US" dirty="0"/>
              <a:t>Cost/Benefit analysis</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Design</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Determine the site organization</a:t>
            </a:r>
          </a:p>
          <a:p>
            <a:r>
              <a:rPr lang="en-US" dirty="0"/>
              <a:t>Prototype the design</a:t>
            </a:r>
          </a:p>
          <a:p>
            <a:r>
              <a:rPr lang="en-US" dirty="0"/>
              <a:t>Determine a page layout design</a:t>
            </a:r>
          </a:p>
          <a:p>
            <a:r>
              <a:rPr lang="en-US" dirty="0"/>
              <a:t>Document each page</a:t>
            </a:r>
            <a:endParaRPr lang="en-AU" dirty="0"/>
          </a:p>
        </p:txBody>
      </p:sp>
    </p:spTree>
    <p:extLst>
      <p:ext uri="{BB962C8B-B14F-4D97-AF65-F5344CB8AC3E}">
        <p14:creationId xmlns:p14="http://schemas.microsoft.com/office/powerpoint/2010/main" val="289733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A sketch or blueprint of a web page</a:t>
            </a:r>
          </a:p>
          <a:p>
            <a:pPr marL="0" indent="0">
              <a:buNone/>
            </a:pPr>
            <a:r>
              <a:rPr lang="en-US" dirty="0"/>
              <a:t>Shows the structure of the basic page elements, </a:t>
            </a:r>
            <a:br>
              <a:rPr lang="en-US" dirty="0"/>
            </a:br>
            <a:r>
              <a:rPr lang="en-US" dirty="0"/>
              <a:t>including:</a:t>
            </a:r>
          </a:p>
          <a:p>
            <a:r>
              <a:rPr lang="en-US" dirty="0"/>
              <a:t>Header</a:t>
            </a:r>
          </a:p>
          <a:p>
            <a:r>
              <a:rPr lang="en-US" dirty="0"/>
              <a:t>Navigation</a:t>
            </a:r>
          </a:p>
          <a:p>
            <a:r>
              <a:rPr lang="en-US" dirty="0"/>
              <a:t>Content</a:t>
            </a:r>
          </a:p>
          <a:p>
            <a:r>
              <a:rPr lang="en-US" dirty="0"/>
              <a:t>Footer</a:t>
            </a:r>
          </a:p>
          <a:p>
            <a:r>
              <a:rPr lang="en-US" dirty="0"/>
              <a:t>Image locations</a:t>
            </a:r>
            <a:endParaRPr lang="en-AU" dirty="0"/>
          </a:p>
        </p:txBody>
      </p:sp>
      <p:pic>
        <p:nvPicPr>
          <p:cNvPr id="4" name="Picture 2" descr="The diagram contains columns from top to bottom as navigation area, header area, content area, and footer area. The header area is filled with an image. The content area has two sections. The first section contains headings with multiple image and its descriptions. The second section contains multiple headings. "/>
          <p:cNvPicPr>
            <a:picLocks noChangeAspect="1" noChangeArrowheads="1"/>
          </p:cNvPicPr>
          <p:nvPr/>
        </p:nvPicPr>
        <p:blipFill rotWithShape="1">
          <a:blip r:embed="rId2">
            <a:extLst>
              <a:ext uri="{28A0092B-C50C-407E-A947-70E740481C1C}">
                <a14:useLocalDpi xmlns:a14="http://schemas.microsoft.com/office/drawing/2010/main" val="0"/>
              </a:ext>
            </a:extLst>
          </a:blip>
          <a:srcRect t="5623"/>
          <a:stretch/>
        </p:blipFill>
        <p:spPr bwMode="auto">
          <a:xfrm>
            <a:off x="4495800" y="2667000"/>
            <a:ext cx="3563937" cy="307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276600" y="5791200"/>
            <a:ext cx="556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5.35</a:t>
            </a:r>
            <a:r>
              <a:rPr lang="en-US" altLang="en-US" sz="1600" dirty="0">
                <a:latin typeface="+mj-lt"/>
              </a:rPr>
              <a:t> This wireframe page layout a top navigation area and a hero image</a:t>
            </a:r>
          </a:p>
        </p:txBody>
      </p:sp>
    </p:spTree>
    <p:extLst>
      <p:ext uri="{BB962C8B-B14F-4D97-AF65-F5344CB8AC3E}">
        <p14:creationId xmlns:p14="http://schemas.microsoft.com/office/powerpoint/2010/main" val="317977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Production</a:t>
            </a:r>
            <a:endParaRPr lang="en-AU" dirty="0"/>
          </a:p>
        </p:txBody>
      </p:sp>
      <p:sp>
        <p:nvSpPr>
          <p:cNvPr id="3" name="Content Placeholder 2"/>
          <p:cNvSpPr>
            <a:spLocks noGrp="1"/>
          </p:cNvSpPr>
          <p:nvPr>
            <p:ph idx="1"/>
          </p:nvPr>
        </p:nvSpPr>
        <p:spPr>
          <a:xfrm>
            <a:off x="457200" y="1600201"/>
            <a:ext cx="8229600" cy="4724399"/>
          </a:xfrm>
        </p:spPr>
        <p:txBody>
          <a:bodyPr/>
          <a:lstStyle/>
          <a:p>
            <a:r>
              <a:rPr lang="en-US" dirty="0"/>
              <a:t>Choose a web authoring tool</a:t>
            </a:r>
          </a:p>
          <a:p>
            <a:r>
              <a:rPr lang="en-US" dirty="0"/>
              <a:t>Organize your site files</a:t>
            </a:r>
          </a:p>
          <a:p>
            <a:r>
              <a:rPr lang="en-US" dirty="0"/>
              <a:t>Develop and individually test components</a:t>
            </a:r>
          </a:p>
          <a:p>
            <a:r>
              <a:rPr lang="en-US" dirty="0"/>
              <a:t>Add content</a:t>
            </a:r>
            <a:endParaRPr lang="en-AU" sz="2400" dirty="0"/>
          </a:p>
        </p:txBody>
      </p:sp>
    </p:spTree>
    <p:extLst>
      <p:ext uri="{BB962C8B-B14F-4D97-AF65-F5344CB8AC3E}">
        <p14:creationId xmlns:p14="http://schemas.microsoft.com/office/powerpoint/2010/main" val="171039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Testing</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Test on different web browsers and browser versions</a:t>
            </a:r>
          </a:p>
          <a:p>
            <a:r>
              <a:rPr lang="en-US" dirty="0"/>
              <a:t>Test with different screen resolutions</a:t>
            </a:r>
          </a:p>
          <a:p>
            <a:r>
              <a:rPr lang="en-US" dirty="0"/>
              <a:t>Test using different bandwidths</a:t>
            </a:r>
          </a:p>
          <a:p>
            <a:r>
              <a:rPr lang="en-US" dirty="0"/>
              <a:t>Test from another location</a:t>
            </a:r>
          </a:p>
          <a:p>
            <a:r>
              <a:rPr lang="en-US" dirty="0"/>
              <a:t>Test, Test, Test</a:t>
            </a:r>
          </a:p>
          <a:p>
            <a:pPr marL="0" indent="0">
              <a:buNone/>
            </a:pPr>
            <a:r>
              <a:rPr lang="en-US" dirty="0"/>
              <a:t>  </a:t>
            </a:r>
          </a:p>
        </p:txBody>
      </p:sp>
    </p:spTree>
    <p:extLst>
      <p:ext uri="{BB962C8B-B14F-4D97-AF65-F5344CB8AC3E}">
        <p14:creationId xmlns:p14="http://schemas.microsoft.com/office/powerpoint/2010/main" val="25741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Types of Testing</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Automated Testing Tools and Validation</a:t>
            </a:r>
          </a:p>
          <a:p>
            <a:pPr>
              <a:spcBef>
                <a:spcPts val="600"/>
              </a:spcBef>
            </a:pPr>
            <a:r>
              <a:rPr lang="en-US" sz="2400" dirty="0"/>
              <a:t>Automated Testing (Link checkers, etc.)</a:t>
            </a:r>
          </a:p>
          <a:p>
            <a:pPr>
              <a:spcBef>
                <a:spcPts val="600"/>
              </a:spcBef>
            </a:pPr>
            <a:r>
              <a:rPr lang="en-US" sz="2400" dirty="0"/>
              <a:t>W3C HTML and CSS validation tests</a:t>
            </a:r>
          </a:p>
          <a:p>
            <a:pPr marL="0" indent="0">
              <a:buNone/>
            </a:pPr>
            <a:r>
              <a:rPr lang="en-US" dirty="0"/>
              <a:t>Usability Testing</a:t>
            </a:r>
          </a:p>
          <a:p>
            <a:pPr>
              <a:spcBef>
                <a:spcPts val="600"/>
              </a:spcBef>
            </a:pPr>
            <a:r>
              <a:rPr lang="en-US" sz="2400" dirty="0"/>
              <a:t>Testing how actual web page visitors use a web site </a:t>
            </a:r>
          </a:p>
          <a:p>
            <a:pPr>
              <a:spcBef>
                <a:spcPts val="600"/>
              </a:spcBef>
            </a:pPr>
            <a:r>
              <a:rPr lang="en-US" sz="2400" dirty="0"/>
              <a:t>Can be do</a:t>
            </a:r>
            <a:r>
              <a:rPr lang="en-US" dirty="0"/>
              <a:t>ne at almost any stage of development</a:t>
            </a:r>
          </a:p>
          <a:p>
            <a:pPr lvl="1"/>
            <a:r>
              <a:rPr lang="en-US" sz="2200" dirty="0"/>
              <a:t>Early – use paper and sketches of pages</a:t>
            </a:r>
          </a:p>
          <a:p>
            <a:pPr lvl="1"/>
            <a:r>
              <a:rPr lang="en-US" sz="2200" dirty="0"/>
              <a:t>Design – use prototype</a:t>
            </a:r>
          </a:p>
          <a:p>
            <a:pPr lvl="1"/>
            <a:r>
              <a:rPr lang="en-US" sz="2200" dirty="0"/>
              <a:t>Producti</a:t>
            </a:r>
            <a:r>
              <a:rPr lang="en-US" dirty="0"/>
              <a:t>on &amp; Testing – use actual pages</a:t>
            </a:r>
          </a:p>
          <a:p>
            <a:pPr marL="0" indent="0">
              <a:buNone/>
            </a:pPr>
            <a:r>
              <a:rPr lang="en-US" dirty="0"/>
              <a:t>  </a:t>
            </a:r>
          </a:p>
        </p:txBody>
      </p:sp>
    </p:spTree>
    <p:extLst>
      <p:ext uri="{BB962C8B-B14F-4D97-AF65-F5344CB8AC3E}">
        <p14:creationId xmlns:p14="http://schemas.microsoft.com/office/powerpoint/2010/main" val="9653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Approval &amp; Launch</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User or Client Testing</a:t>
            </a:r>
          </a:p>
          <a:p>
            <a:pPr>
              <a:spcBef>
                <a:spcPts val="600"/>
              </a:spcBef>
            </a:pPr>
            <a:r>
              <a:rPr lang="en-US" sz="2400" dirty="0"/>
              <a:t>Client will test site before giving official approval for site launch	</a:t>
            </a:r>
          </a:p>
          <a:p>
            <a:pPr marL="0" indent="0">
              <a:spcBef>
                <a:spcPts val="600"/>
              </a:spcBef>
              <a:buNone/>
            </a:pPr>
            <a:endParaRPr lang="en-US" dirty="0"/>
          </a:p>
          <a:p>
            <a:pPr marL="0" indent="0">
              <a:spcBef>
                <a:spcPts val="600"/>
              </a:spcBef>
              <a:buNone/>
            </a:pPr>
            <a:r>
              <a:rPr lang="en-US" dirty="0"/>
              <a:t>Approval &amp; Launch</a:t>
            </a:r>
          </a:p>
          <a:p>
            <a:pPr>
              <a:spcBef>
                <a:spcPts val="600"/>
              </a:spcBef>
            </a:pPr>
            <a:r>
              <a:rPr lang="en-US" sz="2400" dirty="0"/>
              <a:t>Obtain sign-off form or email from client</a:t>
            </a:r>
          </a:p>
          <a:p>
            <a:pPr>
              <a:spcBef>
                <a:spcPts val="600"/>
              </a:spcBef>
            </a:pPr>
            <a:r>
              <a:rPr lang="en-US" sz="2400" dirty="0"/>
              <a:t>Upload files to web server</a:t>
            </a:r>
          </a:p>
          <a:p>
            <a:pPr>
              <a:spcBef>
                <a:spcPts val="600"/>
              </a:spcBef>
            </a:pPr>
            <a:r>
              <a:rPr lang="en-US" sz="2400" dirty="0"/>
              <a:t>Create backup copies of files</a:t>
            </a:r>
          </a:p>
          <a:p>
            <a:pPr>
              <a:spcBef>
                <a:spcPts val="600"/>
              </a:spcBef>
            </a:pPr>
            <a:r>
              <a:rPr lang="en-US" sz="2400" dirty="0"/>
              <a:t>TEST THE W</a:t>
            </a:r>
            <a:r>
              <a:rPr lang="en-US" dirty="0"/>
              <a:t>EB SITE AGAIN AFTER UPLOAD!</a:t>
            </a:r>
            <a:endParaRPr lang="en-AU" sz="2400" dirty="0"/>
          </a:p>
        </p:txBody>
      </p:sp>
    </p:spTree>
    <p:extLst>
      <p:ext uri="{BB962C8B-B14F-4D97-AF65-F5344CB8AC3E}">
        <p14:creationId xmlns:p14="http://schemas.microsoft.com/office/powerpoint/2010/main" val="173426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Maintenance</a:t>
            </a:r>
            <a:endParaRPr lang="en-AU" sz="2000" dirty="0"/>
          </a:p>
        </p:txBody>
      </p:sp>
      <p:sp>
        <p:nvSpPr>
          <p:cNvPr id="3" name="Content Placeholder 2"/>
          <p:cNvSpPr>
            <a:spLocks noGrp="1"/>
          </p:cNvSpPr>
          <p:nvPr>
            <p:ph idx="1"/>
          </p:nvPr>
        </p:nvSpPr>
        <p:spPr/>
        <p:txBody>
          <a:bodyPr/>
          <a:lstStyle/>
          <a:p>
            <a:pPr marL="0" indent="0">
              <a:buNone/>
            </a:pPr>
            <a:r>
              <a:rPr lang="en-US" dirty="0"/>
              <a:t>Maintenance – the never-ending task…</a:t>
            </a:r>
          </a:p>
          <a:p>
            <a:r>
              <a:rPr lang="en-US" dirty="0"/>
              <a:t>Enhancements to site</a:t>
            </a:r>
          </a:p>
          <a:p>
            <a:r>
              <a:rPr lang="en-US" dirty="0"/>
              <a:t>Fixes to site</a:t>
            </a:r>
          </a:p>
          <a:p>
            <a:r>
              <a:rPr lang="en-US" dirty="0"/>
              <a:t>New areas added to site</a:t>
            </a:r>
          </a:p>
          <a:p>
            <a:endParaRPr lang="en-US" dirty="0"/>
          </a:p>
          <a:p>
            <a:pPr marL="0" indent="0">
              <a:buNone/>
            </a:pPr>
            <a:r>
              <a:rPr lang="en-US" dirty="0"/>
              <a:t>A new opportunity or issue is identified and another loop through the development process begins.</a:t>
            </a:r>
          </a:p>
        </p:txBody>
      </p:sp>
    </p:spTree>
    <p:extLst>
      <p:ext uri="{BB962C8B-B14F-4D97-AF65-F5344CB8AC3E}">
        <p14:creationId xmlns:p14="http://schemas.microsoft.com/office/powerpoint/2010/main" val="40808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Evaluation</a:t>
            </a:r>
            <a:endParaRPr lang="en-AU" sz="2000" dirty="0"/>
          </a:p>
        </p:txBody>
      </p:sp>
      <p:sp>
        <p:nvSpPr>
          <p:cNvPr id="3" name="Content Placeholder 2"/>
          <p:cNvSpPr>
            <a:spLocks noGrp="1"/>
          </p:cNvSpPr>
          <p:nvPr>
            <p:ph idx="1"/>
          </p:nvPr>
        </p:nvSpPr>
        <p:spPr/>
        <p:txBody>
          <a:bodyPr/>
          <a:lstStyle/>
          <a:p>
            <a:r>
              <a:rPr lang="en-US" dirty="0"/>
              <a:t>Re-visit the goals, objectives, and mission of the website</a:t>
            </a:r>
          </a:p>
          <a:p>
            <a:r>
              <a:rPr lang="en-US" dirty="0"/>
              <a:t>Determine how closely they are being met</a:t>
            </a:r>
          </a:p>
          <a:p>
            <a:r>
              <a:rPr lang="en-US" dirty="0"/>
              <a:t>Develop a plan to better meet the goals, objectives and mission</a:t>
            </a:r>
          </a:p>
        </p:txBody>
      </p:sp>
    </p:spTree>
    <p:extLst>
      <p:ext uri="{BB962C8B-B14F-4D97-AF65-F5344CB8AC3E}">
        <p14:creationId xmlns:p14="http://schemas.microsoft.com/office/powerpoint/2010/main" val="217186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AU" sz="2000" b="0" dirty="0"/>
              <a:t> (1 of 2)</a:t>
            </a:r>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i="1" dirty="0"/>
              <a:t>Describe the role of the project manager.</a:t>
            </a:r>
          </a:p>
          <a:p>
            <a:pPr marL="514350" indent="-514350">
              <a:spcBef>
                <a:spcPts val="1200"/>
              </a:spcBef>
              <a:buFont typeface="+mj-lt"/>
              <a:buAutoNum type="arabicPeriod"/>
            </a:pPr>
            <a:r>
              <a:rPr lang="en-US" i="1" dirty="0"/>
              <a:t>Explain why so many different roles are needed on a large-scale web project.</a:t>
            </a:r>
          </a:p>
          <a:p>
            <a:pPr marL="514350" indent="-514350">
              <a:spcBef>
                <a:spcPts val="1200"/>
              </a:spcBef>
              <a:buFont typeface="+mj-lt"/>
              <a:buAutoNum type="arabicPeriod"/>
            </a:pPr>
            <a:r>
              <a:rPr lang="en-US" i="1" dirty="0"/>
              <a:t>List three different techniques used to test a website. Describe each technique in one or two sentences.</a:t>
            </a:r>
            <a:endParaRPr lang="en-AU" i="1" dirty="0"/>
          </a:p>
        </p:txBody>
      </p:sp>
    </p:spTree>
    <p:extLst>
      <p:ext uri="{BB962C8B-B14F-4D97-AF65-F5344CB8AC3E}">
        <p14:creationId xmlns:p14="http://schemas.microsoft.com/office/powerpoint/2010/main" val="6923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the skills, functions, and job roles needed for a successful web project development</a:t>
            </a:r>
          </a:p>
          <a:p>
            <a:pPr>
              <a:spcBef>
                <a:spcPts val="600"/>
              </a:spcBef>
            </a:pPr>
            <a:r>
              <a:rPr lang="en-US" altLang="en-US" dirty="0"/>
              <a:t>Utilize the stages in the standard System Development Life Cycle</a:t>
            </a:r>
          </a:p>
          <a:p>
            <a:pPr>
              <a:spcBef>
                <a:spcPts val="600"/>
              </a:spcBef>
            </a:pPr>
            <a:r>
              <a:rPr lang="en-US" altLang="en-US" dirty="0"/>
              <a:t>Identify other common system development methodologies</a:t>
            </a:r>
          </a:p>
          <a:p>
            <a:pPr>
              <a:spcBef>
                <a:spcPts val="600"/>
              </a:spcBef>
            </a:pPr>
            <a:r>
              <a:rPr lang="en-US" altLang="en-US" dirty="0"/>
              <a:t>Apply the System Development Life Cycle to web development projects</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Organization</a:t>
            </a:r>
            <a:r>
              <a:rPr lang="en-AU" sz="2000" b="0" dirty="0"/>
              <a:t> (1 of 2)</a:t>
            </a:r>
          </a:p>
        </p:txBody>
      </p:sp>
      <p:sp>
        <p:nvSpPr>
          <p:cNvPr id="3" name="Content Placeholder 2"/>
          <p:cNvSpPr>
            <a:spLocks noGrp="1"/>
          </p:cNvSpPr>
          <p:nvPr>
            <p:ph idx="1"/>
          </p:nvPr>
        </p:nvSpPr>
        <p:spPr/>
        <p:txBody>
          <a:bodyPr/>
          <a:lstStyle/>
          <a:p>
            <a:pPr marL="0" indent="0">
              <a:spcBef>
                <a:spcPts val="1200"/>
              </a:spcBef>
              <a:buNone/>
            </a:pPr>
            <a:r>
              <a:rPr lang="en-US" dirty="0"/>
              <a:t>Relative links from the canyon.html page in the rooms folder</a:t>
            </a:r>
          </a:p>
          <a:p>
            <a:pPr marL="0" indent="0">
              <a:spcBef>
                <a:spcPts val="1200"/>
              </a:spcBef>
              <a:buNone/>
            </a:pPr>
            <a:r>
              <a:rPr lang="en-US" dirty="0"/>
              <a:t>&lt;a </a:t>
            </a:r>
            <a:r>
              <a:rPr lang="en-US" dirty="0" err="1"/>
              <a:t>href</a:t>
            </a:r>
            <a:r>
              <a:rPr lang="en-US" dirty="0"/>
              <a:t>="javelina.html"&gt;</a:t>
            </a:r>
            <a:r>
              <a:rPr lang="en-US" dirty="0" err="1"/>
              <a:t>Javelina</a:t>
            </a:r>
            <a:r>
              <a:rPr lang="en-US" dirty="0"/>
              <a:t>&lt;/a&gt;</a:t>
            </a:r>
          </a:p>
          <a:p>
            <a:pPr marL="0" indent="0">
              <a:spcBef>
                <a:spcPts val="1200"/>
              </a:spcBef>
              <a:buNone/>
            </a:pPr>
            <a:r>
              <a:rPr lang="en-US" dirty="0"/>
              <a:t>&lt;a </a:t>
            </a:r>
            <a:r>
              <a:rPr lang="en-US" dirty="0" err="1"/>
              <a:t>href</a:t>
            </a:r>
            <a:r>
              <a:rPr lang="en-US" dirty="0"/>
              <a:t>="../index.html"&gt;Home&lt;/a&gt;</a:t>
            </a:r>
          </a:p>
          <a:p>
            <a:pPr marL="0" indent="0">
              <a:spcBef>
                <a:spcPts val="1200"/>
              </a:spcBef>
              <a:buNone/>
            </a:pPr>
            <a:r>
              <a:rPr lang="en-US" dirty="0"/>
              <a:t>&lt;a </a:t>
            </a:r>
            <a:r>
              <a:rPr lang="en-US" dirty="0" err="1"/>
              <a:t>href</a:t>
            </a:r>
            <a:r>
              <a:rPr lang="en-US" dirty="0"/>
              <a:t>="../events/weekend.html"&gt;Weekend Events&lt;/a&gt;</a:t>
            </a:r>
            <a:endParaRPr lang="en-AU" dirty="0"/>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Organization</a:t>
            </a:r>
            <a:r>
              <a:rPr lang="en-AU" sz="2000" b="0" dirty="0"/>
              <a:t> (2 of 2)</a:t>
            </a:r>
          </a:p>
        </p:txBody>
      </p:sp>
      <p:pic>
        <p:nvPicPr>
          <p:cNvPr id="4" name="Picture 8" descr="The folder contains three sub folder and three files. The files are named, index dot h t m l, contact dot h t m l, and casita dot c s s. The subfolders are named, images, rooms, and events. The subfolder images contains two files named, logo dot g i f and scenery dot j p g. The subfolder rooms contains two files named, canyon dot h t m l and javelina dot h t m l. The subfolder events contains two files named, weekend dot h t m l and festival dot h t m 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636" y="1600200"/>
            <a:ext cx="2822728" cy="43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62200" y="5996400"/>
            <a:ext cx="6096000" cy="338554"/>
          </a:xfrm>
          <a:prstGeom prst="rect">
            <a:avLst/>
          </a:prstGeom>
        </p:spPr>
        <p:txBody>
          <a:bodyPr wrap="square">
            <a:spAutoFit/>
          </a:bodyPr>
          <a:lstStyle/>
          <a:p>
            <a:r>
              <a:rPr lang="en-US" altLang="en-US" sz="1600" b="1" dirty="0"/>
              <a:t>Figure 10.5</a:t>
            </a:r>
            <a:r>
              <a:rPr lang="en-US" altLang="en-US" sz="1600" dirty="0"/>
              <a:t> The web page files are organized in folders.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Domain Names</a:t>
            </a:r>
            <a:endParaRPr lang="en-AU" sz="2800" b="0" dirty="0"/>
          </a:p>
        </p:txBody>
      </p:sp>
      <p:sp>
        <p:nvSpPr>
          <p:cNvPr id="3" name="Content Placeholder 2"/>
          <p:cNvSpPr>
            <a:spLocks noGrp="1"/>
          </p:cNvSpPr>
          <p:nvPr>
            <p:ph idx="1"/>
          </p:nvPr>
        </p:nvSpPr>
        <p:spPr/>
        <p:txBody>
          <a:bodyPr/>
          <a:lstStyle/>
          <a:p>
            <a:pPr marL="0" indent="0">
              <a:buNone/>
            </a:pPr>
            <a:r>
              <a:rPr lang="en-US" dirty="0"/>
              <a:t>Establishes a web presence for your business or organization</a:t>
            </a:r>
          </a:p>
          <a:p>
            <a:r>
              <a:rPr lang="en-US" dirty="0"/>
              <a:t>New Business</a:t>
            </a:r>
          </a:p>
          <a:p>
            <a:pPr lvl="1"/>
            <a:r>
              <a:rPr lang="en-US" dirty="0"/>
              <a:t>choose domain name while selecting company name</a:t>
            </a:r>
          </a:p>
          <a:p>
            <a:r>
              <a:rPr lang="en-US" dirty="0"/>
              <a:t>Established Business</a:t>
            </a:r>
          </a:p>
          <a:p>
            <a:pPr lvl="1"/>
            <a:r>
              <a:rPr lang="en-US" dirty="0"/>
              <a:t>choose a domain name that relates to your established business presence</a:t>
            </a:r>
            <a:endParaRPr lang="en-AU" dirty="0"/>
          </a:p>
        </p:txBody>
      </p:sp>
    </p:spTree>
    <p:extLst>
      <p:ext uri="{BB962C8B-B14F-4D97-AF65-F5344CB8AC3E}">
        <p14:creationId xmlns:p14="http://schemas.microsoft.com/office/powerpoint/2010/main" val="325431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Domain Name</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a:t>Describe your business</a:t>
            </a:r>
          </a:p>
          <a:p>
            <a:pPr>
              <a:spcBef>
                <a:spcPts val="600"/>
              </a:spcBef>
            </a:pPr>
            <a:r>
              <a:rPr lang="en-US" dirty="0"/>
              <a:t>Be brief, if possible</a:t>
            </a:r>
          </a:p>
          <a:p>
            <a:pPr>
              <a:spcBef>
                <a:spcPts val="600"/>
              </a:spcBef>
            </a:pPr>
            <a:r>
              <a:rPr lang="en-US" dirty="0"/>
              <a:t>Avoid hyphens</a:t>
            </a:r>
          </a:p>
          <a:p>
            <a:pPr>
              <a:spcBef>
                <a:spcPts val="600"/>
              </a:spcBef>
            </a:pPr>
            <a:r>
              <a:rPr lang="en-US" dirty="0"/>
              <a:t>TLD (top level domain name)</a:t>
            </a:r>
          </a:p>
          <a:p>
            <a:pPr lvl="1"/>
            <a:r>
              <a:rPr lang="en-US" dirty="0"/>
              <a:t>.com, </a:t>
            </a:r>
            <a:r>
              <a:rPr lang="en-US" dirty="0" err="1"/>
              <a:t>.net</a:t>
            </a:r>
            <a:r>
              <a:rPr lang="en-US" dirty="0"/>
              <a:t>, .biz, .us, .</a:t>
            </a:r>
            <a:r>
              <a:rPr lang="en-US" dirty="0" err="1"/>
              <a:t>mobi</a:t>
            </a:r>
            <a:r>
              <a:rPr lang="en-US" dirty="0"/>
              <a:t> and others</a:t>
            </a:r>
          </a:p>
          <a:p>
            <a:pPr lvl="1"/>
            <a:r>
              <a:rPr lang="en-US" dirty="0"/>
              <a:t>.org for non-profits</a:t>
            </a:r>
          </a:p>
          <a:p>
            <a:pPr>
              <a:spcBef>
                <a:spcPts val="600"/>
              </a:spcBef>
            </a:pPr>
            <a:r>
              <a:rPr lang="en-US" dirty="0"/>
              <a:t>Brainstorm potential keywords</a:t>
            </a:r>
          </a:p>
          <a:p>
            <a:pPr>
              <a:spcBef>
                <a:spcPts val="600"/>
              </a:spcBef>
            </a:pPr>
            <a:r>
              <a:rPr lang="en-US" dirty="0"/>
              <a:t>Avoid trademarked words or phrases</a:t>
            </a:r>
          </a:p>
          <a:p>
            <a:pPr>
              <a:spcBef>
                <a:spcPts val="600"/>
              </a:spcBef>
            </a:pPr>
            <a:r>
              <a:rPr lang="en-US" dirty="0"/>
              <a:t>Know the territory (use Google!)</a:t>
            </a:r>
          </a:p>
          <a:p>
            <a:pPr>
              <a:spcBef>
                <a:spcPts val="600"/>
              </a:spcBef>
            </a:pPr>
            <a:r>
              <a:rPr lang="en-US" dirty="0"/>
              <a:t>Verify Availability</a:t>
            </a:r>
          </a:p>
          <a:p>
            <a:pPr marL="0" indent="0">
              <a:spcBef>
                <a:spcPts val="600"/>
              </a:spcBef>
              <a:buNone/>
            </a:pPr>
            <a:endParaRPr lang="en-US" sz="2400" dirty="0"/>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Domain Name</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a:t>There are many domain name registrars, including</a:t>
            </a:r>
          </a:p>
          <a:p>
            <a:pPr lvl="1"/>
            <a:r>
              <a:rPr lang="en-US" dirty="0"/>
              <a:t>https://register.com</a:t>
            </a:r>
          </a:p>
          <a:p>
            <a:pPr lvl="1"/>
            <a:r>
              <a:rPr lang="en-US" dirty="0"/>
              <a:t>https://networksolutions.com</a:t>
            </a:r>
          </a:p>
          <a:p>
            <a:pPr lvl="1"/>
            <a:r>
              <a:rPr lang="en-US" dirty="0"/>
              <a:t>https://godaddy.com</a:t>
            </a:r>
          </a:p>
          <a:p>
            <a:r>
              <a:rPr lang="en-US" dirty="0"/>
              <a:t>Visit Registrar, choose name, pay </a:t>
            </a:r>
          </a:p>
          <a:p>
            <a:r>
              <a:rPr lang="en-US" dirty="0"/>
              <a:t>Private registration – additional fee but personal information is kept private and out of the WHOIS database</a:t>
            </a:r>
          </a:p>
          <a:p>
            <a:pPr marL="0" indent="0">
              <a:spcBef>
                <a:spcPts val="600"/>
              </a:spcBef>
              <a:buNone/>
            </a:pPr>
            <a:r>
              <a:rPr lang="en-US" dirty="0"/>
              <a:t>  </a:t>
            </a:r>
            <a:endParaRPr lang="en-US" sz="2400" dirty="0"/>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Some organizations administer a web server in-house and host their own website.</a:t>
            </a:r>
          </a:p>
          <a:p>
            <a:pPr marL="0" indent="0">
              <a:spcBef>
                <a:spcPts val="600"/>
              </a:spcBef>
              <a:buNone/>
            </a:pPr>
            <a:endParaRPr lang="en-US" sz="2400" dirty="0"/>
          </a:p>
          <a:p>
            <a:pPr marL="0" indent="0">
              <a:spcBef>
                <a:spcPts val="600"/>
              </a:spcBef>
              <a:buNone/>
            </a:pPr>
            <a:r>
              <a:rPr lang="en-US" dirty="0"/>
              <a:t>Many companies use a web host provider.</a:t>
            </a:r>
          </a:p>
          <a:p>
            <a:pPr>
              <a:spcBef>
                <a:spcPts val="600"/>
              </a:spcBef>
            </a:pPr>
            <a:r>
              <a:rPr lang="en-US" sz="2400" dirty="0"/>
              <a:t>A good web hosting service will provide a robust, reliable home for your website. </a:t>
            </a:r>
          </a:p>
          <a:p>
            <a:pPr>
              <a:spcBef>
                <a:spcPts val="600"/>
              </a:spcBef>
            </a:pPr>
            <a:r>
              <a:rPr lang="en-US" sz="2400" dirty="0"/>
              <a:t>A poor web hosting service will be the source of problems and complaints. </a:t>
            </a:r>
          </a:p>
          <a:p>
            <a:pPr>
              <a:spcBef>
                <a:spcPts val="600"/>
              </a:spcBef>
            </a:pPr>
            <a:r>
              <a:rPr lang="en-US" sz="2400" dirty="0"/>
              <a:t>Do not use free web hosting for a commercial website.</a:t>
            </a:r>
          </a:p>
        </p:txBody>
      </p:sp>
    </p:spTree>
    <p:extLst>
      <p:ext uri="{BB962C8B-B14F-4D97-AF65-F5344CB8AC3E}">
        <p14:creationId xmlns:p14="http://schemas.microsoft.com/office/powerpoint/2010/main" val="308250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Small to Medium Website</a:t>
            </a:r>
          </a:p>
          <a:p>
            <a:r>
              <a:rPr lang="en-US" dirty="0"/>
              <a:t>Virtual Hosting </a:t>
            </a:r>
          </a:p>
          <a:p>
            <a:pPr lvl="1">
              <a:spcBef>
                <a:spcPts val="1500"/>
              </a:spcBef>
            </a:pPr>
            <a:r>
              <a:rPr lang="en-US" dirty="0"/>
              <a:t>The web host provider’s server is divided into a number of virtual domains and multiple websites are set up on the same computer.</a:t>
            </a:r>
          </a:p>
        </p:txBody>
      </p:sp>
    </p:spTree>
    <p:extLst>
      <p:ext uri="{BB962C8B-B14F-4D97-AF65-F5344CB8AC3E}">
        <p14:creationId xmlns:p14="http://schemas.microsoft.com/office/powerpoint/2010/main" val="418782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(2 of 3)</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a:t>Consider:</a:t>
            </a:r>
          </a:p>
          <a:p>
            <a:pPr lvl="1">
              <a:spcBef>
                <a:spcPts val="1500"/>
              </a:spcBef>
            </a:pPr>
            <a:r>
              <a:rPr lang="en-US" dirty="0"/>
              <a:t>Future growth and scalability of web host</a:t>
            </a:r>
          </a:p>
          <a:p>
            <a:pPr lvl="1">
              <a:spcBef>
                <a:spcPts val="1500"/>
              </a:spcBef>
            </a:pPr>
            <a:r>
              <a:rPr lang="en-US" dirty="0"/>
              <a:t>Operating System </a:t>
            </a:r>
          </a:p>
          <a:p>
            <a:pPr lvl="1">
              <a:spcBef>
                <a:spcPts val="1500"/>
              </a:spcBef>
            </a:pPr>
            <a:r>
              <a:rPr lang="en-US" dirty="0"/>
              <a:t>Types of server-side processing supported</a:t>
            </a:r>
          </a:p>
          <a:p>
            <a:pPr lvl="1">
              <a:spcBef>
                <a:spcPts val="1500"/>
              </a:spcBef>
            </a:pPr>
            <a:r>
              <a:rPr lang="en-US" dirty="0"/>
              <a:t>Bandwidth of Internet connection</a:t>
            </a:r>
          </a:p>
          <a:p>
            <a:pPr lvl="1">
              <a:spcBef>
                <a:spcPts val="1500"/>
              </a:spcBef>
            </a:pPr>
            <a:r>
              <a:rPr lang="en-US" dirty="0"/>
              <a:t>Both local and national web host providers</a:t>
            </a:r>
          </a:p>
          <a:p>
            <a:pPr lvl="1">
              <a:spcBef>
                <a:spcPts val="1500"/>
              </a:spcBef>
            </a:pPr>
            <a:r>
              <a:rPr lang="en-US" dirty="0"/>
              <a:t>Guaranteed uptime – service level agreement (SLA)</a:t>
            </a:r>
          </a:p>
          <a:p>
            <a:pPr lvl="1">
              <a:spcBef>
                <a:spcPts val="1500"/>
              </a:spcBef>
            </a:pPr>
            <a:r>
              <a:rPr lang="en-US" dirty="0"/>
              <a:t>Technical support</a:t>
            </a:r>
          </a:p>
        </p:txBody>
      </p:sp>
    </p:spTree>
    <p:extLst>
      <p:ext uri="{BB962C8B-B14F-4D97-AF65-F5344CB8AC3E}">
        <p14:creationId xmlns:p14="http://schemas.microsoft.com/office/powerpoint/2010/main" val="303212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(3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Large to Enterprise Website</a:t>
            </a:r>
          </a:p>
          <a:p>
            <a:pPr>
              <a:spcBef>
                <a:spcPts val="600"/>
              </a:spcBef>
            </a:pPr>
            <a:r>
              <a:rPr lang="en-US" dirty="0"/>
              <a:t>Dedicated web Server</a:t>
            </a:r>
          </a:p>
          <a:p>
            <a:pPr>
              <a:spcBef>
                <a:spcPts val="600"/>
              </a:spcBef>
            </a:pPr>
            <a:r>
              <a:rPr lang="en-US" dirty="0"/>
              <a:t>Co-located web Server</a:t>
            </a:r>
          </a:p>
          <a:p>
            <a:pPr>
              <a:spcBef>
                <a:spcPts val="600"/>
              </a:spcBef>
            </a:pPr>
            <a:r>
              <a:rPr lang="en-US" dirty="0"/>
              <a:t>Consider:</a:t>
            </a:r>
          </a:p>
          <a:p>
            <a:pPr lvl="1"/>
            <a:r>
              <a:rPr lang="en-US" dirty="0"/>
              <a:t>National web host providers</a:t>
            </a:r>
          </a:p>
          <a:p>
            <a:pPr lvl="1"/>
            <a:r>
              <a:rPr lang="en-US" dirty="0"/>
              <a:t>Guaranteed uptime – service level agreement (SLA)</a:t>
            </a:r>
          </a:p>
          <a:p>
            <a:pPr lvl="1"/>
            <a:r>
              <a:rPr lang="en-US" dirty="0"/>
              <a:t>Bandwidth of Internet connection</a:t>
            </a:r>
          </a:p>
          <a:p>
            <a:pPr lvl="1"/>
            <a:r>
              <a:rPr lang="en-US" dirty="0"/>
              <a:t>Technical Support</a:t>
            </a:r>
          </a:p>
        </p:txBody>
      </p:sp>
    </p:spTree>
    <p:extLst>
      <p:ext uri="{BB962C8B-B14F-4D97-AF65-F5344CB8AC3E}">
        <p14:creationId xmlns:p14="http://schemas.microsoft.com/office/powerpoint/2010/main" val="260795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Dedicated Web Server</a:t>
            </a:r>
          </a:p>
          <a:p>
            <a:r>
              <a:rPr lang="en-US" sz="2400" dirty="0"/>
              <a:t>The exclusive use of a rented computer and connection to the Internet that is housed in the web hosting company's premises. </a:t>
            </a:r>
          </a:p>
          <a:p>
            <a:r>
              <a:rPr lang="en-US" sz="2400" dirty="0"/>
              <a:t>The server can usually be configured and operated remotely from the client company or you can pay the web host provider to administer it for you.</a:t>
            </a:r>
          </a:p>
        </p:txBody>
      </p:sp>
    </p:spTree>
    <p:extLst>
      <p:ext uri="{BB962C8B-B14F-4D97-AF65-F5344CB8AC3E}">
        <p14:creationId xmlns:p14="http://schemas.microsoft.com/office/powerpoint/2010/main" val="379043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a:t>Describe the activities in the Conceptualization, Analysis, Design, Production, Testing, Launch, Maintenance, and Evaluation stages of a website project. Compare the goals of the website to the results as part of the Evaluation phase</a:t>
            </a:r>
          </a:p>
          <a:p>
            <a:pPr>
              <a:spcBef>
                <a:spcPts val="600"/>
              </a:spcBef>
            </a:pPr>
            <a:r>
              <a:rPr lang="en-US" altLang="en-US" dirty="0"/>
              <a:t>Describe best practices for website file organization</a:t>
            </a:r>
          </a:p>
          <a:p>
            <a:pPr>
              <a:spcBef>
                <a:spcPts val="600"/>
              </a:spcBef>
            </a:pPr>
            <a:r>
              <a:rPr lang="en-US" altLang="en-US" dirty="0"/>
              <a:t>Find the right web host provider for your website</a:t>
            </a:r>
          </a:p>
          <a:p>
            <a:pPr>
              <a:spcBef>
                <a:spcPts val="600"/>
              </a:spcBef>
            </a:pPr>
            <a:r>
              <a:rPr lang="en-US" altLang="en-US" dirty="0"/>
              <a:t>Choose a domain name for your website</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Co-Located Web Server</a:t>
            </a:r>
          </a:p>
          <a:p>
            <a:r>
              <a:rPr lang="en-US" dirty="0"/>
              <a:t>A computer that your organization has purchased and configured. </a:t>
            </a:r>
          </a:p>
          <a:p>
            <a:r>
              <a:rPr lang="en-US" dirty="0"/>
              <a:t>Your organization effectively rents space at the web host provider's location. </a:t>
            </a:r>
          </a:p>
          <a:p>
            <a:r>
              <a:rPr lang="en-US" dirty="0"/>
              <a:t>Your server is kept and connected to the Internet at their location. </a:t>
            </a:r>
          </a:p>
          <a:p>
            <a:r>
              <a:rPr lang="en-US" dirty="0"/>
              <a:t>Your organization administers this computer.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Virtual Host</a:t>
            </a:r>
            <a:endParaRPr lang="en-AU" sz="2000" dirty="0"/>
          </a:p>
        </p:txBody>
      </p:sp>
      <p:sp>
        <p:nvSpPr>
          <p:cNvPr id="3" name="Content Placeholder 2"/>
          <p:cNvSpPr>
            <a:spLocks noGrp="1"/>
          </p:cNvSpPr>
          <p:nvPr>
            <p:ph idx="1"/>
          </p:nvPr>
        </p:nvSpPr>
        <p:spPr>
          <a:xfrm>
            <a:off x="457200" y="1600201"/>
            <a:ext cx="6096000" cy="457200"/>
          </a:xfrm>
        </p:spPr>
        <p:txBody>
          <a:bodyPr/>
          <a:lstStyle/>
          <a:p>
            <a:pPr marL="0" indent="0">
              <a:buNone/>
            </a:pPr>
            <a:r>
              <a:rPr lang="en-US" dirty="0"/>
              <a:t>See the Web Host Checklist (Table 10.1) </a:t>
            </a:r>
          </a:p>
          <a:p>
            <a:endParaRPr lang="en-US" sz="2400" dirty="0"/>
          </a:p>
        </p:txBody>
      </p:sp>
      <p:sp>
        <p:nvSpPr>
          <p:cNvPr id="5" name="Text Box 4"/>
          <p:cNvSpPr txBox="1">
            <a:spLocks noChangeArrowheads="1"/>
          </p:cNvSpPr>
          <p:nvPr/>
        </p:nvSpPr>
        <p:spPr bwMode="auto">
          <a:xfrm>
            <a:off x="422787" y="2057401"/>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Operating System</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Web Server Software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Bandwidth</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Technical Support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Service Agreement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Disk Space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E-mail</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Uploading Files</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Canned Scripts</a:t>
            </a:r>
          </a:p>
        </p:txBody>
      </p:sp>
      <p:sp>
        <p:nvSpPr>
          <p:cNvPr id="6" name="Text Box 4"/>
          <p:cNvSpPr txBox="1">
            <a:spLocks noChangeArrowheads="1"/>
          </p:cNvSpPr>
          <p:nvPr/>
        </p:nvSpPr>
        <p:spPr bwMode="auto">
          <a:xfrm>
            <a:off x="4343400" y="2078772"/>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spcBef>
                <a:spcPct val="50000"/>
              </a:spcBef>
              <a:buClr>
                <a:srgbClr val="007FA3"/>
              </a:buClr>
              <a:buFont typeface="Arial" panose="020B0604020202020204" pitchFamily="34" charset="0"/>
              <a:buChar char="•"/>
            </a:pPr>
            <a:r>
              <a:rPr lang="en-US" altLang="en-US" sz="2000" dirty="0">
                <a:latin typeface="+mj-lt"/>
              </a:rPr>
              <a:t>Scripting Support</a:t>
            </a:r>
          </a:p>
          <a:p>
            <a:pPr marL="342900" indent="-342900">
              <a:spcBef>
                <a:spcPct val="50000"/>
              </a:spcBef>
              <a:buClr>
                <a:srgbClr val="007FA3"/>
              </a:buClr>
              <a:buFont typeface="Arial" panose="020B0604020202020204" pitchFamily="34" charset="0"/>
              <a:buChar char="•"/>
            </a:pPr>
            <a:r>
              <a:rPr lang="en-US" altLang="en-US" sz="2000" dirty="0">
                <a:latin typeface="+mj-lt"/>
              </a:rPr>
              <a:t>Database Support</a:t>
            </a:r>
          </a:p>
          <a:p>
            <a:pPr marL="342900" indent="-342900">
              <a:spcBef>
                <a:spcPct val="50000"/>
              </a:spcBef>
              <a:buClr>
                <a:srgbClr val="007FA3"/>
              </a:buClr>
              <a:buFont typeface="Arial" panose="020B0604020202020204" pitchFamily="34" charset="0"/>
              <a:buChar char="•"/>
            </a:pPr>
            <a:r>
              <a:rPr lang="en-US" altLang="en-US" sz="2000" dirty="0">
                <a:latin typeface="+mj-lt"/>
              </a:rPr>
              <a:t>E-Commerce Packages</a:t>
            </a:r>
          </a:p>
          <a:p>
            <a:pPr marL="342900" indent="-342900">
              <a:spcBef>
                <a:spcPct val="50000"/>
              </a:spcBef>
              <a:buClr>
                <a:srgbClr val="007FA3"/>
              </a:buClr>
              <a:buFont typeface="Arial" panose="020B0604020202020204" pitchFamily="34" charset="0"/>
              <a:buChar char="•"/>
            </a:pPr>
            <a:r>
              <a:rPr lang="en-US" altLang="en-US" sz="2000" dirty="0">
                <a:latin typeface="+mj-lt"/>
              </a:rPr>
              <a:t>SSL Encryption</a:t>
            </a:r>
          </a:p>
          <a:p>
            <a:pPr marL="342900" indent="-342900">
              <a:spcBef>
                <a:spcPct val="50000"/>
              </a:spcBef>
              <a:buClr>
                <a:srgbClr val="007FA3"/>
              </a:buClr>
              <a:buFont typeface="Arial" panose="020B0604020202020204" pitchFamily="34" charset="0"/>
              <a:buChar char="•"/>
            </a:pPr>
            <a:r>
              <a:rPr lang="en-US" altLang="en-US" sz="2000" dirty="0">
                <a:latin typeface="+mj-lt"/>
              </a:rPr>
              <a:t>Scalability</a:t>
            </a:r>
          </a:p>
          <a:p>
            <a:pPr marL="342900" indent="-342900">
              <a:spcBef>
                <a:spcPct val="50000"/>
              </a:spcBef>
              <a:buClr>
                <a:srgbClr val="007FA3"/>
              </a:buClr>
              <a:buFont typeface="Arial" panose="020B0604020202020204" pitchFamily="34" charset="0"/>
              <a:buChar char="•"/>
            </a:pPr>
            <a:r>
              <a:rPr lang="en-US" altLang="en-US" sz="2000" dirty="0">
                <a:latin typeface="+mj-lt"/>
              </a:rPr>
              <a:t>Backups</a:t>
            </a:r>
          </a:p>
          <a:p>
            <a:pPr marL="342900" indent="-342900">
              <a:spcBef>
                <a:spcPct val="50000"/>
              </a:spcBef>
              <a:buClr>
                <a:srgbClr val="007FA3"/>
              </a:buClr>
              <a:buFont typeface="Arial" panose="020B0604020202020204" pitchFamily="34" charset="0"/>
              <a:buChar char="•"/>
            </a:pPr>
            <a:r>
              <a:rPr lang="en-US" altLang="en-US" sz="2000" dirty="0">
                <a:latin typeface="+mj-lt"/>
              </a:rPr>
              <a:t>Site Statistics</a:t>
            </a:r>
          </a:p>
          <a:p>
            <a:pPr marL="342900" indent="-342900">
              <a:spcBef>
                <a:spcPct val="50000"/>
              </a:spcBef>
              <a:buClr>
                <a:srgbClr val="007FA3"/>
              </a:buClr>
              <a:buFont typeface="Arial" panose="020B0604020202020204" pitchFamily="34" charset="0"/>
              <a:buChar char="•"/>
            </a:pPr>
            <a:r>
              <a:rPr lang="en-US" altLang="en-US" sz="2000" dirty="0">
                <a:latin typeface="+mj-lt"/>
              </a:rPr>
              <a:t>Domain Name</a:t>
            </a:r>
          </a:p>
          <a:p>
            <a:pPr marL="342900" indent="-342900">
              <a:spcBef>
                <a:spcPct val="50000"/>
              </a:spcBef>
              <a:buClr>
                <a:srgbClr val="007FA3"/>
              </a:buClr>
              <a:buFont typeface="Arial" panose="020B0604020202020204" pitchFamily="34" charset="0"/>
              <a:buChar char="•"/>
            </a:pPr>
            <a:r>
              <a:rPr lang="en-US" altLang="en-US" sz="2000" dirty="0">
                <a:latin typeface="+mj-lt"/>
              </a:rPr>
              <a:t>Price</a:t>
            </a:r>
          </a:p>
        </p:txBody>
      </p:sp>
    </p:spTree>
    <p:extLst>
      <p:ext uri="{BB962C8B-B14F-4D97-AF65-F5344CB8AC3E}">
        <p14:creationId xmlns:p14="http://schemas.microsoft.com/office/powerpoint/2010/main" val="39727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(2 of 2)</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type of web host that would meet the needs of a small company for their initial web presence.</a:t>
            </a:r>
          </a:p>
          <a:p>
            <a:pPr marL="514350" indent="-514350">
              <a:buFont typeface="+mj-lt"/>
              <a:buAutoNum type="arabicPeriod"/>
            </a:pPr>
            <a:r>
              <a:rPr lang="en-US" altLang="en-US" dirty="0">
                <a:latin typeface="+mj-lt"/>
              </a:rPr>
              <a:t>Describe the difference between a dedicated web server and a co-located web server.</a:t>
            </a:r>
          </a:p>
          <a:p>
            <a:pPr marL="514350" indent="-514350">
              <a:buFont typeface="+mj-lt"/>
              <a:buAutoNum type="arabicPeriod"/>
            </a:pPr>
            <a:r>
              <a:rPr lang="en-US" altLang="en-US" dirty="0">
                <a:latin typeface="+mj-lt"/>
              </a:rPr>
              <a:t>Explain why price is not the most important consideration when choosing a web host.</a:t>
            </a:r>
          </a:p>
        </p:txBody>
      </p:sp>
    </p:spTree>
    <p:extLst>
      <p:ext uri="{BB962C8B-B14F-4D97-AF65-F5344CB8AC3E}">
        <p14:creationId xmlns:p14="http://schemas.microsoft.com/office/powerpoint/2010/main" val="1327638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r>
              <a:rPr lang="en-US" dirty="0"/>
              <a:t>This chapter introduced you to the system development life cycle and its application to web development projects. </a:t>
            </a:r>
          </a:p>
          <a:p>
            <a:r>
              <a:rPr lang="en-US" dirty="0"/>
              <a:t>The job roles related to website development  were also discussed.</a:t>
            </a:r>
          </a:p>
          <a:p>
            <a:r>
              <a:rPr lang="en-US" dirty="0"/>
              <a:t>An introduction to selecting a domain name and a web host was provided.</a:t>
            </a:r>
          </a:p>
        </p:txBody>
      </p:sp>
    </p:spTree>
    <p:extLst>
      <p:ext uri="{BB962C8B-B14F-4D97-AF65-F5344CB8AC3E}">
        <p14:creationId xmlns:p14="http://schemas.microsoft.com/office/powerpoint/2010/main" val="19013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dirty="0"/>
              <a:t>Skills and Functions Needed for a Successful Large-Scale Project </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Project Manager</a:t>
            </a:r>
          </a:p>
          <a:p>
            <a:pPr marL="0" indent="0">
              <a:spcBef>
                <a:spcPts val="600"/>
              </a:spcBef>
              <a:buNone/>
            </a:pPr>
            <a:r>
              <a:rPr lang="en-US" dirty="0"/>
              <a:t>Information Architect</a:t>
            </a:r>
          </a:p>
          <a:p>
            <a:pPr marL="0" indent="0">
              <a:spcBef>
                <a:spcPts val="600"/>
              </a:spcBef>
              <a:buNone/>
            </a:pPr>
            <a:r>
              <a:rPr lang="en-US" dirty="0"/>
              <a:t>User Experience Designer</a:t>
            </a:r>
          </a:p>
          <a:p>
            <a:pPr marL="0" indent="0">
              <a:spcBef>
                <a:spcPts val="600"/>
              </a:spcBef>
              <a:buNone/>
            </a:pPr>
            <a:r>
              <a:rPr lang="en-US" dirty="0"/>
              <a:t>Marketing Representative</a:t>
            </a:r>
          </a:p>
          <a:p>
            <a:pPr marL="0" indent="0">
              <a:spcBef>
                <a:spcPts val="600"/>
              </a:spcBef>
              <a:buNone/>
            </a:pPr>
            <a:r>
              <a:rPr lang="en-US" dirty="0"/>
              <a:t>Copy Writer &amp; Editor</a:t>
            </a:r>
          </a:p>
          <a:p>
            <a:pPr marL="0" indent="0">
              <a:spcBef>
                <a:spcPts val="600"/>
              </a:spcBef>
              <a:buNone/>
            </a:pPr>
            <a:r>
              <a:rPr lang="en-US" dirty="0"/>
              <a:t>Content Manager</a:t>
            </a:r>
          </a:p>
          <a:p>
            <a:pPr marL="0" indent="0">
              <a:spcBef>
                <a:spcPts val="600"/>
              </a:spcBef>
              <a:buNone/>
            </a:pPr>
            <a:r>
              <a:rPr lang="en-US" dirty="0"/>
              <a:t>Graphic Designer</a:t>
            </a:r>
          </a:p>
          <a:p>
            <a:pPr marL="0" indent="0">
              <a:spcBef>
                <a:spcPts val="600"/>
              </a:spcBef>
              <a:buNone/>
            </a:pPr>
            <a:r>
              <a:rPr lang="en-US" dirty="0"/>
              <a:t>Database Administrator</a:t>
            </a:r>
          </a:p>
          <a:p>
            <a:pPr marL="0" indent="0">
              <a:spcBef>
                <a:spcPts val="600"/>
              </a:spcBef>
              <a:buNone/>
            </a:pPr>
            <a:r>
              <a:rPr lang="en-US" dirty="0"/>
              <a:t>Network Administrator</a:t>
            </a:r>
          </a:p>
          <a:p>
            <a:pPr marL="0" indent="0">
              <a:spcBef>
                <a:spcPts val="600"/>
              </a:spcBef>
              <a:buNone/>
            </a:pPr>
            <a:r>
              <a:rPr lang="en-US" dirty="0"/>
              <a:t>Web Developer / Web Designer</a:t>
            </a:r>
            <a:endParaRPr lang="en-US" sz="2400" dirty="0"/>
          </a:p>
        </p:txBody>
      </p:sp>
    </p:spTree>
    <p:extLst>
      <p:ext uri="{BB962C8B-B14F-4D97-AF65-F5344CB8AC3E}">
        <p14:creationId xmlns:p14="http://schemas.microsoft.com/office/powerpoint/2010/main" val="42722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dirty="0"/>
              <a:t>Skills and Functions Needed for a Successful Small Project </a:t>
            </a:r>
            <a:endParaRPr lang="en-AU" sz="2000" dirty="0"/>
          </a:p>
        </p:txBody>
      </p:sp>
      <p:sp>
        <p:nvSpPr>
          <p:cNvPr id="3" name="Content Placeholder 2"/>
          <p:cNvSpPr>
            <a:spLocks noGrp="1"/>
          </p:cNvSpPr>
          <p:nvPr>
            <p:ph idx="1"/>
          </p:nvPr>
        </p:nvSpPr>
        <p:spPr/>
        <p:txBody>
          <a:bodyPr/>
          <a:lstStyle/>
          <a:p>
            <a:pPr marL="0" indent="0">
              <a:buNone/>
            </a:pPr>
            <a:r>
              <a:rPr lang="en-US" sz="2400" dirty="0"/>
              <a:t>The skills and functions are essentially the same as on a large project</a:t>
            </a:r>
          </a:p>
          <a:p>
            <a:pPr marL="0" indent="0">
              <a:buNone/>
            </a:pPr>
            <a:r>
              <a:rPr lang="en-US" sz="2400" dirty="0"/>
              <a:t>Each person may wear many “hats” and juggle their job roles</a:t>
            </a:r>
          </a:p>
          <a:p>
            <a:r>
              <a:rPr lang="en-US" sz="2400" dirty="0"/>
              <a:t>Example:  The web designer may also be the graphic designer.</a:t>
            </a:r>
          </a:p>
          <a:p>
            <a:pPr marL="0" indent="0">
              <a:buNone/>
            </a:pPr>
            <a:r>
              <a:rPr lang="en-US" sz="2400" dirty="0"/>
              <a:t>Some job roles may be outsourced</a:t>
            </a:r>
          </a:p>
          <a:p>
            <a:r>
              <a:rPr lang="en-US" sz="2400" dirty="0"/>
              <a:t>Most Common: </a:t>
            </a:r>
            <a:br>
              <a:rPr lang="en-US" sz="2400" dirty="0"/>
            </a:br>
            <a:r>
              <a:rPr lang="en-US" sz="2400" dirty="0"/>
              <a:t>An external web site provider is used so there is less (if any) need for a Network Administrator.</a:t>
            </a:r>
            <a:endParaRPr lang="en-AU" sz="2400" dirty="0"/>
          </a:p>
        </p:txBody>
      </p:sp>
    </p:spTree>
    <p:extLst>
      <p:ext uri="{BB962C8B-B14F-4D97-AF65-F5344CB8AC3E}">
        <p14:creationId xmlns:p14="http://schemas.microsoft.com/office/powerpoint/2010/main" val="122927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Staffing Criteria</a:t>
            </a:r>
            <a:endParaRPr lang="en-AU" sz="2000" b="0" dirty="0"/>
          </a:p>
        </p:txBody>
      </p:sp>
      <p:sp>
        <p:nvSpPr>
          <p:cNvPr id="3" name="Content Placeholder 2"/>
          <p:cNvSpPr>
            <a:spLocks noGrp="1"/>
          </p:cNvSpPr>
          <p:nvPr>
            <p:ph idx="1"/>
          </p:nvPr>
        </p:nvSpPr>
        <p:spPr>
          <a:xfrm>
            <a:off x="457200" y="1600200"/>
            <a:ext cx="8229600" cy="4571999"/>
          </a:xfrm>
        </p:spPr>
        <p:txBody>
          <a:bodyPr/>
          <a:lstStyle/>
          <a:p>
            <a:pPr>
              <a:spcBef>
                <a:spcPts val="600"/>
              </a:spcBef>
            </a:pPr>
            <a:r>
              <a:rPr lang="en-US" dirty="0"/>
              <a:t>Finding the right people to work on a project is crucial</a:t>
            </a:r>
          </a:p>
          <a:p>
            <a:pPr lvl="1"/>
            <a:r>
              <a:rPr lang="en-US" dirty="0"/>
              <a:t>Consider:</a:t>
            </a:r>
          </a:p>
          <a:p>
            <a:pPr lvl="2"/>
            <a:r>
              <a:rPr lang="en-US" dirty="0"/>
              <a:t>work experience</a:t>
            </a:r>
          </a:p>
          <a:p>
            <a:pPr lvl="2"/>
            <a:r>
              <a:rPr lang="en-US" dirty="0"/>
              <a:t>portfolio</a:t>
            </a:r>
          </a:p>
          <a:p>
            <a:pPr lvl="2"/>
            <a:r>
              <a:rPr lang="en-US" dirty="0"/>
              <a:t>formal education</a:t>
            </a:r>
          </a:p>
          <a:p>
            <a:pPr lvl="2"/>
            <a:r>
              <a:rPr lang="en-US" dirty="0"/>
              <a:t>industry certifications</a:t>
            </a:r>
          </a:p>
          <a:p>
            <a:pPr>
              <a:spcBef>
                <a:spcPts val="600"/>
              </a:spcBef>
            </a:pPr>
            <a:r>
              <a:rPr lang="en-US" dirty="0"/>
              <a:t>Alternative: </a:t>
            </a:r>
            <a:br>
              <a:rPr lang="en-US" dirty="0"/>
            </a:br>
            <a:r>
              <a:rPr lang="en-US" dirty="0"/>
              <a:t>Outsource all or portions of the project to a web design/development firm</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Job Roles</a:t>
            </a:r>
            <a:endParaRPr lang="en-AU" sz="2000" dirty="0"/>
          </a:p>
        </p:txBody>
      </p:sp>
      <p:sp>
        <p:nvSpPr>
          <p:cNvPr id="3" name="Content Placeholder 2"/>
          <p:cNvSpPr>
            <a:spLocks noGrp="1"/>
          </p:cNvSpPr>
          <p:nvPr>
            <p:ph idx="1"/>
          </p:nvPr>
        </p:nvSpPr>
        <p:spPr>
          <a:xfrm>
            <a:off x="457200" y="1600201"/>
            <a:ext cx="4038600" cy="4309646"/>
          </a:xfrm>
        </p:spPr>
        <p:txBody>
          <a:bodyPr/>
          <a:lstStyle/>
          <a:p>
            <a:pPr>
              <a:spcBef>
                <a:spcPts val="1200"/>
              </a:spcBef>
            </a:pPr>
            <a:r>
              <a:rPr lang="en-AU" dirty="0"/>
              <a:t>Project Manager</a:t>
            </a:r>
          </a:p>
          <a:p>
            <a:pPr>
              <a:spcBef>
                <a:spcPts val="1200"/>
              </a:spcBef>
            </a:pPr>
            <a:r>
              <a:rPr lang="en-AU" dirty="0"/>
              <a:t>Information Architect</a:t>
            </a:r>
          </a:p>
          <a:p>
            <a:pPr>
              <a:spcBef>
                <a:spcPts val="1200"/>
              </a:spcBef>
            </a:pPr>
            <a:r>
              <a:rPr lang="en-AU" dirty="0"/>
              <a:t>UX Designer</a:t>
            </a:r>
          </a:p>
          <a:p>
            <a:pPr>
              <a:spcBef>
                <a:spcPts val="1200"/>
              </a:spcBef>
            </a:pPr>
            <a:r>
              <a:rPr lang="en-AU" dirty="0"/>
              <a:t>Marketing Representative</a:t>
            </a:r>
          </a:p>
          <a:p>
            <a:pPr>
              <a:spcBef>
                <a:spcPts val="1200"/>
              </a:spcBef>
            </a:pPr>
            <a:r>
              <a:rPr lang="en-AU" dirty="0"/>
              <a:t>Copywriter &amp; Editor</a:t>
            </a:r>
          </a:p>
          <a:p>
            <a:pPr>
              <a:spcBef>
                <a:spcPts val="1200"/>
              </a:spcBef>
            </a:pPr>
            <a:r>
              <a:rPr lang="en-AU" dirty="0"/>
              <a:t>Content Manager</a:t>
            </a:r>
          </a:p>
          <a:p>
            <a:pPr>
              <a:spcBef>
                <a:spcPts val="1200"/>
              </a:spcBef>
            </a:pPr>
            <a:r>
              <a:rPr lang="en-AU" dirty="0"/>
              <a:t>Graphic Designer</a:t>
            </a:r>
          </a:p>
        </p:txBody>
      </p:sp>
      <p:sp>
        <p:nvSpPr>
          <p:cNvPr id="6" name="Content Placeholder 2"/>
          <p:cNvSpPr txBox="1">
            <a:spLocks/>
          </p:cNvSpPr>
          <p:nvPr/>
        </p:nvSpPr>
        <p:spPr>
          <a:xfrm>
            <a:off x="4648200" y="1633954"/>
            <a:ext cx="4038600" cy="4309646"/>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2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spcBef>
                <a:spcPts val="1200"/>
              </a:spcBef>
            </a:pPr>
            <a:r>
              <a:rPr lang="en-US" dirty="0"/>
              <a:t>Web Designer</a:t>
            </a:r>
          </a:p>
          <a:p>
            <a:pPr>
              <a:spcBef>
                <a:spcPts val="1200"/>
              </a:spcBef>
            </a:pPr>
            <a:r>
              <a:rPr lang="en-US" dirty="0"/>
              <a:t>Web Developer</a:t>
            </a:r>
          </a:p>
          <a:p>
            <a:pPr>
              <a:spcBef>
                <a:spcPts val="1200"/>
              </a:spcBef>
            </a:pPr>
            <a:r>
              <a:rPr lang="en-US" dirty="0"/>
              <a:t>Front-End Web Developer</a:t>
            </a:r>
          </a:p>
          <a:p>
            <a:pPr>
              <a:spcBef>
                <a:spcPts val="1200"/>
              </a:spcBef>
            </a:pPr>
            <a:r>
              <a:rPr lang="en-US" dirty="0"/>
              <a:t>Back-End Web Developer</a:t>
            </a:r>
          </a:p>
          <a:p>
            <a:pPr>
              <a:spcBef>
                <a:spcPts val="1200"/>
              </a:spcBef>
            </a:pPr>
            <a:r>
              <a:rPr lang="en-US" dirty="0"/>
              <a:t>Database Administrator</a:t>
            </a:r>
          </a:p>
          <a:p>
            <a:pPr>
              <a:spcBef>
                <a:spcPts val="1200"/>
              </a:spcBef>
            </a:pPr>
            <a:r>
              <a:rPr lang="en-US" dirty="0"/>
              <a:t>Network Administrator</a:t>
            </a:r>
            <a:endParaRPr lang="en-AU" dirty="0"/>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Website Development Cycle</a:t>
            </a:r>
            <a:endParaRPr lang="en-AU" sz="2800" b="0" dirty="0"/>
          </a:p>
        </p:txBody>
      </p:sp>
      <p:pic>
        <p:nvPicPr>
          <p:cNvPr id="6" name="Picture 2" descr="A cyclic diagram displays the Website Development Cycle."/>
          <p:cNvPicPr>
            <a:picLocks noGrp="1" noChangeAspect="1" noChangeArrowheads="1"/>
          </p:cNvPicPr>
          <p:nvPr>
            <p:ph idx="1"/>
          </p:nvPr>
        </p:nvPicPr>
        <p:blipFill>
          <a:blip r:embed="rId2"/>
          <a:srcRect/>
          <a:stretch>
            <a:fillRect/>
          </a:stretch>
        </p:blipFill>
        <p:spPr bwMode="auto">
          <a:xfrm>
            <a:off x="1447487" y="1600200"/>
            <a:ext cx="5964651" cy="4320000"/>
          </a:xfrm>
          <a:prstGeom prst="rect">
            <a:avLst/>
          </a:prstGeom>
          <a:noFill/>
          <a:ln>
            <a:noFill/>
          </a:ln>
          <a:effectLst>
            <a:outerShdw blurRad="50800" dist="38100" dir="2700000" algn="tl" rotWithShape="0">
              <a:prstClr val="black">
                <a:alpha val="40000"/>
              </a:prstClr>
            </a:outerShdw>
          </a:effectLst>
        </p:spPr>
      </p:pic>
      <p:sp>
        <p:nvSpPr>
          <p:cNvPr id="7" name="TextBox 6"/>
          <p:cNvSpPr txBox="1">
            <a:spLocks noChangeArrowheads="1"/>
          </p:cNvSpPr>
          <p:nvPr/>
        </p:nvSpPr>
        <p:spPr bwMode="auto">
          <a:xfrm>
            <a:off x="1371600" y="5986046"/>
            <a:ext cx="604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10.2</a:t>
            </a:r>
            <a:r>
              <a:rPr lang="en-US" altLang="en-US" sz="1600" dirty="0">
                <a:latin typeface="+mj-lt"/>
              </a:rPr>
              <a:t> The Website Development Cycle</a:t>
            </a:r>
          </a:p>
        </p:txBody>
      </p:sp>
    </p:spTree>
    <p:extLst>
      <p:ext uri="{BB962C8B-B14F-4D97-AF65-F5344CB8AC3E}">
        <p14:creationId xmlns:p14="http://schemas.microsoft.com/office/powerpoint/2010/main" val="70536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Conceptualization</a:t>
            </a:r>
            <a:endParaRPr lang="en-AU" sz="2000" dirty="0"/>
          </a:p>
        </p:txBody>
      </p:sp>
      <p:sp>
        <p:nvSpPr>
          <p:cNvPr id="3" name="Content Placeholder 2"/>
          <p:cNvSpPr>
            <a:spLocks noGrp="1"/>
          </p:cNvSpPr>
          <p:nvPr>
            <p:ph idx="1"/>
          </p:nvPr>
        </p:nvSpPr>
        <p:spPr>
          <a:xfrm>
            <a:off x="457200" y="1600201"/>
            <a:ext cx="8229600" cy="4309646"/>
          </a:xfrm>
        </p:spPr>
        <p:txBody>
          <a:bodyPr/>
          <a:lstStyle/>
          <a:p>
            <a:r>
              <a:rPr lang="en-US" dirty="0"/>
              <a:t>Determine the intended audience</a:t>
            </a:r>
          </a:p>
          <a:p>
            <a:r>
              <a:rPr lang="en-US" dirty="0"/>
              <a:t>Determine the goals or mission of the web site</a:t>
            </a:r>
          </a:p>
          <a:p>
            <a:pPr lvl="1"/>
            <a:r>
              <a:rPr lang="en-US" dirty="0"/>
              <a:t>Short-term goals</a:t>
            </a:r>
          </a:p>
          <a:p>
            <a:pPr lvl="1"/>
            <a:r>
              <a:rPr lang="en-US" dirty="0"/>
              <a:t>Long-term goals</a:t>
            </a:r>
          </a:p>
          <a:p>
            <a:pPr lvl="1"/>
            <a:r>
              <a:rPr lang="en-US" dirty="0"/>
              <a:t>Develop measurable objectives such as:</a:t>
            </a:r>
          </a:p>
          <a:p>
            <a:pPr lvl="2"/>
            <a:r>
              <a:rPr lang="en-US" dirty="0"/>
              <a:t>Number of visitors</a:t>
            </a:r>
          </a:p>
          <a:p>
            <a:pPr lvl="2"/>
            <a:r>
              <a:rPr lang="en-US" dirty="0"/>
              <a:t>Percent of product sales</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8607</TotalTime>
  <Words>1458</Words>
  <Application>Microsoft Office PowerPoint</Application>
  <PresentationFormat>On-screen Show (4:3)</PresentationFormat>
  <Paragraphs>243</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Verdana</vt:lpstr>
      <vt:lpstr>Wingdings</vt:lpstr>
      <vt:lpstr>508 Lecture</vt:lpstr>
      <vt:lpstr>Web Development &amp; Design Foundations  with HTML5</vt:lpstr>
      <vt:lpstr>Learning Outcomes (1 of 2)</vt:lpstr>
      <vt:lpstr>Learning Outcomes (2 of 2)</vt:lpstr>
      <vt:lpstr>Skills and Functions Needed for a Successful Large-Scale Project </vt:lpstr>
      <vt:lpstr>Skills and Functions Needed for a Successful Small Project </vt:lpstr>
      <vt:lpstr>Project Staffing Criteria</vt:lpstr>
      <vt:lpstr>Project Job Roles</vt:lpstr>
      <vt:lpstr>Website Development Cycle</vt:lpstr>
      <vt:lpstr>Web Development: Conceptualization</vt:lpstr>
      <vt:lpstr>Web Development: Analysis</vt:lpstr>
      <vt:lpstr>Web Development: Design</vt:lpstr>
      <vt:lpstr>Wireframe</vt:lpstr>
      <vt:lpstr>Web Development: Production</vt:lpstr>
      <vt:lpstr>Web Development: Testing</vt:lpstr>
      <vt:lpstr>Web Development: Types of Testing</vt:lpstr>
      <vt:lpstr>Web Development: Approval &amp; Launch</vt:lpstr>
      <vt:lpstr>Web Development: Maintenance</vt:lpstr>
      <vt:lpstr>Web Development: Evaluation</vt:lpstr>
      <vt:lpstr>Checkpoint (1 of 2)</vt:lpstr>
      <vt:lpstr>File Organization (1 of 2)</vt:lpstr>
      <vt:lpstr>File Organization (2 of 2)</vt:lpstr>
      <vt:lpstr>Domain Names</vt:lpstr>
      <vt:lpstr>Choosing a Domain Name</vt:lpstr>
      <vt:lpstr>Registering a Domain Name</vt:lpstr>
      <vt:lpstr>Web Hosting</vt:lpstr>
      <vt:lpstr>Types of Web Hosting (1 of 3)</vt:lpstr>
      <vt:lpstr>Types of Web Hosting (2 of 3)</vt:lpstr>
      <vt:lpstr>Types of Web Hosting (3 of 3)</vt:lpstr>
      <vt:lpstr>Dedicated Web Server</vt:lpstr>
      <vt:lpstr>Co-Located Web Server</vt:lpstr>
      <vt:lpstr>Choosing a Virtual Host</vt:lpstr>
      <vt:lpstr>Checkpoint (2 of 2)</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Enrique Saracho Felix</cp:lastModifiedBy>
  <cp:revision>665</cp:revision>
  <dcterms:created xsi:type="dcterms:W3CDTF">2014-07-14T20:04:21Z</dcterms:created>
  <dcterms:modified xsi:type="dcterms:W3CDTF">2023-04-12T22:42:26Z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