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90" r:id="rId2"/>
    <p:sldId id="262" r:id="rId3"/>
    <p:sldId id="348" r:id="rId4"/>
    <p:sldId id="263" r:id="rId5"/>
    <p:sldId id="345" r:id="rId6"/>
    <p:sldId id="291" r:id="rId7"/>
    <p:sldId id="292" r:id="rId8"/>
    <p:sldId id="346" r:id="rId9"/>
    <p:sldId id="347" r:id="rId10"/>
    <p:sldId id="264" r:id="rId11"/>
    <p:sldId id="363" r:id="rId12"/>
    <p:sldId id="295" r:id="rId13"/>
    <p:sldId id="296" r:id="rId14"/>
    <p:sldId id="358" r:id="rId15"/>
    <p:sldId id="297" r:id="rId16"/>
    <p:sldId id="293" r:id="rId17"/>
    <p:sldId id="299" r:id="rId18"/>
    <p:sldId id="300" r:id="rId19"/>
    <p:sldId id="301" r:id="rId20"/>
    <p:sldId id="364" r:id="rId21"/>
    <p:sldId id="302" r:id="rId22"/>
    <p:sldId id="365" r:id="rId23"/>
    <p:sldId id="366" r:id="rId24"/>
    <p:sldId id="367" r:id="rId25"/>
    <p:sldId id="298" r:id="rId26"/>
    <p:sldId id="303" r:id="rId27"/>
    <p:sldId id="304" r:id="rId28"/>
    <p:sldId id="351" r:id="rId29"/>
    <p:sldId id="305" r:id="rId30"/>
    <p:sldId id="368" r:id="rId31"/>
    <p:sldId id="354" r:id="rId32"/>
    <p:sldId id="306" r:id="rId33"/>
    <p:sldId id="369" r:id="rId34"/>
    <p:sldId id="370" r:id="rId35"/>
    <p:sldId id="307" r:id="rId36"/>
    <p:sldId id="359" r:id="rId37"/>
    <p:sldId id="308" r:id="rId38"/>
    <p:sldId id="360" r:id="rId39"/>
    <p:sldId id="361" r:id="rId40"/>
    <p:sldId id="356" r:id="rId41"/>
    <p:sldId id="355" r:id="rId42"/>
    <p:sldId id="309" r:id="rId43"/>
    <p:sldId id="310" r:id="rId44"/>
    <p:sldId id="322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5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kesh Kumar" initials="RK" lastIdx="8" clrIdx="0">
    <p:extLst>
      <p:ext uri="{19B8F6BF-5375-455C-9EA6-DF929625EA0E}">
        <p15:presenceInfo xmlns:p15="http://schemas.microsoft.com/office/powerpoint/2012/main" userId="S-1-5-21-2752970185-40930380-1894245210-52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D4EAE4"/>
    <a:srgbClr val="001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5" autoAdjust="0"/>
    <p:restoredTop sz="86891" autoAdjust="0"/>
  </p:normalViewPr>
  <p:slideViewPr>
    <p:cSldViewPr>
      <p:cViewPr varScale="1">
        <p:scale>
          <a:sx n="68" d="100"/>
          <a:sy n="68" d="100"/>
        </p:scale>
        <p:origin x="1786" y="62"/>
      </p:cViewPr>
      <p:guideLst>
        <p:guide orient="horz" pos="100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08"/>
    </p:cViewPr>
  </p:sorterViewPr>
  <p:notesViewPr>
    <p:cSldViewPr>
      <p:cViewPr varScale="1">
        <p:scale>
          <a:sx n="54" d="100"/>
          <a:sy n="54" d="100"/>
        </p:scale>
        <p:origin x="179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54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61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34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696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61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Phrase elements are displayed right in line with the other text.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85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4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457200" y="1457450"/>
            <a:ext cx="82296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291114" y="160194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2648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7200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300984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128658" y="3171876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57200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3299388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 hasCustomPrompt="1"/>
          </p:nvPr>
        </p:nvSpPr>
        <p:spPr>
          <a:xfrm>
            <a:off x="6128658" y="4764312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16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15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256"/>
            <a:ext cx="8229600" cy="10972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9149"/>
            <a:ext cx="8229600" cy="424845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83944"/>
            <a:ext cx="8229600" cy="457200"/>
          </a:xfr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007FA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28600" y="1641144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288" y="1447800"/>
            <a:ext cx="3966312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288" y="2271712"/>
            <a:ext cx="3966312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240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8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71712"/>
            <a:ext cx="3962400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5124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5124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58730" y="4044721"/>
            <a:ext cx="3962400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4732563" y="4055609"/>
            <a:ext cx="3965124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510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" y="2756648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57200" y="3886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457200" y="5029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8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03514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447800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6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2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18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285750">
              <a:buClr>
                <a:srgbClr val="007FA3"/>
              </a:buClr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marL="256032" lvl="0" indent="-256032" algn="l" defTabSz="914400" rtl="0" eaLnBrk="1" latinLnBrk="0" hangingPunct="1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Shape 15" descr="Pearson Logo"/>
          <p:cNvPicPr preferRelativeResize="0"/>
          <p:nvPr userDrawn="1"/>
        </p:nvPicPr>
        <p:blipFill rotWithShape="1">
          <a:blip r:embed="rId20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51" r:id="rId8"/>
    <p:sldLayoutId id="2147483654" r:id="rId9"/>
    <p:sldLayoutId id="2147483655" r:id="rId10"/>
    <p:sldLayoutId id="2147483662" r:id="rId11"/>
    <p:sldLayoutId id="2147483663" r:id="rId12"/>
    <p:sldLayoutId id="2147483664" r:id="rId13"/>
    <p:sldLayoutId id="2147483665" r:id="rId14"/>
    <p:sldLayoutId id="2147483668" r:id="rId15"/>
    <p:sldLayoutId id="2147483669" r:id="rId16"/>
    <p:sldLayoutId id="2147483670" r:id="rId17"/>
    <p:sldLayoutId id="2147483671" r:id="rId18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html/logo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descr="Assembly Language for x86 Processors, "/>
          <p:cNvSpPr>
            <a:spLocks noGrp="1"/>
          </p:cNvSpPr>
          <p:nvPr>
            <p:ph type="title"/>
          </p:nvPr>
        </p:nvSpPr>
        <p:spPr>
          <a:xfrm>
            <a:off x="457200" y="215372"/>
            <a:ext cx="8458200" cy="1016650"/>
          </a:xfrm>
        </p:spPr>
        <p:txBody>
          <a:bodyPr/>
          <a:lstStyle/>
          <a:p>
            <a:r>
              <a:rPr lang="en-US" dirty="0"/>
              <a:t>Web Development &amp; Design Foundations  with HTML5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295400"/>
            <a:ext cx="8229600" cy="381000"/>
          </a:xfrm>
        </p:spPr>
        <p:txBody>
          <a:bodyPr/>
          <a:lstStyle/>
          <a:p>
            <a:r>
              <a:rPr lang="en-US" dirty="0"/>
              <a:t>Tenth Edition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HTML Basics</a:t>
            </a:r>
            <a:endParaRPr lang="en-CA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2" descr="Web Development &amp; Design Foundations with HTML5, Tenth Edition by Terry Felke-Morr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836214" cy="476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221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Figure 2.3 </a:t>
            </a:r>
            <a:r>
              <a:rPr lang="en-US" sz="2800" b="0" dirty="0"/>
              <a:t>Code displayed in Notepad. Courtesy of Microsoft Corporation.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78518" y="2229868"/>
            <a:ext cx="7772400" cy="1143000"/>
          </a:xfrm>
          <a:prstGeom prst="rect">
            <a:avLst/>
          </a:prstGeom>
        </p:spPr>
        <p:txBody>
          <a:bodyPr vert="horz" lIns="0" tIns="0" rIns="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400" b="1" kern="1200">
                <a:solidFill>
                  <a:srgbClr val="007FA3"/>
                </a:solidFill>
                <a:latin typeface="+mj-lt"/>
                <a:ea typeface="+mj-ea"/>
                <a:cs typeface="Times New Roman" panose="02020603050405020304" pitchFamily="18" charset="0"/>
              </a:defRPr>
            </a:lvl1pPr>
          </a:lstStyle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Title  Element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Meta Element</a:t>
            </a:r>
          </a:p>
        </p:txBody>
      </p:sp>
      <p:sp>
        <p:nvSpPr>
          <p:cNvPr id="12" name="Notched Right Arrow 11" descr="Notched Right Arrow 2"/>
          <p:cNvSpPr/>
          <p:nvPr/>
        </p:nvSpPr>
        <p:spPr>
          <a:xfrm rot="10800000">
            <a:off x="4606413" y="2514600"/>
            <a:ext cx="792162" cy="315912"/>
          </a:xfrm>
          <a:prstGeom prst="notched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7FA3"/>
              </a:solidFill>
            </a:endParaRPr>
          </a:p>
        </p:txBody>
      </p:sp>
      <p:sp>
        <p:nvSpPr>
          <p:cNvPr id="13" name="Notched Right Arrow 2" descr="Notched Right Arrow 2"/>
          <p:cNvSpPr/>
          <p:nvPr/>
        </p:nvSpPr>
        <p:spPr>
          <a:xfrm rot="10800000">
            <a:off x="4606413" y="2895599"/>
            <a:ext cx="792162" cy="310132"/>
          </a:xfrm>
          <a:prstGeom prst="notched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7FA3"/>
              </a:solidFill>
            </a:endParaRPr>
          </a:p>
        </p:txBody>
      </p:sp>
      <p:pic>
        <p:nvPicPr>
          <p:cNvPr id="15" name="Picture 5" descr="An index h t m l notepad file displaying the codes.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31" y="1635600"/>
            <a:ext cx="3959069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022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Figure 2.5 </a:t>
            </a:r>
            <a:r>
              <a:rPr lang="en-US" sz="2800" b="0" dirty="0"/>
              <a:t>Web page displayed by Microsoft Edge. Courtesy of Microsoft Corporation.</a:t>
            </a:r>
          </a:p>
        </p:txBody>
      </p:sp>
      <p:pic>
        <p:nvPicPr>
          <p:cNvPr id="8" name="Picture 8" descr="A web page of Microsoft Edge titled My First H T M L 5 Web Page displays a phrase Hello World.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99" y="2349000"/>
            <a:ext cx="6804002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7409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Heading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b="1" dirty="0"/>
              <a:t>&lt;h1&gt;Heading Level 1&lt;/h1&gt;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/>
              <a:t>&lt;h2&gt;Heading Level 2&lt;/h2&gt;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/>
              <a:t>&lt;h3&gt;Heading Level 3&lt;/h3&gt;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/>
              <a:t>&lt;h4&gt;Heading Level 4&lt;/h4&gt;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/>
              <a:t>&lt;h5&gt;Heading Level 5&lt;/h5&gt;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/>
              <a:t>&lt;h6&gt;Heading Level 6&lt;/h6&gt;</a:t>
            </a:r>
          </a:p>
        </p:txBody>
      </p:sp>
      <p:pic>
        <p:nvPicPr>
          <p:cNvPr id="4" name="Picture 3" descr="A web page titled, Heading Example displays the Heading elements, Heading Level 1 through 6 from top to bottom. The size of the text is largest at the top and smallest at the bottom. There is empty space above and below the text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1447800"/>
            <a:ext cx="419417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8471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 Element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Paragraph element</a:t>
            </a:r>
          </a:p>
          <a:p>
            <a:pPr marL="0" indent="0">
              <a:buNone/>
            </a:pPr>
            <a:r>
              <a:rPr lang="en-US" altLang="en-US" sz="2400" b="1" dirty="0">
                <a:cs typeface="Times New Roman" panose="02020603050405020304" pitchFamily="18" charset="0"/>
              </a:rPr>
              <a:t>&lt;p&gt; </a:t>
            </a:r>
            <a:r>
              <a:rPr lang="en-US" altLang="en-US" sz="2400" b="1" i="1" dirty="0">
                <a:cs typeface="Times New Roman" panose="02020603050405020304" pitchFamily="18" charset="0"/>
              </a:rPr>
              <a:t>…paragraph goes here… </a:t>
            </a:r>
            <a:r>
              <a:rPr lang="en-US" altLang="en-US" sz="2400" b="1" dirty="0">
                <a:cs typeface="Times New Roman" panose="02020603050405020304" pitchFamily="18" charset="0"/>
              </a:rPr>
              <a:t>&lt;/p&gt;</a:t>
            </a:r>
            <a:br>
              <a:rPr lang="en-US" altLang="en-US" sz="2400" dirty="0">
                <a:cs typeface="Times New Roman" panose="02020603050405020304" pitchFamily="18" charset="0"/>
              </a:rPr>
            </a:br>
            <a:endParaRPr lang="en-US" altLang="en-US" sz="2400" dirty="0">
              <a:cs typeface="Times New Roman" panose="02020603050405020304" pitchFamily="18" charset="0"/>
            </a:endParaRPr>
          </a:p>
          <a:p>
            <a:r>
              <a:rPr lang="en-US" altLang="en-US" sz="2400" dirty="0">
                <a:cs typeface="Times New Roman" panose="02020603050405020304" pitchFamily="18" charset="0"/>
              </a:rPr>
              <a:t>Groups sentences and sections of text together. </a:t>
            </a:r>
          </a:p>
          <a:p>
            <a:r>
              <a:rPr lang="en-US" altLang="en-US" sz="2400" dirty="0">
                <a:cs typeface="Times New Roman" panose="02020603050405020304" pitchFamily="18" charset="0"/>
              </a:rPr>
              <a:t>Block Display – Configures empty space above and below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60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Break Element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Line Break element</a:t>
            </a:r>
          </a:p>
          <a:p>
            <a:r>
              <a:rPr lang="en-US" dirty="0"/>
              <a:t>Stand-alone, or void tag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	</a:t>
            </a:r>
            <a:r>
              <a:rPr lang="en-US" b="1" i="1" dirty="0"/>
              <a:t>…text goes here </a:t>
            </a:r>
            <a:r>
              <a:rPr lang="en-US" b="1" dirty="0"/>
              <a:t>&lt;</a:t>
            </a:r>
            <a:r>
              <a:rPr lang="en-US" b="1" dirty="0" err="1"/>
              <a:t>br</a:t>
            </a:r>
            <a:r>
              <a:rPr lang="en-US" b="1" dirty="0"/>
              <a:t>&gt;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b="1" i="1" dirty="0"/>
              <a:t>This starts on a new line….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Causes the next element or text to display on a new line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0131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Blockquote</a:t>
            </a:r>
            <a:r>
              <a:rPr lang="en-US" dirty="0"/>
              <a:t> Element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b="1" dirty="0" err="1"/>
              <a:t>Blockquote</a:t>
            </a:r>
            <a:r>
              <a:rPr lang="en-US" b="1" dirty="0"/>
              <a:t> element</a:t>
            </a:r>
          </a:p>
          <a:p>
            <a:pPr>
              <a:spcBef>
                <a:spcPts val="1200"/>
              </a:spcBef>
            </a:pPr>
            <a:r>
              <a:rPr lang="en-US" dirty="0"/>
              <a:t>Indents a block of text for special emphasis</a:t>
            </a:r>
            <a:br>
              <a:rPr lang="en-US" dirty="0"/>
            </a:b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b="1" dirty="0"/>
              <a:t>&lt;</a:t>
            </a:r>
            <a:r>
              <a:rPr lang="en-US" b="1" dirty="0" err="1"/>
              <a:t>blockquote</a:t>
            </a:r>
            <a:r>
              <a:rPr lang="en-US" b="1" dirty="0"/>
              <a:t>&gt;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   </a:t>
            </a:r>
            <a:r>
              <a:rPr lang="en-US" b="1" i="1" dirty="0"/>
              <a:t>…text goes here…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/>
              <a:t>&lt;/</a:t>
            </a:r>
            <a:r>
              <a:rPr lang="en-US" b="1" dirty="0" err="1"/>
              <a:t>blockquote</a:t>
            </a:r>
            <a:r>
              <a:rPr lang="en-US" b="1" dirty="0"/>
              <a:t>&gt;</a:t>
            </a:r>
            <a:br>
              <a:rPr lang="en-US" dirty="0"/>
            </a:b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Block Display – Configures empty space above and below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156520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Table 2.1 </a:t>
            </a:r>
            <a:r>
              <a:rPr lang="en-AU" sz="2800" b="0" dirty="0"/>
              <a:t>Phrase Elements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063050"/>
              </p:ext>
            </p:extLst>
          </p:nvPr>
        </p:nvGraphicFramePr>
        <p:xfrm>
          <a:off x="562897" y="1682646"/>
          <a:ext cx="8153400" cy="45657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3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6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Element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Example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Usage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5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&lt;b&gt;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bold text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Text that has no extra importance but is styled in bold font by usage and convention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5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</a:t>
                      </a:r>
                      <a:r>
                        <a:rPr lang="en-US" sz="1600" dirty="0" err="1">
                          <a:effectLst/>
                        </a:rPr>
                        <a:t>em</a:t>
                      </a:r>
                      <a:r>
                        <a:rPr lang="en-US" sz="1600" dirty="0">
                          <a:effectLst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emphasized text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Causes text to be emphasized in relation to other text; usually displayed in italics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5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</a:t>
                      </a:r>
                      <a:r>
                        <a:rPr lang="en-US" sz="1600" dirty="0" err="1">
                          <a:effectLst/>
                        </a:rPr>
                        <a:t>i</a:t>
                      </a:r>
                      <a:r>
                        <a:rPr lang="en-US" sz="1600" dirty="0">
                          <a:effectLst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italicized text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Text that has no extra importance but is styled in italics by usage and convention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5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&lt;mark&gt;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</a:rPr>
                        <a:t>mark</a:t>
                      </a:r>
                      <a:r>
                        <a:rPr lang="en-US" sz="1600" dirty="0">
                          <a:effectLst/>
                        </a:rPr>
                        <a:t> text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Text that is highlighted in order to be easily referenced (HTML5 only)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5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&lt;small&gt;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small text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Legal disclaimers and notices (“fine print”) displayed in small font-size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95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&lt;strong&gt;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strong text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Strong importance; causes text to stand out from surrounding text; usually displayed in bold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7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&lt;sub&gt;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-25000" dirty="0">
                          <a:effectLst/>
                        </a:rPr>
                        <a:t>sub</a:t>
                      </a:r>
                      <a:r>
                        <a:rPr lang="en-US" sz="1600" dirty="0">
                          <a:effectLst/>
                        </a:rPr>
                        <a:t> text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Displays a subscript as small text below the baseline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7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&lt;sup&gt;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30000" dirty="0">
                          <a:effectLst/>
                        </a:rPr>
                        <a:t>sup</a:t>
                      </a:r>
                      <a:r>
                        <a:rPr lang="en-US" sz="1600" dirty="0">
                          <a:effectLst/>
                        </a:rPr>
                        <a:t> text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Displays a superscript as small text above the baseline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57200" y="1312652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Indicate the context and meaning of the text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795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Proper Nesting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CODE:</a:t>
            </a:r>
          </a:p>
          <a:p>
            <a:pPr marL="0" indent="0">
              <a:buNone/>
            </a:pPr>
            <a:r>
              <a:rPr lang="en-US" dirty="0"/>
              <a:t>&lt;p&gt;&lt;</a:t>
            </a:r>
            <a:r>
              <a:rPr lang="en-US" dirty="0" err="1"/>
              <a:t>i</a:t>
            </a:r>
            <a:r>
              <a:rPr lang="en-US" dirty="0"/>
              <a:t>&gt;Call for a free quote for your web development needs: &lt;strong&gt;888.555.5555 &lt;/strong&gt;&lt;/</a:t>
            </a:r>
            <a:r>
              <a:rPr lang="en-US" dirty="0" err="1"/>
              <a:t>i</a:t>
            </a:r>
            <a:r>
              <a:rPr lang="en-US" dirty="0"/>
              <a:t>&gt;&lt;/p&gt;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BROWSER DISPLAY: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000" i="1" dirty="0"/>
              <a:t>Call for a free quote for your web development needs: 888.555.5555</a:t>
            </a:r>
          </a:p>
        </p:txBody>
      </p:sp>
    </p:spTree>
    <p:extLst>
      <p:ext uri="{BB962C8B-B14F-4D97-AF65-F5344CB8AC3E}">
        <p14:creationId xmlns:p14="http://schemas.microsoft.com/office/powerpoint/2010/main" val="3703330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HTML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Unordered List</a:t>
            </a:r>
          </a:p>
          <a:p>
            <a:pPr marL="0" indent="0">
              <a:buNone/>
            </a:pPr>
            <a:r>
              <a:rPr lang="da-DK" dirty="0"/>
              <a:t>Ordered List</a:t>
            </a:r>
          </a:p>
          <a:p>
            <a:pPr marL="0" indent="0">
              <a:buNone/>
            </a:pPr>
            <a:r>
              <a:rPr lang="da-DK" dirty="0"/>
              <a:t>Description List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36214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List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Displays a bullet, or list marker, </a:t>
            </a:r>
            <a:br>
              <a:rPr lang="en-US" dirty="0"/>
            </a:br>
            <a:r>
              <a:rPr lang="en-US" dirty="0"/>
              <a:t>before each entry in the list.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Contains the unordered 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&lt;li&gt;</a:t>
            </a:r>
            <a:br>
              <a:rPr lang="en-US" dirty="0"/>
            </a:br>
            <a:r>
              <a:rPr lang="en-US" dirty="0"/>
              <a:t>Contains an item in the list</a:t>
            </a:r>
          </a:p>
        </p:txBody>
      </p:sp>
      <p:pic>
        <p:nvPicPr>
          <p:cNvPr id="4" name="Picture 5" descr="A bulleted list shows items as T C P, I P, H T T P, and F T P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3048000"/>
            <a:ext cx="2324100" cy="200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5994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Outcomes</a:t>
            </a:r>
            <a:r>
              <a:rPr lang="en-US" altLang="en-US" sz="2000" b="0" dirty="0"/>
              <a:t> (1 of 2)</a:t>
            </a:r>
            <a:endParaRPr lang="en-US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/>
              <a:t>In this chapter, you will learn how to ...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Describe HTML, XHTML, and HTML5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Identify the markup language in a web page document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Use the html, head, body, title, and meta elements to code a template for a web page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Configure the body of a web page with headings, paragraphs, line breaks, </a:t>
            </a:r>
            <a:r>
              <a:rPr lang="en-US" altLang="en-US" dirty="0" err="1"/>
              <a:t>divs</a:t>
            </a:r>
            <a:r>
              <a:rPr lang="en-US" altLang="en-US" dirty="0"/>
              <a:t>, lists, and </a:t>
            </a:r>
            <a:r>
              <a:rPr lang="en-US" altLang="en-US" dirty="0" err="1"/>
              <a:t>blockquotes</a:t>
            </a:r>
            <a:endParaRPr lang="en-US" altLang="en-US" dirty="0"/>
          </a:p>
          <a:p>
            <a:pPr>
              <a:spcBef>
                <a:spcPts val="600"/>
              </a:spcBef>
            </a:pPr>
            <a:r>
              <a:rPr lang="en-US" altLang="en-US" dirty="0"/>
              <a:t>Configure text with phrase elements</a:t>
            </a:r>
          </a:p>
          <a:p>
            <a:pPr>
              <a:spcBef>
                <a:spcPts val="600"/>
              </a:spcBef>
            </a:pPr>
            <a:endParaRPr lang="en-US" altLang="en-US" dirty="0"/>
          </a:p>
          <a:p>
            <a:pPr>
              <a:spcBef>
                <a:spcPts val="600"/>
              </a:spcBef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0699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List Example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&lt;ul&gt;</a:t>
            </a:r>
          </a:p>
          <a:p>
            <a:pPr marL="0" indent="0">
              <a:buNone/>
            </a:pPr>
            <a:r>
              <a:rPr lang="it-IT" dirty="0"/>
              <a:t>   &lt;li&gt;TCP&lt;/li&gt;</a:t>
            </a:r>
          </a:p>
          <a:p>
            <a:pPr marL="0" indent="0">
              <a:buNone/>
            </a:pPr>
            <a:r>
              <a:rPr lang="it-IT" dirty="0"/>
              <a:t>   &lt;li&gt;IP&lt;/li&gt;</a:t>
            </a:r>
          </a:p>
          <a:p>
            <a:pPr marL="0" indent="0">
              <a:buNone/>
            </a:pPr>
            <a:r>
              <a:rPr lang="it-IT" dirty="0"/>
              <a:t>   &lt;li&gt;HTTP&lt;/li&gt;</a:t>
            </a:r>
          </a:p>
          <a:p>
            <a:pPr marL="0" indent="0">
              <a:buNone/>
            </a:pPr>
            <a:r>
              <a:rPr lang="it-IT" dirty="0"/>
              <a:t>   &lt;li&gt;FTP&lt;/li&gt;</a:t>
            </a:r>
          </a:p>
          <a:p>
            <a:pPr marL="0" indent="0">
              <a:buNone/>
            </a:pPr>
            <a:r>
              <a:rPr lang="it-IT" dirty="0"/>
              <a:t> &lt;/ul&gt;</a:t>
            </a:r>
            <a:endParaRPr lang="en-US" dirty="0"/>
          </a:p>
        </p:txBody>
      </p:sp>
      <p:pic>
        <p:nvPicPr>
          <p:cNvPr id="5" name="Picture 5" descr="A bulleted list shows items as T C P, I P, H T T P, and F T P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1968500"/>
            <a:ext cx="2324100" cy="200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3473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Displays a numbering or lettering system to itemize the information contained in the list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Contains the ordered list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 attribute determines numbering scheme of list, default is numerals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&lt;li&gt;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Contains an item in the list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482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 Example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&lt;ol&gt;</a:t>
            </a:r>
          </a:p>
          <a:p>
            <a:pPr marL="0" indent="0">
              <a:buNone/>
            </a:pPr>
            <a:r>
              <a:rPr lang="it-IT" dirty="0"/>
              <a:t>   &lt;li&gt;Apply to school&lt;/li&gt;</a:t>
            </a:r>
          </a:p>
          <a:p>
            <a:pPr marL="0" indent="0">
              <a:buNone/>
            </a:pPr>
            <a:r>
              <a:rPr lang="it-IT" dirty="0"/>
              <a:t>   &lt;li&gt;Register for course&lt;/li&gt;</a:t>
            </a:r>
          </a:p>
          <a:p>
            <a:pPr marL="0" indent="0">
              <a:buNone/>
            </a:pPr>
            <a:r>
              <a:rPr lang="it-IT" dirty="0"/>
              <a:t>   &lt;li&gt;Pay tuition&lt;/li&gt;</a:t>
            </a:r>
          </a:p>
          <a:p>
            <a:pPr marL="0" indent="0">
              <a:buNone/>
            </a:pPr>
            <a:r>
              <a:rPr lang="it-IT" dirty="0"/>
              <a:t>   &lt;li&gt;Attend course&lt;/li&gt;</a:t>
            </a:r>
          </a:p>
          <a:p>
            <a:pPr marL="0" indent="0">
              <a:buNone/>
            </a:pPr>
            <a:r>
              <a:rPr lang="it-IT" dirty="0"/>
              <a:t> &lt;/ol&gt;</a:t>
            </a:r>
            <a:endParaRPr lang="en-US" dirty="0"/>
          </a:p>
        </p:txBody>
      </p:sp>
      <p:pic>
        <p:nvPicPr>
          <p:cNvPr id="6" name="Picture 4" descr="A numbered list shows items as follows. 1. Apply to school. 2. Register for course. 3. Pay tuition. 4. Attend course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3810000"/>
            <a:ext cx="3592513" cy="194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6145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List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Useful to display a list of terms and descriptions or a list of FAQ and answers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&lt;dl&gt;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Contains the description list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Contains a term/phrase/sentence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Configures empty space above and below the text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265113" indent="0"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Contains a description of the term/phrase/sentence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Indents the text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Configures empty space above and below the text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926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List Example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/>
              <a:t>&lt;dl&gt;</a:t>
            </a:r>
          </a:p>
          <a:p>
            <a:pPr marL="0" indent="0">
              <a:buNone/>
            </a:pPr>
            <a:r>
              <a:rPr lang="it-IT" b="1" dirty="0"/>
              <a:t>   &lt;dt&gt;IP&lt;/dt&gt;</a:t>
            </a:r>
          </a:p>
          <a:p>
            <a:pPr marL="0" indent="0">
              <a:buNone/>
            </a:pPr>
            <a:r>
              <a:rPr lang="it-IT" b="1" dirty="0"/>
              <a:t>        &lt;dd&gt;Internet Protocol&lt;/dd&gt;</a:t>
            </a:r>
          </a:p>
          <a:p>
            <a:pPr marL="0" indent="0">
              <a:buNone/>
            </a:pPr>
            <a:r>
              <a:rPr lang="it-IT" b="1" dirty="0"/>
              <a:t>    &lt;dt&gt;TCP&lt;/dt&gt;</a:t>
            </a:r>
          </a:p>
          <a:p>
            <a:pPr marL="0" indent="0">
              <a:buNone/>
            </a:pPr>
            <a:r>
              <a:rPr lang="it-IT" b="1" dirty="0"/>
              <a:t>         &lt;dd&gt;Transmission Control Protocol&lt;/dd&gt;</a:t>
            </a:r>
          </a:p>
          <a:p>
            <a:pPr marL="0" indent="0">
              <a:buNone/>
            </a:pPr>
            <a:r>
              <a:rPr lang="it-IT" b="1" dirty="0"/>
              <a:t>&lt;/dl&gt;</a:t>
            </a:r>
            <a:endParaRPr lang="en-US" b="1" dirty="0"/>
          </a:p>
        </p:txBody>
      </p:sp>
      <p:pic>
        <p:nvPicPr>
          <p:cNvPr id="5" name="Picture 4" descr="A nested list shows the item Internet protocol nested in IP and item transmission control protocol nested in T C P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419600"/>
            <a:ext cx="4878388" cy="1895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961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Checkpoint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i="1" dirty="0"/>
              <a:t>Describe the features of a heading element and how it configures the text.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Describe the difference between ordered lists and unordered lists.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Describe the purpose of the </a:t>
            </a:r>
            <a:r>
              <a:rPr lang="en-US" i="1" dirty="0" err="1"/>
              <a:t>blockquote</a:t>
            </a:r>
            <a:r>
              <a:rPr lang="en-US" i="1" dirty="0"/>
              <a:t> tag.</a:t>
            </a:r>
          </a:p>
        </p:txBody>
      </p:sp>
    </p:spTree>
    <p:extLst>
      <p:ext uri="{BB962C8B-B14F-4D97-AF65-F5344CB8AC3E}">
        <p14:creationId xmlns:p14="http://schemas.microsoft.com/office/powerpoint/2010/main" val="2585517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Special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/>
              <a:t>Display special characters such as quotes, copyright symbol, etc.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058262"/>
              </p:ext>
            </p:extLst>
          </p:nvPr>
        </p:nvGraphicFramePr>
        <p:xfrm>
          <a:off x="914400" y="2819400"/>
          <a:ext cx="6096000" cy="312420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5184932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77949030"/>
                    </a:ext>
                  </a:extLst>
                </a:gridCol>
              </a:tblGrid>
              <a:tr h="391195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b="0" dirty="0">
                          <a:latin typeface="+mj-lt"/>
                          <a:cs typeface="Times New Roman" panose="02020603050405020304" pitchFamily="18" charset="0"/>
                        </a:rPr>
                        <a:t>Character</a:t>
                      </a:r>
                      <a:endParaRPr lang="en-AU" sz="1800" b="0" dirty="0">
                        <a:latin typeface="+mj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800" b="0" dirty="0">
                          <a:latin typeface="+mj-lt"/>
                          <a:cs typeface="Times New Roman" panose="02020603050405020304" pitchFamily="18" charset="0"/>
                        </a:rPr>
                        <a:t>Code</a:t>
                      </a:r>
                      <a:endParaRPr lang="en-AU" sz="1800" b="0" dirty="0">
                        <a:latin typeface="+mj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718763"/>
                  </a:ext>
                </a:extLst>
              </a:tr>
              <a:tr h="65377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>
                          <a:latin typeface="+mj-lt"/>
                          <a:cs typeface="Arial" panose="020B0604020202020204" pitchFamily="34" charset="0"/>
                        </a:rPr>
                        <a:t>© </a:t>
                      </a:r>
                      <a:endParaRPr lang="en-AU" sz="1800" dirty="0">
                        <a:latin typeface="+mj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latin typeface="+mj-lt"/>
                          <a:cs typeface="Arial" panose="020B0604020202020204" pitchFamily="34" charset="0"/>
                        </a:rPr>
                        <a:t>&amp;copy;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32370"/>
                  </a:ext>
                </a:extLst>
              </a:tr>
              <a:tr h="56267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>
                          <a:latin typeface="+mj-lt"/>
                          <a:cs typeface="Arial" panose="020B0604020202020204" pitchFamily="34" charset="0"/>
                        </a:rPr>
                        <a:t>&lt;</a:t>
                      </a:r>
                      <a:endParaRPr lang="en-AU" sz="1800" dirty="0">
                        <a:latin typeface="+mj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latin typeface="+mj-lt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altLang="en-US" sz="1800" dirty="0" err="1">
                          <a:latin typeface="+mj-lt"/>
                          <a:cs typeface="Arial" panose="020B0604020202020204" pitchFamily="34" charset="0"/>
                        </a:rPr>
                        <a:t>lt</a:t>
                      </a:r>
                      <a:r>
                        <a:rPr lang="en-US" altLang="en-US" sz="1800" dirty="0">
                          <a:latin typeface="+mj-lt"/>
                          <a:cs typeface="Arial" panose="020B0604020202020204" pitchFamily="34" charset="0"/>
                        </a:rPr>
                        <a:t>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936089"/>
                  </a:ext>
                </a:extLst>
              </a:tr>
              <a:tr h="56267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>
                          <a:latin typeface="+mj-lt"/>
                          <a:cs typeface="Arial" panose="020B0604020202020204" pitchFamily="34" charset="0"/>
                        </a:rPr>
                        <a:t>&gt;</a:t>
                      </a:r>
                      <a:endParaRPr lang="en-AU" sz="1800" dirty="0">
                        <a:latin typeface="+mj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latin typeface="+mj-lt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altLang="en-US" sz="1800" dirty="0" err="1">
                          <a:latin typeface="+mj-lt"/>
                          <a:cs typeface="Arial" panose="020B0604020202020204" pitchFamily="34" charset="0"/>
                        </a:rPr>
                        <a:t>gt</a:t>
                      </a:r>
                      <a:r>
                        <a:rPr lang="en-US" altLang="en-US" sz="1800" dirty="0">
                          <a:latin typeface="+mj-lt"/>
                          <a:cs typeface="Arial" panose="020B0604020202020204" pitchFamily="34" charset="0"/>
                        </a:rPr>
                        <a:t>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750257"/>
                  </a:ext>
                </a:extLst>
              </a:tr>
              <a:tr h="56267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>
                          <a:latin typeface="+mj-lt"/>
                          <a:cs typeface="Arial" panose="020B0604020202020204" pitchFamily="34" charset="0"/>
                        </a:rPr>
                        <a:t>&amp;</a:t>
                      </a:r>
                      <a:endParaRPr lang="en-AU" sz="1800" dirty="0">
                        <a:latin typeface="+mj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latin typeface="+mj-lt"/>
                          <a:cs typeface="Arial" panose="020B0604020202020204" pitchFamily="34" charset="0"/>
                        </a:rPr>
                        <a:t>&amp;amp;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385854"/>
                  </a:ext>
                </a:extLst>
              </a:tr>
              <a:tr h="391195">
                <a:tc>
                  <a:txBody>
                    <a:bodyPr/>
                    <a:lstStyle/>
                    <a:p>
                      <a:endParaRPr lang="en-AU" sz="1800" dirty="0">
                        <a:latin typeface="+mj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latin typeface="+mj-lt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altLang="en-US" sz="1800" dirty="0" err="1">
                          <a:latin typeface="+mj-lt"/>
                          <a:cs typeface="Arial" panose="020B0604020202020204" pitchFamily="34" charset="0"/>
                        </a:rPr>
                        <a:t>nbsp</a:t>
                      </a:r>
                      <a:r>
                        <a:rPr lang="en-US" altLang="en-US" sz="1800" dirty="0">
                          <a:latin typeface="+mj-lt"/>
                          <a:cs typeface="Arial" panose="020B0604020202020204" pitchFamily="34" charset="0"/>
                        </a:rPr>
                        <a:t>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08643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486400" y="5943602"/>
            <a:ext cx="2065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latin typeface=""/>
              </a:rPr>
              <a:t>Also see Table 2.3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6455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Div</a:t>
            </a:r>
            <a:r>
              <a:rPr lang="en-US" dirty="0"/>
              <a:t> Element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Configures a structural block area or “division” on a web page with empty space above and below. </a:t>
            </a:r>
          </a:p>
          <a:p>
            <a:pPr marL="0" indent="0">
              <a:buNone/>
            </a:pPr>
            <a:r>
              <a:rPr lang="en-US" dirty="0"/>
              <a:t>Can contain other block display elements, including other div elements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&lt;div&gt;Home Services Contact&lt;/div&gt;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3671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2.20 </a:t>
            </a:r>
            <a:r>
              <a:rPr lang="en-US" b="0" dirty="0"/>
              <a:t>Wireframe for Casita Sedona</a:t>
            </a:r>
            <a:endParaRPr lang="en-AU" dirty="0"/>
          </a:p>
        </p:txBody>
      </p:sp>
      <p:pic>
        <p:nvPicPr>
          <p:cNvPr id="7" name="Picture 2" descr="A home page wireframe displays elements inside the box from top to bottom that are header, nav, main, and footer. The element main has element div inside it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83" y="1547400"/>
            <a:ext cx="4444834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319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Structural Elements</a:t>
            </a:r>
            <a:r>
              <a:rPr lang="en-US" sz="2000" b="0" dirty="0"/>
              <a:t> (1 of 3)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header Element</a:t>
            </a:r>
          </a:p>
          <a:p>
            <a:pPr marL="0" indent="0">
              <a:buNone/>
            </a:pPr>
            <a:r>
              <a:rPr lang="en-US" dirty="0"/>
              <a:t>&lt;header&gt;&lt;/header&gt;</a:t>
            </a:r>
            <a:br>
              <a:rPr lang="en-US" dirty="0"/>
            </a:br>
            <a:r>
              <a:rPr lang="en-US" dirty="0"/>
              <a:t>Contains the web page </a:t>
            </a:r>
            <a:br>
              <a:rPr lang="en-US" dirty="0"/>
            </a:br>
            <a:r>
              <a:rPr lang="en-US" dirty="0"/>
              <a:t>       document’s headings</a:t>
            </a:r>
          </a:p>
          <a:p>
            <a:pPr marL="0" indent="0">
              <a:buNone/>
            </a:pPr>
            <a:r>
              <a:rPr lang="en-US" dirty="0" err="1"/>
              <a:t>nav</a:t>
            </a:r>
            <a:r>
              <a:rPr lang="en-US" dirty="0"/>
              <a:t> Element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nav</a:t>
            </a:r>
            <a:r>
              <a:rPr lang="en-US" dirty="0"/>
              <a:t>&gt;&lt;/</a:t>
            </a:r>
            <a:r>
              <a:rPr lang="en-US" dirty="0" err="1"/>
              <a:t>nav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Contains web page </a:t>
            </a:r>
            <a:br>
              <a:rPr lang="en-US" dirty="0"/>
            </a:br>
            <a:r>
              <a:rPr lang="en-US" dirty="0"/>
              <a:t>      document’s main navigation</a:t>
            </a:r>
          </a:p>
        </p:txBody>
      </p:sp>
    </p:spTree>
    <p:extLst>
      <p:ext uri="{BB962C8B-B14F-4D97-AF65-F5344CB8AC3E}">
        <p14:creationId xmlns:p14="http://schemas.microsoft.com/office/powerpoint/2010/main" val="65790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Outcomes</a:t>
            </a:r>
            <a:r>
              <a:rPr lang="en-US" altLang="en-US" sz="2000" b="0" dirty="0"/>
              <a:t> (2 of 2)</a:t>
            </a:r>
            <a:endParaRPr lang="en-US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dirty="0"/>
              <a:t>Configure a web page using structural elements including header, </a:t>
            </a:r>
            <a:r>
              <a:rPr lang="en-US" altLang="en-US" dirty="0" err="1"/>
              <a:t>nav</a:t>
            </a:r>
            <a:r>
              <a:rPr lang="en-US" altLang="en-US" dirty="0"/>
              <a:t>,  main, footer, section, aside, and article elements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Configure special characters 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Use the anchor element to link from page to page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Create absolute, relative, and e-mail hyperlinks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Code, save, and display a web page document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Test a web page document for valid syntax</a:t>
            </a:r>
          </a:p>
        </p:txBody>
      </p:sp>
    </p:spTree>
    <p:extLst>
      <p:ext uri="{BB962C8B-B14F-4D97-AF65-F5344CB8AC3E}">
        <p14:creationId xmlns:p14="http://schemas.microsoft.com/office/powerpoint/2010/main" val="1727989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Structural Elements</a:t>
            </a:r>
            <a:r>
              <a:rPr lang="en-US" sz="2000" b="0" dirty="0"/>
              <a:t> (2 of 3)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main Element</a:t>
            </a:r>
            <a:br>
              <a:rPr lang="en-US" dirty="0"/>
            </a:br>
            <a:r>
              <a:rPr lang="en-US" dirty="0"/>
              <a:t>     &lt;main&gt;&lt;/main&gt;</a:t>
            </a:r>
            <a:br>
              <a:rPr lang="en-US" dirty="0"/>
            </a:br>
            <a:r>
              <a:rPr lang="en-US" dirty="0"/>
              <a:t>     Contains the web page </a:t>
            </a:r>
            <a:br>
              <a:rPr lang="en-US" dirty="0"/>
            </a:br>
            <a:r>
              <a:rPr lang="en-US" dirty="0"/>
              <a:t>            document’s main content</a:t>
            </a:r>
          </a:p>
          <a:p>
            <a:pPr marL="0" indent="0">
              <a:buNone/>
            </a:pPr>
            <a:r>
              <a:rPr lang="en-US" dirty="0"/>
              <a:t>footer Element</a:t>
            </a:r>
          </a:p>
          <a:p>
            <a:pPr marL="0" indent="0">
              <a:buNone/>
            </a:pPr>
            <a:r>
              <a:rPr lang="en-US" dirty="0"/>
              <a:t>&lt;footer&gt;&lt;/footer&gt;</a:t>
            </a:r>
            <a:br>
              <a:rPr lang="en-US" dirty="0"/>
            </a:br>
            <a:r>
              <a:rPr lang="en-US" dirty="0"/>
              <a:t>Contains the web page </a:t>
            </a:r>
            <a:br>
              <a:rPr lang="en-US" dirty="0"/>
            </a:br>
            <a:r>
              <a:rPr lang="en-US" dirty="0"/>
              <a:t>      document’s  footer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058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2.21 </a:t>
            </a:r>
            <a:r>
              <a:rPr lang="en-US" b="0" dirty="0"/>
              <a:t>Casita Sedona web page</a:t>
            </a:r>
            <a:endParaRPr lang="en-AU" dirty="0"/>
          </a:p>
        </p:txBody>
      </p:sp>
      <p:pic>
        <p:nvPicPr>
          <p:cNvPr id="5" name="Picture 3" descr="A screenshot shows the Casita Sedona web page. 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764" y="1547400"/>
            <a:ext cx="4192473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141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HTML5 Structural Elements</a:t>
            </a:r>
            <a:r>
              <a:rPr lang="en-US" sz="2000" b="0" dirty="0"/>
              <a:t> (3 of 3)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  &lt;header&gt; </a:t>
            </a:r>
            <a:r>
              <a:rPr lang="en-US" i="1" dirty="0"/>
              <a:t>document headings go here</a:t>
            </a:r>
            <a:r>
              <a:rPr lang="en-US" dirty="0"/>
              <a:t> &lt;/header&gt;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nav</a:t>
            </a:r>
            <a:r>
              <a:rPr lang="en-US" dirty="0"/>
              <a:t>&gt; </a:t>
            </a:r>
            <a:r>
              <a:rPr lang="en-US" i="1" dirty="0"/>
              <a:t>main navigation goes here</a:t>
            </a:r>
            <a:r>
              <a:rPr lang="en-US" dirty="0"/>
              <a:t> &lt;/</a:t>
            </a:r>
            <a:r>
              <a:rPr lang="en-US" dirty="0" err="1"/>
              <a:t>nav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&lt;main&gt; </a:t>
            </a:r>
            <a:r>
              <a:rPr lang="en-US" i="1" dirty="0"/>
              <a:t>main content goes here</a:t>
            </a:r>
            <a:r>
              <a:rPr lang="en-US" dirty="0"/>
              <a:t> &lt;/main&gt;</a:t>
            </a:r>
          </a:p>
          <a:p>
            <a:pPr marL="0" indent="0">
              <a:buNone/>
            </a:pPr>
            <a:r>
              <a:rPr lang="en-US" dirty="0"/>
              <a:t>  &lt;footer&gt; </a:t>
            </a:r>
            <a:r>
              <a:rPr lang="en-US" i="1" dirty="0"/>
              <a:t>document footer information goes here</a:t>
            </a:r>
            <a:r>
              <a:rPr lang="en-US" dirty="0"/>
              <a:t> &lt;/footer&gt;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62480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More Structural Elements</a:t>
            </a:r>
            <a:r>
              <a:rPr lang="en-US" sz="2000" b="0" dirty="0"/>
              <a:t> (1 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Aside Element</a:t>
            </a:r>
          </a:p>
          <a:p>
            <a:r>
              <a:rPr lang="en-US" dirty="0"/>
              <a:t>block display; contains a sidebar, a note, or other tangential content</a:t>
            </a:r>
          </a:p>
          <a:p>
            <a:pPr marL="0" indent="0">
              <a:buNone/>
            </a:pPr>
            <a:r>
              <a:rPr lang="en-US" b="1" dirty="0"/>
              <a:t>Section Element</a:t>
            </a:r>
          </a:p>
          <a:p>
            <a:r>
              <a:rPr lang="en-US" dirty="0"/>
              <a:t>contains a “section” of a document, such as a chapter or topic</a:t>
            </a:r>
          </a:p>
          <a:p>
            <a:r>
              <a:rPr lang="en-US" dirty="0"/>
              <a:t>block display</a:t>
            </a:r>
          </a:p>
        </p:txBody>
      </p:sp>
    </p:spTree>
    <p:extLst>
      <p:ext uri="{BB962C8B-B14F-4D97-AF65-F5344CB8AC3E}">
        <p14:creationId xmlns:p14="http://schemas.microsoft.com/office/powerpoint/2010/main" val="3842580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More Structural Elements</a:t>
            </a:r>
            <a:r>
              <a:rPr lang="en-US" sz="2000" b="0" dirty="0"/>
              <a:t> (2 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Article Element</a:t>
            </a:r>
          </a:p>
          <a:p>
            <a:r>
              <a:rPr lang="en-US" dirty="0"/>
              <a:t>contains an independent entry, such as a blog posting, comment, or e-zine article that could stand on its own</a:t>
            </a:r>
          </a:p>
          <a:p>
            <a:pPr>
              <a:spcBef>
                <a:spcPts val="600"/>
              </a:spcBef>
            </a:pPr>
            <a:r>
              <a:rPr lang="en-US" dirty="0"/>
              <a:t>block display</a:t>
            </a:r>
          </a:p>
          <a:p>
            <a:pPr marL="0" indent="0">
              <a:buNone/>
            </a:pPr>
            <a:r>
              <a:rPr lang="en-US" b="1" dirty="0"/>
              <a:t>Time Element</a:t>
            </a:r>
          </a:p>
          <a:p>
            <a:pPr>
              <a:spcBef>
                <a:spcPts val="600"/>
              </a:spcBef>
            </a:pPr>
            <a:r>
              <a:rPr lang="en-US" dirty="0"/>
              <a:t>represents a date or a time </a:t>
            </a:r>
          </a:p>
          <a:p>
            <a:pPr>
              <a:spcBef>
                <a:spcPts val="600"/>
              </a:spcBef>
            </a:pPr>
            <a:r>
              <a:rPr lang="en-US" dirty="0"/>
              <a:t>could be useful to date articles </a:t>
            </a:r>
            <a:br>
              <a:rPr lang="en-US" dirty="0"/>
            </a:br>
            <a:r>
              <a:rPr lang="en-US" dirty="0"/>
              <a:t>or blog posts</a:t>
            </a:r>
          </a:p>
          <a:p>
            <a:pPr>
              <a:spcBef>
                <a:spcPts val="600"/>
              </a:spcBef>
            </a:pPr>
            <a:r>
              <a:rPr lang="en-US" dirty="0"/>
              <a:t>inline display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9438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2.22 </a:t>
            </a:r>
            <a:r>
              <a:rPr lang="en-AU" sz="2800" b="0" dirty="0"/>
              <a:t>The blog page.</a:t>
            </a:r>
          </a:p>
        </p:txBody>
      </p:sp>
      <p:pic>
        <p:nvPicPr>
          <p:cNvPr id="4" name="Content Placeholder 3" descr="A screenshot shows the Lighthouse Bistro blog page. 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839" y="1699800"/>
            <a:ext cx="4024323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73520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Element (Anchor Element)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Wingdings" panose="05000000000000000000" pitchFamily="2" charset="2"/>
              <a:buChar char="Ø"/>
            </a:pPr>
            <a:r>
              <a:rPr lang="en-US" dirty="0"/>
              <a:t>Specifies a hyperlink reference (</a:t>
            </a:r>
            <a:r>
              <a:rPr lang="en-US" dirty="0" err="1"/>
              <a:t>href</a:t>
            </a:r>
            <a:r>
              <a:rPr lang="en-US" dirty="0"/>
              <a:t>) to a file</a:t>
            </a:r>
          </a:p>
          <a:p>
            <a:pPr marL="354013" indent="-354013">
              <a:buFont typeface="Wingdings" panose="05000000000000000000" pitchFamily="2" charset="2"/>
              <a:buChar char="Ø"/>
            </a:pPr>
            <a:r>
              <a:rPr lang="en-US" dirty="0"/>
              <a:t>Text between the &lt;a&gt; and &lt;/a&gt; is displayed on the web page.</a:t>
            </a:r>
          </a:p>
          <a:p>
            <a:pPr marL="0" indent="0">
              <a:buNone/>
            </a:pPr>
            <a:r>
              <a:rPr lang="en-US" b="1" dirty="0"/>
              <a:t>&lt;a </a:t>
            </a:r>
            <a:r>
              <a:rPr lang="en-US" b="1" dirty="0" err="1"/>
              <a:t>href</a:t>
            </a:r>
            <a:r>
              <a:rPr lang="en-US" b="1" dirty="0"/>
              <a:t>="contact.html"&gt;Contact Us&lt;/a&gt;</a:t>
            </a:r>
          </a:p>
          <a:p>
            <a:pPr marL="354013" indent="-354013">
              <a:buFont typeface="Wingdings" panose="05000000000000000000" pitchFamily="2" charset="2"/>
              <a:buChar char="Ø"/>
            </a:pPr>
            <a:r>
              <a:rPr lang="en-US" dirty="0" err="1"/>
              <a:t>href</a:t>
            </a:r>
            <a:r>
              <a:rPr lang="en-US" dirty="0"/>
              <a:t> Attribute</a:t>
            </a:r>
          </a:p>
          <a:p>
            <a:pPr marL="628650" lvl="1" indent="-274638">
              <a:buFont typeface="Arial" panose="020B0604020202020204" pitchFamily="34" charset="0"/>
              <a:buChar char="•"/>
            </a:pPr>
            <a:r>
              <a:rPr lang="en-US" dirty="0"/>
              <a:t>Indicates the file name or URL</a:t>
            </a:r>
          </a:p>
          <a:p>
            <a:pPr marL="0" indent="0">
              <a:buNone/>
            </a:pPr>
            <a:br>
              <a:rPr lang="en-US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18552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Link in a New Browser Window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/>
              <a:t>The target attribute on the anchor element opens a link in a new browser window or new browser tab.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400" b="1" dirty="0"/>
              <a:t>&lt;a </a:t>
            </a:r>
            <a:r>
              <a:rPr lang="en-US" sz="2400" b="1" dirty="0" err="1"/>
              <a:t>href</a:t>
            </a:r>
            <a:r>
              <a:rPr lang="en-US" sz="2400" b="1" dirty="0"/>
              <a:t>="https://google.com" target="_blank"&gt;Search Google&lt;/a&gt;</a:t>
            </a:r>
          </a:p>
          <a:p>
            <a:pPr marL="0" indent="0">
              <a:spcBef>
                <a:spcPts val="600"/>
              </a:spcBef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712146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HTML5 Block Anchor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Configure block display elements within a hyperlink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="http://www.w3.org/TR/html-markup"&gt;</a:t>
            </a:r>
          </a:p>
          <a:p>
            <a:pPr marL="0" indent="0">
              <a:buNone/>
            </a:pPr>
            <a:r>
              <a:rPr lang="en-US" dirty="0"/>
              <a:t>&lt;h1&gt;HTML5 Reference&lt;/h1&gt;</a:t>
            </a:r>
          </a:p>
          <a:p>
            <a:pPr marL="0" indent="0">
              <a:buNone/>
            </a:pPr>
            <a:r>
              <a:rPr lang="en-US" dirty="0"/>
              <a:t>&lt;p&gt;Bookmark this site for a handy HTML5 reference.&lt;/p&gt;</a:t>
            </a:r>
          </a:p>
          <a:p>
            <a:pPr marL="0" indent="0">
              <a:buNone/>
            </a:pPr>
            <a:r>
              <a:rPr lang="en-US" dirty="0"/>
              <a:t>&lt;/a&gt;</a:t>
            </a:r>
            <a:endParaRPr lang="en-AU" dirty="0"/>
          </a:p>
        </p:txBody>
      </p:sp>
      <p:pic>
        <p:nvPicPr>
          <p:cNvPr id="4" name="Picture 2" descr="Hyperlinked text, H T M L 5 References with text below it as, bookmark this site for a handy H T M L 5 referenc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648200"/>
            <a:ext cx="314325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61177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Absolute &amp; Relative 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Absolute link</a:t>
            </a:r>
          </a:p>
          <a:p>
            <a:r>
              <a:rPr lang="en-US" dirty="0"/>
              <a:t>Link to a different website</a:t>
            </a:r>
          </a:p>
          <a:p>
            <a:pPr marL="0" indent="0">
              <a:buNone/>
            </a:pPr>
            <a:r>
              <a:rPr lang="en-US" b="1" dirty="0"/>
              <a:t>&lt;a </a:t>
            </a:r>
            <a:r>
              <a:rPr lang="en-US" b="1" dirty="0" err="1"/>
              <a:t>href</a:t>
            </a:r>
            <a:r>
              <a:rPr lang="en-US" b="1" dirty="0"/>
              <a:t>="http://yahoo.com"&gt;Yahoo&lt;/a&gt;</a:t>
            </a:r>
          </a:p>
          <a:p>
            <a:pPr marL="0" indent="0">
              <a:buNone/>
            </a:pPr>
            <a:r>
              <a:rPr lang="en-US" dirty="0"/>
              <a:t>Relative link</a:t>
            </a:r>
          </a:p>
          <a:p>
            <a:r>
              <a:rPr lang="en-US" dirty="0"/>
              <a:t>Link to pages on your own site</a:t>
            </a:r>
          </a:p>
          <a:p>
            <a:pPr marL="0" indent="0">
              <a:buNone/>
            </a:pPr>
            <a:r>
              <a:rPr lang="en-US" b="1" dirty="0"/>
              <a:t>&lt;a </a:t>
            </a:r>
            <a:r>
              <a:rPr lang="en-US" b="1" dirty="0" err="1"/>
              <a:t>href</a:t>
            </a:r>
            <a:r>
              <a:rPr lang="en-US" b="1" dirty="0"/>
              <a:t>="index.htm"&gt;Home&lt;/a&gt;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85522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spcBef>
                <a:spcPts val="900"/>
              </a:spcBef>
              <a:buNone/>
            </a:pPr>
            <a:r>
              <a:rPr lang="en-US" altLang="en-US" dirty="0"/>
              <a:t>HTML: </a:t>
            </a:r>
            <a:br>
              <a:rPr lang="en-US" altLang="en-US" dirty="0"/>
            </a:br>
            <a:r>
              <a:rPr lang="en-US" altLang="en-US" dirty="0"/>
              <a:t>The set of markup symbols or codes placed in a file intended for display on a Web browser page.</a:t>
            </a:r>
          </a:p>
          <a:p>
            <a:pPr marL="0" indent="0">
              <a:spcBef>
                <a:spcPts val="900"/>
              </a:spcBef>
              <a:buNone/>
            </a:pPr>
            <a:endParaRPr lang="en-US" altLang="en-US" dirty="0"/>
          </a:p>
          <a:p>
            <a:pPr marL="0" indent="0">
              <a:spcBef>
                <a:spcPts val="900"/>
              </a:spcBef>
              <a:buNone/>
            </a:pPr>
            <a:r>
              <a:rPr lang="en-US" altLang="en-US" dirty="0"/>
              <a:t>The World Wide Web Consortium (http://w3c.org) sets the standards for HTML and its related languages.</a:t>
            </a:r>
          </a:p>
        </p:txBody>
      </p:sp>
    </p:spTree>
    <p:extLst>
      <p:ext uri="{BB962C8B-B14F-4D97-AF65-F5344CB8AC3E}">
        <p14:creationId xmlns:p14="http://schemas.microsoft.com/office/powerpoint/2010/main" val="35360222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E-Mail Hyperlink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Automatically launch the default mail </a:t>
            </a:r>
            <a:br>
              <a:rPr lang="en-US" dirty="0"/>
            </a:br>
            <a:r>
              <a:rPr lang="en-US" dirty="0"/>
              <a:t>program configured for the browser</a:t>
            </a:r>
          </a:p>
          <a:p>
            <a:pPr marL="0" indent="0">
              <a:buNone/>
            </a:pPr>
            <a:r>
              <a:rPr lang="en-US" dirty="0"/>
              <a:t>If no browser default is configured, </a:t>
            </a:r>
          </a:p>
          <a:p>
            <a:pPr marL="0" indent="0">
              <a:buNone/>
            </a:pPr>
            <a:r>
              <a:rPr lang="en-US" dirty="0"/>
              <a:t>a message is displayed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sz="2400" b="1" dirty="0"/>
              <a:t>&lt;a </a:t>
            </a:r>
            <a:r>
              <a:rPr lang="en-US" sz="2400" b="1" dirty="0" err="1"/>
              <a:t>href</a:t>
            </a:r>
            <a:r>
              <a:rPr lang="en-US" sz="2400" b="1" dirty="0"/>
              <a:t>=“mailto:me@gmail.com”&gt;me@gmail.com&lt;/a&gt;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7168266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Hands-On Practice</a:t>
            </a:r>
            <a:endParaRPr lang="en-AU" dirty="0"/>
          </a:p>
        </p:txBody>
      </p:sp>
      <p:pic>
        <p:nvPicPr>
          <p:cNvPr id="5" name="Picture 6" descr="A tree diagram displays a site map with Home page at the top level and Services and Contact pages at the second level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314574"/>
            <a:ext cx="5461000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750142" y="5711625"/>
            <a:ext cx="28980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 b="1" dirty="0">
                <a:latin typeface="+mj-lt"/>
              </a:rPr>
              <a:t>Figure 2.24 </a:t>
            </a:r>
            <a:r>
              <a:rPr lang="en-US" altLang="en-US" sz="1600" dirty="0">
                <a:latin typeface="+mj-lt"/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18002292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Checkpoint</a:t>
            </a:r>
            <a:r>
              <a:rPr lang="en-US" sz="2000" b="0" dirty="0"/>
              <a:t> (2 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724400"/>
          </a:xfrm>
        </p:spPr>
        <p:txBody>
          <a:bodyPr/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i="1" dirty="0">
                <a:latin typeface="+mj-lt"/>
              </a:rPr>
              <a:t>Describe the purpose of special characters.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  <a:defRPr/>
            </a:pPr>
            <a:endParaRPr lang="en-US" i="1" dirty="0">
              <a:latin typeface="+mj-lt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i="1" dirty="0">
                <a:latin typeface="+mj-lt"/>
              </a:rPr>
              <a:t>Describe when to use an absolute link. </a:t>
            </a:r>
            <a:br>
              <a:rPr lang="en-US" i="1" dirty="0">
                <a:latin typeface="+mj-lt"/>
              </a:rPr>
            </a:br>
            <a:r>
              <a:rPr lang="en-US" i="1" dirty="0">
                <a:latin typeface="+mj-lt"/>
              </a:rPr>
              <a:t>Is the http protocol used in the </a:t>
            </a:r>
            <a:r>
              <a:rPr lang="en-US" i="1" dirty="0" err="1">
                <a:latin typeface="+mj-lt"/>
              </a:rPr>
              <a:t>href</a:t>
            </a:r>
            <a:r>
              <a:rPr lang="en-US" i="1" dirty="0">
                <a:latin typeface="+mj-lt"/>
              </a:rPr>
              <a:t> value?</a:t>
            </a:r>
            <a:br>
              <a:rPr lang="en-US" i="1" dirty="0">
                <a:latin typeface="+mj-lt"/>
              </a:rPr>
            </a:br>
            <a:endParaRPr lang="en-US" i="1" dirty="0">
              <a:latin typeface="+mj-lt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i="1" dirty="0">
                <a:latin typeface="+mj-lt"/>
              </a:rPr>
              <a:t>Describe when to use a relative link. Is the http protocol used in the </a:t>
            </a:r>
            <a:r>
              <a:rPr lang="en-US" i="1" dirty="0" err="1">
                <a:latin typeface="+mj-lt"/>
              </a:rPr>
              <a:t>href</a:t>
            </a:r>
            <a:r>
              <a:rPr lang="en-US" i="1" dirty="0">
                <a:latin typeface="+mj-lt"/>
              </a:rPr>
              <a:t> value?</a:t>
            </a:r>
            <a:endParaRPr lang="en-AU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56376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Writing Valid HTML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399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/>
              <a:t>Check your code for syntax errors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Benefit: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Valid code </a:t>
            </a:r>
            <a:r>
              <a:rPr lang="en-US" altLang="en-US" sz="28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     more consistent browser display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W3C HTML Validation Tool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http://validator.w3.org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811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chapter introduced you to HTML.</a:t>
            </a:r>
          </a:p>
          <a:p>
            <a:pPr marL="0" indent="0">
              <a:buNone/>
            </a:pPr>
            <a:r>
              <a:rPr lang="en-US" dirty="0"/>
              <a:t>You will use these skills over and over again as you create web pages.</a:t>
            </a:r>
          </a:p>
        </p:txBody>
      </p:sp>
    </p:spTree>
    <p:extLst>
      <p:ext uri="{BB962C8B-B14F-4D97-AF65-F5344CB8AC3E}">
        <p14:creationId xmlns:p14="http://schemas.microsoft.com/office/powerpoint/2010/main" val="19013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markup code represents an HTML </a:t>
            </a:r>
            <a:r>
              <a:rPr lang="en-US" b="1" dirty="0"/>
              <a:t>element.</a:t>
            </a:r>
          </a:p>
          <a:p>
            <a:r>
              <a:rPr lang="en-US" dirty="0"/>
              <a:t>Each element has a purpose.</a:t>
            </a:r>
            <a:br>
              <a:rPr lang="en-US" dirty="0"/>
            </a:br>
            <a:r>
              <a:rPr lang="en-US" dirty="0"/>
              <a:t>Most elements are coded as a pair of tags:</a:t>
            </a:r>
            <a:br>
              <a:rPr lang="en-US" dirty="0"/>
            </a:br>
            <a:r>
              <a:rPr lang="en-US" dirty="0"/>
              <a:t>an opening tag and a closing tag.</a:t>
            </a:r>
          </a:p>
          <a:p>
            <a:r>
              <a:rPr lang="en-US" dirty="0"/>
              <a:t>Tags are enclosed in angle brackets, “&lt;” and ”&gt;” symbols.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299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HTML5 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1999"/>
          </a:xfrm>
        </p:spPr>
        <p:txBody>
          <a:bodyPr/>
          <a:lstStyle/>
          <a:p>
            <a:r>
              <a:rPr lang="en-US" dirty="0"/>
              <a:t>Newest version of HTML/XHTML</a:t>
            </a:r>
          </a:p>
          <a:p>
            <a:r>
              <a:rPr lang="en-US" dirty="0"/>
              <a:t>Supported by modern browsers</a:t>
            </a:r>
          </a:p>
          <a:p>
            <a:r>
              <a:rPr lang="en-US" dirty="0"/>
              <a:t>Intended to be backwards compatible</a:t>
            </a:r>
          </a:p>
          <a:p>
            <a:r>
              <a:rPr lang="en-US" dirty="0"/>
              <a:t>Adds new elements</a:t>
            </a:r>
          </a:p>
          <a:p>
            <a:r>
              <a:rPr lang="en-US" dirty="0"/>
              <a:t>Adds new functionality</a:t>
            </a:r>
          </a:p>
          <a:p>
            <a:pPr lvl="1"/>
            <a:r>
              <a:rPr lang="en-US" dirty="0"/>
              <a:t>Edit form data</a:t>
            </a:r>
          </a:p>
          <a:p>
            <a:pPr lvl="1"/>
            <a:r>
              <a:rPr lang="en-US" dirty="0"/>
              <a:t>Native video and audio</a:t>
            </a:r>
          </a:p>
          <a:p>
            <a:pPr lvl="1"/>
            <a:r>
              <a:rPr lang="en-US" dirty="0"/>
              <a:t>And more! </a:t>
            </a:r>
          </a:p>
          <a:p>
            <a:endParaRPr lang="en-AU" dirty="0"/>
          </a:p>
        </p:txBody>
      </p:sp>
      <p:pic>
        <p:nvPicPr>
          <p:cNvPr id="4" name="Picture 2" descr="http://t0.gstatic.com/images?q=tbn:ANd9GcTWC3XDuJB3kXc4l_ojUXhUx6NMmtZ0LZYmnraeL9358pZJNaq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3528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5090318" y="5629486"/>
            <a:ext cx="33924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Source: W3C http://www.w3.org/html/logo</a:t>
            </a:r>
            <a:r>
              <a:rPr lang="en-US" altLang="en-US" sz="1400" dirty="0">
                <a:latin typeface="Times New Roman" panose="02020603050405020304" pitchFamily="18" charset="0"/>
                <a:hlinkClick r:id="rId3"/>
              </a:rPr>
              <a:t>/</a:t>
            </a:r>
            <a:endParaRPr lang="en-US" altLang="en-US" sz="1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774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Document Type Definition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Document Type Definition (DTD)</a:t>
            </a:r>
          </a:p>
          <a:p>
            <a:r>
              <a:rPr lang="en-US" dirty="0" err="1"/>
              <a:t>doctype</a:t>
            </a:r>
            <a:r>
              <a:rPr lang="en-US" dirty="0"/>
              <a:t> statement</a:t>
            </a:r>
          </a:p>
          <a:p>
            <a:r>
              <a:rPr lang="en-US" dirty="0"/>
              <a:t>identifies the version of HTML contained in your document.</a:t>
            </a:r>
          </a:p>
          <a:p>
            <a:r>
              <a:rPr lang="en-US" dirty="0"/>
              <a:t>placed at the top of a web page document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&lt;!DOCTYPE html&gt;</a:t>
            </a:r>
            <a:endParaRPr lang="en-AU" b="1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292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HTML5 Web Page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/>
              <a:t>&lt;!DOCTYPE html&gt;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&lt;html </a:t>
            </a:r>
            <a:r>
              <a:rPr lang="en-US" dirty="0" err="1"/>
              <a:t>lang</a:t>
            </a:r>
            <a:r>
              <a:rPr lang="en-US" dirty="0"/>
              <a:t>=“</a:t>
            </a:r>
            <a:r>
              <a:rPr lang="en-US" dirty="0" err="1"/>
              <a:t>en</a:t>
            </a:r>
            <a:r>
              <a:rPr lang="en-US" dirty="0"/>
              <a:t>”&gt;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&lt;head&gt;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&lt;title&gt;Page Title Goes Here&lt;/title&gt;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&lt;meta charset=“utf-8”&gt;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&lt;/head&gt;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&lt;body&gt;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i="1" dirty="0"/>
              <a:t>... body text and more HTML5 tags go here ...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&lt;/body&gt;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&lt;/html&gt;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4134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Head &amp; Body Sections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Head Section</a:t>
            </a:r>
            <a:br>
              <a:rPr lang="en-US" sz="2400" dirty="0"/>
            </a:br>
            <a:r>
              <a:rPr lang="en-US" sz="2400" dirty="0"/>
              <a:t>Contains information that describes the web page document </a:t>
            </a:r>
          </a:p>
          <a:p>
            <a:pPr marL="0" indent="0">
              <a:buNone/>
            </a:pPr>
            <a:r>
              <a:rPr lang="en-US" sz="2400" b="1" dirty="0"/>
              <a:t>&lt;head&gt;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i="1" dirty="0"/>
              <a:t>…head section info goes here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 dirty="0"/>
              <a:t>&lt;/head&gt;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 dirty="0"/>
              <a:t>Body Section</a:t>
            </a:r>
            <a:br>
              <a:rPr lang="en-US" sz="2400" dirty="0"/>
            </a:br>
            <a:r>
              <a:rPr lang="en-US" sz="2400" dirty="0"/>
              <a:t>Contains text and elements that display in the web page document</a:t>
            </a:r>
            <a:br>
              <a:rPr lang="en-US" sz="2400" dirty="0"/>
            </a:br>
            <a:r>
              <a:rPr lang="en-US" sz="2400" b="1" dirty="0"/>
              <a:t>&lt;body&gt;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i="1" dirty="0"/>
              <a:t>…body section info goes here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 dirty="0"/>
              <a:t>&lt;/body&gt;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4123981424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9435</TotalTime>
  <Words>1916</Words>
  <Application>Microsoft Office PowerPoint</Application>
  <PresentationFormat>On-screen Show (4:3)</PresentationFormat>
  <Paragraphs>283</Paragraphs>
  <Slides>44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Optima</vt:lpstr>
      <vt:lpstr>Times New Roman</vt:lpstr>
      <vt:lpstr>Verdana</vt:lpstr>
      <vt:lpstr>Wingdings</vt:lpstr>
      <vt:lpstr>508 Lecture</vt:lpstr>
      <vt:lpstr>Web Development &amp; Design Foundations  with HTML5</vt:lpstr>
      <vt:lpstr>Learning Outcomes (1 of 2)</vt:lpstr>
      <vt:lpstr>Learning Outcomes (2 of 2)</vt:lpstr>
      <vt:lpstr>What is HTML?</vt:lpstr>
      <vt:lpstr>HTML Elements</vt:lpstr>
      <vt:lpstr>What is HTML5 ?</vt:lpstr>
      <vt:lpstr>Document Type Definition</vt:lpstr>
      <vt:lpstr>Example HTML5 Web Page</vt:lpstr>
      <vt:lpstr>Head &amp; Body Sections</vt:lpstr>
      <vt:lpstr>Figure 2.3 Code displayed in Notepad. Courtesy of Microsoft Corporation.</vt:lpstr>
      <vt:lpstr>Figure 2.5 Web page displayed by Microsoft Edge. Courtesy of Microsoft Corporation.</vt:lpstr>
      <vt:lpstr>Heading Element</vt:lpstr>
      <vt:lpstr>Paragraph Element</vt:lpstr>
      <vt:lpstr>Line Break Element</vt:lpstr>
      <vt:lpstr>Blockquote Element</vt:lpstr>
      <vt:lpstr>Table 2.1 Phrase Elements</vt:lpstr>
      <vt:lpstr>Proper Nesting</vt:lpstr>
      <vt:lpstr>HTML Lists</vt:lpstr>
      <vt:lpstr>Unordered List</vt:lpstr>
      <vt:lpstr>Unordered List Example</vt:lpstr>
      <vt:lpstr>Ordered List</vt:lpstr>
      <vt:lpstr>Ordered List Example</vt:lpstr>
      <vt:lpstr>Description List</vt:lpstr>
      <vt:lpstr>Description List Example</vt:lpstr>
      <vt:lpstr>Checkpoint</vt:lpstr>
      <vt:lpstr>Special Characters</vt:lpstr>
      <vt:lpstr>Div Element</vt:lpstr>
      <vt:lpstr>Figure 2.20 Wireframe for Casita Sedona</vt:lpstr>
      <vt:lpstr>HTML5 Structural Elements (1 of 3)</vt:lpstr>
      <vt:lpstr>HTML5 Structural Elements (2 of 3)</vt:lpstr>
      <vt:lpstr>Figure 2.21 Casita Sedona web page</vt:lpstr>
      <vt:lpstr>HTML5 Structural Elements (3 of 3)</vt:lpstr>
      <vt:lpstr>More Structural Elements (1 of 2)</vt:lpstr>
      <vt:lpstr>More Structural Elements (2 of 2)</vt:lpstr>
      <vt:lpstr>Figure 2.22 The blog page.</vt:lpstr>
      <vt:lpstr>A Element (Anchor Element)</vt:lpstr>
      <vt:lpstr>Opening a Link in a New Browser Window</vt:lpstr>
      <vt:lpstr>HTML5 Block Anchor</vt:lpstr>
      <vt:lpstr>Absolute &amp; Relative Hyperlinks</vt:lpstr>
      <vt:lpstr>E-Mail Hyperlink</vt:lpstr>
      <vt:lpstr>Hyperlinks</vt:lpstr>
      <vt:lpstr>Checkpoint (2 of 2)</vt:lpstr>
      <vt:lpstr>Writing Valid HTML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&amp; Design Foundations with HTML5, Tenth Edition</dc:title>
  <dc:subject>Computer Science</dc:subject>
  <dc:creator>Terry Ann Felke-Morris</dc:creator>
  <cp:keywords>Computer Science</cp:keywords>
  <cp:lastModifiedBy>Enrique Saracho Felix</cp:lastModifiedBy>
  <cp:revision>625</cp:revision>
  <dcterms:created xsi:type="dcterms:W3CDTF">2014-07-14T20:04:21Z</dcterms:created>
  <dcterms:modified xsi:type="dcterms:W3CDTF">2023-04-12T22:08:30Z</dcterms:modified>
  <cp:category>IT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682740</vt:lpwstr>
  </property>
  <property fmtid="{D5CDD505-2E9C-101B-9397-08002B2CF9AE}" pid="3" name="Offisync_UpdateToken">
    <vt:lpwstr>1</vt:lpwstr>
  </property>
  <property fmtid="{D5CDD505-2E9C-101B-9397-08002B2CF9AE}" pid="4" name="Jive_VersionGuid">
    <vt:lpwstr>7b502893-ac4a-4309-967d-6eb652f6b574</vt:lpwstr>
  </property>
  <property fmtid="{D5CDD505-2E9C-101B-9397-08002B2CF9AE}" pid="5" name="Offisync_ProviderInitializationData">
    <vt:lpwstr>https://neo.pearson.com</vt:lpwstr>
  </property>
  <property fmtid="{D5CDD505-2E9C-101B-9397-08002B2CF9AE}" pid="6" name="Offisync_ServerID">
    <vt:lpwstr>7e960520-0e88-4f05-9fa0-24079b61e486</vt:lpwstr>
  </property>
  <property fmtid="{D5CDD505-2E9C-101B-9397-08002B2CF9AE}" pid="7" name="Jive_LatestUserAccountName">
    <vt:lpwstr>sumit.gupta</vt:lpwstr>
  </property>
</Properties>
</file>