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137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27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8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5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7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5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68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23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BE846-5C29-4A7E-B475-ED686DF0BFC0}" type="datetimeFigureOut">
              <a:rPr lang="en-GB" smtClean="0"/>
              <a:t>11/07/2017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A2AD-1E00-4B8F-B4E5-F50D2C87E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5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jpeg"/><Relationship Id="rId4" Type="http://schemas.openxmlformats.org/officeDocument/2006/relationships/image" Target="../media/image7.png"/><Relationship Id="rId9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.gif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GB" dirty="0"/>
          </a:p>
        </p:txBody>
      </p:sp>
      <p:pic>
        <p:nvPicPr>
          <p:cNvPr id="7170" name="Picture 2" descr="Image result for genetic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03" y="446853"/>
            <a:ext cx="2233594" cy="223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90123" y="3745834"/>
            <a:ext cx="1605877" cy="439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 err="1" smtClean="0"/>
              <a:t>Gaona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Andr</a:t>
            </a:r>
            <a:r>
              <a:rPr lang="es-EC" sz="2000" b="1" dirty="0" err="1" smtClean="0"/>
              <a:t>és</a:t>
            </a:r>
            <a:r>
              <a:rPr lang="es-EC" sz="2000" b="1" dirty="0"/>
              <a:t> </a:t>
            </a:r>
            <a:r>
              <a:rPr lang="es-EC" sz="2000" b="1" dirty="0" smtClean="0"/>
              <a:t>   </a:t>
            </a:r>
          </a:p>
          <a:p>
            <a:pPr algn="r"/>
            <a:r>
              <a:rPr lang="es-EC" sz="2000" b="1" dirty="0" smtClean="0"/>
              <a:t>Solarte Enrique</a:t>
            </a:r>
            <a:endParaRPr lang="en-GB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266796" y="3778855"/>
            <a:ext cx="1047040" cy="331314"/>
            <a:chOff x="10031972" y="4207607"/>
            <a:chExt cx="1047040" cy="331314"/>
          </a:xfrm>
        </p:grpSpPr>
        <p:pic>
          <p:nvPicPr>
            <p:cNvPr id="9" name="Picture 14" descr="Image result for Ecuador fla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1972" y="4207607"/>
              <a:ext cx="496970" cy="331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Image result for Taiwa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61" y="4207607"/>
              <a:ext cx="496351" cy="331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2" descr="Image result for ITR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03" y="4454365"/>
            <a:ext cx="2471433" cy="7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1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9105" y="262662"/>
            <a:ext cx="5371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1900" spc="290" dirty="0" smtClean="0"/>
              <a:t>Genetic Algorithm</a:t>
            </a:r>
            <a:endParaRPr lang="en-GB" sz="4800" kern="1900" spc="290" dirty="0"/>
          </a:p>
        </p:txBody>
      </p:sp>
      <p:grpSp>
        <p:nvGrpSpPr>
          <p:cNvPr id="10" name="Group 9"/>
          <p:cNvGrpSpPr/>
          <p:nvPr/>
        </p:nvGrpSpPr>
        <p:grpSpPr>
          <a:xfrm>
            <a:off x="483094" y="798095"/>
            <a:ext cx="2249908" cy="1607581"/>
            <a:chOff x="896641" y="1299905"/>
            <a:chExt cx="2257971" cy="1712358"/>
          </a:xfrm>
        </p:grpSpPr>
        <p:pic>
          <p:nvPicPr>
            <p:cNvPr id="1026" name="Picture 2" descr="Image result for rando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12" y="1299905"/>
              <a:ext cx="2095500" cy="1343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96641" y="2642931"/>
              <a:ext cx="2037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 Population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79105" y="2028825"/>
            <a:ext cx="3212206" cy="2117286"/>
            <a:chOff x="5371070" y="760409"/>
            <a:chExt cx="3212206" cy="2117286"/>
          </a:xfrm>
        </p:grpSpPr>
        <p:pic>
          <p:nvPicPr>
            <p:cNvPr id="1028" name="Picture 4" descr="Image result for selec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070" y="760409"/>
              <a:ext cx="2253796" cy="1690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8895" y="1000279"/>
              <a:ext cx="1314381" cy="131438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039482" y="2231364"/>
              <a:ext cx="17438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Selection</a:t>
              </a:r>
            </a:p>
            <a:p>
              <a:pPr algn="ctr"/>
              <a:r>
                <a:rPr lang="en-US" i="1" dirty="0" smtClean="0"/>
                <a:t>(Roulette wheel)</a:t>
              </a:r>
              <a:endParaRPr lang="en-GB" i="1" dirty="0"/>
            </a:p>
          </p:txBody>
        </p:sp>
      </p:grpSp>
      <p:pic>
        <p:nvPicPr>
          <p:cNvPr id="1032" name="Picture 8" descr="Image result for genetic algorithm cross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86" y="4003988"/>
            <a:ext cx="2736844" cy="22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20119" t="166" r="36953"/>
          <a:stretch/>
        </p:blipFill>
        <p:spPr>
          <a:xfrm>
            <a:off x="10322879" y="2016436"/>
            <a:ext cx="1109706" cy="1833531"/>
          </a:xfrm>
          <a:prstGeom prst="rect">
            <a:avLst/>
          </a:prstGeom>
        </p:spPr>
      </p:pic>
      <p:pic>
        <p:nvPicPr>
          <p:cNvPr id="1036" name="Picture 12" descr="Image result for genetic algorithm mutatio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6" b="46129"/>
          <a:stretch/>
        </p:blipFill>
        <p:spPr bwMode="auto">
          <a:xfrm>
            <a:off x="8243868" y="1917146"/>
            <a:ext cx="1907152" cy="201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genetic algorithm mutation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7" r="28368" b="9520"/>
          <a:stretch/>
        </p:blipFill>
        <p:spPr bwMode="auto">
          <a:xfrm>
            <a:off x="8003887" y="121646"/>
            <a:ext cx="4188113" cy="227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7368" y="2398094"/>
            <a:ext cx="2313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features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8923" y="4238529"/>
            <a:ext cx="243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populations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Increasing maximum fitness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97547" y="4692780"/>
            <a:ext cx="2886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Reproduction of selected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/>
              <a:t>pCross</a:t>
            </a:r>
            <a:r>
              <a:rPr lang="en-US" b="1" i="1" dirty="0" smtClean="0"/>
              <a:t>: </a:t>
            </a:r>
            <a:r>
              <a:rPr lang="en-US" dirty="0" smtClean="0"/>
              <a:t>Crossover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012232" y="2405676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Mutation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6910621" y="2725136"/>
            <a:ext cx="2186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 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/>
              <a:t>pMutation</a:t>
            </a:r>
            <a:r>
              <a:rPr lang="en-US" b="1" i="1" dirty="0" smtClean="0"/>
              <a:t>:</a:t>
            </a:r>
            <a:r>
              <a:rPr lang="en-US" dirty="0" smtClean="0"/>
              <a:t> Mutation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549947" y="4294256"/>
            <a:ext cx="110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Crossover</a:t>
            </a:r>
            <a:endParaRPr lang="en-GB" dirty="0"/>
          </a:p>
        </p:txBody>
      </p:sp>
      <p:grpSp>
        <p:nvGrpSpPr>
          <p:cNvPr id="35" name="Group 34"/>
          <p:cNvGrpSpPr/>
          <p:nvPr/>
        </p:nvGrpSpPr>
        <p:grpSpPr>
          <a:xfrm>
            <a:off x="0" y="6408446"/>
            <a:ext cx="11982655" cy="439639"/>
            <a:chOff x="0" y="6408446"/>
            <a:chExt cx="11982655" cy="439639"/>
          </a:xfrm>
        </p:grpSpPr>
        <p:grpSp>
          <p:nvGrpSpPr>
            <p:cNvPr id="36" name="Group 35"/>
            <p:cNvGrpSpPr/>
            <p:nvPr/>
          </p:nvGrpSpPr>
          <p:grpSpPr>
            <a:xfrm>
              <a:off x="0" y="6408446"/>
              <a:ext cx="11982655" cy="439639"/>
              <a:chOff x="0" y="6408446"/>
              <a:chExt cx="11982655" cy="439639"/>
            </a:xfrm>
          </p:grpSpPr>
          <p:sp>
            <p:nvSpPr>
              <p:cNvPr id="38" name="Title 1"/>
              <p:cNvSpPr txBox="1">
                <a:spLocks/>
              </p:cNvSpPr>
              <p:nvPr/>
            </p:nvSpPr>
            <p:spPr>
              <a:xfrm>
                <a:off x="0" y="6408446"/>
                <a:ext cx="10922000" cy="4396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en-US" sz="2000" b="1" dirty="0" err="1" smtClean="0"/>
                  <a:t>Gaona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Andr</a:t>
                </a:r>
                <a:r>
                  <a:rPr lang="es-EC" sz="2000" b="1" dirty="0" err="1" smtClean="0"/>
                  <a:t>és</a:t>
                </a:r>
                <a:r>
                  <a:rPr lang="es-EC" sz="2000" b="1" dirty="0"/>
                  <a:t> </a:t>
                </a:r>
                <a:r>
                  <a:rPr lang="es-EC" sz="2000" b="1" dirty="0" smtClean="0"/>
                  <a:t>   </a:t>
                </a:r>
              </a:p>
              <a:p>
                <a:pPr algn="r"/>
                <a:r>
                  <a:rPr lang="es-EC" sz="2000" b="1" dirty="0" smtClean="0"/>
                  <a:t>Solarte Enrique</a:t>
                </a:r>
                <a:endParaRPr lang="en-GB" sz="2000" b="1" dirty="0"/>
              </a:p>
            </p:txBody>
          </p:sp>
          <p:pic>
            <p:nvPicPr>
              <p:cNvPr id="39" name="Picture 14" descr="Image result for Ecuador fla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5615" y="6430580"/>
                <a:ext cx="496970" cy="331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16" descr="Image result for Taiwa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6304" y="6430580"/>
                <a:ext cx="496351" cy="331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7" name="Picture 2" descr="Image result for ITRI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47" y="6436074"/>
              <a:ext cx="1143820" cy="36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65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 flipV="1">
            <a:off x="4363704" y="4135213"/>
            <a:ext cx="210312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6414959" y="1318275"/>
            <a:ext cx="4572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3999192" y="2146560"/>
            <a:ext cx="4572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03" y="-179076"/>
            <a:ext cx="10515600" cy="1325563"/>
          </a:xfrm>
        </p:spPr>
        <p:txBody>
          <a:bodyPr/>
          <a:lstStyle/>
          <a:p>
            <a:r>
              <a:rPr lang="en-US" dirty="0" smtClean="0"/>
              <a:t>Programing Structure</a:t>
            </a:r>
            <a:endParaRPr lang="en-GB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4018006" y="2133860"/>
            <a:ext cx="0" cy="182880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892101" y="916873"/>
            <a:ext cx="2934393" cy="1103088"/>
            <a:chOff x="6969727" y="1249557"/>
            <a:chExt cx="1902424" cy="1103088"/>
          </a:xfrm>
        </p:grpSpPr>
        <p:grpSp>
          <p:nvGrpSpPr>
            <p:cNvPr id="22" name="Group 21"/>
            <p:cNvGrpSpPr/>
            <p:nvPr/>
          </p:nvGrpSpPr>
          <p:grpSpPr>
            <a:xfrm>
              <a:off x="6969727" y="1249557"/>
              <a:ext cx="1902424" cy="1103088"/>
              <a:chOff x="711200" y="1104900"/>
              <a:chExt cx="1693415" cy="1103088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711200" y="1104900"/>
                <a:ext cx="1693415" cy="1103088"/>
              </a:xfrm>
              <a:prstGeom prst="roundRect">
                <a:avLst>
                  <a:gd name="adj" fmla="val 429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711200" y="1104900"/>
                <a:ext cx="1693415" cy="466725"/>
              </a:xfrm>
              <a:prstGeom prst="roundRect">
                <a:avLst>
                  <a:gd name="adj" fmla="val 1042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       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Function.cs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5" name="Picture 2" descr="Image result for open and closed padlock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92"/>
            <a:stretch/>
          </p:blipFill>
          <p:spPr bwMode="auto">
            <a:xfrm>
              <a:off x="7070575" y="1354233"/>
              <a:ext cx="211512" cy="271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807" y="1348775"/>
              <a:ext cx="281981" cy="28198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246189" y="1506287"/>
            <a:ext cx="1902424" cy="904479"/>
            <a:chOff x="7706102" y="3871377"/>
            <a:chExt cx="1902424" cy="904479"/>
          </a:xfrm>
        </p:grpSpPr>
        <p:grpSp>
          <p:nvGrpSpPr>
            <p:cNvPr id="27" name="Group 26"/>
            <p:cNvGrpSpPr/>
            <p:nvPr/>
          </p:nvGrpSpPr>
          <p:grpSpPr>
            <a:xfrm>
              <a:off x="7706102" y="3871377"/>
              <a:ext cx="1902424" cy="904479"/>
              <a:chOff x="711200" y="1104900"/>
              <a:chExt cx="1693415" cy="904479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711200" y="1104900"/>
                <a:ext cx="1693415" cy="904479"/>
              </a:xfrm>
              <a:prstGeom prst="roundRect">
                <a:avLst>
                  <a:gd name="adj" fmla="val 542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711200" y="1104900"/>
                <a:ext cx="1693415" cy="466725"/>
              </a:xfrm>
              <a:prstGeom prst="roundRect">
                <a:avLst>
                  <a:gd name="adj" fmla="val 12228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       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Features.cs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" name="Picture 2" descr="Image result for open and closed padlock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92"/>
            <a:stretch/>
          </p:blipFill>
          <p:spPr bwMode="auto">
            <a:xfrm>
              <a:off x="7806950" y="3976053"/>
              <a:ext cx="244110" cy="271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8462" y="3970596"/>
              <a:ext cx="281981" cy="281981"/>
            </a:xfrm>
            <a:prstGeom prst="rect">
              <a:avLst/>
            </a:prstGeom>
          </p:spPr>
        </p:pic>
      </p:grpSp>
      <p:cxnSp>
        <p:nvCxnSpPr>
          <p:cNvPr id="47" name="Straight Connector 46"/>
          <p:cNvCxnSpPr/>
          <p:nvPr/>
        </p:nvCxnSpPr>
        <p:spPr>
          <a:xfrm flipH="1" flipV="1">
            <a:off x="4698903" y="4589533"/>
            <a:ext cx="347472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753829" y="596972"/>
            <a:ext cx="2280118" cy="870722"/>
            <a:chOff x="4588992" y="1241319"/>
            <a:chExt cx="1754901" cy="870722"/>
          </a:xfrm>
        </p:grpSpPr>
        <p:grpSp>
          <p:nvGrpSpPr>
            <p:cNvPr id="13" name="Group 12"/>
            <p:cNvGrpSpPr/>
            <p:nvPr/>
          </p:nvGrpSpPr>
          <p:grpSpPr>
            <a:xfrm>
              <a:off x="4588992" y="1241319"/>
              <a:ext cx="1754901" cy="870722"/>
              <a:chOff x="711200" y="1104900"/>
              <a:chExt cx="1562100" cy="87072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711200" y="1104900"/>
                <a:ext cx="1562100" cy="870722"/>
              </a:xfrm>
              <a:prstGeom prst="roundRect">
                <a:avLst>
                  <a:gd name="adj" fmla="val 429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11200" y="1104900"/>
                <a:ext cx="1562100" cy="466725"/>
              </a:xfrm>
              <a:prstGeom prst="roundRect">
                <a:avLst>
                  <a:gd name="adj" fmla="val 6013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Fitness.cs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Image result for open and closed padlock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692"/>
            <a:stretch/>
          </p:blipFill>
          <p:spPr bwMode="auto">
            <a:xfrm>
              <a:off x="4689840" y="1345995"/>
              <a:ext cx="207946" cy="271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52" y="1340538"/>
              <a:ext cx="281981" cy="281981"/>
            </a:xfrm>
            <a:prstGeom prst="rect">
              <a:avLst/>
            </a:prstGeom>
          </p:spPr>
        </p:pic>
      </p:grpSp>
      <p:cxnSp>
        <p:nvCxnSpPr>
          <p:cNvPr id="61" name="Straight Connector 60"/>
          <p:cNvCxnSpPr/>
          <p:nvPr/>
        </p:nvCxnSpPr>
        <p:spPr>
          <a:xfrm flipV="1">
            <a:off x="3197253" y="2017417"/>
            <a:ext cx="0" cy="192024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974298" y="3901851"/>
            <a:ext cx="3732335" cy="1816681"/>
            <a:chOff x="901309" y="2386073"/>
            <a:chExt cx="2743200" cy="1816681"/>
          </a:xfrm>
        </p:grpSpPr>
        <p:grpSp>
          <p:nvGrpSpPr>
            <p:cNvPr id="20" name="Group 19"/>
            <p:cNvGrpSpPr/>
            <p:nvPr/>
          </p:nvGrpSpPr>
          <p:grpSpPr>
            <a:xfrm>
              <a:off x="901309" y="2386073"/>
              <a:ext cx="2737636" cy="1816681"/>
              <a:chOff x="425450" y="2619375"/>
              <a:chExt cx="2737636" cy="181668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25450" y="2619375"/>
                <a:ext cx="2737636" cy="1816681"/>
                <a:chOff x="711200" y="1104900"/>
                <a:chExt cx="1562100" cy="1816681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711200" y="1104900"/>
                  <a:ext cx="1562100" cy="1816681"/>
                </a:xfrm>
                <a:prstGeom prst="roundRect">
                  <a:avLst>
                    <a:gd name="adj" fmla="val 429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711200" y="1104900"/>
                  <a:ext cx="1562034" cy="466725"/>
                </a:xfrm>
                <a:prstGeom prst="roundRect">
                  <a:avLst>
                    <a:gd name="adj" fmla="val 18071"/>
                  </a:avLst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       </a:t>
                  </a:r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GeneticAlgorithm.cs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7" name="Picture 2" descr="Image result for open and closed padlock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62"/>
              <a:stretch/>
            </p:blipFill>
            <p:spPr bwMode="auto">
              <a:xfrm>
                <a:off x="535116" y="2717204"/>
                <a:ext cx="263101" cy="2710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9" name="TextBox 58"/>
            <p:cNvSpPr txBox="1"/>
            <p:nvPr/>
          </p:nvSpPr>
          <p:spPr>
            <a:xfrm>
              <a:off x="919654" y="3337100"/>
              <a:ext cx="267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GeneticAlgorithm</a:t>
              </a:r>
              <a:r>
                <a:rPr lang="en-US" dirty="0" smtClean="0"/>
                <a:t>() +2	:</a:t>
              </a:r>
              <a:r>
                <a:rPr lang="en-US" i="1" dirty="0" err="1" smtClean="0"/>
                <a:t>constr</a:t>
              </a:r>
              <a:r>
                <a:rPr lang="en-US" dirty="0" smtClean="0"/>
                <a:t> </a:t>
              </a:r>
              <a:endParaRPr lang="en-GB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41579" y="3676333"/>
              <a:ext cx="2549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Run()			:void </a:t>
              </a:r>
              <a:endParaRPr lang="en-GB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906873" y="3293863"/>
              <a:ext cx="2737636" cy="1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941579" y="2873788"/>
              <a:ext cx="2662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			:Result </a:t>
              </a:r>
              <a:endParaRPr lang="en-GB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521404" y="483013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GB" dirty="0"/>
          </a:p>
        </p:txBody>
      </p:sp>
      <p:grpSp>
        <p:nvGrpSpPr>
          <p:cNvPr id="74" name="Group 73"/>
          <p:cNvGrpSpPr/>
          <p:nvPr/>
        </p:nvGrpSpPr>
        <p:grpSpPr>
          <a:xfrm>
            <a:off x="7816159" y="2245654"/>
            <a:ext cx="3076217" cy="3388610"/>
            <a:chOff x="6917191" y="3237650"/>
            <a:chExt cx="3076217" cy="3388610"/>
          </a:xfrm>
        </p:grpSpPr>
        <p:grpSp>
          <p:nvGrpSpPr>
            <p:cNvPr id="72" name="Group 71"/>
            <p:cNvGrpSpPr/>
            <p:nvPr/>
          </p:nvGrpSpPr>
          <p:grpSpPr>
            <a:xfrm>
              <a:off x="6917191" y="3237650"/>
              <a:ext cx="3054987" cy="3388610"/>
              <a:chOff x="4167189" y="4477433"/>
              <a:chExt cx="3054987" cy="338861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67189" y="4477433"/>
                <a:ext cx="2982758" cy="3388610"/>
                <a:chOff x="4232121" y="3808315"/>
                <a:chExt cx="2982758" cy="3388610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4232121" y="3808315"/>
                  <a:ext cx="2982758" cy="3388610"/>
                  <a:chOff x="711200" y="1104900"/>
                  <a:chExt cx="2655059" cy="338861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711200" y="1104900"/>
                    <a:ext cx="2655059" cy="3388610"/>
                  </a:xfrm>
                  <a:prstGeom prst="roundRect">
                    <a:avLst>
                      <a:gd name="adj" fmla="val 5423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711200" y="1104900"/>
                    <a:ext cx="2655059" cy="466725"/>
                  </a:xfrm>
                  <a:prstGeom prst="roundRect">
                    <a:avLst>
                      <a:gd name="adj" fmla="val 21133"/>
                    </a:avLst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        </a:t>
                    </a:r>
                    <a:r>
                      <a:rPr lang="en-US" b="1" dirty="0" err="1" smtClean="0">
                        <a:solidFill>
                          <a:schemeClr val="tx1"/>
                        </a:solidFill>
                      </a:rPr>
                      <a:t>Results.cs</a:t>
                    </a:r>
                    <a:endParaRPr lang="en-GB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37" name="Picture 2" descr="Image result for open and closed padlock"/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362"/>
                <a:stretch/>
              </p:blipFill>
              <p:spPr bwMode="auto">
                <a:xfrm>
                  <a:off x="4348233" y="3901975"/>
                  <a:ext cx="386410" cy="2710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7" name="Rectangle 66"/>
              <p:cNvSpPr/>
              <p:nvPr/>
            </p:nvSpPr>
            <p:spPr>
              <a:xfrm>
                <a:off x="4190577" y="4951944"/>
                <a:ext cx="3031599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maxFitnessGA</a:t>
                </a:r>
                <a:r>
                  <a:rPr lang="en-US" dirty="0" smtClean="0"/>
                  <a:t> 	:double[]</a:t>
                </a:r>
              </a:p>
              <a:p>
                <a:r>
                  <a:rPr lang="en-US" dirty="0" err="1" smtClean="0"/>
                  <a:t>meanFitnessGA</a:t>
                </a:r>
                <a:r>
                  <a:rPr lang="en-US" dirty="0" smtClean="0"/>
                  <a:t>	:double[]</a:t>
                </a:r>
              </a:p>
              <a:p>
                <a:r>
                  <a:rPr lang="en-US" dirty="0" err="1" smtClean="0"/>
                  <a:t>maxErrorGA</a:t>
                </a:r>
                <a:r>
                  <a:rPr lang="en-US" dirty="0" smtClean="0"/>
                  <a:t>	:double[]</a:t>
                </a:r>
              </a:p>
              <a:p>
                <a:r>
                  <a:rPr lang="en-US" dirty="0" err="1" smtClean="0"/>
                  <a:t>bestFeatureGA</a:t>
                </a:r>
                <a:r>
                  <a:rPr lang="en-US" dirty="0" smtClean="0"/>
                  <a:t>	:double[][]</a:t>
                </a:r>
              </a:p>
              <a:p>
                <a:r>
                  <a:rPr lang="en-US" dirty="0" err="1" smtClean="0"/>
                  <a:t>evaluationGA</a:t>
                </a:r>
                <a:r>
                  <a:rPr lang="en-US" dirty="0" smtClean="0"/>
                  <a:t>	:double[,]</a:t>
                </a:r>
              </a:p>
              <a:p>
                <a:r>
                  <a:rPr lang="en-US" dirty="0" err="1" smtClean="0"/>
                  <a:t>theBestFeatureGA</a:t>
                </a:r>
                <a:r>
                  <a:rPr lang="en-US" dirty="0" smtClean="0"/>
                  <a:t>	:double[]</a:t>
                </a:r>
              </a:p>
              <a:p>
                <a:r>
                  <a:rPr lang="en-US" dirty="0" smtClean="0"/>
                  <a:t>generations	:</a:t>
                </a:r>
                <a:r>
                  <a:rPr lang="en-US" dirty="0" err="1" smtClean="0"/>
                  <a:t>int</a:t>
                </a:r>
                <a:endParaRPr lang="en-GB" dirty="0" smtClean="0"/>
              </a:p>
              <a:p>
                <a:endParaRPr lang="en-GB" dirty="0"/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>
              <a:off x="6937155" y="5825907"/>
              <a:ext cx="2926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961809" y="5866663"/>
              <a:ext cx="3031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Evaluation()	:double[,]</a:t>
              </a:r>
            </a:p>
            <a:p>
              <a:r>
                <a:rPr lang="en-US" dirty="0" err="1" smtClean="0"/>
                <a:t>EvaluationJagged</a:t>
              </a:r>
              <a:r>
                <a:rPr lang="en-US" dirty="0" smtClean="0"/>
                <a:t>()	:double[][]</a:t>
              </a:r>
              <a:endParaRPr lang="en-GB" dirty="0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6727803" y="1488166"/>
            <a:ext cx="23061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Evaluation by population,</a:t>
            </a:r>
          </a:p>
          <a:p>
            <a:r>
              <a:rPr lang="en-US" sz="1600" i="1" dirty="0" smtClean="0"/>
              <a:t>Fitness information,</a:t>
            </a:r>
          </a:p>
          <a:p>
            <a:endParaRPr lang="en-GB" sz="1600" i="1" dirty="0"/>
          </a:p>
        </p:txBody>
      </p:sp>
      <p:sp>
        <p:nvSpPr>
          <p:cNvPr id="81" name="Rectangle 80"/>
          <p:cNvSpPr/>
          <p:nvPr/>
        </p:nvSpPr>
        <p:spPr>
          <a:xfrm>
            <a:off x="4407762" y="2438928"/>
            <a:ext cx="15792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Best feature,</a:t>
            </a:r>
          </a:p>
          <a:p>
            <a:r>
              <a:rPr lang="en-US" sz="1600" i="1" dirty="0" smtClean="0"/>
              <a:t>Population, </a:t>
            </a:r>
          </a:p>
          <a:p>
            <a:r>
              <a:rPr lang="en-US" sz="1600" i="1" dirty="0" smtClean="0"/>
              <a:t>Range of feature</a:t>
            </a:r>
          </a:p>
          <a:p>
            <a:endParaRPr lang="en-GB" sz="1600" i="1" dirty="0"/>
          </a:p>
        </p:txBody>
      </p:sp>
      <p:sp>
        <p:nvSpPr>
          <p:cNvPr id="82" name="Rectangle 81"/>
          <p:cNvSpPr/>
          <p:nvPr/>
        </p:nvSpPr>
        <p:spPr>
          <a:xfrm>
            <a:off x="999258" y="2053862"/>
            <a:ext cx="17895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/>
              <a:t>Function definition,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92101" y="1476458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Evaluation()	:double[,]</a:t>
            </a:r>
            <a:endParaRPr lang="en-US" dirty="0" smtClean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6436263" y="1308739"/>
            <a:ext cx="0" cy="283464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0" y="6408446"/>
            <a:ext cx="11982655" cy="439639"/>
            <a:chOff x="0" y="6408446"/>
            <a:chExt cx="11982655" cy="439639"/>
          </a:xfrm>
        </p:grpSpPr>
        <p:grpSp>
          <p:nvGrpSpPr>
            <p:cNvPr id="95" name="Group 94"/>
            <p:cNvGrpSpPr/>
            <p:nvPr/>
          </p:nvGrpSpPr>
          <p:grpSpPr>
            <a:xfrm>
              <a:off x="0" y="6408446"/>
              <a:ext cx="11982655" cy="439639"/>
              <a:chOff x="0" y="6408446"/>
              <a:chExt cx="11982655" cy="439639"/>
            </a:xfrm>
          </p:grpSpPr>
          <p:sp>
            <p:nvSpPr>
              <p:cNvPr id="97" name="Title 1"/>
              <p:cNvSpPr txBox="1">
                <a:spLocks/>
              </p:cNvSpPr>
              <p:nvPr/>
            </p:nvSpPr>
            <p:spPr>
              <a:xfrm>
                <a:off x="0" y="6408446"/>
                <a:ext cx="10922000" cy="4396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en-US" sz="2000" b="1" dirty="0" err="1" smtClean="0"/>
                  <a:t>Gaona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Andr</a:t>
                </a:r>
                <a:r>
                  <a:rPr lang="es-EC" sz="2000" b="1" dirty="0" err="1" smtClean="0"/>
                  <a:t>és</a:t>
                </a:r>
                <a:r>
                  <a:rPr lang="es-EC" sz="2000" b="1" dirty="0"/>
                  <a:t> </a:t>
                </a:r>
                <a:r>
                  <a:rPr lang="es-EC" sz="2000" b="1" dirty="0" smtClean="0"/>
                  <a:t>   </a:t>
                </a:r>
              </a:p>
              <a:p>
                <a:pPr algn="r"/>
                <a:r>
                  <a:rPr lang="es-EC" sz="2000" b="1" dirty="0" smtClean="0"/>
                  <a:t>Solarte Enrique</a:t>
                </a:r>
                <a:endParaRPr lang="en-GB" sz="2000" b="1" dirty="0"/>
              </a:p>
            </p:txBody>
          </p:sp>
          <p:pic>
            <p:nvPicPr>
              <p:cNvPr id="98" name="Picture 14" descr="Image result for Ecuador fla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5615" y="6430580"/>
                <a:ext cx="496970" cy="331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16" descr="Image result for Taiwan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6304" y="6430580"/>
                <a:ext cx="496351" cy="331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6" name="Picture 2" descr="Image result for ITRI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47" y="6436074"/>
              <a:ext cx="1143820" cy="36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37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80" y="-12960"/>
            <a:ext cx="10515600" cy="1325563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28369" y="12013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xVar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yVar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368" y="1880622"/>
            <a:ext cx="11607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rangeFeatures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[,] { { 1, 20 }, { 5, 50 }, {1, 20 }, { 0.001, 3.5 } };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25328" y="124790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Target </a:t>
            </a:r>
            <a:endParaRPr lang="en-GB" dirty="0"/>
          </a:p>
        </p:txBody>
      </p:sp>
      <p:sp>
        <p:nvSpPr>
          <p:cNvPr id="56" name="Rectangle 55"/>
          <p:cNvSpPr/>
          <p:nvPr/>
        </p:nvSpPr>
        <p:spPr>
          <a:xfrm>
            <a:off x="2425328" y="1530664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Target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2494" y="2664763"/>
            <a:ext cx="10240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GeneticAlgorithm</a:t>
            </a:r>
            <a:r>
              <a:rPr lang="en-GB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GA =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GeneticAlgorithm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(1000,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rangeFeatures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xVar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yVar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en-GB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32383" y="2968994"/>
            <a:ext cx="955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GeneticAlgorithm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 population , range of features , x target , y target)</a:t>
            </a:r>
            <a:endParaRPr lang="en-GB" dirty="0"/>
          </a:p>
        </p:txBody>
      </p:sp>
      <p:sp>
        <p:nvSpPr>
          <p:cNvPr id="62" name="Rectangle 61"/>
          <p:cNvSpPr/>
          <p:nvPr/>
        </p:nvSpPr>
        <p:spPr>
          <a:xfrm>
            <a:off x="252494" y="5203170"/>
            <a:ext cx="11066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GeneticAlgorithm</a:t>
            </a:r>
            <a:r>
              <a:rPr lang="en-GB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GA = 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GeneticAlgorithm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(1000,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rangeFeatures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target,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xVar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en-GB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32383" y="5526335"/>
            <a:ext cx="930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GeneticAlgorithm</a:t>
            </a:r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 population , range of features , target, x target )</a:t>
            </a:r>
            <a:endParaRPr lang="en-GB" dirty="0"/>
          </a:p>
        </p:txBody>
      </p:sp>
      <p:sp>
        <p:nvSpPr>
          <p:cNvPr id="64" name="Rectangle 63"/>
          <p:cNvSpPr/>
          <p:nvPr/>
        </p:nvSpPr>
        <p:spPr>
          <a:xfrm>
            <a:off x="428369" y="43952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[,] target; 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750850" y="439709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Target </a:t>
            </a:r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2744125" y="469326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Range of measurement</a:t>
            </a:r>
            <a:endParaRPr lang="en-GB" dirty="0"/>
          </a:p>
        </p:txBody>
      </p:sp>
      <p:grpSp>
        <p:nvGrpSpPr>
          <p:cNvPr id="90" name="Group 89"/>
          <p:cNvGrpSpPr/>
          <p:nvPr/>
        </p:nvGrpSpPr>
        <p:grpSpPr>
          <a:xfrm>
            <a:off x="0" y="6408446"/>
            <a:ext cx="11982655" cy="439639"/>
            <a:chOff x="0" y="6408446"/>
            <a:chExt cx="11982655" cy="439639"/>
          </a:xfrm>
        </p:grpSpPr>
        <p:grpSp>
          <p:nvGrpSpPr>
            <p:cNvPr id="91" name="Group 90"/>
            <p:cNvGrpSpPr/>
            <p:nvPr/>
          </p:nvGrpSpPr>
          <p:grpSpPr>
            <a:xfrm>
              <a:off x="0" y="6408446"/>
              <a:ext cx="11982655" cy="439639"/>
              <a:chOff x="0" y="6408446"/>
              <a:chExt cx="11982655" cy="439639"/>
            </a:xfrm>
          </p:grpSpPr>
          <p:sp>
            <p:nvSpPr>
              <p:cNvPr id="93" name="Title 1"/>
              <p:cNvSpPr txBox="1">
                <a:spLocks/>
              </p:cNvSpPr>
              <p:nvPr/>
            </p:nvSpPr>
            <p:spPr>
              <a:xfrm>
                <a:off x="0" y="6408446"/>
                <a:ext cx="10922000" cy="4396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en-US" sz="2000" b="1" dirty="0" err="1" smtClean="0"/>
                  <a:t>Gaona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Andr</a:t>
                </a:r>
                <a:r>
                  <a:rPr lang="es-EC" sz="2000" b="1" dirty="0" err="1" smtClean="0"/>
                  <a:t>és</a:t>
                </a:r>
                <a:r>
                  <a:rPr lang="es-EC" sz="2000" b="1" dirty="0"/>
                  <a:t> </a:t>
                </a:r>
                <a:r>
                  <a:rPr lang="es-EC" sz="2000" b="1" dirty="0" smtClean="0"/>
                  <a:t>   </a:t>
                </a:r>
              </a:p>
              <a:p>
                <a:pPr algn="r"/>
                <a:r>
                  <a:rPr lang="es-EC" sz="2000" b="1" dirty="0" smtClean="0"/>
                  <a:t>Solarte Enrique</a:t>
                </a:r>
                <a:endParaRPr lang="en-GB" sz="2000" b="1" dirty="0"/>
              </a:p>
            </p:txBody>
          </p:sp>
          <p:pic>
            <p:nvPicPr>
              <p:cNvPr id="94" name="Picture 14" descr="Image result for Ecuador fla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5615" y="6430580"/>
                <a:ext cx="496970" cy="331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16" descr="Image result for Taiwa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6304" y="6430580"/>
                <a:ext cx="496351" cy="331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2" name="Picture 2" descr="Image result for ITR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47" y="6436074"/>
              <a:ext cx="1143820" cy="36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27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80" y="-12960"/>
            <a:ext cx="10515600" cy="1325563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13854" y="1976880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GA.Run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(generations,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pCross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pMutation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13854" y="9919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generations;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pCross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pMutation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2697277" y="2588916"/>
            <a:ext cx="6335974" cy="3388610"/>
            <a:chOff x="6917191" y="3237650"/>
            <a:chExt cx="6335974" cy="3388610"/>
          </a:xfrm>
        </p:grpSpPr>
        <p:grpSp>
          <p:nvGrpSpPr>
            <p:cNvPr id="18" name="Group 17"/>
            <p:cNvGrpSpPr/>
            <p:nvPr/>
          </p:nvGrpSpPr>
          <p:grpSpPr>
            <a:xfrm>
              <a:off x="6917191" y="3237650"/>
              <a:ext cx="6335974" cy="3388610"/>
              <a:chOff x="4167189" y="4477433"/>
              <a:chExt cx="6335974" cy="338861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167189" y="4477433"/>
                <a:ext cx="6335974" cy="3388610"/>
                <a:chOff x="4232121" y="3808315"/>
                <a:chExt cx="6335974" cy="338861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4232121" y="3808315"/>
                  <a:ext cx="6335974" cy="3388610"/>
                  <a:chOff x="711200" y="1104900"/>
                  <a:chExt cx="5639876" cy="3388610"/>
                </a:xfrm>
              </p:grpSpPr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711200" y="1104900"/>
                    <a:ext cx="5639876" cy="3388610"/>
                  </a:xfrm>
                  <a:prstGeom prst="roundRect">
                    <a:avLst>
                      <a:gd name="adj" fmla="val 5423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711200" y="1104900"/>
                    <a:ext cx="5639876" cy="466725"/>
                  </a:xfrm>
                  <a:prstGeom prst="roundRect">
                    <a:avLst>
                      <a:gd name="adj" fmla="val 21133"/>
                    </a:avLst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81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        </a:t>
                    </a:r>
                    <a:r>
                      <a:rPr lang="en-US" b="1" dirty="0" err="1" smtClean="0">
                        <a:solidFill>
                          <a:schemeClr val="tx1"/>
                        </a:solidFill>
                      </a:rPr>
                      <a:t>Results.cs</a:t>
                    </a:r>
                    <a:r>
                      <a:rPr lang="en-US" b="1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GB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24" name="Picture 2" descr="Image result for open and closed padlock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362"/>
                <a:stretch/>
              </p:blipFill>
              <p:spPr bwMode="auto">
                <a:xfrm>
                  <a:off x="4348233" y="3901975"/>
                  <a:ext cx="386410" cy="2710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4190577" y="4951944"/>
                <a:ext cx="5801588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maxFitnessGA</a:t>
                </a:r>
                <a:r>
                  <a:rPr lang="en-US" dirty="0"/>
                  <a:t>	</a:t>
                </a:r>
                <a:r>
                  <a:rPr lang="en-US" dirty="0" smtClean="0"/>
                  <a:t>{get;}</a:t>
                </a:r>
                <a:r>
                  <a:rPr lang="en-US" dirty="0" smtClean="0"/>
                  <a:t>			:double[]</a:t>
                </a:r>
              </a:p>
              <a:p>
                <a:r>
                  <a:rPr lang="en-US" dirty="0" err="1" smtClean="0"/>
                  <a:t>meanFitnessGA</a:t>
                </a:r>
                <a:r>
                  <a:rPr lang="en-US" dirty="0" smtClean="0"/>
                  <a:t> 	{get;}			:double[]</a:t>
                </a:r>
              </a:p>
              <a:p>
                <a:r>
                  <a:rPr lang="en-US" dirty="0" err="1" smtClean="0"/>
                  <a:t>maxErrorGA</a:t>
                </a:r>
                <a:r>
                  <a:rPr lang="en-US" dirty="0" smtClean="0"/>
                  <a:t>	{get;}			:double[]</a:t>
                </a:r>
              </a:p>
              <a:p>
                <a:r>
                  <a:rPr lang="en-US" dirty="0" err="1" smtClean="0"/>
                  <a:t>bestFeatureGA</a:t>
                </a:r>
                <a:r>
                  <a:rPr lang="en-US" dirty="0" smtClean="0"/>
                  <a:t>	{get;}			:double[][]</a:t>
                </a:r>
              </a:p>
              <a:p>
                <a:r>
                  <a:rPr lang="en-US" dirty="0" err="1" smtClean="0"/>
                  <a:t>evaluationGA</a:t>
                </a:r>
                <a:r>
                  <a:rPr lang="en-US" dirty="0" smtClean="0"/>
                  <a:t>	{get;}			:double[,]</a:t>
                </a:r>
              </a:p>
              <a:p>
                <a:r>
                  <a:rPr lang="en-US" dirty="0" err="1" smtClean="0"/>
                  <a:t>theBestFeatureGA</a:t>
                </a:r>
                <a:r>
                  <a:rPr lang="en-US" dirty="0" smtClean="0"/>
                  <a:t>	{get;}			:double[]</a:t>
                </a:r>
              </a:p>
              <a:p>
                <a:r>
                  <a:rPr lang="en-US" dirty="0" smtClean="0"/>
                  <a:t>generations	{get;}			:</a:t>
                </a:r>
                <a:r>
                  <a:rPr lang="en-US" dirty="0" err="1" smtClean="0"/>
                  <a:t>int</a:t>
                </a:r>
                <a:endParaRPr lang="en-GB" dirty="0" smtClean="0"/>
              </a:p>
              <a:p>
                <a:endParaRPr lang="en-GB" dirty="0"/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6937155" y="5825907"/>
              <a:ext cx="6309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61809" y="5866663"/>
              <a:ext cx="5801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Evaluation(double[] _features)		:double[,]</a:t>
              </a:r>
            </a:p>
            <a:p>
              <a:r>
                <a:rPr lang="en-US" dirty="0" err="1" smtClean="0"/>
                <a:t>EvaluationJagged</a:t>
              </a:r>
              <a:r>
                <a:rPr lang="en-US" dirty="0" smtClean="0"/>
                <a:t>(double[] _features)		:double[][]</a:t>
              </a:r>
              <a:endParaRPr lang="en-GB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0" y="6408446"/>
            <a:ext cx="11982655" cy="439639"/>
            <a:chOff x="0" y="6408446"/>
            <a:chExt cx="11982655" cy="439639"/>
          </a:xfrm>
        </p:grpSpPr>
        <p:grpSp>
          <p:nvGrpSpPr>
            <p:cNvPr id="34" name="Group 33"/>
            <p:cNvGrpSpPr/>
            <p:nvPr/>
          </p:nvGrpSpPr>
          <p:grpSpPr>
            <a:xfrm>
              <a:off x="0" y="6408446"/>
              <a:ext cx="11982655" cy="439639"/>
              <a:chOff x="0" y="6408446"/>
              <a:chExt cx="11982655" cy="439639"/>
            </a:xfrm>
          </p:grpSpPr>
          <p:sp>
            <p:nvSpPr>
              <p:cNvPr id="36" name="Title 1"/>
              <p:cNvSpPr txBox="1">
                <a:spLocks/>
              </p:cNvSpPr>
              <p:nvPr/>
            </p:nvSpPr>
            <p:spPr>
              <a:xfrm>
                <a:off x="0" y="6408446"/>
                <a:ext cx="10922000" cy="4396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en-US" sz="2000" b="1" dirty="0" err="1" smtClean="0"/>
                  <a:t>Gaona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Andr</a:t>
                </a:r>
                <a:r>
                  <a:rPr lang="es-EC" sz="2000" b="1" dirty="0" err="1" smtClean="0"/>
                  <a:t>és</a:t>
                </a:r>
                <a:r>
                  <a:rPr lang="es-EC" sz="2000" b="1" dirty="0"/>
                  <a:t> </a:t>
                </a:r>
                <a:r>
                  <a:rPr lang="es-EC" sz="2000" b="1" dirty="0" smtClean="0"/>
                  <a:t>   </a:t>
                </a:r>
              </a:p>
              <a:p>
                <a:pPr algn="r"/>
                <a:r>
                  <a:rPr lang="es-EC" sz="2000" b="1" dirty="0" smtClean="0"/>
                  <a:t>Solarte Enrique</a:t>
                </a:r>
                <a:endParaRPr lang="en-GB" sz="2000" b="1" dirty="0"/>
              </a:p>
            </p:txBody>
          </p:sp>
          <p:pic>
            <p:nvPicPr>
              <p:cNvPr id="37" name="Picture 14" descr="Image result for Ecuador fla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5615" y="6430580"/>
                <a:ext cx="496970" cy="331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16" descr="Image result for Taiwa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6304" y="6430580"/>
                <a:ext cx="496351" cy="331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" name="Picture 2" descr="Image result for ITR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47" y="6436074"/>
              <a:ext cx="1143820" cy="36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75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t="2839" b="4815"/>
          <a:stretch/>
        </p:blipFill>
        <p:spPr>
          <a:xfrm>
            <a:off x="1149382" y="1107817"/>
            <a:ext cx="10204418" cy="5300629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29380" y="-105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Interface Program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0" y="6408446"/>
            <a:ext cx="11982655" cy="439639"/>
            <a:chOff x="0" y="6408446"/>
            <a:chExt cx="11982655" cy="439639"/>
          </a:xfrm>
        </p:grpSpPr>
        <p:grpSp>
          <p:nvGrpSpPr>
            <p:cNvPr id="19" name="Group 18"/>
            <p:cNvGrpSpPr/>
            <p:nvPr/>
          </p:nvGrpSpPr>
          <p:grpSpPr>
            <a:xfrm>
              <a:off x="0" y="6408446"/>
              <a:ext cx="11982655" cy="439639"/>
              <a:chOff x="0" y="6408446"/>
              <a:chExt cx="11982655" cy="439639"/>
            </a:xfrm>
          </p:grpSpPr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0" y="6408446"/>
                <a:ext cx="10922000" cy="4396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en-US" sz="2000" b="1" dirty="0" err="1" smtClean="0"/>
                  <a:t>Gaona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Andr</a:t>
                </a:r>
                <a:r>
                  <a:rPr lang="es-EC" sz="2000" b="1" dirty="0" err="1" smtClean="0"/>
                  <a:t>és</a:t>
                </a:r>
                <a:r>
                  <a:rPr lang="es-EC" sz="2000" b="1" dirty="0"/>
                  <a:t> </a:t>
                </a:r>
                <a:r>
                  <a:rPr lang="es-EC" sz="2000" b="1" dirty="0" smtClean="0"/>
                  <a:t>   </a:t>
                </a:r>
              </a:p>
              <a:p>
                <a:pPr algn="r"/>
                <a:r>
                  <a:rPr lang="es-EC" sz="2000" b="1" dirty="0" smtClean="0"/>
                  <a:t>Solarte Enrique</a:t>
                </a:r>
                <a:endParaRPr lang="en-GB" sz="2000" b="1" dirty="0"/>
              </a:p>
            </p:txBody>
          </p:sp>
          <p:pic>
            <p:nvPicPr>
              <p:cNvPr id="21" name="Picture 14" descr="Image result for Ecuador fla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5615" y="6430580"/>
                <a:ext cx="496970" cy="331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6" descr="Image result for Taiwa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6304" y="6430580"/>
                <a:ext cx="496351" cy="331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Image result for ITR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47" y="6436074"/>
              <a:ext cx="1143820" cy="36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65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408446"/>
            <a:ext cx="11982655" cy="439639"/>
            <a:chOff x="0" y="6408446"/>
            <a:chExt cx="11982655" cy="439639"/>
          </a:xfrm>
        </p:grpSpPr>
        <p:grpSp>
          <p:nvGrpSpPr>
            <p:cNvPr id="19" name="Group 18"/>
            <p:cNvGrpSpPr/>
            <p:nvPr/>
          </p:nvGrpSpPr>
          <p:grpSpPr>
            <a:xfrm>
              <a:off x="0" y="6408446"/>
              <a:ext cx="11982655" cy="439639"/>
              <a:chOff x="0" y="6408446"/>
              <a:chExt cx="11982655" cy="439639"/>
            </a:xfrm>
          </p:grpSpPr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0" y="6408446"/>
                <a:ext cx="10922000" cy="4396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en-US" sz="2000" b="1" dirty="0" err="1" smtClean="0"/>
                  <a:t>Gaona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Andr</a:t>
                </a:r>
                <a:r>
                  <a:rPr lang="es-EC" sz="2000" b="1" dirty="0" err="1" smtClean="0"/>
                  <a:t>és</a:t>
                </a:r>
                <a:r>
                  <a:rPr lang="es-EC" sz="2000" b="1" dirty="0"/>
                  <a:t> </a:t>
                </a:r>
                <a:r>
                  <a:rPr lang="es-EC" sz="2000" b="1" dirty="0" smtClean="0"/>
                  <a:t>   </a:t>
                </a:r>
              </a:p>
              <a:p>
                <a:pPr algn="r"/>
                <a:r>
                  <a:rPr lang="es-EC" sz="2000" b="1" dirty="0" smtClean="0"/>
                  <a:t>Solarte Enrique</a:t>
                </a:r>
                <a:endParaRPr lang="en-GB" sz="2000" b="1" dirty="0"/>
              </a:p>
            </p:txBody>
          </p:sp>
          <p:pic>
            <p:nvPicPr>
              <p:cNvPr id="21" name="Picture 14" descr="Image result for Ecuador fla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5615" y="6430580"/>
                <a:ext cx="496970" cy="331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6" descr="Image result for Taiwa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6304" y="6430580"/>
                <a:ext cx="496351" cy="3313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074" name="Picture 2" descr="Image result for ITR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47" y="6436074"/>
              <a:ext cx="1143820" cy="36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Image result for Thank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67" y="361781"/>
            <a:ext cx="9149790" cy="572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253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Genetic Algorithm</vt:lpstr>
      <vt:lpstr>PowerPoint Presentation</vt:lpstr>
      <vt:lpstr>Programing Structure</vt:lpstr>
      <vt:lpstr>Program</vt:lpstr>
      <vt:lpstr>Program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 Solarte</dc:creator>
  <cp:lastModifiedBy>Enrique Solarte</cp:lastModifiedBy>
  <cp:revision>28</cp:revision>
  <dcterms:created xsi:type="dcterms:W3CDTF">2017-07-11T01:14:12Z</dcterms:created>
  <dcterms:modified xsi:type="dcterms:W3CDTF">2017-07-11T08:03:06Z</dcterms:modified>
</cp:coreProperties>
</file>