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Lst>
  <p:sldSz cy="5143500" cx="9144000"/>
  <p:notesSz cx="6858000" cy="9144000"/>
  <p:embeddedFontLst>
    <p:embeddedFont>
      <p:font typeface="Lora"/>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ora-bold.fntdata"/><Relationship Id="rId20" Type="http://schemas.openxmlformats.org/officeDocument/2006/relationships/slide" Target="slides/slide15.xml"/><Relationship Id="rId42" Type="http://schemas.openxmlformats.org/officeDocument/2006/relationships/font" Target="fonts/Lora-boldItalic.fntdata"/><Relationship Id="rId41" Type="http://schemas.openxmlformats.org/officeDocument/2006/relationships/font" Target="fonts/Lora-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Lora-regular.fntdata"/><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www.scielo.org.mx/pdf/cys/v21n3/1405-5546-cys-21-03-00493.pdf" TargetMode="Externa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github.com/perrygeo/simanneal/blob/master/simanneal/anneal.py" TargetMode="Externa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Greet! Introduce everyone...Introduce the project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Good afternoon everyone I’m Enrique and our team, the Super Unsupervised Learners, consisting of:</a:t>
            </a:r>
            <a:endParaRPr/>
          </a:p>
          <a:p>
            <a:pPr indent="0" lvl="0" marL="0" rtl="0" algn="l">
              <a:spcBef>
                <a:spcPts val="0"/>
              </a:spcBef>
              <a:spcAft>
                <a:spcPts val="0"/>
              </a:spcAft>
              <a:buNone/>
            </a:pPr>
            <a:r>
              <a:rPr lang="en"/>
              <a:t>Nav, Kammy, Clay, and Ryan is going to go over our project Sudoku Solver Analysis today.</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d0fd91ea1e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d0fd91ea1e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blue line the average time taken by this algorithm to solve each board. We did 100 iterations to get the average time for each board. The red line indicates the trend of the graph which is pretty linear and constant because we are running a set number of constraints for a set grid size.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d10421e64c_1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d10421e64c_1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d0fd91ea1e_3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d0fd91ea1e_3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d0fd91ea1e_3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d0fd91ea1e_3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Similar to heating and cooling of metals, similar to a forge. It has its own heating and cooling schedule allowing for it to be </a:t>
            </a:r>
            <a:r>
              <a:rPr lang="en"/>
              <a:t>different</a:t>
            </a:r>
            <a:r>
              <a:rPr lang="en"/>
              <a:t> </a:t>
            </a:r>
            <a:r>
              <a:rPr lang="en"/>
              <a:t>every</a:t>
            </a:r>
            <a:r>
              <a:rPr lang="en"/>
              <a:t> time. Acts as a hill climber with a very low </a:t>
            </a:r>
            <a:r>
              <a:rPr lang="en"/>
              <a:t>requirement</a:t>
            </a:r>
            <a:r>
              <a:rPr lang="en"/>
              <a:t> for </a:t>
            </a:r>
            <a:r>
              <a:rPr lang="en"/>
              <a:t>important</a:t>
            </a:r>
            <a:r>
              <a:rPr lang="en"/>
              <a:t>. Temperature is especially important as it directly </a:t>
            </a:r>
            <a:r>
              <a:rPr lang="en"/>
              <a:t>affects</a:t>
            </a:r>
            <a:r>
              <a:rPr lang="en"/>
              <a:t> the algorithms decision making</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d4199b378d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d4199b378d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order to create this we did use a Simulated Annealing Python Module where a decay was predetermined as shown.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Talk about maybe using different cooling schedules to improve:</a:t>
            </a:r>
            <a:endParaRPr/>
          </a:p>
          <a:p>
            <a:pPr indent="0" lvl="0" marL="0" rtl="0" algn="l">
              <a:spcBef>
                <a:spcPts val="0"/>
              </a:spcBef>
              <a:spcAft>
                <a:spcPts val="0"/>
              </a:spcAft>
              <a:buNone/>
            </a:pPr>
            <a:r>
              <a:rPr lang="en" u="sng">
                <a:solidFill>
                  <a:schemeClr val="hlink"/>
                </a:solidFill>
                <a:hlinkClick r:id="rId2"/>
              </a:rPr>
              <a:t>http://www.scielo.org.mx/pdf/cys/v21n3/1405-5546-cys-21-03-00493.pdf</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inputs we manipulated in order to find an efficient solution to the 30 sudoku puzzles were:</a:t>
            </a:r>
            <a:endParaRPr/>
          </a:p>
          <a:p>
            <a:pPr indent="0" lvl="0" marL="0" rtl="0" algn="l">
              <a:spcBef>
                <a:spcPts val="0"/>
              </a:spcBef>
              <a:spcAft>
                <a:spcPts val="0"/>
              </a:spcAft>
              <a:buNone/>
            </a:pPr>
            <a:r>
              <a:rPr lang="en"/>
              <a:t>Max Temperature or the Initial Temp</a:t>
            </a:r>
            <a:endParaRPr/>
          </a:p>
          <a:p>
            <a:pPr indent="0" lvl="0" marL="0" rtl="0" algn="l">
              <a:spcBef>
                <a:spcPts val="0"/>
              </a:spcBef>
              <a:spcAft>
                <a:spcPts val="0"/>
              </a:spcAft>
              <a:buNone/>
            </a:pPr>
            <a:r>
              <a:rPr lang="en"/>
              <a:t>Min Temperature or Final Temp</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Our Energy was calculated by checking the uniqueness of the values on the sudoku puzzle to ensure no errors on the puzzle</a:t>
            </a:r>
            <a:endParaRPr/>
          </a:p>
          <a:p>
            <a:pPr indent="0" lvl="0" marL="0" rtl="0" algn="l">
              <a:spcBef>
                <a:spcPts val="0"/>
              </a:spcBef>
              <a:spcAft>
                <a:spcPts val="0"/>
              </a:spcAft>
              <a:buNone/>
            </a:pPr>
            <a:r>
              <a:rPr lang="en"/>
              <a:t>If Energy of a board was able to reach an energy </a:t>
            </a:r>
            <a:r>
              <a:rPr lang="en"/>
              <a:t>level</a:t>
            </a:r>
            <a:r>
              <a:rPr lang="en"/>
              <a:t> of -162 before all steps or Min Temp were reached then a solution was found.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Steps was a variable defined by us through testing where we increased the amount of steps to increase the space that could be searched to try and find an energy level of -162</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-162 comes from the energy decreasing as a solution is being found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-162 = -((9 x 9) + (9 x 9))</a:t>
            </a:r>
            <a:endParaRPr/>
          </a:p>
          <a:p>
            <a:pPr indent="0" lvl="0" marL="0" rtl="0" algn="l">
              <a:spcBef>
                <a:spcPts val="0"/>
              </a:spcBef>
              <a:spcAft>
                <a:spcPts val="0"/>
              </a:spcAft>
              <a:buNone/>
            </a:pPr>
            <a:r>
              <a:rPr lang="en"/>
              <a:t>	9 unique values in all 9 rows, 9 unique values in all 9 columns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d0fd91ea1e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d0fd91ea1e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d0fd91ea1e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d0fd91ea1e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https://github.com/perrygeo/simanneal/blob/master/simanneal/anneal.py</a:t>
            </a:r>
            <a:endParaRPr/>
          </a:p>
          <a:p>
            <a:pPr indent="0" lvl="0" marL="0" rtl="0" algn="l">
              <a:spcBef>
                <a:spcPts val="0"/>
              </a:spcBef>
              <a:spcAft>
                <a:spcPts val="0"/>
              </a:spcAft>
              <a:buNone/>
            </a:pPr>
            <a:r>
              <a:rPr lang="en"/>
              <a:t>Energy = value of sudoku puzzle</a:t>
            </a:r>
            <a:endParaRPr/>
          </a:p>
          <a:p>
            <a:pPr indent="0" lvl="0" marL="0" rtl="0" algn="l">
              <a:spcBef>
                <a:spcPts val="0"/>
              </a:spcBef>
              <a:spcAft>
                <a:spcPts val="0"/>
              </a:spcAft>
              <a:buNone/>
            </a:pPr>
            <a:r>
              <a:rPr lang="en"/>
              <a:t>-162 = solution found</a:t>
            </a:r>
            <a:endParaRPr/>
          </a:p>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d262084420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d262084420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the following graphs we ran the program for each sudoku puzzle 100 times to get the total number of times a solution was found and it’s average time of completion when the solution was found with varying:</a:t>
            </a:r>
            <a:endParaRPr/>
          </a:p>
          <a:p>
            <a:pPr indent="0" lvl="0" marL="0" rtl="0" algn="l">
              <a:spcBef>
                <a:spcPts val="0"/>
              </a:spcBef>
              <a:spcAft>
                <a:spcPts val="0"/>
              </a:spcAft>
              <a:buNone/>
            </a:pPr>
            <a:r>
              <a:rPr lang="en"/>
              <a:t>Max Temp,</a:t>
            </a:r>
            <a:endParaRPr/>
          </a:p>
          <a:p>
            <a:pPr indent="0" lvl="0" marL="0" rtl="0" algn="l">
              <a:spcBef>
                <a:spcPts val="0"/>
              </a:spcBef>
              <a:spcAft>
                <a:spcPts val="0"/>
              </a:spcAft>
              <a:buNone/>
            </a:pPr>
            <a:r>
              <a:rPr lang="en"/>
              <a:t>Min Temp, </a:t>
            </a:r>
            <a:endParaRPr/>
          </a:p>
          <a:p>
            <a:pPr indent="0" lvl="0" marL="0" rtl="0" algn="l">
              <a:spcBef>
                <a:spcPts val="0"/>
              </a:spcBef>
              <a:spcAft>
                <a:spcPts val="0"/>
              </a:spcAft>
              <a:buNone/>
            </a:pPr>
            <a:r>
              <a:rPr lang="en"/>
              <a:t>And Steps</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d427d57d6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d427d57d6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d427d57d61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d427d57d61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d0fd91ea1e_3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d0fd91ea1e_3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motivation for this project came from the way the human brain solves a </a:t>
            </a:r>
            <a:r>
              <a:rPr lang="en"/>
              <a:t>sudoku</a:t>
            </a:r>
            <a:r>
              <a:rPr lang="en"/>
              <a:t> puzzle. Humans solve these puzzles by following the simple constraints of Sudoku where through these constraints it is nearly impossible to for a human to solve it through random back tracking due to the total amount of possible combination in the puzzle.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So both evolutionary </a:t>
            </a:r>
            <a:r>
              <a:rPr lang="en"/>
              <a:t>algorithms</a:t>
            </a:r>
            <a:r>
              <a:rPr lang="en"/>
              <a:t> and simulated annealing use </a:t>
            </a:r>
            <a:r>
              <a:rPr lang="en"/>
              <a:t>trial</a:t>
            </a:r>
            <a:r>
              <a:rPr lang="en"/>
              <a:t> and error to </a:t>
            </a:r>
            <a:r>
              <a:rPr lang="en"/>
              <a:t>solve</a:t>
            </a:r>
            <a:r>
              <a:rPr lang="en"/>
              <a:t> any given sudoku </a:t>
            </a:r>
            <a:r>
              <a:rPr lang="en"/>
              <a:t>puzzle. We wanted to see each of these strategies against satisfiability which solves the puzzle via simple constraints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d10421e64c_9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d10421e64c_9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d4199b378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d4199b378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d427d57d61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d427d57d61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d10421e64c_9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d10421e64c_9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d0fd91ea1e_3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d0fd91ea1e_3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Kammy</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d0fd91ea1e_3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d0fd91ea1e_3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Kammy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d10421e64c_5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d10421e64c_5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Kammy</a:t>
            </a:r>
            <a:br>
              <a:rPr lang="en"/>
            </a:br>
            <a:r>
              <a:rPr lang="en"/>
              <a:t>Mathematical explanation</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d0fd91ea1e_3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d0fd91ea1e_3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Kammy</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d10421e64c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d10421e64c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Ryan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Our algorithm is relighent on a </a:t>
            </a:r>
            <a:r>
              <a:rPr lang="en"/>
              <a:t>cycle of random mutations crossed with a parent population to produce a new population.  </a:t>
            </a:r>
            <a:endParaRPr/>
          </a:p>
          <a:p>
            <a:pPr indent="0" lvl="0" marL="0" rtl="0" algn="l">
              <a:spcBef>
                <a:spcPts val="0"/>
              </a:spcBef>
              <a:spcAft>
                <a:spcPts val="0"/>
              </a:spcAft>
              <a:buNone/>
            </a:pPr>
            <a:r>
              <a:rPr lang="en"/>
              <a:t>It starts by </a:t>
            </a:r>
            <a:r>
              <a:rPr lang="en"/>
              <a:t>initializing</a:t>
            </a:r>
            <a:r>
              <a:rPr lang="en"/>
              <a:t> a population of 200 boards.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It then calculates a fitness value for each </a:t>
            </a:r>
            <a:r>
              <a:rPr lang="en"/>
              <a:t>board</a:t>
            </a:r>
            <a:r>
              <a:rPr lang="en"/>
              <a:t> in the population, selecting </a:t>
            </a:r>
            <a:r>
              <a:rPr lang="en"/>
              <a:t>parents for the future generation. </a:t>
            </a:r>
            <a:endParaRPr/>
          </a:p>
          <a:p>
            <a:pPr indent="0" lvl="0" marL="0" rtl="0" algn="l">
              <a:spcBef>
                <a:spcPts val="0"/>
              </a:spcBef>
              <a:spcAft>
                <a:spcPts val="0"/>
              </a:spcAft>
              <a:buNone/>
            </a:pPr>
            <a:r>
              <a:rPr lang="en"/>
              <a:t>It then checks the fitness value. </a:t>
            </a:r>
            <a:endParaRPr/>
          </a:p>
          <a:p>
            <a:pPr indent="0" lvl="0" marL="0" rtl="0" algn="l">
              <a:spcBef>
                <a:spcPts val="0"/>
              </a:spcBef>
              <a:spcAft>
                <a:spcPts val="0"/>
              </a:spcAft>
              <a:buNone/>
            </a:pPr>
            <a:r>
              <a:rPr lang="en"/>
              <a:t>If the value is met then the solution is found otherwise it will push the population into a mutational crossover producing the new population.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Reentering the cycle it checks the fitness value again.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animation on the left is not accurate to the functionality of the algorithm however it reflects the randomness and instant inputs of each cell across each board.</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d10421e64c_13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d10421e64c_13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Ryan</a:t>
            </a:r>
            <a:endParaRPr/>
          </a:p>
          <a:p>
            <a:pPr indent="0" lvl="0" marL="0" rtl="0" algn="l">
              <a:spcBef>
                <a:spcPts val="0"/>
              </a:spcBef>
              <a:spcAft>
                <a:spcPts val="0"/>
              </a:spcAft>
              <a:buNone/>
            </a:pPr>
            <a:r>
              <a:t/>
            </a:r>
            <a:endParaRPr sz="1700">
              <a:solidFill>
                <a:schemeClr val="dk1"/>
              </a:solidFill>
              <a:latin typeface="Lora"/>
              <a:ea typeface="Lora"/>
              <a:cs typeface="Lora"/>
              <a:sym typeface="Lora"/>
            </a:endParaRPr>
          </a:p>
          <a:p>
            <a:pPr indent="0" lvl="0" marL="0" rtl="0" algn="l">
              <a:spcBef>
                <a:spcPts val="0"/>
              </a:spcBef>
              <a:spcAft>
                <a:spcPts val="0"/>
              </a:spcAft>
              <a:buNone/>
            </a:pPr>
            <a:r>
              <a:rPr lang="en" sz="1700">
                <a:solidFill>
                  <a:schemeClr val="dk1"/>
                </a:solidFill>
                <a:latin typeface="Lora"/>
                <a:ea typeface="Lora"/>
                <a:cs typeface="Lora"/>
                <a:sym typeface="Lora"/>
              </a:rPr>
              <a:t>Results are random. </a:t>
            </a:r>
            <a:endParaRPr sz="1700">
              <a:solidFill>
                <a:schemeClr val="dk1"/>
              </a:solidFill>
              <a:latin typeface="Lora"/>
              <a:ea typeface="Lora"/>
              <a:cs typeface="Lora"/>
              <a:sym typeface="Lora"/>
            </a:endParaRPr>
          </a:p>
          <a:p>
            <a:pPr indent="0" lvl="0" marL="0" rtl="0" algn="l">
              <a:spcBef>
                <a:spcPts val="0"/>
              </a:spcBef>
              <a:spcAft>
                <a:spcPts val="0"/>
              </a:spcAft>
              <a:buNone/>
            </a:pPr>
            <a:r>
              <a:rPr lang="en" sz="1700">
                <a:solidFill>
                  <a:schemeClr val="dk1"/>
                </a:solidFill>
                <a:latin typeface="Lora"/>
                <a:ea typeface="Lora"/>
                <a:cs typeface="Lora"/>
                <a:sym typeface="Lora"/>
              </a:rPr>
              <a:t>	This graph shows each board, their generations and the time it took to complete each result</a:t>
            </a:r>
            <a:endParaRPr sz="1700">
              <a:solidFill>
                <a:schemeClr val="dk1"/>
              </a:solidFill>
              <a:latin typeface="Lora"/>
              <a:ea typeface="Lora"/>
              <a:cs typeface="Lora"/>
              <a:sym typeface="Lora"/>
            </a:endParaRPr>
          </a:p>
          <a:p>
            <a:pPr indent="457200" lvl="0" marL="0" rtl="0" algn="l">
              <a:spcBef>
                <a:spcPts val="0"/>
              </a:spcBef>
              <a:spcAft>
                <a:spcPts val="0"/>
              </a:spcAft>
              <a:buClr>
                <a:schemeClr val="dk1"/>
              </a:buClr>
              <a:buSzPts val="1100"/>
              <a:buFont typeface="Arial"/>
              <a:buNone/>
            </a:pPr>
            <a:r>
              <a:rPr lang="en" sz="1300">
                <a:solidFill>
                  <a:schemeClr val="dk1"/>
                </a:solidFill>
                <a:latin typeface="Lora"/>
                <a:ea typeface="Lora"/>
                <a:cs typeface="Lora"/>
                <a:sym typeface="Lora"/>
              </a:rPr>
              <a:t>The hardest puzzle with a difficulty rating of .89 with an output of 778 generations and having taken 115 seconds.</a:t>
            </a:r>
            <a:endParaRPr sz="1300">
              <a:solidFill>
                <a:schemeClr val="dk1"/>
              </a:solidFill>
              <a:latin typeface="Lora"/>
              <a:ea typeface="Lora"/>
              <a:cs typeface="Lora"/>
              <a:sym typeface="Lora"/>
            </a:endParaRPr>
          </a:p>
          <a:p>
            <a:pPr indent="457200" lvl="0" marL="0" rtl="0" algn="l">
              <a:spcBef>
                <a:spcPts val="0"/>
              </a:spcBef>
              <a:spcAft>
                <a:spcPts val="0"/>
              </a:spcAft>
              <a:buClr>
                <a:schemeClr val="dk1"/>
              </a:buClr>
              <a:buSzPts val="1100"/>
              <a:buFont typeface="Arial"/>
              <a:buNone/>
            </a:pPr>
            <a:r>
              <a:rPr lang="en" sz="1300">
                <a:solidFill>
                  <a:schemeClr val="dk1"/>
                </a:solidFill>
                <a:latin typeface="Lora"/>
                <a:ea typeface="Lora"/>
                <a:cs typeface="Lora"/>
                <a:sym typeface="Lora"/>
              </a:rPr>
              <a:t>Our easiest puzzle has a difficulty rating of .21. The data taken for this 399 generations and 39 seconds. </a:t>
            </a:r>
            <a:endParaRPr sz="1300">
              <a:solidFill>
                <a:schemeClr val="dk1"/>
              </a:solidFill>
              <a:latin typeface="Lora"/>
              <a:ea typeface="Lora"/>
              <a:cs typeface="Lora"/>
              <a:sym typeface="Lora"/>
            </a:endParaRPr>
          </a:p>
          <a:p>
            <a:pPr indent="457200" lvl="0" marL="0" rtl="0" algn="l">
              <a:spcBef>
                <a:spcPts val="0"/>
              </a:spcBef>
              <a:spcAft>
                <a:spcPts val="0"/>
              </a:spcAft>
              <a:buClr>
                <a:schemeClr val="dk1"/>
              </a:buClr>
              <a:buSzPts val="1100"/>
              <a:buFont typeface="Arial"/>
              <a:buNone/>
            </a:pPr>
            <a:r>
              <a:rPr lang="en" sz="1300">
                <a:solidFill>
                  <a:schemeClr val="dk1"/>
                </a:solidFill>
                <a:latin typeface="Lora"/>
                <a:ea typeface="Lora"/>
                <a:cs typeface="Lora"/>
                <a:sym typeface="Lora"/>
              </a:rPr>
              <a:t>Puzzle 18 and 5 with ratings of .48 and .47 with times of 756 and 4 seconds and generations of 698 and 335 respectively. </a:t>
            </a:r>
            <a:endParaRPr sz="1300">
              <a:solidFill>
                <a:schemeClr val="dk1"/>
              </a:solidFill>
              <a:latin typeface="Lora"/>
              <a:ea typeface="Lora"/>
              <a:cs typeface="Lora"/>
              <a:sym typeface="Lora"/>
            </a:endParaRPr>
          </a:p>
          <a:p>
            <a:pPr indent="457200" lvl="0" marL="0" rtl="0" algn="l">
              <a:spcBef>
                <a:spcPts val="0"/>
              </a:spcBef>
              <a:spcAft>
                <a:spcPts val="0"/>
              </a:spcAft>
              <a:buClr>
                <a:schemeClr val="dk1"/>
              </a:buClr>
              <a:buSzPts val="1100"/>
              <a:buFont typeface="Arial"/>
              <a:buNone/>
            </a:pPr>
            <a:r>
              <a:rPr lang="en" sz="1300">
                <a:solidFill>
                  <a:schemeClr val="dk1"/>
                </a:solidFill>
                <a:latin typeface="Lora"/>
                <a:ea typeface="Lora"/>
                <a:cs typeface="Lora"/>
                <a:sym typeface="Lora"/>
              </a:rPr>
              <a:t>Highest generation of 922 has a time of 341 seconds, and a rating of .52. </a:t>
            </a:r>
            <a:endParaRPr sz="1300">
              <a:solidFill>
                <a:schemeClr val="dk1"/>
              </a:solidFill>
              <a:latin typeface="Lora"/>
              <a:ea typeface="Lora"/>
              <a:cs typeface="Lora"/>
              <a:sym typeface="Lora"/>
            </a:endParaRPr>
          </a:p>
          <a:p>
            <a:pPr indent="457200" lvl="0" marL="0" rtl="0" algn="l">
              <a:spcBef>
                <a:spcPts val="0"/>
              </a:spcBef>
              <a:spcAft>
                <a:spcPts val="0"/>
              </a:spcAft>
              <a:buClr>
                <a:schemeClr val="dk1"/>
              </a:buClr>
              <a:buSzPts val="1100"/>
              <a:buFont typeface="Arial"/>
              <a:buNone/>
            </a:pPr>
            <a:r>
              <a:rPr lang="en" sz="1300">
                <a:solidFill>
                  <a:schemeClr val="dk1"/>
                </a:solidFill>
                <a:latin typeface="Lora"/>
                <a:ea typeface="Lora"/>
                <a:cs typeface="Lora"/>
                <a:sym typeface="Lora"/>
              </a:rPr>
              <a:t>Lowest generation of 174 and a time of 484 seconds. </a:t>
            </a:r>
            <a:endParaRPr sz="1300">
              <a:solidFill>
                <a:schemeClr val="dk1"/>
              </a:solidFill>
              <a:latin typeface="Lora"/>
              <a:ea typeface="Lora"/>
              <a:cs typeface="Lora"/>
              <a:sym typeface="Lora"/>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d09273b3f6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d09273b3f6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for our project we found and analyzed the solutions of 30 unique 9x9 sudoku game through 3 different strategies.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These 3 strategies are satisfiability, simulated annealing, and evolutionary algorithm.</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d10421e64c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d10421e64c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Ryan</a:t>
            </a:r>
            <a:endParaRPr/>
          </a:p>
          <a:p>
            <a:pPr indent="0" lvl="0" marL="0" rtl="0" algn="l">
              <a:lnSpc>
                <a:spcPct val="200000"/>
              </a:lnSpc>
              <a:spcBef>
                <a:spcPts val="0"/>
              </a:spcBef>
              <a:spcAft>
                <a:spcPts val="0"/>
              </a:spcAft>
              <a:buNone/>
            </a:pPr>
            <a:r>
              <a:t/>
            </a:r>
            <a:endParaRPr/>
          </a:p>
          <a:p>
            <a:pPr indent="0" lvl="0" marL="0" rtl="0" algn="l">
              <a:lnSpc>
                <a:spcPct val="200000"/>
              </a:lnSpc>
              <a:spcBef>
                <a:spcPts val="0"/>
              </a:spcBef>
              <a:spcAft>
                <a:spcPts val="0"/>
              </a:spcAft>
              <a:buNone/>
            </a:pPr>
            <a:r>
              <a:rPr lang="en"/>
              <a:t>It is important to know that the </a:t>
            </a:r>
            <a:r>
              <a:rPr lang="en"/>
              <a:t>variables</a:t>
            </a:r>
            <a:r>
              <a:rPr lang="en"/>
              <a:t> being used need to be </a:t>
            </a:r>
            <a:r>
              <a:rPr lang="en"/>
              <a:t>balanced otherwise it will run forever. </a:t>
            </a:r>
            <a:endParaRPr/>
          </a:p>
          <a:p>
            <a:pPr indent="0" lvl="0" marL="0" rtl="0" algn="l">
              <a:lnSpc>
                <a:spcPct val="200000"/>
              </a:lnSpc>
              <a:spcBef>
                <a:spcPts val="0"/>
              </a:spcBef>
              <a:spcAft>
                <a:spcPts val="0"/>
              </a:spcAft>
              <a:buNone/>
            </a:pPr>
            <a:r>
              <a:rPr lang="en"/>
              <a:t>The greater the population size produces a slower generational production which drastically increases the time it takes to produce a valid result.</a:t>
            </a:r>
            <a:endParaRPr/>
          </a:p>
          <a:p>
            <a:pPr indent="0" lvl="0" marL="0" rtl="0" algn="l">
              <a:lnSpc>
                <a:spcPct val="200000"/>
              </a:lnSpc>
              <a:spcBef>
                <a:spcPts val="0"/>
              </a:spcBef>
              <a:spcAft>
                <a:spcPts val="0"/>
              </a:spcAft>
              <a:buNone/>
            </a:pPr>
            <a:r>
              <a:rPr lang="en"/>
              <a:t>The lower population size reduces the growth towards the ideal fitness, increasing both the time and generations it takes to find a result. This tends to not </a:t>
            </a:r>
            <a:endParaRPr/>
          </a:p>
          <a:p>
            <a:pPr indent="0" lvl="0" marL="0" rtl="0" algn="l">
              <a:lnSpc>
                <a:spcPct val="200000"/>
              </a:lnSpc>
              <a:spcBef>
                <a:spcPts val="0"/>
              </a:spcBef>
              <a:spcAft>
                <a:spcPts val="0"/>
              </a:spcAft>
              <a:buNone/>
            </a:pPr>
            <a:r>
              <a:rPr lang="en"/>
              <a:t>The greater the reset value reduces more unwanted mutations, however can also allow loops to continue. The loop is made when values in the unchecked rows are mutated as the crossover occurs. Creating two alternating values</a:t>
            </a:r>
            <a:endParaRPr/>
          </a:p>
          <a:p>
            <a:pPr indent="0" lvl="0" marL="0" rtl="0" algn="l">
              <a:lnSpc>
                <a:spcPct val="200000"/>
              </a:lnSpc>
              <a:spcBef>
                <a:spcPts val="0"/>
              </a:spcBef>
              <a:spcAft>
                <a:spcPts val="0"/>
              </a:spcAft>
              <a:buNone/>
            </a:pPr>
            <a:r>
              <a:rPr lang="en"/>
              <a:t>That is why we kill off the population at 1000 generations and initiate a new population  based on the inputted board. Not enough generations will result in non-solutions. </a:t>
            </a:r>
            <a:endParaRPr/>
          </a:p>
          <a:p>
            <a:pPr indent="0" lvl="0" marL="0" rtl="0" algn="l">
              <a:lnSpc>
                <a:spcPct val="200000"/>
              </a:lnSpc>
              <a:spcBef>
                <a:spcPts val="0"/>
              </a:spcBef>
              <a:spcAft>
                <a:spcPts val="0"/>
              </a:spcAft>
              <a:buNone/>
            </a:pPr>
            <a:r>
              <a:rPr lang="en"/>
              <a:t>There is no correlation with time vs difficulty rating.  This is reflected in this graph as generation over time in relation to its difficulty rating. </a:t>
            </a:r>
            <a:endParaRPr/>
          </a:p>
          <a:p>
            <a:pPr indent="457200" lvl="0" marL="0" rtl="0" algn="l">
              <a:lnSpc>
                <a:spcPct val="200000"/>
              </a:lnSpc>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d10421e64c_1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d10421e64c_1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d0fd91ea1e_3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d0fd91ea1e_3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d273b0cd6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d273b0cd6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d10421e64c_1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d10421e64c_1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for the uninformed let me give a brief background on Sudoku.</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Sudoku consists of A grid of 9 </a:t>
            </a:r>
            <a:r>
              <a:rPr lang="en"/>
              <a:t>boxes</a:t>
            </a:r>
            <a:r>
              <a:rPr lang="en"/>
              <a:t> where each of those 9 boxes contains another 9 boxes.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Sudoku follows a set of rules to find the unique solution for any given puzzle that you’ll hear about in a moment right now from Nav.</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d0fd91ea1e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d0fd91ea1e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far as our data structure goes, we decided upon a 2D Matrix to contain our Sudoku Puzzles.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generated 30 Sudoku Puzzles that contain a similar structure pictured here.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Where here in sudoku1 you can see the top row of the first sudoku puzzle, 0-0-0-4-0-0-2-0-0.</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Where 0 will represent an empty cell in the sudoku puzzle and the 4 and 2 will represent a filled cell. In their appropriate column based on their place from 1 to 9.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d0fd91ea1e_3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d0fd91ea1e_3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d0fd91ea1e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d0fd91ea1e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d0fd91ea1e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d0fd91ea1e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Grid</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d0fd91ea1e_3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d0fd91ea1e_3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Unique, row, colum block</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rgbClr val="FFFFFF"/>
              </a:buClr>
              <a:buSzPts val="2800"/>
              <a:buFont typeface="Lora"/>
              <a:buNone/>
              <a:defRPr sz="2800">
                <a:solidFill>
                  <a:srgbClr val="FFFFFF"/>
                </a:solidFill>
                <a:latin typeface="Lora"/>
                <a:ea typeface="Lora"/>
                <a:cs typeface="Lora"/>
                <a:sym typeface="Lora"/>
              </a:defRPr>
            </a:lvl1pPr>
            <a:lvl2pPr lvl="1">
              <a:spcBef>
                <a:spcPts val="0"/>
              </a:spcBef>
              <a:spcAft>
                <a:spcPts val="0"/>
              </a:spcAft>
              <a:buClr>
                <a:srgbClr val="FFFFFF"/>
              </a:buClr>
              <a:buSzPts val="2800"/>
              <a:buNone/>
              <a:defRPr sz="2800">
                <a:solidFill>
                  <a:srgbClr val="FFFFFF"/>
                </a:solidFill>
              </a:defRPr>
            </a:lvl2pPr>
            <a:lvl3pPr lvl="2">
              <a:spcBef>
                <a:spcPts val="0"/>
              </a:spcBef>
              <a:spcAft>
                <a:spcPts val="0"/>
              </a:spcAft>
              <a:buClr>
                <a:srgbClr val="FFFFFF"/>
              </a:buClr>
              <a:buSzPts val="2800"/>
              <a:buNone/>
              <a:defRPr sz="2800">
                <a:solidFill>
                  <a:srgbClr val="FFFFFF"/>
                </a:solidFill>
              </a:defRPr>
            </a:lvl3pPr>
            <a:lvl4pPr lvl="3">
              <a:spcBef>
                <a:spcPts val="0"/>
              </a:spcBef>
              <a:spcAft>
                <a:spcPts val="0"/>
              </a:spcAft>
              <a:buClr>
                <a:srgbClr val="FFFFFF"/>
              </a:buClr>
              <a:buSzPts val="2800"/>
              <a:buNone/>
              <a:defRPr sz="2800">
                <a:solidFill>
                  <a:srgbClr val="FFFFFF"/>
                </a:solidFill>
              </a:defRPr>
            </a:lvl4pPr>
            <a:lvl5pPr lvl="4">
              <a:spcBef>
                <a:spcPts val="0"/>
              </a:spcBef>
              <a:spcAft>
                <a:spcPts val="0"/>
              </a:spcAft>
              <a:buClr>
                <a:srgbClr val="FFFFFF"/>
              </a:buClr>
              <a:buSzPts val="2800"/>
              <a:buNone/>
              <a:defRPr sz="2800">
                <a:solidFill>
                  <a:srgbClr val="FFFFFF"/>
                </a:solidFill>
              </a:defRPr>
            </a:lvl5pPr>
            <a:lvl6pPr lvl="5">
              <a:spcBef>
                <a:spcPts val="0"/>
              </a:spcBef>
              <a:spcAft>
                <a:spcPts val="0"/>
              </a:spcAft>
              <a:buClr>
                <a:srgbClr val="FFFFFF"/>
              </a:buClr>
              <a:buSzPts val="2800"/>
              <a:buNone/>
              <a:defRPr sz="2800">
                <a:solidFill>
                  <a:srgbClr val="FFFFFF"/>
                </a:solidFill>
              </a:defRPr>
            </a:lvl6pPr>
            <a:lvl7pPr lvl="6">
              <a:spcBef>
                <a:spcPts val="0"/>
              </a:spcBef>
              <a:spcAft>
                <a:spcPts val="0"/>
              </a:spcAft>
              <a:buClr>
                <a:srgbClr val="FFFFFF"/>
              </a:buClr>
              <a:buSzPts val="2800"/>
              <a:buNone/>
              <a:defRPr sz="2800">
                <a:solidFill>
                  <a:srgbClr val="FFFFFF"/>
                </a:solidFill>
              </a:defRPr>
            </a:lvl7pPr>
            <a:lvl8pPr lvl="7">
              <a:spcBef>
                <a:spcPts val="0"/>
              </a:spcBef>
              <a:spcAft>
                <a:spcPts val="0"/>
              </a:spcAft>
              <a:buClr>
                <a:srgbClr val="FFFFFF"/>
              </a:buClr>
              <a:buSzPts val="2800"/>
              <a:buNone/>
              <a:defRPr sz="2800">
                <a:solidFill>
                  <a:srgbClr val="FFFFFF"/>
                </a:solidFill>
              </a:defRPr>
            </a:lvl8pPr>
            <a:lvl9pPr lvl="8">
              <a:spcBef>
                <a:spcPts val="0"/>
              </a:spcBef>
              <a:spcAft>
                <a:spcPts val="0"/>
              </a:spcAft>
              <a:buClr>
                <a:srgbClr val="FFFFFF"/>
              </a:buClr>
              <a:buSzPts val="2800"/>
              <a:buNone/>
              <a:defRPr sz="2800">
                <a:solidFill>
                  <a:srgbClr val="FFFFFF"/>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rgbClr val="FFFFFF"/>
              </a:buClr>
              <a:buSzPts val="1800"/>
              <a:buFont typeface="Lora"/>
              <a:buChar char="●"/>
              <a:defRPr sz="1800">
                <a:solidFill>
                  <a:srgbClr val="FFFFFF"/>
                </a:solidFill>
                <a:latin typeface="Lora"/>
                <a:ea typeface="Lora"/>
                <a:cs typeface="Lora"/>
                <a:sym typeface="Lora"/>
              </a:defRPr>
            </a:lvl1pPr>
            <a:lvl2pPr indent="-317500" lvl="1" marL="914400">
              <a:lnSpc>
                <a:spcPct val="115000"/>
              </a:lnSpc>
              <a:spcBef>
                <a:spcPts val="0"/>
              </a:spcBef>
              <a:spcAft>
                <a:spcPts val="0"/>
              </a:spcAft>
              <a:buClr>
                <a:srgbClr val="FFFFFF"/>
              </a:buClr>
              <a:buSzPts val="1400"/>
              <a:buFont typeface="Lora"/>
              <a:buChar char="○"/>
              <a:defRPr>
                <a:solidFill>
                  <a:srgbClr val="FFFFFF"/>
                </a:solidFill>
                <a:latin typeface="Lora"/>
                <a:ea typeface="Lora"/>
                <a:cs typeface="Lora"/>
                <a:sym typeface="Lora"/>
              </a:defRPr>
            </a:lvl2pPr>
            <a:lvl3pPr indent="-317500" lvl="2" marL="1371600">
              <a:lnSpc>
                <a:spcPct val="115000"/>
              </a:lnSpc>
              <a:spcBef>
                <a:spcPts val="0"/>
              </a:spcBef>
              <a:spcAft>
                <a:spcPts val="0"/>
              </a:spcAft>
              <a:buClr>
                <a:srgbClr val="FFFFFF"/>
              </a:buClr>
              <a:buSzPts val="1400"/>
              <a:buFont typeface="Lora"/>
              <a:buChar char="■"/>
              <a:defRPr>
                <a:solidFill>
                  <a:srgbClr val="FFFFFF"/>
                </a:solidFill>
                <a:latin typeface="Lora"/>
                <a:ea typeface="Lora"/>
                <a:cs typeface="Lora"/>
                <a:sym typeface="Lora"/>
              </a:defRPr>
            </a:lvl3pPr>
            <a:lvl4pPr indent="-317500" lvl="3" marL="1828800">
              <a:lnSpc>
                <a:spcPct val="115000"/>
              </a:lnSpc>
              <a:spcBef>
                <a:spcPts val="0"/>
              </a:spcBef>
              <a:spcAft>
                <a:spcPts val="0"/>
              </a:spcAft>
              <a:buClr>
                <a:srgbClr val="FFFFFF"/>
              </a:buClr>
              <a:buSzPts val="1400"/>
              <a:buFont typeface="Lora"/>
              <a:buChar char="●"/>
              <a:defRPr>
                <a:solidFill>
                  <a:srgbClr val="FFFFFF"/>
                </a:solidFill>
                <a:latin typeface="Lora"/>
                <a:ea typeface="Lora"/>
                <a:cs typeface="Lora"/>
                <a:sym typeface="Lora"/>
              </a:defRPr>
            </a:lvl4pPr>
            <a:lvl5pPr indent="-317500" lvl="4" marL="2286000">
              <a:lnSpc>
                <a:spcPct val="115000"/>
              </a:lnSpc>
              <a:spcBef>
                <a:spcPts val="0"/>
              </a:spcBef>
              <a:spcAft>
                <a:spcPts val="0"/>
              </a:spcAft>
              <a:buClr>
                <a:srgbClr val="FFFFFF"/>
              </a:buClr>
              <a:buSzPts val="1400"/>
              <a:buFont typeface="Lora"/>
              <a:buChar char="○"/>
              <a:defRPr>
                <a:solidFill>
                  <a:srgbClr val="FFFFFF"/>
                </a:solidFill>
                <a:latin typeface="Lora"/>
                <a:ea typeface="Lora"/>
                <a:cs typeface="Lora"/>
                <a:sym typeface="Lora"/>
              </a:defRPr>
            </a:lvl5pPr>
            <a:lvl6pPr indent="-317500" lvl="5" marL="2743200">
              <a:lnSpc>
                <a:spcPct val="115000"/>
              </a:lnSpc>
              <a:spcBef>
                <a:spcPts val="0"/>
              </a:spcBef>
              <a:spcAft>
                <a:spcPts val="0"/>
              </a:spcAft>
              <a:buClr>
                <a:srgbClr val="FFFFFF"/>
              </a:buClr>
              <a:buSzPts val="1400"/>
              <a:buFont typeface="Lora"/>
              <a:buChar char="■"/>
              <a:defRPr>
                <a:solidFill>
                  <a:srgbClr val="FFFFFF"/>
                </a:solidFill>
                <a:latin typeface="Lora"/>
                <a:ea typeface="Lora"/>
                <a:cs typeface="Lora"/>
                <a:sym typeface="Lora"/>
              </a:defRPr>
            </a:lvl6pPr>
            <a:lvl7pPr indent="-317500" lvl="6" marL="3200400">
              <a:lnSpc>
                <a:spcPct val="115000"/>
              </a:lnSpc>
              <a:spcBef>
                <a:spcPts val="0"/>
              </a:spcBef>
              <a:spcAft>
                <a:spcPts val="0"/>
              </a:spcAft>
              <a:buClr>
                <a:srgbClr val="FFFFFF"/>
              </a:buClr>
              <a:buSzPts val="1400"/>
              <a:buFont typeface="Lora"/>
              <a:buChar char="●"/>
              <a:defRPr>
                <a:solidFill>
                  <a:srgbClr val="FFFFFF"/>
                </a:solidFill>
                <a:latin typeface="Lora"/>
                <a:ea typeface="Lora"/>
                <a:cs typeface="Lora"/>
                <a:sym typeface="Lora"/>
              </a:defRPr>
            </a:lvl7pPr>
            <a:lvl8pPr indent="-317500" lvl="7" marL="3657600">
              <a:lnSpc>
                <a:spcPct val="115000"/>
              </a:lnSpc>
              <a:spcBef>
                <a:spcPts val="0"/>
              </a:spcBef>
              <a:spcAft>
                <a:spcPts val="0"/>
              </a:spcAft>
              <a:buClr>
                <a:srgbClr val="FFFFFF"/>
              </a:buClr>
              <a:buSzPts val="1400"/>
              <a:buFont typeface="Lora"/>
              <a:buChar char="○"/>
              <a:defRPr>
                <a:solidFill>
                  <a:srgbClr val="FFFFFF"/>
                </a:solidFill>
                <a:latin typeface="Lora"/>
                <a:ea typeface="Lora"/>
                <a:cs typeface="Lora"/>
                <a:sym typeface="Lora"/>
              </a:defRPr>
            </a:lvl8pPr>
            <a:lvl9pPr indent="-317500" lvl="8" marL="4114800">
              <a:lnSpc>
                <a:spcPct val="115000"/>
              </a:lnSpc>
              <a:spcBef>
                <a:spcPts val="0"/>
              </a:spcBef>
              <a:spcAft>
                <a:spcPts val="0"/>
              </a:spcAft>
              <a:buClr>
                <a:srgbClr val="FFFFFF"/>
              </a:buClr>
              <a:buSzPts val="1400"/>
              <a:buFont typeface="Lora"/>
              <a:buChar char="■"/>
              <a:defRPr>
                <a:solidFill>
                  <a:srgbClr val="FFFFFF"/>
                </a:solidFill>
                <a:latin typeface="Lora"/>
                <a:ea typeface="Lora"/>
                <a:cs typeface="Lora"/>
                <a:sym typeface="Lor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mc:AlternateContent>
    <mc:Choice Requires="p14">
      <p:transition spd="med">
        <p14:flip dir="l"/>
      </p:transition>
    </mc:Choice>
    <mc:Fallback>
      <p:transition spd="med">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6.gi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9.png"/><Relationship Id="rId4" Type="http://schemas.openxmlformats.org/officeDocument/2006/relationships/image" Target="../media/image23.png"/><Relationship Id="rId5" Type="http://schemas.openxmlformats.org/officeDocument/2006/relationships/image" Target="../media/image2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2.gi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2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3.png"/><Relationship Id="rId5" Type="http://schemas.openxmlformats.org/officeDocument/2006/relationships/image" Target="../media/image7.png"/><Relationship Id="rId6"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gif"/></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519150"/>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solidFill>
                  <a:schemeClr val="lt1"/>
                </a:solidFill>
                <a:latin typeface="Lora"/>
                <a:ea typeface="Lora"/>
                <a:cs typeface="Lora"/>
                <a:sym typeface="Lora"/>
              </a:rPr>
              <a:t>Sudoku Solver Analysis</a:t>
            </a:r>
            <a:endParaRPr>
              <a:solidFill>
                <a:schemeClr val="lt1"/>
              </a:solidFill>
              <a:latin typeface="Lora"/>
              <a:ea typeface="Lora"/>
              <a:cs typeface="Lora"/>
              <a:sym typeface="Lora"/>
            </a:endParaRPr>
          </a:p>
        </p:txBody>
      </p:sp>
      <p:sp>
        <p:nvSpPr>
          <p:cNvPr id="55" name="Google Shape;55;p13"/>
          <p:cNvSpPr txBox="1"/>
          <p:nvPr>
            <p:ph idx="1" type="subTitle"/>
          </p:nvPr>
        </p:nvSpPr>
        <p:spPr>
          <a:xfrm>
            <a:off x="311700" y="2571750"/>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solidFill>
                  <a:srgbClr val="999999"/>
                </a:solidFill>
                <a:latin typeface="Lora"/>
                <a:ea typeface="Lora"/>
                <a:cs typeface="Lora"/>
                <a:sym typeface="Lora"/>
              </a:rPr>
              <a:t>Super Unsupervised Learners</a:t>
            </a:r>
            <a:endParaRPr>
              <a:solidFill>
                <a:srgbClr val="999999"/>
              </a:solidFill>
              <a:latin typeface="Lora"/>
              <a:ea typeface="Lora"/>
              <a:cs typeface="Lora"/>
              <a:sym typeface="Lora"/>
            </a:endParaRPr>
          </a:p>
        </p:txBody>
      </p:sp>
      <p:sp>
        <p:nvSpPr>
          <p:cNvPr id="56" name="Google Shape;56;p13"/>
          <p:cNvSpPr txBox="1"/>
          <p:nvPr/>
        </p:nvSpPr>
        <p:spPr>
          <a:xfrm>
            <a:off x="311700" y="3364350"/>
            <a:ext cx="85206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solidFill>
                  <a:srgbClr val="CCCCCC"/>
                </a:solidFill>
              </a:rPr>
              <a:t>Nav Sanya Anand, Kamarin San Nicolas, Clay Freitas, Ryan Perez, Enrique Verduzco</a:t>
            </a:r>
            <a:endParaRPr sz="1700">
              <a:solidFill>
                <a:srgbClr val="CCCCCC"/>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rPr>
              <a:t>Satisfiability (</a:t>
            </a:r>
            <a:r>
              <a:rPr lang="en">
                <a:solidFill>
                  <a:schemeClr val="lt1"/>
                </a:solidFill>
                <a:latin typeface="Lora"/>
                <a:ea typeface="Lora"/>
                <a:cs typeface="Lora"/>
                <a:sym typeface="Lora"/>
              </a:rPr>
              <a:t>Analysis)</a:t>
            </a:r>
            <a:endParaRPr>
              <a:solidFill>
                <a:schemeClr val="lt1"/>
              </a:solidFill>
              <a:latin typeface="Lora"/>
              <a:ea typeface="Lora"/>
              <a:cs typeface="Lora"/>
              <a:sym typeface="Lora"/>
            </a:endParaRPr>
          </a:p>
        </p:txBody>
      </p:sp>
      <p:pic>
        <p:nvPicPr>
          <p:cNvPr id="115" name="Google Shape;115;p22"/>
          <p:cNvPicPr preferRelativeResize="0"/>
          <p:nvPr/>
        </p:nvPicPr>
        <p:blipFill>
          <a:blip r:embed="rId3">
            <a:alphaModFix/>
          </a:blip>
          <a:stretch>
            <a:fillRect/>
          </a:stretch>
        </p:blipFill>
        <p:spPr>
          <a:xfrm>
            <a:off x="152400" y="1151625"/>
            <a:ext cx="8839199" cy="347020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3"/>
          <p:cNvSpPr txBox="1"/>
          <p:nvPr>
            <p:ph type="title"/>
          </p:nvPr>
        </p:nvSpPr>
        <p:spPr>
          <a:xfrm>
            <a:off x="419175" y="2285400"/>
            <a:ext cx="35004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FFFFFF"/>
                </a:solidFill>
                <a:latin typeface="Lora"/>
                <a:ea typeface="Lora"/>
                <a:cs typeface="Lora"/>
                <a:sym typeface="Lora"/>
              </a:rPr>
              <a:t>Sample Input &amp; Output (Satisfia</a:t>
            </a:r>
            <a:r>
              <a:rPr lang="en"/>
              <a:t>bility)</a:t>
            </a:r>
            <a:endParaRPr>
              <a:solidFill>
                <a:srgbClr val="FFFFFF"/>
              </a:solidFill>
              <a:latin typeface="Lora"/>
              <a:ea typeface="Lora"/>
              <a:cs typeface="Lora"/>
              <a:sym typeface="Lora"/>
            </a:endParaRPr>
          </a:p>
        </p:txBody>
      </p:sp>
      <p:pic>
        <p:nvPicPr>
          <p:cNvPr id="121" name="Google Shape;121;p23"/>
          <p:cNvPicPr preferRelativeResize="0"/>
          <p:nvPr/>
        </p:nvPicPr>
        <p:blipFill>
          <a:blip r:embed="rId3">
            <a:alphaModFix/>
          </a:blip>
          <a:stretch>
            <a:fillRect/>
          </a:stretch>
        </p:blipFill>
        <p:spPr>
          <a:xfrm>
            <a:off x="5331861" y="0"/>
            <a:ext cx="3500439" cy="5143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4"/>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b="1" lang="en" sz="4020">
                <a:solidFill>
                  <a:srgbClr val="FFFFFF"/>
                </a:solidFill>
                <a:latin typeface="Lora"/>
                <a:ea typeface="Lora"/>
                <a:cs typeface="Lora"/>
                <a:sym typeface="Lora"/>
              </a:rPr>
              <a:t>Simulated Annealing</a:t>
            </a:r>
            <a:endParaRPr b="1" sz="4020">
              <a:solidFill>
                <a:srgbClr val="FFFFFF"/>
              </a:solidFill>
              <a:latin typeface="Lora"/>
              <a:ea typeface="Lora"/>
              <a:cs typeface="Lora"/>
              <a:sym typeface="Lor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3020">
                <a:solidFill>
                  <a:srgbClr val="FFFFFF"/>
                </a:solidFill>
                <a:latin typeface="Lora"/>
                <a:ea typeface="Lora"/>
                <a:cs typeface="Lora"/>
                <a:sym typeface="Lora"/>
              </a:rPr>
              <a:t>Simulated Annealing</a:t>
            </a:r>
            <a:endParaRPr b="1" sz="3020">
              <a:solidFill>
                <a:srgbClr val="FFFFFF"/>
              </a:solidFill>
              <a:latin typeface="Lora"/>
              <a:ea typeface="Lora"/>
              <a:cs typeface="Lora"/>
              <a:sym typeface="Lora"/>
            </a:endParaRPr>
          </a:p>
        </p:txBody>
      </p:sp>
      <p:sp>
        <p:nvSpPr>
          <p:cNvPr id="132" name="Google Shape;132;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solidFill>
                  <a:srgbClr val="FFFFFF"/>
                </a:solidFill>
                <a:latin typeface="Lora"/>
                <a:ea typeface="Lora"/>
                <a:cs typeface="Lora"/>
                <a:sym typeface="Lora"/>
              </a:rPr>
              <a:t>Approach</a:t>
            </a:r>
            <a:endParaRPr sz="2000">
              <a:solidFill>
                <a:srgbClr val="FFFFFF"/>
              </a:solidFill>
              <a:latin typeface="Lora"/>
              <a:ea typeface="Lora"/>
              <a:cs typeface="Lora"/>
              <a:sym typeface="Lora"/>
            </a:endParaRPr>
          </a:p>
          <a:p>
            <a:pPr indent="-323850" lvl="0" marL="457200" rtl="0" algn="l">
              <a:spcBef>
                <a:spcPts val="1200"/>
              </a:spcBef>
              <a:spcAft>
                <a:spcPts val="0"/>
              </a:spcAft>
              <a:buClr>
                <a:srgbClr val="FFFFFF"/>
              </a:buClr>
              <a:buSzPts val="1500"/>
              <a:buFont typeface="Lora"/>
              <a:buChar char="●"/>
            </a:pPr>
            <a:r>
              <a:rPr lang="en" sz="1500">
                <a:solidFill>
                  <a:srgbClr val="FFFFFF"/>
                </a:solidFill>
                <a:latin typeface="Lora"/>
                <a:ea typeface="Lora"/>
                <a:cs typeface="Lora"/>
                <a:sym typeface="Lora"/>
              </a:rPr>
              <a:t>The approach of Simulated Annealing is similar to the heating and cooling of </a:t>
            </a:r>
            <a:r>
              <a:rPr lang="en" sz="1500">
                <a:solidFill>
                  <a:srgbClr val="FFFFFF"/>
                </a:solidFill>
                <a:latin typeface="Lora"/>
                <a:ea typeface="Lora"/>
                <a:cs typeface="Lora"/>
                <a:sym typeface="Lora"/>
              </a:rPr>
              <a:t>metal</a:t>
            </a:r>
            <a:r>
              <a:rPr lang="en" sz="1500">
                <a:solidFill>
                  <a:srgbClr val="FFFFFF"/>
                </a:solidFill>
                <a:latin typeface="Lora"/>
                <a:ea typeface="Lora"/>
                <a:cs typeface="Lora"/>
                <a:sym typeface="Lora"/>
              </a:rPr>
              <a:t> being worked in a forge, heating and cooling slowly.</a:t>
            </a:r>
            <a:endParaRPr sz="1500">
              <a:solidFill>
                <a:srgbClr val="FFFFFF"/>
              </a:solidFill>
              <a:latin typeface="Lora"/>
              <a:ea typeface="Lora"/>
              <a:cs typeface="Lora"/>
              <a:sym typeface="Lora"/>
            </a:endParaRPr>
          </a:p>
          <a:p>
            <a:pPr indent="-323850" lvl="0" marL="457200" rtl="0" algn="l">
              <a:spcBef>
                <a:spcPts val="0"/>
              </a:spcBef>
              <a:spcAft>
                <a:spcPts val="0"/>
              </a:spcAft>
              <a:buClr>
                <a:srgbClr val="FFFFFF"/>
              </a:buClr>
              <a:buSzPts val="1500"/>
              <a:buFont typeface="Lora"/>
              <a:buChar char="●"/>
            </a:pPr>
            <a:r>
              <a:rPr lang="en" sz="1500">
                <a:solidFill>
                  <a:srgbClr val="FFFFFF"/>
                </a:solidFill>
                <a:latin typeface="Lora"/>
                <a:ea typeface="Lora"/>
                <a:cs typeface="Lora"/>
                <a:sym typeface="Lora"/>
              </a:rPr>
              <a:t>The algorithm acts as a hill climber focusing on random move as long as it </a:t>
            </a:r>
            <a:r>
              <a:rPr lang="en" sz="1500">
                <a:solidFill>
                  <a:srgbClr val="FFFFFF"/>
                </a:solidFill>
                <a:latin typeface="Lora"/>
                <a:ea typeface="Lora"/>
                <a:cs typeface="Lora"/>
                <a:sym typeface="Lora"/>
              </a:rPr>
              <a:t>improves</a:t>
            </a:r>
            <a:r>
              <a:rPr lang="en" sz="1500">
                <a:solidFill>
                  <a:srgbClr val="FFFFFF"/>
                </a:solidFill>
                <a:latin typeface="Lora"/>
                <a:ea typeface="Lora"/>
                <a:cs typeface="Lora"/>
                <a:sym typeface="Lora"/>
              </a:rPr>
              <a:t> the solution BUT becomes greedier towards the end</a:t>
            </a:r>
            <a:endParaRPr sz="1500">
              <a:solidFill>
                <a:srgbClr val="FFFFFF"/>
              </a:solidFill>
              <a:latin typeface="Lora"/>
              <a:ea typeface="Lora"/>
              <a:cs typeface="Lora"/>
              <a:sym typeface="Lora"/>
            </a:endParaRPr>
          </a:p>
          <a:p>
            <a:pPr indent="-323850" lvl="0" marL="457200" rtl="0" algn="l">
              <a:spcBef>
                <a:spcPts val="0"/>
              </a:spcBef>
              <a:spcAft>
                <a:spcPts val="0"/>
              </a:spcAft>
              <a:buClr>
                <a:srgbClr val="FFFFFF"/>
              </a:buClr>
              <a:buSzPts val="1500"/>
              <a:buFont typeface="Lora"/>
              <a:buChar char="●"/>
            </a:pPr>
            <a:r>
              <a:rPr lang="en" sz="1500">
                <a:solidFill>
                  <a:srgbClr val="FFFFFF"/>
                </a:solidFill>
                <a:latin typeface="Lora"/>
                <a:ea typeface="Lora"/>
                <a:cs typeface="Lora"/>
                <a:sym typeface="Lora"/>
              </a:rPr>
              <a:t>The usage and performance of steps increases or decreases temperature</a:t>
            </a:r>
            <a:endParaRPr sz="1500">
              <a:solidFill>
                <a:srgbClr val="FFFFFF"/>
              </a:solidFill>
              <a:latin typeface="Lora"/>
              <a:ea typeface="Lora"/>
              <a:cs typeface="Lora"/>
              <a:sym typeface="Lora"/>
            </a:endParaRPr>
          </a:p>
          <a:p>
            <a:pPr indent="-323850" lvl="1" marL="1371600" rtl="0" algn="l">
              <a:spcBef>
                <a:spcPts val="0"/>
              </a:spcBef>
              <a:spcAft>
                <a:spcPts val="0"/>
              </a:spcAft>
              <a:buClr>
                <a:srgbClr val="FFFFFF"/>
              </a:buClr>
              <a:buSzPts val="1500"/>
              <a:buFont typeface="Lora"/>
              <a:buChar char="○"/>
            </a:pPr>
            <a:r>
              <a:rPr lang="en" sz="1500">
                <a:solidFill>
                  <a:srgbClr val="FFFFFF"/>
                </a:solidFill>
                <a:latin typeface="Lora"/>
                <a:ea typeface="Lora"/>
                <a:cs typeface="Lora"/>
                <a:sym typeface="Lora"/>
              </a:rPr>
              <a:t>High temp = worse moves or a higher chance to accept worse solutions</a:t>
            </a:r>
            <a:endParaRPr sz="1500">
              <a:solidFill>
                <a:srgbClr val="FFFFFF"/>
              </a:solidFill>
              <a:latin typeface="Lora"/>
              <a:ea typeface="Lora"/>
              <a:cs typeface="Lora"/>
              <a:sym typeface="Lora"/>
            </a:endParaRPr>
          </a:p>
          <a:p>
            <a:pPr indent="-323850" lvl="1" marL="1371600" rtl="0" algn="l">
              <a:spcBef>
                <a:spcPts val="0"/>
              </a:spcBef>
              <a:spcAft>
                <a:spcPts val="0"/>
              </a:spcAft>
              <a:buClr>
                <a:srgbClr val="FFFFFF"/>
              </a:buClr>
              <a:buSzPts val="1500"/>
              <a:buFont typeface="Lora"/>
              <a:buChar char="○"/>
            </a:pPr>
            <a:r>
              <a:rPr lang="en" sz="1500">
                <a:solidFill>
                  <a:srgbClr val="FFFFFF"/>
                </a:solidFill>
                <a:latin typeface="Lora"/>
                <a:ea typeface="Lora"/>
                <a:cs typeface="Lora"/>
                <a:sym typeface="Lora"/>
              </a:rPr>
              <a:t>Low temp = </a:t>
            </a:r>
            <a:r>
              <a:rPr lang="en" sz="1500">
                <a:solidFill>
                  <a:srgbClr val="FFFFFF"/>
                </a:solidFill>
                <a:latin typeface="Lora"/>
                <a:ea typeface="Lora"/>
                <a:cs typeface="Lora"/>
                <a:sym typeface="Lora"/>
              </a:rPr>
              <a:t>Better</a:t>
            </a:r>
            <a:r>
              <a:rPr lang="en" sz="1500">
                <a:solidFill>
                  <a:srgbClr val="FFFFFF"/>
                </a:solidFill>
                <a:latin typeface="Lora"/>
                <a:ea typeface="Lora"/>
                <a:cs typeface="Lora"/>
                <a:sym typeface="Lora"/>
              </a:rPr>
              <a:t> chance to take good moves and not take worse solutions</a:t>
            </a:r>
            <a:endParaRPr sz="1500">
              <a:solidFill>
                <a:srgbClr val="FFFFFF"/>
              </a:solidFill>
              <a:latin typeface="Lora"/>
              <a:ea typeface="Lora"/>
              <a:cs typeface="Lora"/>
              <a:sym typeface="Lor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6"/>
          <p:cNvSpPr txBox="1"/>
          <p:nvPr>
            <p:ph type="title"/>
          </p:nvPr>
        </p:nvSpPr>
        <p:spPr>
          <a:xfrm>
            <a:off x="586475" y="4021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It Works</a:t>
            </a:r>
            <a:endParaRPr/>
          </a:p>
        </p:txBody>
      </p:sp>
      <p:sp>
        <p:nvSpPr>
          <p:cNvPr id="138" name="Google Shape;138;p26"/>
          <p:cNvSpPr txBox="1"/>
          <p:nvPr>
            <p:ph idx="1" type="body"/>
          </p:nvPr>
        </p:nvSpPr>
        <p:spPr>
          <a:xfrm>
            <a:off x="1117850" y="888175"/>
            <a:ext cx="7696200" cy="3814800"/>
          </a:xfrm>
          <a:prstGeom prst="rect">
            <a:avLst/>
          </a:prstGeom>
        </p:spPr>
        <p:txBody>
          <a:bodyPr anchorCtr="0" anchor="t" bIns="91425" lIns="91425" spcFirstLastPara="1" rIns="91425" wrap="square" tIns="91425">
            <a:normAutofit lnSpcReduction="10000"/>
          </a:bodyPr>
          <a:lstStyle/>
          <a:p>
            <a:pPr indent="-330200" lvl="0" marL="457200" rtl="0" algn="l">
              <a:spcBef>
                <a:spcPts val="0"/>
              </a:spcBef>
              <a:spcAft>
                <a:spcPts val="0"/>
              </a:spcAft>
              <a:buSzPts val="1600"/>
              <a:buChar char="●"/>
            </a:pPr>
            <a:r>
              <a:rPr lang="en" sz="1600"/>
              <a:t>Temperature</a:t>
            </a:r>
            <a:endParaRPr sz="1600"/>
          </a:p>
          <a:p>
            <a:pPr indent="-330200" lvl="1" marL="914400" rtl="0" algn="l">
              <a:spcBef>
                <a:spcPts val="0"/>
              </a:spcBef>
              <a:spcAft>
                <a:spcPts val="0"/>
              </a:spcAft>
              <a:buSzPts val="1600"/>
              <a:buChar char="○"/>
            </a:pPr>
            <a:r>
              <a:rPr lang="en" sz="1600"/>
              <a:t>Max, Initial Temp</a:t>
            </a:r>
            <a:endParaRPr sz="1600"/>
          </a:p>
          <a:p>
            <a:pPr indent="-330200" lvl="1" marL="914400" rtl="0" algn="l">
              <a:spcBef>
                <a:spcPts val="0"/>
              </a:spcBef>
              <a:spcAft>
                <a:spcPts val="0"/>
              </a:spcAft>
              <a:buSzPts val="1600"/>
              <a:buChar char="○"/>
            </a:pPr>
            <a:r>
              <a:rPr lang="en" sz="1600"/>
              <a:t>Min, Final Temp</a:t>
            </a:r>
            <a:endParaRPr sz="1600"/>
          </a:p>
          <a:p>
            <a:pPr indent="-330200" lvl="1" marL="914400" rtl="0" algn="l">
              <a:spcBef>
                <a:spcPts val="0"/>
              </a:spcBef>
              <a:spcAft>
                <a:spcPts val="0"/>
              </a:spcAft>
              <a:buSzPts val="1600"/>
              <a:buChar char="○"/>
            </a:pPr>
            <a:r>
              <a:rPr lang="en" sz="1600"/>
              <a:t>Decay</a:t>
            </a:r>
            <a:endParaRPr sz="1600"/>
          </a:p>
          <a:p>
            <a:pPr indent="-330200" lvl="2" marL="1371600" rtl="0" algn="l">
              <a:spcBef>
                <a:spcPts val="0"/>
              </a:spcBef>
              <a:spcAft>
                <a:spcPts val="0"/>
              </a:spcAft>
              <a:buSzPts val="1600"/>
              <a:buChar char="■"/>
            </a:pPr>
            <a:r>
              <a:t/>
            </a:r>
            <a:endParaRPr sz="1600"/>
          </a:p>
          <a:p>
            <a:pPr indent="0" lvl="0" marL="0" rtl="0" algn="l">
              <a:spcBef>
                <a:spcPts val="1200"/>
              </a:spcBef>
              <a:spcAft>
                <a:spcPts val="0"/>
              </a:spcAft>
              <a:buNone/>
            </a:pPr>
            <a:r>
              <a:t/>
            </a:r>
            <a:endParaRPr sz="1600"/>
          </a:p>
          <a:p>
            <a:pPr indent="-330200" lvl="0" marL="457200" rtl="0" algn="l">
              <a:spcBef>
                <a:spcPts val="1200"/>
              </a:spcBef>
              <a:spcAft>
                <a:spcPts val="0"/>
              </a:spcAft>
              <a:buSzPts val="1600"/>
              <a:buChar char="●"/>
            </a:pPr>
            <a:r>
              <a:rPr lang="en" sz="1600"/>
              <a:t>Energy</a:t>
            </a:r>
            <a:endParaRPr sz="1600"/>
          </a:p>
          <a:p>
            <a:pPr indent="-330200" lvl="1" marL="914400" rtl="0" algn="l">
              <a:spcBef>
                <a:spcPts val="0"/>
              </a:spcBef>
              <a:spcAft>
                <a:spcPts val="0"/>
              </a:spcAft>
              <a:buSzPts val="1600"/>
              <a:buChar char="○"/>
            </a:pPr>
            <a:r>
              <a:rPr lang="en" sz="1600"/>
              <a:t>Calculated by checking uniqueness of columns and rows</a:t>
            </a:r>
            <a:endParaRPr sz="1600"/>
          </a:p>
          <a:p>
            <a:pPr indent="-330200" lvl="1" marL="914400" rtl="0" algn="l">
              <a:spcBef>
                <a:spcPts val="0"/>
              </a:spcBef>
              <a:spcAft>
                <a:spcPts val="0"/>
              </a:spcAft>
              <a:buSzPts val="1600"/>
              <a:buChar char="○"/>
            </a:pPr>
            <a:r>
              <a:rPr lang="en" sz="1600"/>
              <a:t>Solution found when Energy == -162</a:t>
            </a:r>
            <a:endParaRPr sz="1600"/>
          </a:p>
          <a:p>
            <a:pPr indent="-330200" lvl="0" marL="457200" rtl="0" algn="l">
              <a:spcBef>
                <a:spcPts val="0"/>
              </a:spcBef>
              <a:spcAft>
                <a:spcPts val="0"/>
              </a:spcAft>
              <a:buSzPts val="1600"/>
              <a:buChar char="●"/>
            </a:pPr>
            <a:r>
              <a:rPr lang="en" sz="1600"/>
              <a:t>Steps</a:t>
            </a:r>
            <a:endParaRPr sz="1600"/>
          </a:p>
          <a:p>
            <a:pPr indent="-330200" lvl="1" marL="914400" rtl="0" algn="l">
              <a:spcBef>
                <a:spcPts val="0"/>
              </a:spcBef>
              <a:spcAft>
                <a:spcPts val="0"/>
              </a:spcAft>
              <a:buSzPts val="1600"/>
              <a:buChar char="○"/>
            </a:pPr>
            <a:r>
              <a:rPr lang="en" sz="1600"/>
              <a:t>Iterations allowed</a:t>
            </a:r>
            <a:endParaRPr sz="1600"/>
          </a:p>
          <a:p>
            <a:pPr indent="0" lvl="0" marL="0" rtl="0" algn="l">
              <a:spcBef>
                <a:spcPts val="1200"/>
              </a:spcBef>
              <a:spcAft>
                <a:spcPts val="1200"/>
              </a:spcAft>
              <a:buNone/>
            </a:pPr>
            <a:r>
              <a:t/>
            </a:r>
            <a:endParaRPr sz="1600"/>
          </a:p>
        </p:txBody>
      </p:sp>
      <p:pic>
        <p:nvPicPr>
          <p:cNvPr id="139" name="Google Shape;139;p26"/>
          <p:cNvPicPr preferRelativeResize="0"/>
          <p:nvPr/>
        </p:nvPicPr>
        <p:blipFill>
          <a:blip r:embed="rId3">
            <a:alphaModFix/>
          </a:blip>
          <a:stretch>
            <a:fillRect/>
          </a:stretch>
        </p:blipFill>
        <p:spPr>
          <a:xfrm>
            <a:off x="2440575" y="2047040"/>
            <a:ext cx="6177540" cy="5727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Visual</a:t>
            </a:r>
            <a:endParaRPr>
              <a:solidFill>
                <a:srgbClr val="FFFFFF"/>
              </a:solidFill>
            </a:endParaRPr>
          </a:p>
        </p:txBody>
      </p:sp>
      <p:sp>
        <p:nvSpPr>
          <p:cNvPr id="145" name="Google Shape;145;p27"/>
          <p:cNvSpPr txBox="1"/>
          <p:nvPr>
            <p:ph idx="1" type="body"/>
          </p:nvPr>
        </p:nvSpPr>
        <p:spPr>
          <a:xfrm>
            <a:off x="311700" y="1195725"/>
            <a:ext cx="64197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FFFFFF"/>
              </a:buClr>
              <a:buSzPts val="1800"/>
              <a:buFont typeface="Lora"/>
              <a:buChar char="●"/>
            </a:pPr>
            <a:r>
              <a:rPr lang="en">
                <a:solidFill>
                  <a:srgbClr val="FFFFFF"/>
                </a:solidFill>
                <a:latin typeface="Lora"/>
                <a:ea typeface="Lora"/>
                <a:cs typeface="Lora"/>
                <a:sym typeface="Lora"/>
              </a:rPr>
              <a:t>Visual representation of simulated annealing</a:t>
            </a:r>
            <a:endParaRPr>
              <a:solidFill>
                <a:srgbClr val="FFFFFF"/>
              </a:solidFill>
              <a:latin typeface="Lora"/>
              <a:ea typeface="Lora"/>
              <a:cs typeface="Lora"/>
              <a:sym typeface="Lora"/>
            </a:endParaRPr>
          </a:p>
          <a:p>
            <a:pPr indent="-317500" lvl="1" marL="914400" rtl="0" algn="l">
              <a:spcBef>
                <a:spcPts val="0"/>
              </a:spcBef>
              <a:spcAft>
                <a:spcPts val="0"/>
              </a:spcAft>
              <a:buClr>
                <a:srgbClr val="FFFFFF"/>
              </a:buClr>
              <a:buSzPts val="1400"/>
              <a:buFont typeface="Lora"/>
              <a:buChar char="○"/>
            </a:pPr>
            <a:r>
              <a:rPr lang="en"/>
              <a:t>H</a:t>
            </a:r>
            <a:r>
              <a:rPr lang="en">
                <a:solidFill>
                  <a:srgbClr val="FFFFFF"/>
                </a:solidFill>
                <a:latin typeface="Lora"/>
                <a:ea typeface="Lora"/>
                <a:cs typeface="Lora"/>
                <a:sym typeface="Lora"/>
              </a:rPr>
              <a:t>ow simulated annealing </a:t>
            </a:r>
            <a:r>
              <a:rPr lang="en">
                <a:solidFill>
                  <a:srgbClr val="FFFFFF"/>
                </a:solidFill>
                <a:latin typeface="Lora"/>
                <a:ea typeface="Lora"/>
                <a:cs typeface="Lora"/>
                <a:sym typeface="Lora"/>
              </a:rPr>
              <a:t>works</a:t>
            </a:r>
            <a:r>
              <a:rPr lang="en">
                <a:solidFill>
                  <a:srgbClr val="FFFFFF"/>
                </a:solidFill>
                <a:latin typeface="Lora"/>
                <a:ea typeface="Lora"/>
                <a:cs typeface="Lora"/>
                <a:sym typeface="Lora"/>
              </a:rPr>
              <a:t> </a:t>
            </a:r>
            <a:r>
              <a:rPr lang="en">
                <a:solidFill>
                  <a:srgbClr val="FFFFFF"/>
                </a:solidFill>
                <a:latin typeface="Lora"/>
                <a:ea typeface="Lora"/>
                <a:cs typeface="Lora"/>
                <a:sym typeface="Lora"/>
              </a:rPr>
              <a:t>with</a:t>
            </a:r>
            <a:r>
              <a:rPr lang="en">
                <a:solidFill>
                  <a:srgbClr val="FFFFFF"/>
                </a:solidFill>
                <a:latin typeface="Lora"/>
                <a:ea typeface="Lora"/>
                <a:cs typeface="Lora"/>
                <a:sym typeface="Lora"/>
              </a:rPr>
              <a:t> finding and using solutions based on temperature </a:t>
            </a:r>
            <a:br>
              <a:rPr lang="en">
                <a:solidFill>
                  <a:srgbClr val="FFFFFF"/>
                </a:solidFill>
                <a:latin typeface="Lora"/>
                <a:ea typeface="Lora"/>
                <a:cs typeface="Lora"/>
                <a:sym typeface="Lora"/>
              </a:rPr>
            </a:br>
            <a:endParaRPr>
              <a:solidFill>
                <a:srgbClr val="FFFFFF"/>
              </a:solidFill>
              <a:latin typeface="Lora"/>
              <a:ea typeface="Lora"/>
              <a:cs typeface="Lora"/>
              <a:sym typeface="Lora"/>
            </a:endParaRPr>
          </a:p>
          <a:p>
            <a:pPr indent="-342900" lvl="0" marL="457200" rtl="0" algn="l">
              <a:spcBef>
                <a:spcPts val="0"/>
              </a:spcBef>
              <a:spcAft>
                <a:spcPts val="0"/>
              </a:spcAft>
              <a:buSzPts val="1800"/>
              <a:buChar char="●"/>
            </a:pPr>
            <a:r>
              <a:rPr lang="en"/>
              <a:t>This visual shows an example of simulated annealing and how it searches for </a:t>
            </a:r>
            <a:r>
              <a:rPr lang="en"/>
              <a:t>solutions</a:t>
            </a:r>
            <a:endParaRPr/>
          </a:p>
          <a:p>
            <a:pPr indent="-317500" lvl="1" marL="914400" rtl="0" algn="l">
              <a:spcBef>
                <a:spcPts val="0"/>
              </a:spcBef>
              <a:spcAft>
                <a:spcPts val="0"/>
              </a:spcAft>
              <a:buSzPts val="1400"/>
              <a:buChar char="○"/>
            </a:pPr>
            <a:r>
              <a:rPr lang="en"/>
              <a:t>The longer it goes the greedier it becomes</a:t>
            </a:r>
            <a:endParaRPr/>
          </a:p>
        </p:txBody>
      </p:sp>
      <p:pic>
        <p:nvPicPr>
          <p:cNvPr id="146" name="Google Shape;146;p27"/>
          <p:cNvPicPr preferRelativeResize="0"/>
          <p:nvPr/>
        </p:nvPicPr>
        <p:blipFill>
          <a:blip r:embed="rId3">
            <a:alphaModFix/>
          </a:blip>
          <a:stretch>
            <a:fillRect/>
          </a:stretch>
        </p:blipFill>
        <p:spPr>
          <a:xfrm>
            <a:off x="6731400" y="2105725"/>
            <a:ext cx="2327650" cy="25064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FFFFFF"/>
                </a:solidFill>
                <a:latin typeface="Lora"/>
                <a:ea typeface="Lora"/>
                <a:cs typeface="Lora"/>
                <a:sym typeface="Lora"/>
              </a:rPr>
              <a:t>Inputs and Outputs</a:t>
            </a:r>
            <a:endParaRPr>
              <a:solidFill>
                <a:srgbClr val="FFFFFF"/>
              </a:solidFill>
              <a:latin typeface="Lora"/>
              <a:ea typeface="Lora"/>
              <a:cs typeface="Lora"/>
              <a:sym typeface="Lora"/>
            </a:endParaRPr>
          </a:p>
        </p:txBody>
      </p:sp>
      <p:sp>
        <p:nvSpPr>
          <p:cNvPr id="152" name="Google Shape;152;p28"/>
          <p:cNvSpPr txBox="1"/>
          <p:nvPr>
            <p:ph idx="1" type="body"/>
          </p:nvPr>
        </p:nvSpPr>
        <p:spPr>
          <a:xfrm>
            <a:off x="311700" y="1152475"/>
            <a:ext cx="8520600" cy="38058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FFFFFF"/>
              </a:buClr>
              <a:buSzPts val="1800"/>
              <a:buFont typeface="Lora"/>
              <a:buChar char="●"/>
            </a:pPr>
            <a:r>
              <a:rPr lang="en">
                <a:solidFill>
                  <a:srgbClr val="FFFFFF"/>
                </a:solidFill>
                <a:latin typeface="Lora"/>
                <a:ea typeface="Lora"/>
                <a:cs typeface="Lora"/>
                <a:sym typeface="Lora"/>
              </a:rPr>
              <a:t>Our inputs were:</a:t>
            </a:r>
            <a:endParaRPr>
              <a:solidFill>
                <a:srgbClr val="FFFFFF"/>
              </a:solidFill>
              <a:latin typeface="Lora"/>
              <a:ea typeface="Lora"/>
              <a:cs typeface="Lora"/>
              <a:sym typeface="Lora"/>
            </a:endParaRPr>
          </a:p>
          <a:p>
            <a:pPr indent="-330200" lvl="1" marL="914400" rtl="0" algn="l">
              <a:spcBef>
                <a:spcPts val="0"/>
              </a:spcBef>
              <a:spcAft>
                <a:spcPts val="0"/>
              </a:spcAft>
              <a:buClr>
                <a:srgbClr val="FFFFFF"/>
              </a:buClr>
              <a:buSzPts val="1600"/>
              <a:buFont typeface="Lora"/>
              <a:buChar char="○"/>
            </a:pPr>
            <a:r>
              <a:rPr lang="en" sz="1600"/>
              <a:t>Sudoku Puzzle</a:t>
            </a:r>
            <a:endParaRPr sz="1600">
              <a:solidFill>
                <a:srgbClr val="FFFFFF"/>
              </a:solidFill>
              <a:latin typeface="Lora"/>
              <a:ea typeface="Lora"/>
              <a:cs typeface="Lora"/>
              <a:sym typeface="Lora"/>
            </a:endParaRPr>
          </a:p>
          <a:p>
            <a:pPr indent="-330200" lvl="1" marL="914400" rtl="0" algn="l">
              <a:spcBef>
                <a:spcPts val="0"/>
              </a:spcBef>
              <a:spcAft>
                <a:spcPts val="0"/>
              </a:spcAft>
              <a:buClr>
                <a:srgbClr val="FFFFFF"/>
              </a:buClr>
              <a:buSzPts val="1600"/>
              <a:buFont typeface="Lora"/>
              <a:buChar char="○"/>
            </a:pPr>
            <a:r>
              <a:rPr lang="en" sz="1600">
                <a:solidFill>
                  <a:srgbClr val="FFFFFF"/>
                </a:solidFill>
                <a:latin typeface="Lora"/>
                <a:ea typeface="Lora"/>
                <a:cs typeface="Lora"/>
                <a:sym typeface="Lora"/>
              </a:rPr>
              <a:t>Min </a:t>
            </a:r>
            <a:r>
              <a:rPr lang="en" sz="1600"/>
              <a:t>and </a:t>
            </a:r>
            <a:r>
              <a:rPr lang="en" sz="1600">
                <a:solidFill>
                  <a:srgbClr val="FFFFFF"/>
                </a:solidFill>
                <a:latin typeface="Lora"/>
                <a:ea typeface="Lora"/>
                <a:cs typeface="Lora"/>
                <a:sym typeface="Lora"/>
              </a:rPr>
              <a:t>Max temperature</a:t>
            </a:r>
            <a:endParaRPr sz="1600">
              <a:solidFill>
                <a:srgbClr val="FFFFFF"/>
              </a:solidFill>
              <a:latin typeface="Lora"/>
              <a:ea typeface="Lora"/>
              <a:cs typeface="Lora"/>
              <a:sym typeface="Lora"/>
            </a:endParaRPr>
          </a:p>
          <a:p>
            <a:pPr indent="-330200" lvl="1" marL="914400" rtl="0" algn="l">
              <a:spcBef>
                <a:spcPts val="0"/>
              </a:spcBef>
              <a:spcAft>
                <a:spcPts val="0"/>
              </a:spcAft>
              <a:buClr>
                <a:srgbClr val="FFFFFF"/>
              </a:buClr>
              <a:buSzPts val="1600"/>
              <a:buFont typeface="Lora"/>
              <a:buChar char="○"/>
            </a:pPr>
            <a:r>
              <a:rPr lang="en" sz="1600">
                <a:solidFill>
                  <a:srgbClr val="FFFFFF"/>
                </a:solidFill>
                <a:latin typeface="Lora"/>
                <a:ea typeface="Lora"/>
                <a:cs typeface="Lora"/>
                <a:sym typeface="Lora"/>
              </a:rPr>
              <a:t>Steps to use</a:t>
            </a:r>
            <a:endParaRPr sz="1600">
              <a:solidFill>
                <a:srgbClr val="FFFFFF"/>
              </a:solidFill>
              <a:latin typeface="Lora"/>
              <a:ea typeface="Lora"/>
              <a:cs typeface="Lora"/>
              <a:sym typeface="Lora"/>
            </a:endParaRPr>
          </a:p>
          <a:p>
            <a:pPr indent="-342900" lvl="0" marL="457200" rtl="0" algn="l">
              <a:spcBef>
                <a:spcPts val="0"/>
              </a:spcBef>
              <a:spcAft>
                <a:spcPts val="0"/>
              </a:spcAft>
              <a:buClr>
                <a:srgbClr val="FFFFFF"/>
              </a:buClr>
              <a:buSzPts val="1800"/>
              <a:buFont typeface="Lora"/>
              <a:buChar char="●"/>
            </a:pPr>
            <a:r>
              <a:rPr lang="en">
                <a:solidFill>
                  <a:srgbClr val="FFFFFF"/>
                </a:solidFill>
                <a:latin typeface="Lora"/>
                <a:ea typeface="Lora"/>
                <a:cs typeface="Lora"/>
                <a:sym typeface="Lora"/>
              </a:rPr>
              <a:t>Output was:</a:t>
            </a:r>
            <a:endParaRPr>
              <a:solidFill>
                <a:srgbClr val="FFFFFF"/>
              </a:solidFill>
              <a:latin typeface="Lora"/>
              <a:ea typeface="Lora"/>
              <a:cs typeface="Lora"/>
              <a:sym typeface="Lora"/>
            </a:endParaRPr>
          </a:p>
          <a:p>
            <a:pPr indent="-317500" lvl="1" marL="914400" rtl="0" algn="l">
              <a:spcBef>
                <a:spcPts val="0"/>
              </a:spcBef>
              <a:spcAft>
                <a:spcPts val="0"/>
              </a:spcAft>
              <a:buClr>
                <a:srgbClr val="FFFFFF"/>
              </a:buClr>
              <a:buSzPts val="1400"/>
              <a:buFont typeface="Lora"/>
              <a:buChar char="○"/>
            </a:pPr>
            <a:r>
              <a:rPr lang="en" sz="1600"/>
              <a:t>Puzzle Completion Status</a:t>
            </a:r>
            <a:endParaRPr sz="1600">
              <a:solidFill>
                <a:srgbClr val="FFFFFF"/>
              </a:solidFill>
              <a:latin typeface="Lora"/>
              <a:ea typeface="Lora"/>
              <a:cs typeface="Lora"/>
              <a:sym typeface="Lora"/>
            </a:endParaRPr>
          </a:p>
          <a:p>
            <a:pPr indent="-330200" lvl="1" marL="914400" rtl="0" algn="l">
              <a:spcBef>
                <a:spcPts val="0"/>
              </a:spcBef>
              <a:spcAft>
                <a:spcPts val="0"/>
              </a:spcAft>
              <a:buClr>
                <a:srgbClr val="FFFFFF"/>
              </a:buClr>
              <a:buSzPts val="1600"/>
              <a:buFont typeface="Lora"/>
              <a:buChar char="○"/>
            </a:pPr>
            <a:r>
              <a:rPr lang="en" sz="1600"/>
              <a:t>T</a:t>
            </a:r>
            <a:r>
              <a:rPr lang="en" sz="1600">
                <a:solidFill>
                  <a:srgbClr val="FFFFFF"/>
                </a:solidFill>
                <a:latin typeface="Lora"/>
                <a:ea typeface="Lora"/>
                <a:cs typeface="Lora"/>
                <a:sym typeface="Lora"/>
              </a:rPr>
              <a:t>emperature</a:t>
            </a:r>
            <a:endParaRPr sz="1600">
              <a:solidFill>
                <a:srgbClr val="FFFFFF"/>
              </a:solidFill>
              <a:latin typeface="Lora"/>
              <a:ea typeface="Lora"/>
              <a:cs typeface="Lora"/>
              <a:sym typeface="Lora"/>
            </a:endParaRPr>
          </a:p>
          <a:p>
            <a:pPr indent="-330200" lvl="1" marL="914400" rtl="0" algn="l">
              <a:spcBef>
                <a:spcPts val="0"/>
              </a:spcBef>
              <a:spcAft>
                <a:spcPts val="0"/>
              </a:spcAft>
              <a:buClr>
                <a:srgbClr val="FFFFFF"/>
              </a:buClr>
              <a:buSzPts val="1600"/>
              <a:buFont typeface="Lora"/>
              <a:buChar char="○"/>
            </a:pPr>
            <a:r>
              <a:rPr lang="en" sz="1600">
                <a:solidFill>
                  <a:srgbClr val="FFFFFF"/>
                </a:solidFill>
                <a:latin typeface="Lora"/>
                <a:ea typeface="Lora"/>
                <a:cs typeface="Lora"/>
                <a:sym typeface="Lora"/>
              </a:rPr>
              <a:t>Energy</a:t>
            </a:r>
            <a:endParaRPr sz="1600">
              <a:solidFill>
                <a:srgbClr val="FFFFFF"/>
              </a:solidFill>
              <a:latin typeface="Lora"/>
              <a:ea typeface="Lora"/>
              <a:cs typeface="Lora"/>
              <a:sym typeface="Lora"/>
            </a:endParaRPr>
          </a:p>
          <a:p>
            <a:pPr indent="-330200" lvl="1" marL="914400" rtl="0" algn="l">
              <a:spcBef>
                <a:spcPts val="0"/>
              </a:spcBef>
              <a:spcAft>
                <a:spcPts val="0"/>
              </a:spcAft>
              <a:buClr>
                <a:srgbClr val="FFFFFF"/>
              </a:buClr>
              <a:buSzPts val="1600"/>
              <a:buFont typeface="Lora"/>
              <a:buChar char="○"/>
            </a:pPr>
            <a:r>
              <a:rPr lang="en" sz="1600">
                <a:solidFill>
                  <a:srgbClr val="FFFFFF"/>
                </a:solidFill>
                <a:latin typeface="Lora"/>
                <a:ea typeface="Lora"/>
                <a:cs typeface="Lora"/>
                <a:sym typeface="Lora"/>
              </a:rPr>
              <a:t>Acceptance</a:t>
            </a:r>
            <a:endParaRPr sz="1600">
              <a:solidFill>
                <a:srgbClr val="FFFFFF"/>
              </a:solidFill>
              <a:latin typeface="Lora"/>
              <a:ea typeface="Lora"/>
              <a:cs typeface="Lora"/>
              <a:sym typeface="Lora"/>
            </a:endParaRPr>
          </a:p>
          <a:p>
            <a:pPr indent="-330200" lvl="1" marL="914400" rtl="0" algn="l">
              <a:spcBef>
                <a:spcPts val="0"/>
              </a:spcBef>
              <a:spcAft>
                <a:spcPts val="0"/>
              </a:spcAft>
              <a:buClr>
                <a:srgbClr val="FFFFFF"/>
              </a:buClr>
              <a:buSzPts val="1600"/>
              <a:buFont typeface="Lora"/>
              <a:buChar char="○"/>
            </a:pPr>
            <a:r>
              <a:rPr lang="en" sz="1600">
                <a:solidFill>
                  <a:srgbClr val="FFFFFF"/>
                </a:solidFill>
                <a:latin typeface="Lora"/>
                <a:ea typeface="Lora"/>
                <a:cs typeface="Lora"/>
                <a:sym typeface="Lora"/>
              </a:rPr>
              <a:t>Improve</a:t>
            </a:r>
            <a:endParaRPr sz="1600">
              <a:solidFill>
                <a:srgbClr val="FFFFFF"/>
              </a:solidFill>
              <a:latin typeface="Lora"/>
              <a:ea typeface="Lora"/>
              <a:cs typeface="Lora"/>
              <a:sym typeface="Lora"/>
            </a:endParaRPr>
          </a:p>
          <a:p>
            <a:pPr indent="-330200" lvl="1" marL="914400" rtl="0" algn="l">
              <a:spcBef>
                <a:spcPts val="0"/>
              </a:spcBef>
              <a:spcAft>
                <a:spcPts val="0"/>
              </a:spcAft>
              <a:buClr>
                <a:srgbClr val="FFFFFF"/>
              </a:buClr>
              <a:buSzPts val="1600"/>
              <a:buFont typeface="Lora"/>
              <a:buChar char="○"/>
            </a:pPr>
            <a:r>
              <a:rPr lang="en" sz="1600">
                <a:solidFill>
                  <a:srgbClr val="FFFFFF"/>
                </a:solidFill>
                <a:latin typeface="Lora"/>
                <a:ea typeface="Lora"/>
                <a:cs typeface="Lora"/>
                <a:sym typeface="Lora"/>
              </a:rPr>
              <a:t>Elapsed Time</a:t>
            </a:r>
            <a:endParaRPr sz="1600">
              <a:solidFill>
                <a:srgbClr val="FFFFFF"/>
              </a:solidFill>
              <a:latin typeface="Lora"/>
              <a:ea typeface="Lora"/>
              <a:cs typeface="Lora"/>
              <a:sym typeface="Lora"/>
            </a:endParaRPr>
          </a:p>
          <a:p>
            <a:pPr indent="-330200" lvl="1" marL="914400" rtl="0" algn="l">
              <a:spcBef>
                <a:spcPts val="0"/>
              </a:spcBef>
              <a:spcAft>
                <a:spcPts val="0"/>
              </a:spcAft>
              <a:buClr>
                <a:srgbClr val="FFFFFF"/>
              </a:buClr>
              <a:buSzPts val="1600"/>
              <a:buFont typeface="Lora"/>
              <a:buChar char="○"/>
            </a:pPr>
            <a:r>
              <a:rPr lang="en" sz="1600">
                <a:solidFill>
                  <a:srgbClr val="FFFFFF"/>
                </a:solidFill>
                <a:latin typeface="Lora"/>
                <a:ea typeface="Lora"/>
                <a:cs typeface="Lora"/>
                <a:sym typeface="Lora"/>
              </a:rPr>
              <a:t>Remaining Time</a:t>
            </a:r>
            <a:endParaRPr sz="1600">
              <a:solidFill>
                <a:srgbClr val="FFFFFF"/>
              </a:solidFill>
              <a:latin typeface="Lora"/>
              <a:ea typeface="Lora"/>
              <a:cs typeface="Lora"/>
              <a:sym typeface="Lora"/>
            </a:endParaRPr>
          </a:p>
        </p:txBody>
      </p:sp>
      <p:pic>
        <p:nvPicPr>
          <p:cNvPr id="153" name="Google Shape;153;p28"/>
          <p:cNvPicPr preferRelativeResize="0"/>
          <p:nvPr/>
        </p:nvPicPr>
        <p:blipFill>
          <a:blip r:embed="rId3">
            <a:alphaModFix/>
          </a:blip>
          <a:stretch>
            <a:fillRect/>
          </a:stretch>
        </p:blipFill>
        <p:spPr>
          <a:xfrm>
            <a:off x="5271875" y="211789"/>
            <a:ext cx="3802576" cy="471992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9"/>
          <p:cNvSpPr txBox="1"/>
          <p:nvPr>
            <p:ph type="title"/>
          </p:nvPr>
        </p:nvSpPr>
        <p:spPr>
          <a:xfrm>
            <a:off x="311700" y="343300"/>
            <a:ext cx="21102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FFFFFF"/>
                </a:solidFill>
              </a:rPr>
              <a:t>Analysis</a:t>
            </a:r>
            <a:endParaRPr>
              <a:solidFill>
                <a:srgbClr val="FFFFFF"/>
              </a:solidFill>
            </a:endParaRPr>
          </a:p>
        </p:txBody>
      </p:sp>
      <p:sp>
        <p:nvSpPr>
          <p:cNvPr id="159" name="Google Shape;159;p29"/>
          <p:cNvSpPr txBox="1"/>
          <p:nvPr>
            <p:ph idx="1" type="body"/>
          </p:nvPr>
        </p:nvSpPr>
        <p:spPr>
          <a:xfrm>
            <a:off x="311700" y="1355925"/>
            <a:ext cx="21102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Max Temp = </a:t>
            </a:r>
            <a:r>
              <a:rPr lang="en" u="sng"/>
              <a:t>1</a:t>
            </a:r>
            <a:r>
              <a:rPr lang="en"/>
              <a:t> </a:t>
            </a:r>
            <a:endParaRPr/>
          </a:p>
          <a:p>
            <a:pPr indent="0" lvl="0" marL="0" rtl="0" algn="l">
              <a:spcBef>
                <a:spcPts val="1200"/>
              </a:spcBef>
              <a:spcAft>
                <a:spcPts val="0"/>
              </a:spcAft>
              <a:buNone/>
            </a:pPr>
            <a:r>
              <a:rPr lang="en"/>
              <a:t>Min Temp = </a:t>
            </a:r>
            <a:r>
              <a:rPr lang="en" u="sng"/>
              <a:t>0.50</a:t>
            </a:r>
            <a:endParaRPr u="sng"/>
          </a:p>
          <a:p>
            <a:pPr indent="0" lvl="0" marL="0" rtl="0" algn="l">
              <a:spcBef>
                <a:spcPts val="1200"/>
              </a:spcBef>
              <a:spcAft>
                <a:spcPts val="1200"/>
              </a:spcAft>
              <a:buNone/>
            </a:pPr>
            <a:r>
              <a:rPr lang="en"/>
              <a:t>Steps = 10,000</a:t>
            </a:r>
            <a:endParaRPr/>
          </a:p>
        </p:txBody>
      </p:sp>
      <p:pic>
        <p:nvPicPr>
          <p:cNvPr id="160" name="Google Shape;160;p29" title="Chart"/>
          <p:cNvPicPr preferRelativeResize="0"/>
          <p:nvPr/>
        </p:nvPicPr>
        <p:blipFill>
          <a:blip r:embed="rId3">
            <a:alphaModFix/>
          </a:blip>
          <a:stretch>
            <a:fillRect/>
          </a:stretch>
        </p:blipFill>
        <p:spPr>
          <a:xfrm>
            <a:off x="2585125" y="587738"/>
            <a:ext cx="6417300" cy="396803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30"/>
          <p:cNvSpPr txBox="1"/>
          <p:nvPr>
            <p:ph type="title"/>
          </p:nvPr>
        </p:nvSpPr>
        <p:spPr>
          <a:xfrm>
            <a:off x="311700" y="343300"/>
            <a:ext cx="21102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FFFFFF"/>
                </a:solidFill>
              </a:rPr>
              <a:t>Analysis</a:t>
            </a:r>
            <a:endParaRPr>
              <a:solidFill>
                <a:srgbClr val="FFFFFF"/>
              </a:solidFill>
            </a:endParaRPr>
          </a:p>
        </p:txBody>
      </p:sp>
      <p:sp>
        <p:nvSpPr>
          <p:cNvPr id="166" name="Google Shape;166;p30"/>
          <p:cNvSpPr txBox="1"/>
          <p:nvPr>
            <p:ph idx="1" type="body"/>
          </p:nvPr>
        </p:nvSpPr>
        <p:spPr>
          <a:xfrm>
            <a:off x="311700" y="1355925"/>
            <a:ext cx="21102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Max Temp = </a:t>
            </a:r>
            <a:r>
              <a:rPr lang="en" u="sng"/>
              <a:t>1</a:t>
            </a:r>
            <a:endParaRPr/>
          </a:p>
          <a:p>
            <a:pPr indent="0" lvl="0" marL="0" rtl="0" algn="l">
              <a:spcBef>
                <a:spcPts val="1200"/>
              </a:spcBef>
              <a:spcAft>
                <a:spcPts val="0"/>
              </a:spcAft>
              <a:buNone/>
            </a:pPr>
            <a:r>
              <a:rPr lang="en"/>
              <a:t>Min Temp = </a:t>
            </a:r>
            <a:r>
              <a:rPr lang="en" u="sng"/>
              <a:t>0.50</a:t>
            </a:r>
            <a:endParaRPr u="sng"/>
          </a:p>
          <a:p>
            <a:pPr indent="0" lvl="0" marL="0" rtl="0" algn="l">
              <a:spcBef>
                <a:spcPts val="1200"/>
              </a:spcBef>
              <a:spcAft>
                <a:spcPts val="1200"/>
              </a:spcAft>
              <a:buNone/>
            </a:pPr>
            <a:r>
              <a:rPr lang="en"/>
              <a:t>Steps = 100,000</a:t>
            </a:r>
            <a:endParaRPr/>
          </a:p>
        </p:txBody>
      </p:sp>
      <p:pic>
        <p:nvPicPr>
          <p:cNvPr id="167" name="Google Shape;167;p30" title="Chart"/>
          <p:cNvPicPr preferRelativeResize="0"/>
          <p:nvPr/>
        </p:nvPicPr>
        <p:blipFill>
          <a:blip r:embed="rId3">
            <a:alphaModFix/>
          </a:blip>
          <a:stretch>
            <a:fillRect/>
          </a:stretch>
        </p:blipFill>
        <p:spPr>
          <a:xfrm>
            <a:off x="2585625" y="587738"/>
            <a:ext cx="6417300" cy="396803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1"/>
          <p:cNvSpPr txBox="1"/>
          <p:nvPr>
            <p:ph type="title"/>
          </p:nvPr>
        </p:nvSpPr>
        <p:spPr>
          <a:xfrm>
            <a:off x="311700" y="343300"/>
            <a:ext cx="21102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FFFFFF"/>
                </a:solidFill>
              </a:rPr>
              <a:t>Analysis</a:t>
            </a:r>
            <a:endParaRPr>
              <a:solidFill>
                <a:srgbClr val="FFFFFF"/>
              </a:solidFill>
            </a:endParaRPr>
          </a:p>
        </p:txBody>
      </p:sp>
      <p:sp>
        <p:nvSpPr>
          <p:cNvPr id="173" name="Google Shape;173;p31"/>
          <p:cNvSpPr txBox="1"/>
          <p:nvPr>
            <p:ph idx="1" type="body"/>
          </p:nvPr>
        </p:nvSpPr>
        <p:spPr>
          <a:xfrm>
            <a:off x="311700" y="1355925"/>
            <a:ext cx="21102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Max Temp = </a:t>
            </a:r>
            <a:r>
              <a:rPr lang="en" u="sng"/>
              <a:t>1</a:t>
            </a:r>
            <a:endParaRPr/>
          </a:p>
          <a:p>
            <a:pPr indent="0" lvl="0" marL="0" rtl="0" algn="l">
              <a:spcBef>
                <a:spcPts val="1200"/>
              </a:spcBef>
              <a:spcAft>
                <a:spcPts val="0"/>
              </a:spcAft>
              <a:buNone/>
            </a:pPr>
            <a:r>
              <a:rPr lang="en"/>
              <a:t>Min Temp = </a:t>
            </a:r>
            <a:r>
              <a:rPr lang="en" u="sng"/>
              <a:t>0.5</a:t>
            </a:r>
            <a:endParaRPr u="sng"/>
          </a:p>
          <a:p>
            <a:pPr indent="0" lvl="0" marL="0" rtl="0" algn="l">
              <a:spcBef>
                <a:spcPts val="1200"/>
              </a:spcBef>
              <a:spcAft>
                <a:spcPts val="1200"/>
              </a:spcAft>
              <a:buNone/>
            </a:pPr>
            <a:r>
              <a:rPr lang="en"/>
              <a:t>Steps = 200,000</a:t>
            </a:r>
            <a:endParaRPr/>
          </a:p>
        </p:txBody>
      </p:sp>
      <p:pic>
        <p:nvPicPr>
          <p:cNvPr id="174" name="Google Shape;174;p31" title="Chart"/>
          <p:cNvPicPr preferRelativeResize="0"/>
          <p:nvPr/>
        </p:nvPicPr>
        <p:blipFill>
          <a:blip r:embed="rId3">
            <a:alphaModFix/>
          </a:blip>
          <a:stretch>
            <a:fillRect/>
          </a:stretch>
        </p:blipFill>
        <p:spPr>
          <a:xfrm>
            <a:off x="2506475" y="587738"/>
            <a:ext cx="6417300" cy="396803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3020">
                <a:solidFill>
                  <a:schemeClr val="lt1"/>
                </a:solidFill>
                <a:latin typeface="Lora"/>
                <a:ea typeface="Lora"/>
                <a:cs typeface="Lora"/>
                <a:sym typeface="Lora"/>
              </a:rPr>
              <a:t>Motivation</a:t>
            </a:r>
            <a:endParaRPr b="1" sz="3020">
              <a:solidFill>
                <a:schemeClr val="lt1"/>
              </a:solidFill>
              <a:latin typeface="Lora"/>
              <a:ea typeface="Lora"/>
              <a:cs typeface="Lora"/>
              <a:sym typeface="Lora"/>
            </a:endParaRPr>
          </a:p>
        </p:txBody>
      </p:sp>
      <p:sp>
        <p:nvSpPr>
          <p:cNvPr id="62" name="Google Shape;62;p14"/>
          <p:cNvSpPr txBox="1"/>
          <p:nvPr>
            <p:ph idx="1" type="body"/>
          </p:nvPr>
        </p:nvSpPr>
        <p:spPr>
          <a:xfrm>
            <a:off x="311700" y="1152475"/>
            <a:ext cx="8606400" cy="3877200"/>
          </a:xfrm>
          <a:prstGeom prst="rect">
            <a:avLst/>
          </a:prstGeom>
        </p:spPr>
        <p:txBody>
          <a:bodyPr anchorCtr="0" anchor="t" bIns="91425" lIns="91425" spcFirstLastPara="1" rIns="91425" wrap="square" tIns="91425">
            <a:normAutofit fontScale="92500" lnSpcReduction="20000"/>
          </a:bodyPr>
          <a:lstStyle/>
          <a:p>
            <a:pPr indent="-393065" lvl="0" marL="457200" rtl="0" algn="l">
              <a:spcBef>
                <a:spcPts val="0"/>
              </a:spcBef>
              <a:spcAft>
                <a:spcPts val="0"/>
              </a:spcAft>
              <a:buClr>
                <a:schemeClr val="lt1"/>
              </a:buClr>
              <a:buSzPct val="100000"/>
              <a:buFont typeface="Lora"/>
              <a:buChar char="●"/>
            </a:pPr>
            <a:r>
              <a:rPr lang="en" sz="2800">
                <a:solidFill>
                  <a:schemeClr val="lt1"/>
                </a:solidFill>
                <a:latin typeface="Lora"/>
                <a:ea typeface="Lora"/>
                <a:cs typeface="Lora"/>
                <a:sym typeface="Lora"/>
              </a:rPr>
              <a:t>The golden rule of solving Sudoku by hand is to never guess and backtracking does a lot of guessing which makes it impossible to solve (by hand/brain).</a:t>
            </a:r>
            <a:endParaRPr sz="2800">
              <a:solidFill>
                <a:schemeClr val="lt1"/>
              </a:solidFill>
              <a:latin typeface="Lora"/>
              <a:ea typeface="Lora"/>
              <a:cs typeface="Lora"/>
              <a:sym typeface="Lora"/>
            </a:endParaRPr>
          </a:p>
          <a:p>
            <a:pPr indent="-393065" lvl="0" marL="457200" rtl="0" algn="l">
              <a:spcBef>
                <a:spcPts val="0"/>
              </a:spcBef>
              <a:spcAft>
                <a:spcPts val="0"/>
              </a:spcAft>
              <a:buClr>
                <a:schemeClr val="lt1"/>
              </a:buClr>
              <a:buSzPct val="100000"/>
              <a:buFont typeface="Lora"/>
              <a:buChar char="●"/>
            </a:pPr>
            <a:r>
              <a:rPr lang="en" sz="2800">
                <a:solidFill>
                  <a:schemeClr val="lt1"/>
                </a:solidFill>
                <a:latin typeface="Lora"/>
                <a:ea typeface="Lora"/>
                <a:cs typeface="Lora"/>
                <a:sym typeface="Lora"/>
              </a:rPr>
              <a:t>Evolutionary algorithms and simulated annealing us</a:t>
            </a:r>
            <a:r>
              <a:rPr lang="en" sz="2800">
                <a:solidFill>
                  <a:schemeClr val="lt1"/>
                </a:solidFill>
              </a:rPr>
              <a:t>es</a:t>
            </a:r>
            <a:r>
              <a:rPr lang="en" sz="2800">
                <a:solidFill>
                  <a:schemeClr val="lt1"/>
                </a:solidFill>
                <a:latin typeface="Lora"/>
                <a:ea typeface="Lora"/>
                <a:cs typeface="Lora"/>
                <a:sym typeface="Lora"/>
              </a:rPr>
              <a:t> </a:t>
            </a:r>
            <a:r>
              <a:rPr lang="en" sz="2800">
                <a:solidFill>
                  <a:schemeClr val="lt1"/>
                </a:solidFill>
              </a:rPr>
              <a:t>trial and error</a:t>
            </a:r>
            <a:r>
              <a:rPr lang="en" sz="2800">
                <a:solidFill>
                  <a:schemeClr val="lt1"/>
                </a:solidFill>
                <a:latin typeface="Lora"/>
                <a:ea typeface="Lora"/>
                <a:cs typeface="Lora"/>
                <a:sym typeface="Lora"/>
              </a:rPr>
              <a:t> methods to solve a sudoku puzzle. </a:t>
            </a:r>
            <a:r>
              <a:rPr lang="en" sz="2800">
                <a:solidFill>
                  <a:schemeClr val="lt1"/>
                </a:solidFill>
              </a:rPr>
              <a:t>I</a:t>
            </a:r>
            <a:r>
              <a:rPr lang="en" sz="2800">
                <a:solidFill>
                  <a:schemeClr val="lt1"/>
                </a:solidFill>
                <a:latin typeface="Lora"/>
                <a:ea typeface="Lora"/>
                <a:cs typeface="Lora"/>
                <a:sym typeface="Lora"/>
              </a:rPr>
              <a:t>t is very </a:t>
            </a:r>
            <a:r>
              <a:rPr lang="en" sz="2800">
                <a:solidFill>
                  <a:schemeClr val="lt1"/>
                </a:solidFill>
                <a:latin typeface="Lora"/>
                <a:ea typeface="Lora"/>
                <a:cs typeface="Lora"/>
                <a:sym typeface="Lora"/>
              </a:rPr>
              <a:t>fascinating</a:t>
            </a:r>
            <a:r>
              <a:rPr lang="en" sz="2800">
                <a:solidFill>
                  <a:schemeClr val="lt1"/>
                </a:solidFill>
                <a:latin typeface="Lora"/>
                <a:ea typeface="Lora"/>
                <a:cs typeface="Lora"/>
                <a:sym typeface="Lora"/>
              </a:rPr>
              <a:t> to see each process against a simple </a:t>
            </a:r>
            <a:r>
              <a:rPr lang="en" sz="2800">
                <a:solidFill>
                  <a:schemeClr val="lt1"/>
                </a:solidFill>
                <a:latin typeface="Lora"/>
                <a:ea typeface="Lora"/>
                <a:cs typeface="Lora"/>
                <a:sym typeface="Lora"/>
              </a:rPr>
              <a:t>satisfiability</a:t>
            </a:r>
            <a:r>
              <a:rPr lang="en" sz="2800">
                <a:solidFill>
                  <a:schemeClr val="lt1"/>
                </a:solidFill>
                <a:latin typeface="Lora"/>
                <a:ea typeface="Lora"/>
                <a:cs typeface="Lora"/>
                <a:sym typeface="Lora"/>
              </a:rPr>
              <a:t> </a:t>
            </a:r>
            <a:r>
              <a:rPr lang="en" sz="2800">
                <a:solidFill>
                  <a:schemeClr val="lt1"/>
                </a:solidFill>
                <a:latin typeface="Lora"/>
                <a:ea typeface="Lora"/>
                <a:cs typeface="Lora"/>
                <a:sym typeface="Lora"/>
              </a:rPr>
              <a:t>problem</a:t>
            </a:r>
            <a:r>
              <a:rPr lang="en" sz="2800">
                <a:solidFill>
                  <a:schemeClr val="lt1"/>
                </a:solidFill>
                <a:latin typeface="Lora"/>
                <a:ea typeface="Lora"/>
                <a:cs typeface="Lora"/>
                <a:sym typeface="Lora"/>
              </a:rPr>
              <a:t> which solves from simple constraints.</a:t>
            </a:r>
            <a:endParaRPr sz="2800">
              <a:solidFill>
                <a:schemeClr val="lt1"/>
              </a:solidFill>
              <a:latin typeface="Lora"/>
              <a:ea typeface="Lora"/>
              <a:cs typeface="Lora"/>
              <a:sym typeface="Lora"/>
            </a:endParaRPr>
          </a:p>
          <a:p>
            <a:pPr indent="0" lvl="0" marL="457200" rtl="0" algn="l">
              <a:spcBef>
                <a:spcPts val="1200"/>
              </a:spcBef>
              <a:spcAft>
                <a:spcPts val="1200"/>
              </a:spcAft>
              <a:buNone/>
            </a:pPr>
            <a:r>
              <a:t/>
            </a:r>
            <a:endParaRPr sz="2800">
              <a:solidFill>
                <a:schemeClr val="lt1"/>
              </a:solidFill>
              <a:latin typeface="Lora"/>
              <a:ea typeface="Lora"/>
              <a:cs typeface="Lora"/>
              <a:sym typeface="Lora"/>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2"/>
          <p:cNvSpPr txBox="1"/>
          <p:nvPr>
            <p:ph type="title"/>
          </p:nvPr>
        </p:nvSpPr>
        <p:spPr>
          <a:xfrm>
            <a:off x="311700" y="343300"/>
            <a:ext cx="21102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FFFFFF"/>
                </a:solidFill>
              </a:rPr>
              <a:t>Analysis</a:t>
            </a:r>
            <a:endParaRPr>
              <a:solidFill>
                <a:srgbClr val="FFFFFF"/>
              </a:solidFill>
            </a:endParaRPr>
          </a:p>
        </p:txBody>
      </p:sp>
      <p:pic>
        <p:nvPicPr>
          <p:cNvPr id="180" name="Google Shape;180;p32" title="Chart"/>
          <p:cNvPicPr preferRelativeResize="0"/>
          <p:nvPr/>
        </p:nvPicPr>
        <p:blipFill>
          <a:blip r:embed="rId3">
            <a:alphaModFix/>
          </a:blip>
          <a:stretch>
            <a:fillRect/>
          </a:stretch>
        </p:blipFill>
        <p:spPr>
          <a:xfrm>
            <a:off x="2421900" y="475363"/>
            <a:ext cx="6629400" cy="4114800"/>
          </a:xfrm>
          <a:prstGeom prst="rect">
            <a:avLst/>
          </a:prstGeom>
          <a:noFill/>
          <a:ln>
            <a:noFill/>
          </a:ln>
        </p:spPr>
      </p:pic>
      <p:sp>
        <p:nvSpPr>
          <p:cNvPr id="181" name="Google Shape;181;p32"/>
          <p:cNvSpPr txBox="1"/>
          <p:nvPr>
            <p:ph idx="1" type="body"/>
          </p:nvPr>
        </p:nvSpPr>
        <p:spPr>
          <a:xfrm>
            <a:off x="311700" y="1355925"/>
            <a:ext cx="21102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Max</a:t>
            </a:r>
            <a:r>
              <a:rPr lang="en"/>
              <a:t> Temp = </a:t>
            </a:r>
            <a:r>
              <a:rPr lang="en" u="sng"/>
              <a:t>.50</a:t>
            </a:r>
            <a:r>
              <a:rPr lang="en"/>
              <a:t> </a:t>
            </a:r>
            <a:endParaRPr/>
          </a:p>
          <a:p>
            <a:pPr indent="0" lvl="0" marL="0" rtl="0" algn="l">
              <a:spcBef>
                <a:spcPts val="1200"/>
              </a:spcBef>
              <a:spcAft>
                <a:spcPts val="0"/>
              </a:spcAft>
              <a:buNone/>
            </a:pPr>
            <a:r>
              <a:rPr lang="en"/>
              <a:t>Min Temp = </a:t>
            </a:r>
            <a:r>
              <a:rPr lang="en" u="sng"/>
              <a:t>0.05</a:t>
            </a:r>
            <a:endParaRPr u="sng"/>
          </a:p>
          <a:p>
            <a:pPr indent="0" lvl="0" marL="0" rtl="0" algn="l">
              <a:spcBef>
                <a:spcPts val="1200"/>
              </a:spcBef>
              <a:spcAft>
                <a:spcPts val="1200"/>
              </a:spcAft>
              <a:buNone/>
            </a:pPr>
            <a:r>
              <a:rPr lang="en"/>
              <a:t>Steps = 10,000</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3"/>
          <p:cNvSpPr txBox="1"/>
          <p:nvPr>
            <p:ph type="title"/>
          </p:nvPr>
        </p:nvSpPr>
        <p:spPr>
          <a:xfrm>
            <a:off x="311700" y="343300"/>
            <a:ext cx="21102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FFFFFF"/>
                </a:solidFill>
              </a:rPr>
              <a:t>Analysis</a:t>
            </a:r>
            <a:endParaRPr>
              <a:solidFill>
                <a:srgbClr val="FFFFFF"/>
              </a:solidFill>
            </a:endParaRPr>
          </a:p>
        </p:txBody>
      </p:sp>
      <p:sp>
        <p:nvSpPr>
          <p:cNvPr id="187" name="Google Shape;187;p33"/>
          <p:cNvSpPr txBox="1"/>
          <p:nvPr>
            <p:ph idx="1" type="body"/>
          </p:nvPr>
        </p:nvSpPr>
        <p:spPr>
          <a:xfrm>
            <a:off x="311700" y="1355925"/>
            <a:ext cx="21102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Max Temp = </a:t>
            </a:r>
            <a:r>
              <a:rPr lang="en" u="sng"/>
              <a:t>.50</a:t>
            </a:r>
            <a:endParaRPr/>
          </a:p>
          <a:p>
            <a:pPr indent="0" lvl="0" marL="0" rtl="0" algn="l">
              <a:spcBef>
                <a:spcPts val="1200"/>
              </a:spcBef>
              <a:spcAft>
                <a:spcPts val="0"/>
              </a:spcAft>
              <a:buNone/>
            </a:pPr>
            <a:r>
              <a:rPr lang="en"/>
              <a:t>Min Temp = </a:t>
            </a:r>
            <a:r>
              <a:rPr lang="en" u="sng"/>
              <a:t>0.05</a:t>
            </a:r>
            <a:endParaRPr u="sng"/>
          </a:p>
          <a:p>
            <a:pPr indent="0" lvl="0" marL="0" rtl="0" algn="l">
              <a:spcBef>
                <a:spcPts val="1200"/>
              </a:spcBef>
              <a:spcAft>
                <a:spcPts val="1200"/>
              </a:spcAft>
              <a:buNone/>
            </a:pPr>
            <a:r>
              <a:rPr lang="en"/>
              <a:t>Steps = 100,000</a:t>
            </a:r>
            <a:endParaRPr/>
          </a:p>
        </p:txBody>
      </p:sp>
      <p:pic>
        <p:nvPicPr>
          <p:cNvPr id="188" name="Google Shape;188;p33" title="Chart"/>
          <p:cNvPicPr preferRelativeResize="0"/>
          <p:nvPr/>
        </p:nvPicPr>
        <p:blipFill>
          <a:blip r:embed="rId3">
            <a:alphaModFix/>
          </a:blip>
          <a:stretch>
            <a:fillRect/>
          </a:stretch>
        </p:blipFill>
        <p:spPr>
          <a:xfrm>
            <a:off x="2563150" y="587738"/>
            <a:ext cx="6417300" cy="3968031"/>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4"/>
          <p:cNvSpPr txBox="1"/>
          <p:nvPr>
            <p:ph type="title"/>
          </p:nvPr>
        </p:nvSpPr>
        <p:spPr>
          <a:xfrm>
            <a:off x="311700" y="343300"/>
            <a:ext cx="21102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FFFFFF"/>
                </a:solidFill>
              </a:rPr>
              <a:t>Analysis</a:t>
            </a:r>
            <a:endParaRPr>
              <a:solidFill>
                <a:srgbClr val="FFFFFF"/>
              </a:solidFill>
            </a:endParaRPr>
          </a:p>
        </p:txBody>
      </p:sp>
      <p:sp>
        <p:nvSpPr>
          <p:cNvPr id="194" name="Google Shape;194;p34"/>
          <p:cNvSpPr txBox="1"/>
          <p:nvPr>
            <p:ph idx="1" type="body"/>
          </p:nvPr>
        </p:nvSpPr>
        <p:spPr>
          <a:xfrm>
            <a:off x="311700" y="1355925"/>
            <a:ext cx="21102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Max Temp = </a:t>
            </a:r>
            <a:r>
              <a:rPr lang="en" u="sng"/>
              <a:t>.50</a:t>
            </a:r>
            <a:endParaRPr/>
          </a:p>
          <a:p>
            <a:pPr indent="0" lvl="0" marL="0" rtl="0" algn="l">
              <a:spcBef>
                <a:spcPts val="1200"/>
              </a:spcBef>
              <a:spcAft>
                <a:spcPts val="0"/>
              </a:spcAft>
              <a:buNone/>
            </a:pPr>
            <a:r>
              <a:rPr lang="en"/>
              <a:t>Min Temp = </a:t>
            </a:r>
            <a:r>
              <a:rPr lang="en" u="sng"/>
              <a:t>0.05</a:t>
            </a:r>
            <a:endParaRPr u="sng"/>
          </a:p>
          <a:p>
            <a:pPr indent="0" lvl="0" marL="0" rtl="0" algn="l">
              <a:spcBef>
                <a:spcPts val="1200"/>
              </a:spcBef>
              <a:spcAft>
                <a:spcPts val="1200"/>
              </a:spcAft>
              <a:buNone/>
            </a:pPr>
            <a:r>
              <a:rPr lang="en"/>
              <a:t>Steps = 200,000</a:t>
            </a:r>
            <a:endParaRPr/>
          </a:p>
        </p:txBody>
      </p:sp>
      <p:pic>
        <p:nvPicPr>
          <p:cNvPr id="195" name="Google Shape;195;p34" title="Chart"/>
          <p:cNvPicPr preferRelativeResize="0"/>
          <p:nvPr/>
        </p:nvPicPr>
        <p:blipFill>
          <a:blip r:embed="rId3">
            <a:alphaModFix/>
          </a:blip>
          <a:stretch>
            <a:fillRect/>
          </a:stretch>
        </p:blipFill>
        <p:spPr>
          <a:xfrm>
            <a:off x="2574300" y="587738"/>
            <a:ext cx="6417300" cy="3968031"/>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pic>
        <p:nvPicPr>
          <p:cNvPr id="200" name="Google Shape;200;p35" title="Chart"/>
          <p:cNvPicPr preferRelativeResize="0"/>
          <p:nvPr/>
        </p:nvPicPr>
        <p:blipFill>
          <a:blip r:embed="rId3">
            <a:alphaModFix/>
          </a:blip>
          <a:stretch>
            <a:fillRect/>
          </a:stretch>
        </p:blipFill>
        <p:spPr>
          <a:xfrm>
            <a:off x="2347211" y="638725"/>
            <a:ext cx="6720841" cy="4114800"/>
          </a:xfrm>
          <a:prstGeom prst="rect">
            <a:avLst/>
          </a:prstGeom>
          <a:noFill/>
          <a:ln>
            <a:noFill/>
          </a:ln>
        </p:spPr>
      </p:pic>
      <p:sp>
        <p:nvSpPr>
          <p:cNvPr id="201" name="Google Shape;201;p35"/>
          <p:cNvSpPr txBox="1"/>
          <p:nvPr>
            <p:ph type="title"/>
          </p:nvPr>
        </p:nvSpPr>
        <p:spPr>
          <a:xfrm>
            <a:off x="311700" y="343300"/>
            <a:ext cx="21102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FFFFFF"/>
                </a:solidFill>
              </a:rPr>
              <a:t>Analysis</a:t>
            </a:r>
            <a:endParaRPr>
              <a:solidFill>
                <a:srgbClr val="FFFFFF"/>
              </a:solidFill>
            </a:endParaRPr>
          </a:p>
        </p:txBody>
      </p:sp>
      <p:sp>
        <p:nvSpPr>
          <p:cNvPr id="202" name="Google Shape;202;p35"/>
          <p:cNvSpPr txBox="1"/>
          <p:nvPr>
            <p:ph idx="1" type="body"/>
          </p:nvPr>
        </p:nvSpPr>
        <p:spPr>
          <a:xfrm>
            <a:off x="311700" y="1355925"/>
            <a:ext cx="21102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Max Temp = 0.50 </a:t>
            </a:r>
            <a:endParaRPr/>
          </a:p>
          <a:p>
            <a:pPr indent="0" lvl="0" marL="0" rtl="0" algn="l">
              <a:spcBef>
                <a:spcPts val="1200"/>
              </a:spcBef>
              <a:spcAft>
                <a:spcPts val="0"/>
              </a:spcAft>
              <a:buNone/>
            </a:pPr>
            <a:r>
              <a:rPr lang="en"/>
              <a:t>Min Temp = 0.05</a:t>
            </a:r>
            <a:endParaRPr/>
          </a:p>
          <a:p>
            <a:pPr indent="0" lvl="0" marL="0" rtl="0" algn="l">
              <a:spcBef>
                <a:spcPts val="1200"/>
              </a:spcBef>
              <a:spcAft>
                <a:spcPts val="1200"/>
              </a:spcAft>
              <a:buNone/>
            </a:pPr>
            <a:r>
              <a:rPr lang="en"/>
              <a:t>Steps = </a:t>
            </a:r>
            <a:r>
              <a:rPr lang="en" u="sng"/>
              <a:t>750,000</a:t>
            </a:r>
            <a:endParaRPr u="sng"/>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6"/>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b="1" lang="en" sz="4020">
                <a:solidFill>
                  <a:srgbClr val="FFFFFF"/>
                </a:solidFill>
                <a:latin typeface="Lora"/>
                <a:ea typeface="Lora"/>
                <a:cs typeface="Lora"/>
                <a:sym typeface="Lora"/>
              </a:rPr>
              <a:t>Evolutionary Algorithm</a:t>
            </a:r>
            <a:endParaRPr b="1" sz="4020">
              <a:solidFill>
                <a:srgbClr val="FFFFFF"/>
              </a:solidFill>
              <a:latin typeface="Lora"/>
              <a:ea typeface="Lora"/>
              <a:cs typeface="Lora"/>
              <a:sym typeface="Lora"/>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3020">
                <a:solidFill>
                  <a:srgbClr val="FFFFFF"/>
                </a:solidFill>
                <a:latin typeface="Lora"/>
                <a:ea typeface="Lora"/>
                <a:cs typeface="Lora"/>
                <a:sym typeface="Lora"/>
              </a:rPr>
              <a:t>Evolutionary Algorithm (Approach)</a:t>
            </a:r>
            <a:endParaRPr b="1" sz="3020">
              <a:solidFill>
                <a:srgbClr val="FFFFFF"/>
              </a:solidFill>
              <a:latin typeface="Lora"/>
              <a:ea typeface="Lora"/>
              <a:cs typeface="Lora"/>
              <a:sym typeface="Lora"/>
            </a:endParaRPr>
          </a:p>
        </p:txBody>
      </p:sp>
      <p:sp>
        <p:nvSpPr>
          <p:cNvPr id="213" name="Google Shape;213;p37"/>
          <p:cNvSpPr txBox="1"/>
          <p:nvPr>
            <p:ph idx="1" type="body"/>
          </p:nvPr>
        </p:nvSpPr>
        <p:spPr>
          <a:xfrm>
            <a:off x="955625" y="1375050"/>
            <a:ext cx="7399500" cy="34164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Clr>
                <a:srgbClr val="FFFFFF"/>
              </a:buClr>
              <a:buSzPts val="1600"/>
              <a:buFont typeface="Lora"/>
              <a:buChar char="●"/>
            </a:pPr>
            <a:r>
              <a:rPr lang="en" sz="1600">
                <a:solidFill>
                  <a:srgbClr val="FFFFFF"/>
                </a:solidFill>
                <a:latin typeface="Lora"/>
                <a:ea typeface="Lora"/>
                <a:cs typeface="Lora"/>
                <a:sym typeface="Lora"/>
              </a:rPr>
              <a:t>The evolutionary algorithm applie</a:t>
            </a:r>
            <a:r>
              <a:rPr lang="en" sz="1600"/>
              <a:t>d</a:t>
            </a:r>
            <a:r>
              <a:rPr lang="en" sz="1600">
                <a:solidFill>
                  <a:srgbClr val="FFFFFF"/>
                </a:solidFill>
                <a:latin typeface="Lora"/>
                <a:ea typeface="Lora"/>
                <a:cs typeface="Lora"/>
                <a:sym typeface="Lora"/>
              </a:rPr>
              <a:t> a “natural selection” approach </a:t>
            </a:r>
            <a:endParaRPr sz="1600"/>
          </a:p>
          <a:p>
            <a:pPr indent="-330200" lvl="0" marL="457200" rtl="0" algn="l">
              <a:spcBef>
                <a:spcPts val="0"/>
              </a:spcBef>
              <a:spcAft>
                <a:spcPts val="0"/>
              </a:spcAft>
              <a:buSzPts val="1600"/>
              <a:buChar char="●"/>
            </a:pPr>
            <a:r>
              <a:rPr lang="en" sz="1600"/>
              <a:t>Inspired by </a:t>
            </a:r>
            <a:r>
              <a:rPr lang="en" sz="1600">
                <a:solidFill>
                  <a:schemeClr val="lt1"/>
                </a:solidFill>
              </a:rPr>
              <a:t>the biology process of genetic mutations and gene combinations during reproduction within a species</a:t>
            </a:r>
            <a:endParaRPr sz="1600">
              <a:solidFill>
                <a:schemeClr val="lt1"/>
              </a:solidFill>
            </a:endParaRPr>
          </a:p>
          <a:p>
            <a:pPr indent="-330200" lvl="0" marL="457200" rtl="0" algn="l">
              <a:spcBef>
                <a:spcPts val="0"/>
              </a:spcBef>
              <a:spcAft>
                <a:spcPts val="0"/>
              </a:spcAft>
              <a:buClr>
                <a:srgbClr val="FFFFFF"/>
              </a:buClr>
              <a:buSzPts val="1600"/>
              <a:buFont typeface="Lora"/>
              <a:buChar char="●"/>
            </a:pPr>
            <a:r>
              <a:rPr lang="en" sz="1600">
                <a:solidFill>
                  <a:srgbClr val="FFFFFF"/>
                </a:solidFill>
                <a:latin typeface="Lora"/>
                <a:ea typeface="Lora"/>
                <a:cs typeface="Lora"/>
                <a:sym typeface="Lora"/>
              </a:rPr>
              <a:t>The </a:t>
            </a:r>
            <a:r>
              <a:rPr lang="en" sz="1600">
                <a:solidFill>
                  <a:srgbClr val="FFFFFF"/>
                </a:solidFill>
                <a:latin typeface="Lora"/>
                <a:ea typeface="Lora"/>
                <a:cs typeface="Lora"/>
                <a:sym typeface="Lora"/>
              </a:rPr>
              <a:t>EA performs a continuous cycle of processes until it finds the optimal solution for the sudoku board</a:t>
            </a:r>
            <a:endParaRPr sz="1600">
              <a:solidFill>
                <a:srgbClr val="FFFFFF"/>
              </a:solidFill>
              <a:latin typeface="Lora"/>
              <a:ea typeface="Lora"/>
              <a:cs typeface="Lora"/>
              <a:sym typeface="Lora"/>
            </a:endParaRPr>
          </a:p>
          <a:p>
            <a:pPr indent="-330200" lvl="1" marL="914400" rtl="0" algn="l">
              <a:spcBef>
                <a:spcPts val="0"/>
              </a:spcBef>
              <a:spcAft>
                <a:spcPts val="0"/>
              </a:spcAft>
              <a:buClr>
                <a:srgbClr val="FFFFFF"/>
              </a:buClr>
              <a:buSzPts val="1600"/>
              <a:buFont typeface="Lora"/>
              <a:buChar char="○"/>
            </a:pPr>
            <a:r>
              <a:rPr lang="en" sz="1600">
                <a:solidFill>
                  <a:srgbClr val="FFFFFF"/>
                </a:solidFill>
                <a:latin typeface="Lora"/>
                <a:ea typeface="Lora"/>
                <a:cs typeface="Lora"/>
                <a:sym typeface="Lora"/>
              </a:rPr>
              <a:t>Crossovers</a:t>
            </a:r>
            <a:endParaRPr sz="1600">
              <a:solidFill>
                <a:srgbClr val="FFFFFF"/>
              </a:solidFill>
              <a:latin typeface="Lora"/>
              <a:ea typeface="Lora"/>
              <a:cs typeface="Lora"/>
              <a:sym typeface="Lora"/>
            </a:endParaRPr>
          </a:p>
          <a:p>
            <a:pPr indent="-330200" lvl="1" marL="914400" rtl="0" algn="l">
              <a:spcBef>
                <a:spcPts val="0"/>
              </a:spcBef>
              <a:spcAft>
                <a:spcPts val="0"/>
              </a:spcAft>
              <a:buClr>
                <a:srgbClr val="FFFFFF"/>
              </a:buClr>
              <a:buSzPts val="1600"/>
              <a:buFont typeface="Lora"/>
              <a:buChar char="○"/>
            </a:pPr>
            <a:r>
              <a:rPr lang="en" sz="1600">
                <a:solidFill>
                  <a:srgbClr val="FFFFFF"/>
                </a:solidFill>
                <a:latin typeface="Lora"/>
                <a:ea typeface="Lora"/>
                <a:cs typeface="Lora"/>
                <a:sym typeface="Lora"/>
              </a:rPr>
              <a:t>Bitwise mutations</a:t>
            </a:r>
            <a:endParaRPr sz="1600">
              <a:solidFill>
                <a:srgbClr val="FFFFFF"/>
              </a:solidFill>
              <a:latin typeface="Lora"/>
              <a:ea typeface="Lora"/>
              <a:cs typeface="Lora"/>
              <a:sym typeface="Lora"/>
            </a:endParaRPr>
          </a:p>
          <a:p>
            <a:pPr indent="-330200" lvl="1" marL="914400" rtl="0" algn="l">
              <a:spcBef>
                <a:spcPts val="0"/>
              </a:spcBef>
              <a:spcAft>
                <a:spcPts val="0"/>
              </a:spcAft>
              <a:buClr>
                <a:srgbClr val="FFFFFF"/>
              </a:buClr>
              <a:buSzPts val="1600"/>
              <a:buFont typeface="Lora"/>
              <a:buChar char="○"/>
            </a:pPr>
            <a:r>
              <a:rPr lang="en" sz="1600">
                <a:solidFill>
                  <a:srgbClr val="FFFFFF"/>
                </a:solidFill>
                <a:latin typeface="Lora"/>
                <a:ea typeface="Lora"/>
                <a:cs typeface="Lora"/>
                <a:sym typeface="Lora"/>
              </a:rPr>
              <a:t>Fitness calculations of a population</a:t>
            </a:r>
            <a:endParaRPr sz="1600">
              <a:solidFill>
                <a:srgbClr val="FFFFFF"/>
              </a:solidFill>
              <a:latin typeface="Lora"/>
              <a:ea typeface="Lora"/>
              <a:cs typeface="Lora"/>
              <a:sym typeface="Lora"/>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2781"/>
              <a:buFont typeface="Arial"/>
              <a:buNone/>
            </a:pPr>
            <a:r>
              <a:rPr b="1" lang="en" sz="3020">
                <a:solidFill>
                  <a:srgbClr val="FFFFFF"/>
                </a:solidFill>
                <a:latin typeface="Lora"/>
                <a:ea typeface="Lora"/>
                <a:cs typeface="Lora"/>
                <a:sym typeface="Lora"/>
              </a:rPr>
              <a:t>Evolutionary Algorithm (Constraints)</a:t>
            </a:r>
            <a:endParaRPr>
              <a:solidFill>
                <a:srgbClr val="FFFFFF"/>
              </a:solidFill>
            </a:endParaRPr>
          </a:p>
        </p:txBody>
      </p:sp>
      <p:sp>
        <p:nvSpPr>
          <p:cNvPr id="219" name="Google Shape;219;p38"/>
          <p:cNvSpPr txBox="1"/>
          <p:nvPr>
            <p:ph idx="1" type="body"/>
          </p:nvPr>
        </p:nvSpPr>
        <p:spPr>
          <a:xfrm>
            <a:off x="311700" y="1645350"/>
            <a:ext cx="8520600" cy="23535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Clr>
                <a:srgbClr val="FFFFFF"/>
              </a:buClr>
              <a:buSzPts val="1600"/>
              <a:buFont typeface="Lora"/>
              <a:buChar char="●"/>
            </a:pPr>
            <a:r>
              <a:rPr lang="en" sz="1600">
                <a:solidFill>
                  <a:srgbClr val="FFFFFF"/>
                </a:solidFill>
                <a:latin typeface="Lora"/>
                <a:ea typeface="Lora"/>
                <a:cs typeface="Lora"/>
                <a:sym typeface="Lora"/>
              </a:rPr>
              <a:t>Each sudoku board was limited to solve itself within 1000 generations</a:t>
            </a:r>
            <a:endParaRPr sz="1600">
              <a:solidFill>
                <a:srgbClr val="FFFFFF"/>
              </a:solidFill>
              <a:latin typeface="Lora"/>
              <a:ea typeface="Lora"/>
              <a:cs typeface="Lora"/>
              <a:sym typeface="Lora"/>
            </a:endParaRPr>
          </a:p>
          <a:p>
            <a:pPr indent="-330200" lvl="1" marL="914400" rtl="0" algn="l">
              <a:spcBef>
                <a:spcPts val="0"/>
              </a:spcBef>
              <a:spcAft>
                <a:spcPts val="0"/>
              </a:spcAft>
              <a:buClr>
                <a:srgbClr val="FFFFFF"/>
              </a:buClr>
              <a:buSzPts val="1600"/>
              <a:buFont typeface="Lora"/>
              <a:buChar char="○"/>
            </a:pPr>
            <a:r>
              <a:rPr lang="en" sz="1600">
                <a:solidFill>
                  <a:srgbClr val="FFFFFF"/>
                </a:solidFill>
                <a:latin typeface="Lora"/>
                <a:ea typeface="Lora"/>
                <a:cs typeface="Lora"/>
                <a:sym typeface="Lora"/>
              </a:rPr>
              <a:t>If no solution was found the algorithm would reset back to generation 0 and repeat the algorithm process</a:t>
            </a:r>
            <a:endParaRPr sz="1600">
              <a:solidFill>
                <a:srgbClr val="FFFFFF"/>
              </a:solidFill>
              <a:latin typeface="Lora"/>
              <a:ea typeface="Lora"/>
              <a:cs typeface="Lora"/>
              <a:sym typeface="Lora"/>
            </a:endParaRPr>
          </a:p>
          <a:p>
            <a:pPr indent="-330200" lvl="0" marL="457200" rtl="0" algn="l">
              <a:spcBef>
                <a:spcPts val="0"/>
              </a:spcBef>
              <a:spcAft>
                <a:spcPts val="0"/>
              </a:spcAft>
              <a:buClr>
                <a:srgbClr val="FFFFFF"/>
              </a:buClr>
              <a:buSzPts val="1600"/>
              <a:buFont typeface="Lora"/>
              <a:buChar char="●"/>
            </a:pPr>
            <a:r>
              <a:rPr lang="en" sz="1600">
                <a:solidFill>
                  <a:srgbClr val="FFFFFF"/>
                </a:solidFill>
                <a:latin typeface="Lora"/>
                <a:ea typeface="Lora"/>
                <a:cs typeface="Lora"/>
                <a:sym typeface="Lora"/>
              </a:rPr>
              <a:t>The maximum fitness value was set to 162</a:t>
            </a:r>
            <a:endParaRPr sz="1600">
              <a:solidFill>
                <a:srgbClr val="FFFFFF"/>
              </a:solidFill>
              <a:latin typeface="Lora"/>
              <a:ea typeface="Lora"/>
              <a:cs typeface="Lora"/>
              <a:sym typeface="Lora"/>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2781"/>
              <a:buFont typeface="Arial"/>
              <a:buNone/>
            </a:pPr>
            <a:r>
              <a:rPr b="1" lang="en" sz="3020">
                <a:solidFill>
                  <a:srgbClr val="FFFFFF"/>
                </a:solidFill>
                <a:latin typeface="Lora"/>
                <a:ea typeface="Lora"/>
                <a:cs typeface="Lora"/>
                <a:sym typeface="Lora"/>
              </a:rPr>
              <a:t>Evolutionary Algorithm (Inputs and Outputs)</a:t>
            </a:r>
            <a:endParaRPr b="1" sz="3020">
              <a:solidFill>
                <a:srgbClr val="FFFFFF"/>
              </a:solidFill>
              <a:latin typeface="Lora"/>
              <a:ea typeface="Lora"/>
              <a:cs typeface="Lora"/>
              <a:sym typeface="Lora"/>
            </a:endParaRPr>
          </a:p>
          <a:p>
            <a:pPr indent="0" lvl="0" marL="0" rtl="0" algn="l">
              <a:spcBef>
                <a:spcPts val="0"/>
              </a:spcBef>
              <a:spcAft>
                <a:spcPts val="0"/>
              </a:spcAft>
              <a:buNone/>
            </a:pPr>
            <a:r>
              <a:t/>
            </a:r>
            <a:endParaRPr>
              <a:solidFill>
                <a:srgbClr val="FFFFFF"/>
              </a:solidFill>
              <a:latin typeface="Lora"/>
              <a:ea typeface="Lora"/>
              <a:cs typeface="Lora"/>
              <a:sym typeface="Lora"/>
            </a:endParaRPr>
          </a:p>
        </p:txBody>
      </p:sp>
      <p:sp>
        <p:nvSpPr>
          <p:cNvPr id="225" name="Google Shape;225;p39"/>
          <p:cNvSpPr txBox="1"/>
          <p:nvPr>
            <p:ph idx="1" type="body"/>
          </p:nvPr>
        </p:nvSpPr>
        <p:spPr>
          <a:xfrm>
            <a:off x="144750" y="1311850"/>
            <a:ext cx="31941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
                <a:solidFill>
                  <a:srgbClr val="FFFFFF"/>
                </a:solidFill>
                <a:latin typeface="Lora"/>
                <a:ea typeface="Lora"/>
                <a:cs typeface="Lora"/>
                <a:sym typeface="Lora"/>
              </a:rPr>
              <a:t>Inputs:</a:t>
            </a:r>
            <a:endParaRPr b="1">
              <a:solidFill>
                <a:srgbClr val="FFFFFF"/>
              </a:solidFill>
              <a:latin typeface="Lora"/>
              <a:ea typeface="Lora"/>
              <a:cs typeface="Lora"/>
              <a:sym typeface="Lora"/>
            </a:endParaRPr>
          </a:p>
          <a:p>
            <a:pPr indent="-342900" lvl="0" marL="457200" rtl="0" algn="l">
              <a:spcBef>
                <a:spcPts val="1200"/>
              </a:spcBef>
              <a:spcAft>
                <a:spcPts val="0"/>
              </a:spcAft>
              <a:buClr>
                <a:srgbClr val="FFFFFF"/>
              </a:buClr>
              <a:buSzPts val="1800"/>
              <a:buFont typeface="Lora"/>
              <a:buChar char="●"/>
            </a:pPr>
            <a:r>
              <a:rPr lang="en">
                <a:solidFill>
                  <a:srgbClr val="FFFFFF"/>
                </a:solidFill>
                <a:latin typeface="Lora"/>
                <a:ea typeface="Lora"/>
                <a:cs typeface="Lora"/>
                <a:sym typeface="Lora"/>
              </a:rPr>
              <a:t>Sudoku board number</a:t>
            </a:r>
            <a:endParaRPr>
              <a:solidFill>
                <a:srgbClr val="FFFFFF"/>
              </a:solidFill>
              <a:latin typeface="Lora"/>
              <a:ea typeface="Lora"/>
              <a:cs typeface="Lora"/>
              <a:sym typeface="Lora"/>
            </a:endParaRPr>
          </a:p>
          <a:p>
            <a:pPr indent="0" lvl="0" marL="0" rtl="0" algn="l">
              <a:spcBef>
                <a:spcPts val="1200"/>
              </a:spcBef>
              <a:spcAft>
                <a:spcPts val="0"/>
              </a:spcAft>
              <a:buNone/>
            </a:pPr>
            <a:r>
              <a:t/>
            </a:r>
            <a:endParaRPr>
              <a:solidFill>
                <a:srgbClr val="FFFFFF"/>
              </a:solidFill>
              <a:latin typeface="Lora"/>
              <a:ea typeface="Lora"/>
              <a:cs typeface="Lora"/>
              <a:sym typeface="Lora"/>
            </a:endParaRPr>
          </a:p>
          <a:p>
            <a:pPr indent="0" lvl="0" marL="0" rtl="0" algn="l">
              <a:spcBef>
                <a:spcPts val="1200"/>
              </a:spcBef>
              <a:spcAft>
                <a:spcPts val="0"/>
              </a:spcAft>
              <a:buNone/>
            </a:pPr>
            <a:r>
              <a:rPr b="1" lang="en">
                <a:solidFill>
                  <a:srgbClr val="FFFFFF"/>
                </a:solidFill>
                <a:latin typeface="Lora"/>
                <a:ea typeface="Lora"/>
                <a:cs typeface="Lora"/>
                <a:sym typeface="Lora"/>
              </a:rPr>
              <a:t>Outputs:</a:t>
            </a:r>
            <a:endParaRPr b="1">
              <a:solidFill>
                <a:srgbClr val="FFFFFF"/>
              </a:solidFill>
              <a:latin typeface="Lora"/>
              <a:ea typeface="Lora"/>
              <a:cs typeface="Lora"/>
              <a:sym typeface="Lora"/>
            </a:endParaRPr>
          </a:p>
          <a:p>
            <a:pPr indent="-342900" lvl="0" marL="457200" rtl="0" algn="l">
              <a:spcBef>
                <a:spcPts val="1200"/>
              </a:spcBef>
              <a:spcAft>
                <a:spcPts val="0"/>
              </a:spcAft>
              <a:buClr>
                <a:srgbClr val="FFFFFF"/>
              </a:buClr>
              <a:buSzPts val="1800"/>
              <a:buFont typeface="Lora"/>
              <a:buChar char="●"/>
            </a:pPr>
            <a:r>
              <a:rPr lang="en">
                <a:solidFill>
                  <a:srgbClr val="FFFFFF"/>
                </a:solidFill>
                <a:latin typeface="Lora"/>
                <a:ea typeface="Lora"/>
                <a:cs typeface="Lora"/>
                <a:sym typeface="Lora"/>
              </a:rPr>
              <a:t>Completed board solution</a:t>
            </a:r>
            <a:endParaRPr>
              <a:solidFill>
                <a:srgbClr val="FFFFFF"/>
              </a:solidFill>
              <a:latin typeface="Lora"/>
              <a:ea typeface="Lora"/>
              <a:cs typeface="Lora"/>
              <a:sym typeface="Lora"/>
            </a:endParaRPr>
          </a:p>
          <a:p>
            <a:pPr indent="-342900" lvl="0" marL="457200" rtl="0" algn="l">
              <a:spcBef>
                <a:spcPts val="0"/>
              </a:spcBef>
              <a:spcAft>
                <a:spcPts val="0"/>
              </a:spcAft>
              <a:buClr>
                <a:srgbClr val="FFFFFF"/>
              </a:buClr>
              <a:buSzPts val="1800"/>
              <a:buFont typeface="Lora"/>
              <a:buChar char="●"/>
            </a:pPr>
            <a:r>
              <a:rPr lang="en">
                <a:solidFill>
                  <a:srgbClr val="FFFFFF"/>
                </a:solidFill>
                <a:latin typeface="Lora"/>
                <a:ea typeface="Lora"/>
                <a:cs typeface="Lora"/>
                <a:sym typeface="Lora"/>
              </a:rPr>
              <a:t>Time Elapsed</a:t>
            </a:r>
            <a:endParaRPr>
              <a:solidFill>
                <a:srgbClr val="FFFFFF"/>
              </a:solidFill>
              <a:latin typeface="Lora"/>
              <a:ea typeface="Lora"/>
              <a:cs typeface="Lora"/>
              <a:sym typeface="Lora"/>
            </a:endParaRPr>
          </a:p>
          <a:p>
            <a:pPr indent="-342900" lvl="0" marL="457200" rtl="0" algn="l">
              <a:spcBef>
                <a:spcPts val="0"/>
              </a:spcBef>
              <a:spcAft>
                <a:spcPts val="0"/>
              </a:spcAft>
              <a:buClr>
                <a:srgbClr val="FFFFFF"/>
              </a:buClr>
              <a:buSzPts val="1800"/>
              <a:buFont typeface="Lora"/>
              <a:buChar char="●"/>
            </a:pPr>
            <a:r>
              <a:rPr lang="en">
                <a:solidFill>
                  <a:srgbClr val="FFFFFF"/>
                </a:solidFill>
                <a:latin typeface="Lora"/>
                <a:ea typeface="Lora"/>
                <a:cs typeface="Lora"/>
                <a:sym typeface="Lora"/>
              </a:rPr>
              <a:t>Max fitness value</a:t>
            </a:r>
            <a:endParaRPr>
              <a:solidFill>
                <a:srgbClr val="FFFFFF"/>
              </a:solidFill>
              <a:latin typeface="Lora"/>
              <a:ea typeface="Lora"/>
              <a:cs typeface="Lora"/>
              <a:sym typeface="Lora"/>
            </a:endParaRPr>
          </a:p>
          <a:p>
            <a:pPr indent="-342900" lvl="0" marL="457200" rtl="0" algn="l">
              <a:spcBef>
                <a:spcPts val="0"/>
              </a:spcBef>
              <a:spcAft>
                <a:spcPts val="0"/>
              </a:spcAft>
              <a:buSzPts val="1800"/>
              <a:buChar char="●"/>
            </a:pPr>
            <a:r>
              <a:rPr lang="en"/>
              <a:t>Amount of generation resets</a:t>
            </a:r>
            <a:endParaRPr/>
          </a:p>
        </p:txBody>
      </p:sp>
      <p:pic>
        <p:nvPicPr>
          <p:cNvPr id="226" name="Google Shape;226;p39"/>
          <p:cNvPicPr preferRelativeResize="0"/>
          <p:nvPr/>
        </p:nvPicPr>
        <p:blipFill>
          <a:blip r:embed="rId3">
            <a:alphaModFix/>
          </a:blip>
          <a:stretch>
            <a:fillRect/>
          </a:stretch>
        </p:blipFill>
        <p:spPr>
          <a:xfrm>
            <a:off x="3633525" y="1081325"/>
            <a:ext cx="2288802" cy="1846050"/>
          </a:xfrm>
          <a:prstGeom prst="rect">
            <a:avLst/>
          </a:prstGeom>
          <a:noFill/>
          <a:ln>
            <a:noFill/>
          </a:ln>
        </p:spPr>
      </p:pic>
      <p:pic>
        <p:nvPicPr>
          <p:cNvPr id="227" name="Google Shape;227;p39"/>
          <p:cNvPicPr preferRelativeResize="0"/>
          <p:nvPr/>
        </p:nvPicPr>
        <p:blipFill>
          <a:blip r:embed="rId4">
            <a:alphaModFix/>
          </a:blip>
          <a:stretch>
            <a:fillRect/>
          </a:stretch>
        </p:blipFill>
        <p:spPr>
          <a:xfrm>
            <a:off x="6349074" y="1081325"/>
            <a:ext cx="2288800" cy="2685225"/>
          </a:xfrm>
          <a:prstGeom prst="rect">
            <a:avLst/>
          </a:prstGeom>
          <a:noFill/>
          <a:ln>
            <a:noFill/>
          </a:ln>
        </p:spPr>
      </p:pic>
      <p:pic>
        <p:nvPicPr>
          <p:cNvPr id="228" name="Google Shape;228;p39"/>
          <p:cNvPicPr preferRelativeResize="0"/>
          <p:nvPr/>
        </p:nvPicPr>
        <p:blipFill>
          <a:blip r:embed="rId5">
            <a:alphaModFix/>
          </a:blip>
          <a:stretch>
            <a:fillRect/>
          </a:stretch>
        </p:blipFill>
        <p:spPr>
          <a:xfrm>
            <a:off x="3695150" y="3153252"/>
            <a:ext cx="2036625" cy="17519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2600">
                <a:solidFill>
                  <a:schemeClr val="lt1"/>
                </a:solidFill>
                <a:latin typeface="Lora"/>
                <a:ea typeface="Lora"/>
                <a:cs typeface="Lora"/>
                <a:sym typeface="Lora"/>
              </a:rPr>
              <a:t>Evolutionary Algorithm (Process)</a:t>
            </a:r>
            <a:endParaRPr b="1" sz="2600">
              <a:solidFill>
                <a:schemeClr val="lt1"/>
              </a:solidFill>
              <a:latin typeface="Lora"/>
              <a:ea typeface="Lora"/>
              <a:cs typeface="Lora"/>
              <a:sym typeface="Lora"/>
            </a:endParaRPr>
          </a:p>
          <a:p>
            <a:pPr indent="0" lvl="0" marL="0" rtl="0" algn="l">
              <a:spcBef>
                <a:spcPts val="0"/>
              </a:spcBef>
              <a:spcAft>
                <a:spcPts val="0"/>
              </a:spcAft>
              <a:buNone/>
            </a:pPr>
            <a:r>
              <a:t/>
            </a:r>
            <a:endParaRPr sz="2600">
              <a:solidFill>
                <a:schemeClr val="lt1"/>
              </a:solidFill>
              <a:latin typeface="Lora"/>
              <a:ea typeface="Lora"/>
              <a:cs typeface="Lora"/>
              <a:sym typeface="Lora"/>
            </a:endParaRPr>
          </a:p>
        </p:txBody>
      </p:sp>
      <p:pic>
        <p:nvPicPr>
          <p:cNvPr id="234" name="Google Shape;234;p40"/>
          <p:cNvPicPr preferRelativeResize="0"/>
          <p:nvPr/>
        </p:nvPicPr>
        <p:blipFill>
          <a:blip r:embed="rId3">
            <a:alphaModFix/>
          </a:blip>
          <a:stretch>
            <a:fillRect/>
          </a:stretch>
        </p:blipFill>
        <p:spPr>
          <a:xfrm>
            <a:off x="5192250" y="1313675"/>
            <a:ext cx="3457100" cy="3555100"/>
          </a:xfrm>
          <a:prstGeom prst="rect">
            <a:avLst/>
          </a:prstGeom>
          <a:noFill/>
          <a:ln>
            <a:noFill/>
          </a:ln>
        </p:spPr>
      </p:pic>
      <p:sp>
        <p:nvSpPr>
          <p:cNvPr id="235" name="Google Shape;235;p40"/>
          <p:cNvSpPr/>
          <p:nvPr/>
        </p:nvSpPr>
        <p:spPr>
          <a:xfrm>
            <a:off x="311700" y="1313675"/>
            <a:ext cx="1733700" cy="426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Initialization</a:t>
            </a:r>
            <a:endParaRPr/>
          </a:p>
        </p:txBody>
      </p:sp>
      <p:sp>
        <p:nvSpPr>
          <p:cNvPr id="236" name="Google Shape;236;p40"/>
          <p:cNvSpPr txBox="1"/>
          <p:nvPr/>
        </p:nvSpPr>
        <p:spPr>
          <a:xfrm>
            <a:off x="108075" y="1017725"/>
            <a:ext cx="894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lt1"/>
                </a:solidFill>
                <a:latin typeface="Lora"/>
                <a:ea typeface="Lora"/>
                <a:cs typeface="Lora"/>
                <a:sym typeface="Lora"/>
              </a:rPr>
              <a:t>Start</a:t>
            </a:r>
            <a:endParaRPr>
              <a:solidFill>
                <a:schemeClr val="lt1"/>
              </a:solidFill>
              <a:latin typeface="Lora"/>
              <a:ea typeface="Lora"/>
              <a:cs typeface="Lora"/>
              <a:sym typeface="Lora"/>
            </a:endParaRPr>
          </a:p>
        </p:txBody>
      </p:sp>
      <p:sp>
        <p:nvSpPr>
          <p:cNvPr id="237" name="Google Shape;237;p40"/>
          <p:cNvSpPr/>
          <p:nvPr/>
        </p:nvSpPr>
        <p:spPr>
          <a:xfrm>
            <a:off x="512125" y="2621175"/>
            <a:ext cx="1764612" cy="462726"/>
          </a:xfrm>
          <a:prstGeom prst="flowChartTermina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Calculate Fitness</a:t>
            </a:r>
            <a:endParaRPr/>
          </a:p>
        </p:txBody>
      </p:sp>
      <p:sp>
        <p:nvSpPr>
          <p:cNvPr id="238" name="Google Shape;238;p40"/>
          <p:cNvSpPr txBox="1"/>
          <p:nvPr/>
        </p:nvSpPr>
        <p:spPr>
          <a:xfrm>
            <a:off x="3874775" y="166600"/>
            <a:ext cx="3553800" cy="414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ora"/>
              <a:ea typeface="Lora"/>
              <a:cs typeface="Lora"/>
              <a:sym typeface="Lora"/>
            </a:endParaRPr>
          </a:p>
        </p:txBody>
      </p:sp>
      <p:sp>
        <p:nvSpPr>
          <p:cNvPr id="239" name="Google Shape;239;p40"/>
          <p:cNvSpPr txBox="1"/>
          <p:nvPr/>
        </p:nvSpPr>
        <p:spPr>
          <a:xfrm>
            <a:off x="311700" y="3516950"/>
            <a:ext cx="678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lt1"/>
                </a:solidFill>
                <a:latin typeface="Lora"/>
                <a:ea typeface="Lora"/>
                <a:cs typeface="Lora"/>
                <a:sym typeface="Lora"/>
              </a:rPr>
              <a:t>End</a:t>
            </a:r>
            <a:endParaRPr>
              <a:solidFill>
                <a:schemeClr val="lt1"/>
              </a:solidFill>
              <a:latin typeface="Lora"/>
              <a:ea typeface="Lora"/>
              <a:cs typeface="Lora"/>
              <a:sym typeface="Lora"/>
            </a:endParaRPr>
          </a:p>
        </p:txBody>
      </p:sp>
      <p:sp>
        <p:nvSpPr>
          <p:cNvPr id="240" name="Google Shape;240;p40"/>
          <p:cNvSpPr/>
          <p:nvPr/>
        </p:nvSpPr>
        <p:spPr>
          <a:xfrm>
            <a:off x="512125" y="3917150"/>
            <a:ext cx="2239725" cy="400200"/>
          </a:xfrm>
          <a:prstGeom prst="flowChart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Value met/Solution found</a:t>
            </a:r>
            <a:endParaRPr/>
          </a:p>
        </p:txBody>
      </p:sp>
      <p:sp>
        <p:nvSpPr>
          <p:cNvPr id="241" name="Google Shape;241;p40"/>
          <p:cNvSpPr/>
          <p:nvPr/>
        </p:nvSpPr>
        <p:spPr>
          <a:xfrm>
            <a:off x="2881450" y="3226900"/>
            <a:ext cx="2110104" cy="572724"/>
          </a:xfrm>
          <a:prstGeom prst="cloud">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Value not met</a:t>
            </a:r>
            <a:endParaRPr/>
          </a:p>
        </p:txBody>
      </p:sp>
      <p:sp>
        <p:nvSpPr>
          <p:cNvPr id="242" name="Google Shape;242;p40"/>
          <p:cNvSpPr/>
          <p:nvPr/>
        </p:nvSpPr>
        <p:spPr>
          <a:xfrm>
            <a:off x="2671625" y="1739975"/>
            <a:ext cx="2239800" cy="680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Mutational</a:t>
            </a:r>
            <a:r>
              <a:rPr lang="en"/>
              <a:t> crossover child </a:t>
            </a:r>
            <a:r>
              <a:rPr lang="en"/>
              <a:t>initialized</a:t>
            </a:r>
            <a:r>
              <a:rPr lang="en"/>
              <a:t> </a:t>
            </a:r>
            <a:endParaRPr/>
          </a:p>
        </p:txBody>
      </p:sp>
      <p:cxnSp>
        <p:nvCxnSpPr>
          <p:cNvPr id="243" name="Google Shape;243;p40"/>
          <p:cNvCxnSpPr/>
          <p:nvPr/>
        </p:nvCxnSpPr>
        <p:spPr>
          <a:xfrm>
            <a:off x="438075" y="1665900"/>
            <a:ext cx="259200" cy="956400"/>
          </a:xfrm>
          <a:prstGeom prst="straightConnector1">
            <a:avLst/>
          </a:prstGeom>
          <a:noFill/>
          <a:ln cap="flat" cmpd="sng" w="9525">
            <a:solidFill>
              <a:srgbClr val="FFFF00"/>
            </a:solidFill>
            <a:prstDash val="solid"/>
            <a:round/>
            <a:headEnd len="med" w="med" type="none"/>
            <a:tailEnd len="med" w="med" type="triangle"/>
          </a:ln>
        </p:spPr>
      </p:cxnSp>
      <p:cxnSp>
        <p:nvCxnSpPr>
          <p:cNvPr id="244" name="Google Shape;244;p40"/>
          <p:cNvCxnSpPr>
            <a:endCxn id="240" idx="0"/>
          </p:cNvCxnSpPr>
          <p:nvPr/>
        </p:nvCxnSpPr>
        <p:spPr>
          <a:xfrm flipH="1">
            <a:off x="1631988" y="3115850"/>
            <a:ext cx="348600" cy="801300"/>
          </a:xfrm>
          <a:prstGeom prst="straightConnector1">
            <a:avLst/>
          </a:prstGeom>
          <a:noFill/>
          <a:ln cap="flat" cmpd="sng" w="9525">
            <a:solidFill>
              <a:srgbClr val="FFFF00"/>
            </a:solidFill>
            <a:prstDash val="solid"/>
            <a:round/>
            <a:headEnd len="med" w="med" type="none"/>
            <a:tailEnd len="med" w="med" type="triangle"/>
          </a:ln>
        </p:spPr>
      </p:cxnSp>
      <p:cxnSp>
        <p:nvCxnSpPr>
          <p:cNvPr id="245" name="Google Shape;245;p40"/>
          <p:cNvCxnSpPr/>
          <p:nvPr/>
        </p:nvCxnSpPr>
        <p:spPr>
          <a:xfrm>
            <a:off x="2301425" y="2881400"/>
            <a:ext cx="592200" cy="592200"/>
          </a:xfrm>
          <a:prstGeom prst="straightConnector1">
            <a:avLst/>
          </a:prstGeom>
          <a:noFill/>
          <a:ln cap="flat" cmpd="sng" w="9525">
            <a:solidFill>
              <a:srgbClr val="FFFF00"/>
            </a:solidFill>
            <a:prstDash val="solid"/>
            <a:round/>
            <a:headEnd len="med" w="med" type="none"/>
            <a:tailEnd len="med" w="med" type="triangle"/>
          </a:ln>
        </p:spPr>
      </p:cxnSp>
      <p:cxnSp>
        <p:nvCxnSpPr>
          <p:cNvPr id="246" name="Google Shape;246;p40"/>
          <p:cNvCxnSpPr/>
          <p:nvPr/>
        </p:nvCxnSpPr>
        <p:spPr>
          <a:xfrm flipH="1" rot="10800000">
            <a:off x="3911800" y="2430975"/>
            <a:ext cx="364200" cy="826800"/>
          </a:xfrm>
          <a:prstGeom prst="straightConnector1">
            <a:avLst/>
          </a:prstGeom>
          <a:noFill/>
          <a:ln cap="flat" cmpd="sng" w="9525">
            <a:solidFill>
              <a:srgbClr val="FFFF00"/>
            </a:solidFill>
            <a:prstDash val="solid"/>
            <a:round/>
            <a:headEnd len="med" w="med" type="none"/>
            <a:tailEnd len="med" w="med" type="triangle"/>
          </a:ln>
        </p:spPr>
      </p:cxnSp>
      <p:cxnSp>
        <p:nvCxnSpPr>
          <p:cNvPr id="247" name="Google Shape;247;p40"/>
          <p:cNvCxnSpPr>
            <a:stCxn id="242" idx="2"/>
          </p:cNvCxnSpPr>
          <p:nvPr/>
        </p:nvCxnSpPr>
        <p:spPr>
          <a:xfrm flipH="1">
            <a:off x="1863425" y="2080175"/>
            <a:ext cx="808200" cy="509100"/>
          </a:xfrm>
          <a:prstGeom prst="straightConnector1">
            <a:avLst/>
          </a:prstGeom>
          <a:noFill/>
          <a:ln cap="flat" cmpd="sng" w="9525">
            <a:solidFill>
              <a:srgbClr val="FFFF00"/>
            </a:solidFill>
            <a:prstDash val="solid"/>
            <a:round/>
            <a:headEnd len="med" w="med" type="none"/>
            <a:tailEnd len="med" w="med" type="triangle"/>
          </a:ln>
        </p:spPr>
      </p:cxn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41"/>
          <p:cNvSpPr txBox="1"/>
          <p:nvPr>
            <p:ph type="title"/>
          </p:nvPr>
        </p:nvSpPr>
        <p:spPr>
          <a:xfrm>
            <a:off x="311700" y="2709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990"/>
              <a:buFont typeface="Arial"/>
              <a:buNone/>
            </a:pPr>
            <a:r>
              <a:rPr b="1" lang="en" sz="2740">
                <a:solidFill>
                  <a:schemeClr val="lt1"/>
                </a:solidFill>
              </a:rPr>
              <a:t>Evolutionary Algorithm (Results)</a:t>
            </a:r>
            <a:endParaRPr sz="2920"/>
          </a:p>
        </p:txBody>
      </p:sp>
      <p:sp>
        <p:nvSpPr>
          <p:cNvPr id="253" name="Google Shape;253;p41"/>
          <p:cNvSpPr txBox="1"/>
          <p:nvPr>
            <p:ph idx="1" type="body"/>
          </p:nvPr>
        </p:nvSpPr>
        <p:spPr>
          <a:xfrm>
            <a:off x="311700" y="1152475"/>
            <a:ext cx="1675800" cy="2886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54" name="Google Shape;254;p41" title="Chart"/>
          <p:cNvPicPr preferRelativeResize="0"/>
          <p:nvPr/>
        </p:nvPicPr>
        <p:blipFill>
          <a:blip r:embed="rId3">
            <a:alphaModFix/>
          </a:blip>
          <a:stretch>
            <a:fillRect/>
          </a:stretch>
        </p:blipFill>
        <p:spPr>
          <a:xfrm>
            <a:off x="311700" y="1017725"/>
            <a:ext cx="8063352" cy="385442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3020">
                <a:solidFill>
                  <a:schemeClr val="lt1"/>
                </a:solidFill>
                <a:latin typeface="Lora"/>
                <a:ea typeface="Lora"/>
                <a:cs typeface="Lora"/>
                <a:sym typeface="Lora"/>
              </a:rPr>
              <a:t>Project Pitch</a:t>
            </a:r>
            <a:endParaRPr b="1" sz="3020">
              <a:solidFill>
                <a:schemeClr val="lt1"/>
              </a:solidFill>
              <a:latin typeface="Lora"/>
              <a:ea typeface="Lora"/>
              <a:cs typeface="Lora"/>
              <a:sym typeface="Lora"/>
            </a:endParaRPr>
          </a:p>
        </p:txBody>
      </p:sp>
      <p:sp>
        <p:nvSpPr>
          <p:cNvPr id="68" name="Google Shape;68;p15"/>
          <p:cNvSpPr txBox="1"/>
          <p:nvPr>
            <p:ph idx="1" type="body"/>
          </p:nvPr>
        </p:nvSpPr>
        <p:spPr>
          <a:xfrm>
            <a:off x="311700" y="1152475"/>
            <a:ext cx="8616600" cy="3805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800">
                <a:solidFill>
                  <a:schemeClr val="lt1"/>
                </a:solidFill>
                <a:latin typeface="Lora"/>
                <a:ea typeface="Lora"/>
                <a:cs typeface="Lora"/>
                <a:sym typeface="Lora"/>
              </a:rPr>
              <a:t>Solution</a:t>
            </a:r>
            <a:r>
              <a:rPr lang="en" sz="2800">
                <a:solidFill>
                  <a:schemeClr val="lt1"/>
                </a:solidFill>
                <a:latin typeface="Lora"/>
                <a:ea typeface="Lora"/>
                <a:cs typeface="Lora"/>
                <a:sym typeface="Lora"/>
              </a:rPr>
              <a:t> and </a:t>
            </a:r>
            <a:r>
              <a:rPr lang="en" sz="2800">
                <a:solidFill>
                  <a:schemeClr val="lt1"/>
                </a:solidFill>
                <a:latin typeface="Lora"/>
                <a:ea typeface="Lora"/>
                <a:cs typeface="Lora"/>
                <a:sym typeface="Lora"/>
              </a:rPr>
              <a:t>analysis</a:t>
            </a:r>
            <a:r>
              <a:rPr lang="en" sz="2800">
                <a:solidFill>
                  <a:schemeClr val="lt1"/>
                </a:solidFill>
                <a:latin typeface="Lora"/>
                <a:ea typeface="Lora"/>
                <a:cs typeface="Lora"/>
                <a:sym typeface="Lora"/>
              </a:rPr>
              <a:t> for a 9x9 sudoku game through 3 </a:t>
            </a:r>
            <a:r>
              <a:rPr lang="en" sz="2800">
                <a:solidFill>
                  <a:schemeClr val="lt1"/>
                </a:solidFill>
                <a:latin typeface="Lora"/>
                <a:ea typeface="Lora"/>
                <a:cs typeface="Lora"/>
                <a:sym typeface="Lora"/>
              </a:rPr>
              <a:t>strategies</a:t>
            </a:r>
            <a:r>
              <a:rPr lang="en" sz="2800">
                <a:solidFill>
                  <a:schemeClr val="lt1"/>
                </a:solidFill>
                <a:latin typeface="Lora"/>
                <a:ea typeface="Lora"/>
                <a:cs typeface="Lora"/>
                <a:sym typeface="Lora"/>
              </a:rPr>
              <a:t>.</a:t>
            </a:r>
            <a:endParaRPr sz="2800">
              <a:solidFill>
                <a:schemeClr val="lt1"/>
              </a:solidFill>
              <a:latin typeface="Lora"/>
              <a:ea typeface="Lora"/>
              <a:cs typeface="Lora"/>
              <a:sym typeface="Lora"/>
            </a:endParaRPr>
          </a:p>
          <a:p>
            <a:pPr indent="-406400" lvl="0" marL="457200" rtl="0" algn="l">
              <a:spcBef>
                <a:spcPts val="1200"/>
              </a:spcBef>
              <a:spcAft>
                <a:spcPts val="0"/>
              </a:spcAft>
              <a:buClr>
                <a:schemeClr val="lt1"/>
              </a:buClr>
              <a:buSzPts val="2800"/>
              <a:buFont typeface="Lora"/>
              <a:buChar char="●"/>
            </a:pPr>
            <a:r>
              <a:rPr lang="en" sz="2800">
                <a:solidFill>
                  <a:schemeClr val="lt1"/>
                </a:solidFill>
                <a:latin typeface="Lora"/>
                <a:ea typeface="Lora"/>
                <a:cs typeface="Lora"/>
                <a:sym typeface="Lora"/>
              </a:rPr>
              <a:t>Satisfiability</a:t>
            </a:r>
            <a:endParaRPr sz="2800">
              <a:solidFill>
                <a:schemeClr val="lt1"/>
              </a:solidFill>
              <a:latin typeface="Lora"/>
              <a:ea typeface="Lora"/>
              <a:cs typeface="Lora"/>
              <a:sym typeface="Lora"/>
            </a:endParaRPr>
          </a:p>
          <a:p>
            <a:pPr indent="-406400" lvl="0" marL="457200" rtl="0" algn="l">
              <a:spcBef>
                <a:spcPts val="0"/>
              </a:spcBef>
              <a:spcAft>
                <a:spcPts val="0"/>
              </a:spcAft>
              <a:buClr>
                <a:schemeClr val="lt1"/>
              </a:buClr>
              <a:buSzPts val="2800"/>
              <a:buFont typeface="Lora"/>
              <a:buChar char="●"/>
            </a:pPr>
            <a:r>
              <a:rPr lang="en" sz="2800">
                <a:solidFill>
                  <a:schemeClr val="lt1"/>
                </a:solidFill>
                <a:latin typeface="Lora"/>
                <a:ea typeface="Lora"/>
                <a:cs typeface="Lora"/>
                <a:sym typeface="Lora"/>
              </a:rPr>
              <a:t>Simulated </a:t>
            </a:r>
            <a:r>
              <a:rPr lang="en" sz="2800">
                <a:solidFill>
                  <a:schemeClr val="lt1"/>
                </a:solidFill>
                <a:latin typeface="Lora"/>
                <a:ea typeface="Lora"/>
                <a:cs typeface="Lora"/>
                <a:sym typeface="Lora"/>
              </a:rPr>
              <a:t>Annealing</a:t>
            </a:r>
            <a:endParaRPr sz="2800">
              <a:solidFill>
                <a:schemeClr val="lt1"/>
              </a:solidFill>
              <a:latin typeface="Lora"/>
              <a:ea typeface="Lora"/>
              <a:cs typeface="Lora"/>
              <a:sym typeface="Lora"/>
            </a:endParaRPr>
          </a:p>
          <a:p>
            <a:pPr indent="-406400" lvl="0" marL="457200" rtl="0" algn="l">
              <a:spcBef>
                <a:spcPts val="0"/>
              </a:spcBef>
              <a:spcAft>
                <a:spcPts val="0"/>
              </a:spcAft>
              <a:buClr>
                <a:schemeClr val="lt1"/>
              </a:buClr>
              <a:buSzPts val="2800"/>
              <a:buFont typeface="Lora"/>
              <a:buChar char="●"/>
            </a:pPr>
            <a:r>
              <a:rPr lang="en" sz="2800">
                <a:solidFill>
                  <a:schemeClr val="lt1"/>
                </a:solidFill>
                <a:latin typeface="Lora"/>
                <a:ea typeface="Lora"/>
                <a:cs typeface="Lora"/>
                <a:sym typeface="Lora"/>
              </a:rPr>
              <a:t>Evolutionary Algorithm</a:t>
            </a:r>
            <a:endParaRPr sz="2800">
              <a:solidFill>
                <a:schemeClr val="lt1"/>
              </a:solidFill>
              <a:latin typeface="Lora"/>
              <a:ea typeface="Lora"/>
              <a:cs typeface="Lora"/>
              <a:sym typeface="Lora"/>
            </a:endParaRPr>
          </a:p>
          <a:p>
            <a:pPr indent="0" lvl="0" marL="0" rtl="0" algn="l">
              <a:spcBef>
                <a:spcPts val="1200"/>
              </a:spcBef>
              <a:spcAft>
                <a:spcPts val="1200"/>
              </a:spcAft>
              <a:buNone/>
            </a:pPr>
            <a:r>
              <a:t/>
            </a:r>
            <a:endParaRPr sz="2800">
              <a:solidFill>
                <a:schemeClr val="lt1"/>
              </a:solidFill>
              <a:latin typeface="Lora"/>
              <a:ea typeface="Lora"/>
              <a:cs typeface="Lora"/>
              <a:sym typeface="Lora"/>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4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600">
                <a:solidFill>
                  <a:schemeClr val="lt1"/>
                </a:solidFill>
              </a:rPr>
              <a:t>Evolutionary Algorithms (Analysis)</a:t>
            </a:r>
            <a:endParaRPr b="1" sz="2600">
              <a:solidFill>
                <a:srgbClr val="FFFFFF"/>
              </a:solidFill>
              <a:latin typeface="Lora"/>
              <a:ea typeface="Lora"/>
              <a:cs typeface="Lora"/>
              <a:sym typeface="Lora"/>
            </a:endParaRPr>
          </a:p>
          <a:p>
            <a:pPr indent="0" lvl="0" marL="0" rtl="0" algn="l">
              <a:spcBef>
                <a:spcPts val="0"/>
              </a:spcBef>
              <a:spcAft>
                <a:spcPts val="0"/>
              </a:spcAft>
              <a:buNone/>
            </a:pPr>
            <a:r>
              <a:t/>
            </a:r>
            <a:endParaRPr sz="2600">
              <a:solidFill>
                <a:srgbClr val="FFFFFF"/>
              </a:solidFill>
              <a:latin typeface="Lora"/>
              <a:ea typeface="Lora"/>
              <a:cs typeface="Lora"/>
              <a:sym typeface="Lora"/>
            </a:endParaRPr>
          </a:p>
        </p:txBody>
      </p:sp>
      <p:sp>
        <p:nvSpPr>
          <p:cNvPr id="260" name="Google Shape;260;p42"/>
          <p:cNvSpPr txBox="1"/>
          <p:nvPr>
            <p:ph idx="1" type="body"/>
          </p:nvPr>
        </p:nvSpPr>
        <p:spPr>
          <a:xfrm>
            <a:off x="311700" y="1238150"/>
            <a:ext cx="8520600" cy="3416400"/>
          </a:xfrm>
          <a:prstGeom prst="rect">
            <a:avLst/>
          </a:prstGeom>
        </p:spPr>
        <p:txBody>
          <a:bodyPr anchorCtr="0" anchor="t" bIns="91425" lIns="91425" spcFirstLastPara="1" rIns="91425" wrap="square" tIns="91425">
            <a:noAutofit/>
          </a:bodyPr>
          <a:lstStyle/>
          <a:p>
            <a:pPr indent="-234950" lvl="0" marL="457200" rtl="0" algn="l">
              <a:lnSpc>
                <a:spcPct val="200000"/>
              </a:lnSpc>
              <a:spcBef>
                <a:spcPts val="0"/>
              </a:spcBef>
              <a:spcAft>
                <a:spcPts val="0"/>
              </a:spcAft>
              <a:buSzPts val="1900"/>
              <a:buChar char="●"/>
            </a:pPr>
            <a:r>
              <a:rPr lang="en" sz="1900"/>
              <a:t>Variable balance IS needed</a:t>
            </a:r>
            <a:endParaRPr sz="1900"/>
          </a:p>
          <a:p>
            <a:pPr indent="-349250" lvl="1" marL="1371600" rtl="0" algn="l">
              <a:lnSpc>
                <a:spcPct val="200000"/>
              </a:lnSpc>
              <a:spcBef>
                <a:spcPts val="0"/>
              </a:spcBef>
              <a:spcAft>
                <a:spcPts val="0"/>
              </a:spcAft>
              <a:buSzPts val="1900"/>
              <a:buChar char="○"/>
            </a:pPr>
            <a:r>
              <a:rPr lang="en" sz="1900"/>
              <a:t>Greater population = slower </a:t>
            </a:r>
            <a:r>
              <a:rPr lang="en" sz="1900"/>
              <a:t>generational result</a:t>
            </a:r>
            <a:endParaRPr sz="1900"/>
          </a:p>
          <a:p>
            <a:pPr indent="-349250" lvl="1" marL="1371600" rtl="0" algn="l">
              <a:lnSpc>
                <a:spcPct val="200000"/>
              </a:lnSpc>
              <a:spcBef>
                <a:spcPts val="0"/>
              </a:spcBef>
              <a:spcAft>
                <a:spcPts val="0"/>
              </a:spcAft>
              <a:buSzPts val="1900"/>
              <a:buChar char="○"/>
            </a:pPr>
            <a:r>
              <a:rPr lang="en" sz="1900"/>
              <a:t>Greater reset value = higher chance of balanced mutation on row  </a:t>
            </a:r>
            <a:endParaRPr sz="1900"/>
          </a:p>
          <a:p>
            <a:pPr indent="-234950" lvl="0" marL="457200" rtl="0" algn="l">
              <a:lnSpc>
                <a:spcPct val="200000"/>
              </a:lnSpc>
              <a:spcBef>
                <a:spcPts val="0"/>
              </a:spcBef>
              <a:spcAft>
                <a:spcPts val="0"/>
              </a:spcAft>
              <a:buSzPts val="1900"/>
              <a:buChar char="●"/>
            </a:pPr>
            <a:r>
              <a:rPr lang="en" sz="1900"/>
              <a:t>Randomness </a:t>
            </a:r>
            <a:endParaRPr sz="1900"/>
          </a:p>
          <a:p>
            <a:pPr indent="-349250" lvl="1" marL="1371600" rtl="0" algn="l">
              <a:lnSpc>
                <a:spcPct val="200000"/>
              </a:lnSpc>
              <a:spcBef>
                <a:spcPts val="0"/>
              </a:spcBef>
              <a:spcAft>
                <a:spcPts val="0"/>
              </a:spcAft>
              <a:buSzPts val="1900"/>
              <a:buChar char="○"/>
            </a:pPr>
            <a:r>
              <a:rPr lang="en" sz="1900"/>
              <a:t>No correlation with time vs difficulty</a:t>
            </a:r>
            <a:endParaRPr sz="1900"/>
          </a:p>
          <a:p>
            <a:pPr indent="457200" lvl="0" marL="0" rtl="0" algn="l">
              <a:lnSpc>
                <a:spcPct val="200000"/>
              </a:lnSpc>
              <a:spcBef>
                <a:spcPts val="0"/>
              </a:spcBef>
              <a:spcAft>
                <a:spcPts val="0"/>
              </a:spcAft>
              <a:buClr>
                <a:schemeClr val="dk1"/>
              </a:buClr>
              <a:buSzPts val="1100"/>
              <a:buFont typeface="Arial"/>
              <a:buNone/>
            </a:pPr>
            <a:r>
              <a:rPr lang="en" sz="1300">
                <a:solidFill>
                  <a:srgbClr val="FFFFFF"/>
                </a:solidFill>
                <a:latin typeface="Lora"/>
                <a:ea typeface="Lora"/>
                <a:cs typeface="Lora"/>
                <a:sym typeface="Lora"/>
              </a:rPr>
              <a:t> </a:t>
            </a:r>
            <a:endParaRPr sz="1900">
              <a:solidFill>
                <a:srgbClr val="FFFFFF"/>
              </a:solidFill>
              <a:latin typeface="Lora"/>
              <a:ea typeface="Lora"/>
              <a:cs typeface="Lora"/>
              <a:sym typeface="Lora"/>
            </a:endParaRPr>
          </a:p>
        </p:txBody>
      </p:sp>
      <p:pic>
        <p:nvPicPr>
          <p:cNvPr id="261" name="Google Shape;261;p42" title="Chart"/>
          <p:cNvPicPr preferRelativeResize="0"/>
          <p:nvPr/>
        </p:nvPicPr>
        <p:blipFill>
          <a:blip r:embed="rId3">
            <a:alphaModFix/>
          </a:blip>
          <a:stretch>
            <a:fillRect/>
          </a:stretch>
        </p:blipFill>
        <p:spPr>
          <a:xfrm>
            <a:off x="1029975" y="1033863"/>
            <a:ext cx="7084050" cy="38249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61"/>
                                        </p:tgtEl>
                                        <p:attrNameLst>
                                          <p:attrName>style.visibility</p:attrName>
                                        </p:attrNameLst>
                                      </p:cBhvr>
                                      <p:to>
                                        <p:strVal val="visible"/>
                                      </p:to>
                                    </p:set>
                                    <p:anim calcmode="lin" valueType="num">
                                      <p:cBhvr additive="base">
                                        <p:cTn dur="900"/>
                                        <p:tgtEl>
                                          <p:spTgt spid="261"/>
                                        </p:tgtEl>
                                        <p:attrNameLst>
                                          <p:attrName>ppt_w</p:attrName>
                                        </p:attrNameLst>
                                      </p:cBhvr>
                                      <p:tavLst>
                                        <p:tav fmla="" tm="0">
                                          <p:val>
                                            <p:strVal val="0"/>
                                          </p:val>
                                        </p:tav>
                                        <p:tav fmla="" tm="100000">
                                          <p:val>
                                            <p:strVal val="#ppt_w"/>
                                          </p:val>
                                        </p:tav>
                                      </p:tavLst>
                                    </p:anim>
                                    <p:anim calcmode="lin" valueType="num">
                                      <p:cBhvr additive="base">
                                        <p:cTn dur="900"/>
                                        <p:tgtEl>
                                          <p:spTgt spid="261"/>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latin typeface="Lora"/>
                <a:ea typeface="Lora"/>
                <a:cs typeface="Lora"/>
                <a:sym typeface="Lora"/>
              </a:rPr>
              <a:t>Comparison and Analysis</a:t>
            </a:r>
            <a:endParaRPr>
              <a:solidFill>
                <a:schemeClr val="lt1"/>
              </a:solidFill>
              <a:latin typeface="Lora"/>
              <a:ea typeface="Lora"/>
              <a:cs typeface="Lora"/>
              <a:sym typeface="Lora"/>
            </a:endParaRPr>
          </a:p>
        </p:txBody>
      </p:sp>
      <p:sp>
        <p:nvSpPr>
          <p:cNvPr id="267" name="Google Shape;267;p4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61950" lvl="0" marL="457200" rtl="0" algn="l">
              <a:spcBef>
                <a:spcPts val="0"/>
              </a:spcBef>
              <a:spcAft>
                <a:spcPts val="0"/>
              </a:spcAft>
              <a:buClr>
                <a:schemeClr val="lt1"/>
              </a:buClr>
              <a:buSzPts val="2100"/>
              <a:buChar char="●"/>
            </a:pPr>
            <a:r>
              <a:rPr lang="en" sz="2100">
                <a:solidFill>
                  <a:schemeClr val="lt1"/>
                </a:solidFill>
              </a:rPr>
              <a:t>Satisfiability simply follows constraints and has a constant time function which makes it the fastest algorithm.</a:t>
            </a:r>
            <a:endParaRPr sz="2100">
              <a:solidFill>
                <a:schemeClr val="lt1"/>
              </a:solidFill>
              <a:latin typeface="Lora"/>
              <a:ea typeface="Lora"/>
              <a:cs typeface="Lora"/>
              <a:sym typeface="Lora"/>
            </a:endParaRPr>
          </a:p>
          <a:p>
            <a:pPr indent="-361950" lvl="0" marL="457200" rtl="0" algn="l">
              <a:spcBef>
                <a:spcPts val="0"/>
              </a:spcBef>
              <a:spcAft>
                <a:spcPts val="0"/>
              </a:spcAft>
              <a:buClr>
                <a:schemeClr val="lt1"/>
              </a:buClr>
              <a:buSzPts val="2100"/>
              <a:buFont typeface="Lora"/>
              <a:buChar char="●"/>
            </a:pPr>
            <a:r>
              <a:rPr lang="en" sz="2100">
                <a:solidFill>
                  <a:schemeClr val="lt1"/>
                </a:solidFill>
                <a:latin typeface="Lora"/>
                <a:ea typeface="Lora"/>
                <a:cs typeface="Lora"/>
                <a:sym typeface="Lora"/>
              </a:rPr>
              <a:t>Simulated Annealing, is slower because it becomes a </a:t>
            </a:r>
            <a:r>
              <a:rPr lang="en" sz="2100">
                <a:solidFill>
                  <a:schemeClr val="lt1"/>
                </a:solidFill>
                <a:latin typeface="Lora"/>
                <a:ea typeface="Lora"/>
                <a:cs typeface="Lora"/>
                <a:sym typeface="Lora"/>
              </a:rPr>
              <a:t>greedy</a:t>
            </a:r>
            <a:r>
              <a:rPr lang="en" sz="2100">
                <a:solidFill>
                  <a:schemeClr val="lt1"/>
                </a:solidFill>
                <a:latin typeface="Lora"/>
                <a:ea typeface="Lora"/>
                <a:cs typeface="Lora"/>
                <a:sym typeface="Lora"/>
              </a:rPr>
              <a:t> algorithm when it’s closer to the solution. </a:t>
            </a:r>
            <a:endParaRPr sz="2100">
              <a:solidFill>
                <a:schemeClr val="lt1"/>
              </a:solidFill>
              <a:latin typeface="Lora"/>
              <a:ea typeface="Lora"/>
              <a:cs typeface="Lora"/>
              <a:sym typeface="Lora"/>
            </a:endParaRPr>
          </a:p>
          <a:p>
            <a:pPr indent="-361950" lvl="0" marL="457200" rtl="0" algn="l">
              <a:spcBef>
                <a:spcPts val="0"/>
              </a:spcBef>
              <a:spcAft>
                <a:spcPts val="0"/>
              </a:spcAft>
              <a:buClr>
                <a:schemeClr val="lt1"/>
              </a:buClr>
              <a:buSzPts val="2100"/>
              <a:buChar char="●"/>
            </a:pPr>
            <a:r>
              <a:rPr lang="en" sz="2100">
                <a:solidFill>
                  <a:schemeClr val="lt1"/>
                </a:solidFill>
              </a:rPr>
              <a:t>Evolutionary Algorithm, because of its randomness and the constant generation resets, turns out to be the slowest of the three algorithms. </a:t>
            </a:r>
            <a:endParaRPr sz="2100">
              <a:solidFill>
                <a:schemeClr val="lt1"/>
              </a:solidFill>
              <a:latin typeface="Lora"/>
              <a:ea typeface="Lora"/>
              <a:cs typeface="Lora"/>
              <a:sym typeface="Lora"/>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4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3020">
                <a:solidFill>
                  <a:schemeClr val="lt1"/>
                </a:solidFill>
                <a:latin typeface="Lora"/>
                <a:ea typeface="Lora"/>
                <a:cs typeface="Lora"/>
                <a:sym typeface="Lora"/>
              </a:rPr>
              <a:t>Contribution</a:t>
            </a:r>
            <a:endParaRPr b="1" sz="3020">
              <a:solidFill>
                <a:schemeClr val="lt1"/>
              </a:solidFill>
              <a:latin typeface="Lora"/>
              <a:ea typeface="Lora"/>
              <a:cs typeface="Lora"/>
              <a:sym typeface="Lora"/>
            </a:endParaRPr>
          </a:p>
        </p:txBody>
      </p:sp>
      <p:sp>
        <p:nvSpPr>
          <p:cNvPr id="273" name="Google Shape;273;p4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406400" lvl="0" marL="457200" rtl="0" algn="l">
              <a:spcBef>
                <a:spcPts val="0"/>
              </a:spcBef>
              <a:spcAft>
                <a:spcPts val="0"/>
              </a:spcAft>
              <a:buClr>
                <a:schemeClr val="lt1"/>
              </a:buClr>
              <a:buSzPts val="2800"/>
              <a:buFont typeface="Lora"/>
              <a:buChar char="●"/>
            </a:pPr>
            <a:r>
              <a:rPr lang="en" sz="2800">
                <a:solidFill>
                  <a:schemeClr val="lt1"/>
                </a:solidFill>
              </a:rPr>
              <a:t>We </a:t>
            </a:r>
            <a:r>
              <a:rPr lang="en" sz="2800">
                <a:solidFill>
                  <a:schemeClr val="lt1"/>
                </a:solidFill>
              </a:rPr>
              <a:t>researched a lot of different algorithms online for this problem and those programs inspired our final code.</a:t>
            </a:r>
            <a:endParaRPr sz="2800">
              <a:solidFill>
                <a:schemeClr val="lt1"/>
              </a:solidFill>
            </a:endParaRPr>
          </a:p>
          <a:p>
            <a:pPr indent="-406400" lvl="0" marL="457200" rtl="0" algn="l">
              <a:spcBef>
                <a:spcPts val="0"/>
              </a:spcBef>
              <a:spcAft>
                <a:spcPts val="0"/>
              </a:spcAft>
              <a:buClr>
                <a:schemeClr val="lt1"/>
              </a:buClr>
              <a:buSzPts val="2800"/>
              <a:buChar char="●"/>
            </a:pPr>
            <a:r>
              <a:rPr lang="en" sz="2800">
                <a:solidFill>
                  <a:schemeClr val="lt1"/>
                </a:solidFill>
              </a:rPr>
              <a:t>We could go into more depth on analysis and even see if something like this has ever been done (if not we could publish it).</a:t>
            </a:r>
            <a:endParaRPr sz="2800">
              <a:solidFill>
                <a:schemeClr val="lt1"/>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45"/>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Questions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204225" y="1347000"/>
            <a:ext cx="3480600" cy="24495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solidFill>
                  <a:schemeClr val="lt1"/>
                </a:solidFill>
                <a:latin typeface="Lora"/>
                <a:ea typeface="Lora"/>
                <a:cs typeface="Lora"/>
                <a:sym typeface="Lora"/>
              </a:rPr>
              <a:t>Introducing Sudoku</a:t>
            </a:r>
            <a:endParaRPr>
              <a:solidFill>
                <a:schemeClr val="lt1"/>
              </a:solidFill>
              <a:latin typeface="Lora"/>
              <a:ea typeface="Lora"/>
              <a:cs typeface="Lora"/>
              <a:sym typeface="Lora"/>
            </a:endParaRPr>
          </a:p>
        </p:txBody>
      </p:sp>
      <p:pic>
        <p:nvPicPr>
          <p:cNvPr id="74" name="Google Shape;74;p16"/>
          <p:cNvPicPr preferRelativeResize="0"/>
          <p:nvPr/>
        </p:nvPicPr>
        <p:blipFill>
          <a:blip r:embed="rId3">
            <a:alphaModFix/>
          </a:blip>
          <a:stretch>
            <a:fillRect/>
          </a:stretch>
        </p:blipFill>
        <p:spPr>
          <a:xfrm>
            <a:off x="4132925" y="222063"/>
            <a:ext cx="4699375" cy="46993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rPr>
              <a:t>Setup!</a:t>
            </a:r>
            <a:endParaRPr>
              <a:solidFill>
                <a:schemeClr val="lt1"/>
              </a:solidFill>
              <a:latin typeface="Lora"/>
              <a:ea typeface="Lora"/>
              <a:cs typeface="Lora"/>
              <a:sym typeface="Lora"/>
            </a:endParaRPr>
          </a:p>
        </p:txBody>
      </p:sp>
      <p:sp>
        <p:nvSpPr>
          <p:cNvPr id="80" name="Google Shape;80;p17"/>
          <p:cNvSpPr txBox="1"/>
          <p:nvPr>
            <p:ph idx="1" type="body"/>
          </p:nvPr>
        </p:nvSpPr>
        <p:spPr>
          <a:xfrm>
            <a:off x="130000" y="1152475"/>
            <a:ext cx="38463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Data Structure: 2-D Matrix</a:t>
            </a:r>
            <a:endParaRPr/>
          </a:p>
          <a:p>
            <a:pPr indent="-342900" lvl="0" marL="457200" rtl="0" algn="l">
              <a:spcBef>
                <a:spcPts val="0"/>
              </a:spcBef>
              <a:spcAft>
                <a:spcPts val="0"/>
              </a:spcAft>
              <a:buSzPts val="1800"/>
              <a:buChar char="●"/>
            </a:pPr>
            <a:r>
              <a:rPr lang="en"/>
              <a:t>Number of Problems: 30 puzzles </a:t>
            </a:r>
            <a:endParaRPr/>
          </a:p>
          <a:p>
            <a:pPr indent="-342900" lvl="0" marL="457200" rtl="0" algn="l">
              <a:spcBef>
                <a:spcPts val="0"/>
              </a:spcBef>
              <a:spcAft>
                <a:spcPts val="0"/>
              </a:spcAft>
              <a:buSzPts val="1800"/>
              <a:buChar char="●"/>
            </a:pPr>
            <a:r>
              <a:rPr lang="en"/>
              <a:t>0 =&gt; Empty Cells</a:t>
            </a:r>
            <a:endParaRPr/>
          </a:p>
          <a:p>
            <a:pPr indent="-342900" lvl="0" marL="457200" rtl="0" algn="l">
              <a:spcBef>
                <a:spcPts val="0"/>
              </a:spcBef>
              <a:spcAft>
                <a:spcPts val="0"/>
              </a:spcAft>
              <a:buSzPts val="1800"/>
              <a:buChar char="●"/>
            </a:pPr>
            <a:r>
              <a:rPr lang="en"/>
              <a:t>1 to 9 =&gt; Already filled Cells</a:t>
            </a:r>
            <a:endParaRPr/>
          </a:p>
        </p:txBody>
      </p:sp>
      <p:pic>
        <p:nvPicPr>
          <p:cNvPr id="81" name="Google Shape;81;p17"/>
          <p:cNvPicPr preferRelativeResize="0"/>
          <p:nvPr/>
        </p:nvPicPr>
        <p:blipFill>
          <a:blip r:embed="rId3">
            <a:alphaModFix/>
          </a:blip>
          <a:stretch>
            <a:fillRect/>
          </a:stretch>
        </p:blipFill>
        <p:spPr>
          <a:xfrm>
            <a:off x="3902996" y="0"/>
            <a:ext cx="5241006" cy="514349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b="1" lang="en" sz="4020">
                <a:solidFill>
                  <a:schemeClr val="lt1"/>
                </a:solidFill>
                <a:latin typeface="Lora"/>
                <a:ea typeface="Lora"/>
                <a:cs typeface="Lora"/>
                <a:sym typeface="Lora"/>
              </a:rPr>
              <a:t>Satisfiability</a:t>
            </a:r>
            <a:endParaRPr b="1" sz="4020">
              <a:solidFill>
                <a:schemeClr val="lt1"/>
              </a:solidFill>
              <a:latin typeface="Lora"/>
              <a:ea typeface="Lora"/>
              <a:cs typeface="Lora"/>
              <a:sym typeface="Lor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rPr>
              <a:t>Satisfiability (</a:t>
            </a:r>
            <a:r>
              <a:rPr lang="en">
                <a:solidFill>
                  <a:schemeClr val="lt1"/>
                </a:solidFill>
                <a:latin typeface="Lora"/>
                <a:ea typeface="Lora"/>
                <a:cs typeface="Lora"/>
                <a:sym typeface="Lora"/>
              </a:rPr>
              <a:t>Constraints)</a:t>
            </a:r>
            <a:endParaRPr>
              <a:solidFill>
                <a:schemeClr val="lt1"/>
              </a:solidFill>
              <a:latin typeface="Lora"/>
              <a:ea typeface="Lora"/>
              <a:cs typeface="Lora"/>
              <a:sym typeface="Lora"/>
            </a:endParaRPr>
          </a:p>
        </p:txBody>
      </p:sp>
      <p:sp>
        <p:nvSpPr>
          <p:cNvPr id="92" name="Google Shape;92;p19"/>
          <p:cNvSpPr txBox="1"/>
          <p:nvPr>
            <p:ph idx="1" type="body"/>
          </p:nvPr>
        </p:nvSpPr>
        <p:spPr>
          <a:xfrm>
            <a:off x="311700" y="1152475"/>
            <a:ext cx="6873900" cy="3787500"/>
          </a:xfrm>
          <a:prstGeom prst="rect">
            <a:avLst/>
          </a:prstGeom>
        </p:spPr>
        <p:txBody>
          <a:bodyPr anchorCtr="0" anchor="t" bIns="91425" lIns="91425" spcFirstLastPara="1" rIns="91425" wrap="square" tIns="91425">
            <a:normAutofit fontScale="77500" lnSpcReduction="10000"/>
          </a:bodyPr>
          <a:lstStyle/>
          <a:p>
            <a:pPr indent="-340057" lvl="0" marL="457200" rtl="0" algn="l">
              <a:spcBef>
                <a:spcPts val="0"/>
              </a:spcBef>
              <a:spcAft>
                <a:spcPts val="0"/>
              </a:spcAft>
              <a:buClr>
                <a:schemeClr val="lt1"/>
              </a:buClr>
              <a:buSzPct val="100000"/>
              <a:buFont typeface="Lora"/>
              <a:buChar char="●"/>
            </a:pPr>
            <a:r>
              <a:rPr lang="en" sz="2264">
                <a:solidFill>
                  <a:schemeClr val="lt1"/>
                </a:solidFill>
                <a:latin typeface="Lora"/>
                <a:ea typeface="Lora"/>
                <a:cs typeface="Lora"/>
                <a:sym typeface="Lora"/>
              </a:rPr>
              <a:t>Let p(i,j,n) denote the proposition that is true when the number n is in the cell in the ith row and the jth column. </a:t>
            </a:r>
            <a:endParaRPr sz="2264">
              <a:solidFill>
                <a:schemeClr val="lt1"/>
              </a:solidFill>
              <a:latin typeface="Lora"/>
              <a:ea typeface="Lora"/>
              <a:cs typeface="Lora"/>
              <a:sym typeface="Lora"/>
            </a:endParaRPr>
          </a:p>
          <a:p>
            <a:pPr indent="0" lvl="0" marL="457200" rtl="0" algn="l">
              <a:spcBef>
                <a:spcPts val="0"/>
              </a:spcBef>
              <a:spcAft>
                <a:spcPts val="0"/>
              </a:spcAft>
              <a:buNone/>
            </a:pPr>
            <a:r>
              <a:t/>
            </a:r>
            <a:endParaRPr sz="2264">
              <a:solidFill>
                <a:schemeClr val="lt1"/>
              </a:solidFill>
              <a:latin typeface="Lora"/>
              <a:ea typeface="Lora"/>
              <a:cs typeface="Lora"/>
              <a:sym typeface="Lora"/>
            </a:endParaRPr>
          </a:p>
          <a:p>
            <a:pPr indent="-340057" lvl="0" marL="457200" rtl="0" algn="l">
              <a:spcBef>
                <a:spcPts val="0"/>
              </a:spcBef>
              <a:spcAft>
                <a:spcPts val="0"/>
              </a:spcAft>
              <a:buClr>
                <a:schemeClr val="lt1"/>
              </a:buClr>
              <a:buSzPct val="100000"/>
              <a:buFont typeface="Lora"/>
              <a:buChar char="●"/>
            </a:pPr>
            <a:r>
              <a:rPr lang="en" sz="2264">
                <a:solidFill>
                  <a:schemeClr val="lt1"/>
                </a:solidFill>
                <a:latin typeface="Lora"/>
                <a:ea typeface="Lora"/>
                <a:cs typeface="Lora"/>
                <a:sym typeface="Lora"/>
              </a:rPr>
              <a:t>There are 9 ×9 × 9 = 729 such propositions. </a:t>
            </a:r>
            <a:endParaRPr sz="2264">
              <a:solidFill>
                <a:schemeClr val="lt1"/>
              </a:solidFill>
              <a:latin typeface="Lora"/>
              <a:ea typeface="Lora"/>
              <a:cs typeface="Lora"/>
              <a:sym typeface="Lora"/>
            </a:endParaRPr>
          </a:p>
          <a:p>
            <a:pPr indent="0" lvl="0" marL="457200" rtl="0" algn="l">
              <a:spcBef>
                <a:spcPts val="0"/>
              </a:spcBef>
              <a:spcAft>
                <a:spcPts val="0"/>
              </a:spcAft>
              <a:buNone/>
            </a:pPr>
            <a:r>
              <a:t/>
            </a:r>
            <a:endParaRPr sz="2264">
              <a:solidFill>
                <a:schemeClr val="lt1"/>
              </a:solidFill>
              <a:latin typeface="Lora"/>
              <a:ea typeface="Lora"/>
              <a:cs typeface="Lora"/>
              <a:sym typeface="Lora"/>
            </a:endParaRPr>
          </a:p>
          <a:p>
            <a:pPr indent="-340057" lvl="0" marL="457200" rtl="0" algn="l">
              <a:spcBef>
                <a:spcPts val="0"/>
              </a:spcBef>
              <a:spcAft>
                <a:spcPts val="0"/>
              </a:spcAft>
              <a:buClr>
                <a:schemeClr val="lt1"/>
              </a:buClr>
              <a:buSzPct val="100000"/>
              <a:buFont typeface="Lora"/>
              <a:buChar char="●"/>
            </a:pPr>
            <a:r>
              <a:rPr lang="en" sz="2264">
                <a:solidFill>
                  <a:schemeClr val="lt1"/>
                </a:solidFill>
                <a:latin typeface="Lora"/>
                <a:ea typeface="Lora"/>
                <a:cs typeface="Lora"/>
                <a:sym typeface="Lora"/>
              </a:rPr>
              <a:t>For each cell with a given value, assert p(i,j,n), when the cell in row i and column j has the given value. </a:t>
            </a:r>
            <a:endParaRPr sz="2264">
              <a:solidFill>
                <a:schemeClr val="lt1"/>
              </a:solidFill>
              <a:latin typeface="Lora"/>
              <a:ea typeface="Lora"/>
              <a:cs typeface="Lora"/>
              <a:sym typeface="Lora"/>
            </a:endParaRPr>
          </a:p>
          <a:p>
            <a:pPr indent="0" lvl="0" marL="457200" rtl="0" algn="l">
              <a:spcBef>
                <a:spcPts val="0"/>
              </a:spcBef>
              <a:spcAft>
                <a:spcPts val="0"/>
              </a:spcAft>
              <a:buNone/>
            </a:pPr>
            <a:r>
              <a:t/>
            </a:r>
            <a:endParaRPr sz="2264">
              <a:solidFill>
                <a:schemeClr val="lt1"/>
              </a:solidFill>
              <a:latin typeface="Lora"/>
              <a:ea typeface="Lora"/>
              <a:cs typeface="Lora"/>
              <a:sym typeface="Lora"/>
            </a:endParaRPr>
          </a:p>
          <a:p>
            <a:pPr indent="-340057" lvl="0" marL="457200" rtl="0" algn="l">
              <a:spcBef>
                <a:spcPts val="0"/>
              </a:spcBef>
              <a:spcAft>
                <a:spcPts val="0"/>
              </a:spcAft>
              <a:buClr>
                <a:schemeClr val="lt1"/>
              </a:buClr>
              <a:buSzPct val="100000"/>
              <a:buFont typeface="Lora"/>
              <a:buChar char="●"/>
            </a:pPr>
            <a:r>
              <a:rPr lang="en" sz="2264">
                <a:solidFill>
                  <a:schemeClr val="lt1"/>
                </a:solidFill>
                <a:latin typeface="Lora"/>
                <a:ea typeface="Lora"/>
                <a:cs typeface="Lora"/>
                <a:sym typeface="Lora"/>
              </a:rPr>
              <a:t>To solve a Sudoku puzzle, we need to find an assignment of truth values to the 729 variables of the form  p(i,j,n) that makes the conjunction of the assertions true. These values determine whether a solution to the puzzle is found.</a:t>
            </a:r>
            <a:endParaRPr sz="2264">
              <a:solidFill>
                <a:schemeClr val="lt1"/>
              </a:solidFill>
              <a:latin typeface="Lora"/>
              <a:ea typeface="Lora"/>
              <a:cs typeface="Lora"/>
              <a:sym typeface="Lora"/>
            </a:endParaRPr>
          </a:p>
          <a:p>
            <a:pPr indent="0" lvl="0" marL="0" rtl="0" algn="l">
              <a:spcBef>
                <a:spcPts val="0"/>
              </a:spcBef>
              <a:spcAft>
                <a:spcPts val="1200"/>
              </a:spcAft>
              <a:buNone/>
            </a:pPr>
            <a:r>
              <a:t/>
            </a:r>
            <a:endParaRPr>
              <a:solidFill>
                <a:schemeClr val="lt1"/>
              </a:solidFill>
              <a:latin typeface="Lora"/>
              <a:ea typeface="Lora"/>
              <a:cs typeface="Lora"/>
              <a:sym typeface="Lora"/>
            </a:endParaRPr>
          </a:p>
        </p:txBody>
      </p:sp>
      <p:pic>
        <p:nvPicPr>
          <p:cNvPr id="93" name="Google Shape;93;p19"/>
          <p:cNvPicPr preferRelativeResize="0"/>
          <p:nvPr/>
        </p:nvPicPr>
        <p:blipFill>
          <a:blip r:embed="rId3">
            <a:alphaModFix/>
          </a:blip>
          <a:stretch>
            <a:fillRect/>
          </a:stretch>
        </p:blipFill>
        <p:spPr>
          <a:xfrm>
            <a:off x="6747850" y="9525"/>
            <a:ext cx="2396152" cy="195167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0"/>
          <p:cNvSpPr txBox="1"/>
          <p:nvPr>
            <p:ph type="title"/>
          </p:nvPr>
        </p:nvSpPr>
        <p:spPr>
          <a:xfrm>
            <a:off x="311700" y="6565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rPr>
              <a:t>Constrains (Continued)</a:t>
            </a:r>
            <a:endParaRPr>
              <a:solidFill>
                <a:schemeClr val="lt1"/>
              </a:solidFill>
            </a:endParaRPr>
          </a:p>
        </p:txBody>
      </p:sp>
      <p:sp>
        <p:nvSpPr>
          <p:cNvPr id="99" name="Google Shape;99;p20"/>
          <p:cNvSpPr txBox="1"/>
          <p:nvPr>
            <p:ph idx="1" type="body"/>
          </p:nvPr>
        </p:nvSpPr>
        <p:spPr>
          <a:xfrm>
            <a:off x="311700" y="1152475"/>
            <a:ext cx="8520600" cy="3787500"/>
          </a:xfrm>
          <a:prstGeom prst="rect">
            <a:avLst/>
          </a:prstGeom>
        </p:spPr>
        <p:txBody>
          <a:bodyPr anchorCtr="0" anchor="t" bIns="91425" lIns="91425" spcFirstLastPara="1" rIns="91425" wrap="square" tIns="91425">
            <a:normAutofit/>
          </a:bodyPr>
          <a:lstStyle/>
          <a:p>
            <a:pPr indent="-340210" lvl="0" marL="457200" rtl="0" algn="l">
              <a:spcBef>
                <a:spcPts val="0"/>
              </a:spcBef>
              <a:spcAft>
                <a:spcPts val="0"/>
              </a:spcAft>
              <a:buClr>
                <a:schemeClr val="lt1"/>
              </a:buClr>
              <a:buSzPts val="1758"/>
              <a:buChar char="●"/>
            </a:pPr>
            <a:r>
              <a:rPr lang="en" sz="1757">
                <a:solidFill>
                  <a:schemeClr val="lt1"/>
                </a:solidFill>
              </a:rPr>
              <a:t>Assert that every row contains every number. </a:t>
            </a:r>
            <a:endParaRPr sz="1757">
              <a:solidFill>
                <a:schemeClr val="lt1"/>
              </a:solidFill>
            </a:endParaRPr>
          </a:p>
          <a:p>
            <a:pPr indent="0" lvl="0" marL="0" rtl="0" algn="l">
              <a:spcBef>
                <a:spcPts val="0"/>
              </a:spcBef>
              <a:spcAft>
                <a:spcPts val="0"/>
              </a:spcAft>
              <a:buNone/>
            </a:pPr>
            <a:r>
              <a:t/>
            </a:r>
            <a:endParaRPr sz="1757">
              <a:solidFill>
                <a:schemeClr val="lt1"/>
              </a:solidFill>
            </a:endParaRPr>
          </a:p>
          <a:p>
            <a:pPr indent="0" lvl="0" marL="457200" rtl="0" algn="l">
              <a:spcBef>
                <a:spcPts val="0"/>
              </a:spcBef>
              <a:spcAft>
                <a:spcPts val="0"/>
              </a:spcAft>
              <a:buNone/>
            </a:pPr>
            <a:r>
              <a:t/>
            </a:r>
            <a:endParaRPr sz="1757">
              <a:solidFill>
                <a:schemeClr val="lt1"/>
              </a:solidFill>
            </a:endParaRPr>
          </a:p>
          <a:p>
            <a:pPr indent="-340210" lvl="0" marL="457200" rtl="0" algn="l">
              <a:spcBef>
                <a:spcPts val="0"/>
              </a:spcBef>
              <a:spcAft>
                <a:spcPts val="0"/>
              </a:spcAft>
              <a:buClr>
                <a:schemeClr val="lt1"/>
              </a:buClr>
              <a:buSzPts val="1758"/>
              <a:buChar char="●"/>
            </a:pPr>
            <a:r>
              <a:rPr lang="en" sz="1757">
                <a:solidFill>
                  <a:schemeClr val="lt1"/>
                </a:solidFill>
              </a:rPr>
              <a:t>Assert that every column contains every number</a:t>
            </a:r>
            <a:endParaRPr sz="1757">
              <a:solidFill>
                <a:schemeClr val="lt1"/>
              </a:solidFill>
            </a:endParaRPr>
          </a:p>
          <a:p>
            <a:pPr indent="0" lvl="0" marL="457200" rtl="0" algn="l">
              <a:spcBef>
                <a:spcPts val="0"/>
              </a:spcBef>
              <a:spcAft>
                <a:spcPts val="0"/>
              </a:spcAft>
              <a:buNone/>
            </a:pPr>
            <a:r>
              <a:rPr lang="en" sz="1757">
                <a:solidFill>
                  <a:schemeClr val="lt1"/>
                </a:solidFill>
              </a:rPr>
              <a:t>. </a:t>
            </a:r>
            <a:endParaRPr sz="1757">
              <a:solidFill>
                <a:schemeClr val="lt1"/>
              </a:solidFill>
            </a:endParaRPr>
          </a:p>
          <a:p>
            <a:pPr indent="0" lvl="0" marL="457200" rtl="0" algn="l">
              <a:spcBef>
                <a:spcPts val="0"/>
              </a:spcBef>
              <a:spcAft>
                <a:spcPts val="0"/>
              </a:spcAft>
              <a:buNone/>
            </a:pPr>
            <a:r>
              <a:t/>
            </a:r>
            <a:endParaRPr sz="1757">
              <a:solidFill>
                <a:schemeClr val="lt1"/>
              </a:solidFill>
            </a:endParaRPr>
          </a:p>
          <a:p>
            <a:pPr indent="-340210" lvl="0" marL="457200" rtl="0" algn="l">
              <a:spcBef>
                <a:spcPts val="0"/>
              </a:spcBef>
              <a:spcAft>
                <a:spcPts val="0"/>
              </a:spcAft>
              <a:buClr>
                <a:schemeClr val="lt1"/>
              </a:buClr>
              <a:buSzPts val="1758"/>
              <a:buChar char="●"/>
            </a:pPr>
            <a:r>
              <a:rPr lang="en" sz="1757">
                <a:solidFill>
                  <a:schemeClr val="lt1"/>
                </a:solidFill>
              </a:rPr>
              <a:t>Assert that each of the 3 x 3 blocks contain every number. </a:t>
            </a:r>
            <a:endParaRPr sz="1757">
              <a:solidFill>
                <a:schemeClr val="lt1"/>
              </a:solidFill>
            </a:endParaRPr>
          </a:p>
          <a:p>
            <a:pPr indent="0" lvl="0" marL="457200" rtl="0" algn="l">
              <a:spcBef>
                <a:spcPts val="0"/>
              </a:spcBef>
              <a:spcAft>
                <a:spcPts val="0"/>
              </a:spcAft>
              <a:buNone/>
            </a:pPr>
            <a:r>
              <a:t/>
            </a:r>
            <a:endParaRPr sz="1757">
              <a:solidFill>
                <a:schemeClr val="lt1"/>
              </a:solidFill>
            </a:endParaRPr>
          </a:p>
          <a:p>
            <a:pPr indent="0" lvl="0" marL="457200" rtl="0" algn="l">
              <a:spcBef>
                <a:spcPts val="0"/>
              </a:spcBef>
              <a:spcAft>
                <a:spcPts val="0"/>
              </a:spcAft>
              <a:buNone/>
            </a:pPr>
            <a:r>
              <a:t/>
            </a:r>
            <a:endParaRPr sz="1757">
              <a:solidFill>
                <a:schemeClr val="lt1"/>
              </a:solidFill>
            </a:endParaRPr>
          </a:p>
          <a:p>
            <a:pPr indent="-340210" lvl="0" marL="457200" rtl="0" algn="l">
              <a:spcBef>
                <a:spcPts val="0"/>
              </a:spcBef>
              <a:spcAft>
                <a:spcPts val="0"/>
              </a:spcAft>
              <a:buClr>
                <a:schemeClr val="lt1"/>
              </a:buClr>
              <a:buSzPts val="1758"/>
              <a:buChar char="●"/>
            </a:pPr>
            <a:r>
              <a:rPr lang="en" sz="1757">
                <a:solidFill>
                  <a:schemeClr val="lt1"/>
                </a:solidFill>
              </a:rPr>
              <a:t>Assert that no cell contains more than one number. </a:t>
            </a:r>
            <a:endParaRPr>
              <a:solidFill>
                <a:schemeClr val="lt1"/>
              </a:solidFill>
            </a:endParaRPr>
          </a:p>
        </p:txBody>
      </p:sp>
      <p:pic>
        <p:nvPicPr>
          <p:cNvPr id="100" name="Google Shape;100;p20"/>
          <p:cNvPicPr preferRelativeResize="0"/>
          <p:nvPr/>
        </p:nvPicPr>
        <p:blipFill>
          <a:blip r:embed="rId3">
            <a:alphaModFix/>
          </a:blip>
          <a:stretch>
            <a:fillRect/>
          </a:stretch>
        </p:blipFill>
        <p:spPr>
          <a:xfrm>
            <a:off x="1986775" y="1520975"/>
            <a:ext cx="2292900" cy="674625"/>
          </a:xfrm>
          <a:prstGeom prst="rect">
            <a:avLst/>
          </a:prstGeom>
          <a:noFill/>
          <a:ln>
            <a:noFill/>
          </a:ln>
        </p:spPr>
      </p:pic>
      <p:pic>
        <p:nvPicPr>
          <p:cNvPr id="101" name="Google Shape;101;p20"/>
          <p:cNvPicPr preferRelativeResize="0"/>
          <p:nvPr/>
        </p:nvPicPr>
        <p:blipFill>
          <a:blip r:embed="rId4">
            <a:alphaModFix/>
          </a:blip>
          <a:stretch>
            <a:fillRect/>
          </a:stretch>
        </p:blipFill>
        <p:spPr>
          <a:xfrm>
            <a:off x="1986775" y="2487325"/>
            <a:ext cx="2292900" cy="572700"/>
          </a:xfrm>
          <a:prstGeom prst="rect">
            <a:avLst/>
          </a:prstGeom>
          <a:noFill/>
          <a:ln>
            <a:noFill/>
          </a:ln>
        </p:spPr>
      </p:pic>
      <p:pic>
        <p:nvPicPr>
          <p:cNvPr id="102" name="Google Shape;102;p20"/>
          <p:cNvPicPr preferRelativeResize="0"/>
          <p:nvPr/>
        </p:nvPicPr>
        <p:blipFill>
          <a:blip r:embed="rId5">
            <a:alphaModFix/>
          </a:blip>
          <a:stretch>
            <a:fillRect/>
          </a:stretch>
        </p:blipFill>
        <p:spPr>
          <a:xfrm>
            <a:off x="1320425" y="3351750"/>
            <a:ext cx="4099450" cy="674625"/>
          </a:xfrm>
          <a:prstGeom prst="rect">
            <a:avLst/>
          </a:prstGeom>
          <a:noFill/>
          <a:ln>
            <a:noFill/>
          </a:ln>
        </p:spPr>
      </p:pic>
      <p:pic>
        <p:nvPicPr>
          <p:cNvPr id="103" name="Google Shape;103;p20"/>
          <p:cNvPicPr preferRelativeResize="0"/>
          <p:nvPr/>
        </p:nvPicPr>
        <p:blipFill>
          <a:blip r:embed="rId6">
            <a:alphaModFix/>
          </a:blip>
          <a:stretch>
            <a:fillRect/>
          </a:stretch>
        </p:blipFill>
        <p:spPr>
          <a:xfrm>
            <a:off x="6103934" y="0"/>
            <a:ext cx="3053717" cy="248732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pic>
        <p:nvPicPr>
          <p:cNvPr id="108" name="Google Shape;108;p21"/>
          <p:cNvPicPr preferRelativeResize="0"/>
          <p:nvPr/>
        </p:nvPicPr>
        <p:blipFill>
          <a:blip r:embed="rId3">
            <a:alphaModFix/>
          </a:blip>
          <a:stretch>
            <a:fillRect/>
          </a:stretch>
        </p:blipFill>
        <p:spPr>
          <a:xfrm>
            <a:off x="3537950" y="0"/>
            <a:ext cx="5606050" cy="5143500"/>
          </a:xfrm>
          <a:prstGeom prst="rect">
            <a:avLst/>
          </a:prstGeom>
          <a:noFill/>
          <a:ln>
            <a:noFill/>
          </a:ln>
        </p:spPr>
      </p:pic>
      <p:sp>
        <p:nvSpPr>
          <p:cNvPr id="109" name="Google Shape;109;p21"/>
          <p:cNvSpPr txBox="1"/>
          <p:nvPr/>
        </p:nvSpPr>
        <p:spPr>
          <a:xfrm>
            <a:off x="92525" y="2256150"/>
            <a:ext cx="3219300" cy="1077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900">
                <a:solidFill>
                  <a:schemeClr val="lt1"/>
                </a:solidFill>
                <a:latin typeface="Lora"/>
                <a:ea typeface="Lora"/>
                <a:cs typeface="Lora"/>
                <a:sym typeface="Lora"/>
              </a:rPr>
              <a:t>How it works? (Constraints)</a:t>
            </a:r>
            <a:endParaRPr sz="2900">
              <a:solidFill>
                <a:schemeClr val="lt1"/>
              </a:solidFill>
              <a:latin typeface="Lora"/>
              <a:ea typeface="Lora"/>
              <a:cs typeface="Lora"/>
              <a:sym typeface="Lora"/>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