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4"/>
  </p:sldMasterIdLst>
  <p:notesMasterIdLst>
    <p:notesMasterId r:id="rId21"/>
  </p:notesMasterIdLst>
  <p:handoutMasterIdLst>
    <p:handoutMasterId r:id="rId22"/>
  </p:handoutMasterIdLst>
  <p:sldIdLst>
    <p:sldId id="257" r:id="rId5"/>
    <p:sldId id="346" r:id="rId6"/>
    <p:sldId id="274" r:id="rId7"/>
    <p:sldId id="361" r:id="rId8"/>
    <p:sldId id="362" r:id="rId9"/>
    <p:sldId id="363" r:id="rId10"/>
    <p:sldId id="370" r:id="rId11"/>
    <p:sldId id="364" r:id="rId12"/>
    <p:sldId id="365" r:id="rId13"/>
    <p:sldId id="366" r:id="rId14"/>
    <p:sldId id="367" r:id="rId15"/>
    <p:sldId id="372" r:id="rId16"/>
    <p:sldId id="368" r:id="rId17"/>
    <p:sldId id="369" r:id="rId18"/>
    <p:sldId id="371" r:id="rId19"/>
    <p:sldId id="373" r:id="rId20"/>
  </p:sldIdLst>
  <p:sldSz cx="9144000" cy="6858000" type="screen4x3"/>
  <p:notesSz cx="7099300" cy="10234613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Optima" panose="02000503060000020004" pitchFamily="2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6880C686-423D-4BB9-98FD-01B42C84F4CF}">
          <p14:sldIdLst>
            <p14:sldId id="257"/>
            <p14:sldId id="346"/>
            <p14:sldId id="274"/>
            <p14:sldId id="361"/>
            <p14:sldId id="362"/>
            <p14:sldId id="363"/>
            <p14:sldId id="370"/>
            <p14:sldId id="364"/>
            <p14:sldId id="365"/>
            <p14:sldId id="366"/>
            <p14:sldId id="367"/>
            <p14:sldId id="372"/>
            <p14:sldId id="368"/>
            <p14:sldId id="369"/>
            <p14:sldId id="371"/>
            <p14:sldId id="37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63E83"/>
    <a:srgbClr val="EFAD00"/>
    <a:srgbClr val="FFFF99"/>
    <a:srgbClr val="FF66CC"/>
    <a:srgbClr val="FFD08B"/>
    <a:srgbClr val="FFCCCC"/>
    <a:srgbClr val="966B00"/>
    <a:srgbClr val="993300"/>
    <a:srgbClr val="CB902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13" autoAdjust="0"/>
  </p:normalViewPr>
  <p:slideViewPr>
    <p:cSldViewPr showGuides="1">
      <p:cViewPr varScale="1">
        <p:scale>
          <a:sx n="78" d="100"/>
          <a:sy n="78" d="100"/>
        </p:scale>
        <p:origin x="1622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howGuides="1">
      <p:cViewPr varScale="1">
        <p:scale>
          <a:sx n="52" d="100"/>
          <a:sy n="52" d="100"/>
        </p:scale>
        <p:origin x="-2982" y="-9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1A515755-6431-42CE-89F6-20D8220FD509}" type="datetimeFigureOut">
              <a:rPr lang="es-ES"/>
              <a:pPr>
                <a:defRPr/>
              </a:pPr>
              <a:t>04/04/2025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300"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4021138" y="9720263"/>
            <a:ext cx="3076575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r" eaLnBrk="1" hangingPunct="1">
              <a:defRPr sz="1300"/>
            </a:lvl1pPr>
          </a:lstStyle>
          <a:p>
            <a:pPr>
              <a:defRPr/>
            </a:pPr>
            <a:fld id="{C605E106-BB67-4C79-A57B-4DFD06C2127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51570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9938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l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12" tIns="49508" rIns="99012" bIns="49508" numCol="1" anchor="b" anchorCtr="0" compatLnSpc="1">
            <a:prstTxWarp prst="textNoShape">
              <a:avLst/>
            </a:prstTxWarp>
          </a:bodyPr>
          <a:lstStyle>
            <a:lvl1pPr algn="r" defTabSz="990246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fld id="{1035D325-021E-4272-9CEB-D44F6117877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118767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fld id="{72C0D603-B88F-41B1-B11B-E6E60CA1AF32}" type="slidenum">
              <a:rPr lang="es-ES" altLang="es-ES" smtClean="0">
                <a:latin typeface="Arial" panose="020B0604020202020204" pitchFamily="34" charset="0"/>
              </a:rPr>
              <a:pPr/>
              <a:t>1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40163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377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EA5D-18DF-81C6-3C30-EB90849B7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id="{1356501C-103D-CAD8-DFD5-A63DBB3C66F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 defTabSz="987425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fld id="{72C0D603-B88F-41B1-B11B-E6E60CA1AF32}" type="slidenum">
              <a:rPr lang="es-ES" altLang="es-ES" smtClean="0">
                <a:latin typeface="Arial" panose="020B0604020202020204" pitchFamily="34" charset="0"/>
              </a:rPr>
              <a:pPr/>
              <a:t>16</a:t>
            </a:fld>
            <a:endParaRPr lang="es-ES" altLang="es-ES">
              <a:latin typeface="Arial" panose="020B0604020202020204" pitchFamily="34" charset="0"/>
            </a:endParaRPr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276AE8D0-6EFB-5A75-E56A-1F9815B3241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5175"/>
            <a:ext cx="5118100" cy="3840163"/>
          </a:xfrm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A7331B61-C73C-B390-73A5-2F8C13401E6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09613" y="4860925"/>
            <a:ext cx="5680075" cy="46085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ES_tradnl" altLang="es-E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99618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40641" y="-1"/>
            <a:ext cx="9218639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71520" y="1939610"/>
            <a:ext cx="5618480" cy="2341244"/>
          </a:xfrm>
        </p:spPr>
        <p:txBody>
          <a:bodyPr anchor="t">
            <a:noAutofit/>
          </a:bodyPr>
          <a:lstStyle>
            <a:lvl1pPr>
              <a:defRPr lang="en-US" sz="3733" b="1" noProof="0" dirty="0">
                <a:solidFill>
                  <a:schemeClr val="tx1"/>
                </a:solidFill>
                <a:latin typeface="Arial" panose="020B0604020202020204" pitchFamily="34" charset="0"/>
              </a:defRPr>
            </a:lvl1pPr>
          </a:lstStyle>
          <a:p>
            <a:pPr lvl="0" defTabSz="914354"/>
            <a:r>
              <a:rPr lang="es-ES_tradnl" noProof="0" dirty="0"/>
              <a:t>Haga clic para modificar el estilo de título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271520" y="4819333"/>
            <a:ext cx="5618480" cy="1500187"/>
          </a:xfrm>
        </p:spPr>
        <p:txBody>
          <a:bodyPr>
            <a:normAutofit/>
          </a:bodyPr>
          <a:lstStyle>
            <a:lvl1pPr>
              <a:defRPr lang="en-US" sz="2800" noProof="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228589" lvl="0" indent="-228589" defTabSz="914354">
              <a:buFont typeface="Wingdings" panose="05000000000000000000" pitchFamily="2" charset="2"/>
              <a:buChar char="§"/>
            </a:pPr>
            <a:r>
              <a:rPr lang="es-ES_tradnl" noProof="0"/>
              <a:t>Haga clic para modificar el estilo de texto del patrón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B6DF747-F3CE-4E1E-A11E-BAE870BD01CB}"/>
              </a:ext>
            </a:extLst>
          </p:cNvPr>
          <p:cNvSpPr/>
          <p:nvPr userDrawn="1"/>
        </p:nvSpPr>
        <p:spPr>
          <a:xfrm>
            <a:off x="-40640" y="6588760"/>
            <a:ext cx="1524000" cy="2692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_tradnl" noProof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21F19D-C1F2-A541-A1F7-74A8AD3A04A6}"/>
              </a:ext>
            </a:extLst>
          </p:cNvPr>
          <p:cNvSpPr txBox="1"/>
          <p:nvPr userDrawn="1"/>
        </p:nvSpPr>
        <p:spPr>
          <a:xfrm>
            <a:off x="3271520" y="260648"/>
            <a:ext cx="26356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400" b="1" noProof="0" dirty="0">
                <a:latin typeface="Arial" panose="020B0604020202020204" pitchFamily="34" charset="0"/>
                <a:ea typeface="Verdana" panose="020B0604030504040204" pitchFamily="34" charset="0"/>
                <a:cs typeface="Arial" panose="020B0604020202020204" pitchFamily="34" charset="0"/>
              </a:rPr>
              <a:t>ICAI – GITT + BA</a:t>
            </a:r>
          </a:p>
        </p:txBody>
      </p:sp>
    </p:spTree>
    <p:extLst>
      <p:ext uri="{BB962C8B-B14F-4D97-AF65-F5344CB8AC3E}">
        <p14:creationId xmlns:p14="http://schemas.microsoft.com/office/powerpoint/2010/main" val="1812638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3200"/>
            </a:lvl1pPr>
          </a:lstStyle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s-ES_tradnl" noProof="0" dirty="0"/>
              <a:t>Haga clic para modificar el estilo de texto del patrón</a:t>
            </a:r>
          </a:p>
          <a:p>
            <a:pPr lvl="1"/>
            <a:r>
              <a:rPr lang="es-ES_tradnl" noProof="0" dirty="0"/>
              <a:t>Segundo nivel</a:t>
            </a:r>
          </a:p>
          <a:p>
            <a:pPr lvl="2"/>
            <a:r>
              <a:rPr lang="es-ES_tradnl" noProof="0" dirty="0"/>
              <a:t>Tercer nivel</a:t>
            </a:r>
          </a:p>
          <a:p>
            <a:pPr lvl="3"/>
            <a:r>
              <a:rPr lang="es-ES_tradnl" noProof="0" dirty="0"/>
              <a:t>Cuarto nivel</a:t>
            </a:r>
          </a:p>
          <a:p>
            <a:pPr lvl="4"/>
            <a:r>
              <a:rPr lang="es-ES_tradnl" noProof="0" dirty="0"/>
              <a:t>Quinto nivel</a:t>
            </a:r>
          </a:p>
        </p:txBody>
      </p:sp>
      <p:sp>
        <p:nvSpPr>
          <p:cNvPr id="10" name="9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3097566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s-ES_tradnl" noProof="0"/>
              <a:t>Haga clic para modificar el estilo de título del patrón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147730" y="1825625"/>
            <a:ext cx="357667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892041" y="1825625"/>
            <a:ext cx="3623311" cy="4351339"/>
          </a:xfrm>
        </p:spPr>
        <p:txBody>
          <a:bodyPr/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0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/>
          <a:p>
            <a:pPr algn="ctr"/>
            <a:fld id="{D37213CB-1ECD-4F3D-B179-C0F228892E9C}" type="slidenum">
              <a:rPr lang="es-ES_tradnl" noProof="0" smtClean="0"/>
              <a:pPr algn="ctr"/>
              <a:t>‹Nº›</a:t>
            </a:fld>
            <a:endParaRPr lang="es-ES_tradnl" noProof="0"/>
          </a:p>
        </p:txBody>
      </p:sp>
    </p:spTree>
    <p:extLst>
      <p:ext uri="{BB962C8B-B14F-4D97-AF65-F5344CB8AC3E}">
        <p14:creationId xmlns:p14="http://schemas.microsoft.com/office/powerpoint/2010/main" val="1631128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214885" y="6451178"/>
            <a:ext cx="671728" cy="36618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pPr algn="ctr"/>
            <a:fld id="{D37213CB-1ECD-4F3D-B179-C0F228892E9C}" type="slidenum">
              <a:rPr lang="es-ES" smtClean="0"/>
              <a:pPr algn="ctr"/>
              <a:t>‹Nº›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5741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91099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se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10"/>
          <p:cNvSpPr>
            <a:spLocks noChangeShapeType="1"/>
          </p:cNvSpPr>
          <p:nvPr/>
        </p:nvSpPr>
        <p:spPr bwMode="auto">
          <a:xfrm>
            <a:off x="820739" y="2420939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7" name="Line 11"/>
          <p:cNvSpPr>
            <a:spLocks noChangeShapeType="1"/>
          </p:cNvSpPr>
          <p:nvPr/>
        </p:nvSpPr>
        <p:spPr bwMode="auto">
          <a:xfrm flipH="1">
            <a:off x="582613" y="3186113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8" name="Line 12"/>
          <p:cNvSpPr>
            <a:spLocks noChangeShapeType="1"/>
          </p:cNvSpPr>
          <p:nvPr/>
        </p:nvSpPr>
        <p:spPr bwMode="auto">
          <a:xfrm flipV="1">
            <a:off x="850900" y="143351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9" name="Line 13"/>
          <p:cNvSpPr>
            <a:spLocks noChangeShapeType="1"/>
          </p:cNvSpPr>
          <p:nvPr/>
        </p:nvSpPr>
        <p:spPr bwMode="auto">
          <a:xfrm flipH="1" flipV="1">
            <a:off x="754065" y="1557339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0" name="Line 14"/>
          <p:cNvSpPr>
            <a:spLocks noChangeShapeType="1"/>
          </p:cNvSpPr>
          <p:nvPr/>
        </p:nvSpPr>
        <p:spPr bwMode="auto">
          <a:xfrm>
            <a:off x="2516188" y="12684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1" name="Line 15"/>
          <p:cNvSpPr>
            <a:spLocks noChangeShapeType="1"/>
          </p:cNvSpPr>
          <p:nvPr/>
        </p:nvSpPr>
        <p:spPr bwMode="auto">
          <a:xfrm flipH="1">
            <a:off x="2163763" y="1544639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2" name="Line 16"/>
          <p:cNvSpPr>
            <a:spLocks noChangeShapeType="1"/>
          </p:cNvSpPr>
          <p:nvPr/>
        </p:nvSpPr>
        <p:spPr bwMode="auto">
          <a:xfrm flipV="1">
            <a:off x="877888" y="5211763"/>
            <a:ext cx="0" cy="3048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3" name="Line 17"/>
          <p:cNvSpPr>
            <a:spLocks noChangeShapeType="1"/>
          </p:cNvSpPr>
          <p:nvPr/>
        </p:nvSpPr>
        <p:spPr bwMode="auto">
          <a:xfrm flipH="1" flipV="1">
            <a:off x="781052" y="5335588"/>
            <a:ext cx="352425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4" name="Line 18"/>
          <p:cNvSpPr>
            <a:spLocks noChangeShapeType="1"/>
          </p:cNvSpPr>
          <p:nvPr/>
        </p:nvSpPr>
        <p:spPr bwMode="auto">
          <a:xfrm>
            <a:off x="7697788" y="3732213"/>
            <a:ext cx="0" cy="91440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5" name="Line 19"/>
          <p:cNvSpPr>
            <a:spLocks noChangeShapeType="1"/>
          </p:cNvSpPr>
          <p:nvPr/>
        </p:nvSpPr>
        <p:spPr bwMode="auto">
          <a:xfrm flipH="1">
            <a:off x="7345363" y="4008437"/>
            <a:ext cx="493712" cy="0"/>
          </a:xfrm>
          <a:prstGeom prst="line">
            <a:avLst/>
          </a:prstGeom>
          <a:noFill/>
          <a:ln w="9525">
            <a:solidFill>
              <a:srgbClr val="163E8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1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auto">
          <a:xfrm>
            <a:off x="1" y="6389688"/>
            <a:ext cx="7143751" cy="468312"/>
          </a:xfrm>
          <a:prstGeom prst="rect">
            <a:avLst/>
          </a:prstGeom>
          <a:solidFill>
            <a:srgbClr val="163E83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Optima" panose="02000503060000020004" pitchFamily="2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Optima" panose="02000503060000020004" pitchFamily="2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tima" panose="02000503060000020004" pitchFamily="2" charset="0"/>
              </a:defRPr>
            </a:lvl9pPr>
          </a:lstStyle>
          <a:p>
            <a:pPr algn="ctr" eaLnBrk="1" hangingPunct="1"/>
            <a:endParaRPr lang="es-ES" altLang="es-ES" sz="1351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874836" y="1587502"/>
            <a:ext cx="1587011" cy="1552575"/>
          </a:xfrm>
          <a:solidFill>
            <a:schemeClr val="accent1">
              <a:lumMod val="40000"/>
              <a:lumOff val="60000"/>
            </a:schemeClr>
          </a:solidFill>
          <a:ln w="9525"/>
        </p:spPr>
        <p:txBody>
          <a:bodyPr anchor="ctr"/>
          <a:lstStyle>
            <a:lvl1pPr algn="ctr">
              <a:defRPr sz="60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s-ES" dirty="0"/>
              <a:t>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874836" y="4014788"/>
            <a:ext cx="6821365" cy="1314451"/>
          </a:xfrm>
          <a:noFill/>
        </p:spPr>
        <p:txBody>
          <a:bodyPr tIns="108000" bIns="108000" anchor="ctr"/>
          <a:lstStyle>
            <a:lvl1pPr marL="271456" indent="-271456" algn="ctr" eaLnBrk="1" hangingPunct="1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subtítulo del patrón</a:t>
            </a:r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8701A1F-3DDD-41D4-A1D1-2F23B1D036F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3488" y="5969905"/>
            <a:ext cx="1691677" cy="88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900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agen 16"/>
          <p:cNvPicPr>
            <a:picLocks noChangeAspect="1"/>
          </p:cNvPicPr>
          <p:nvPr userDrawn="1"/>
        </p:nvPicPr>
        <p:blipFill rotWithShape="1"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rcRect r="1458" b="11233"/>
          <a:stretch/>
        </p:blipFill>
        <p:spPr>
          <a:xfrm>
            <a:off x="5306096" y="2420247"/>
            <a:ext cx="3837904" cy="393927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33319" y="80576"/>
            <a:ext cx="7912188" cy="1016705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/>
          <a:p>
            <a:r>
              <a:rPr lang="es-ES_tradnl" noProof="0"/>
              <a:t>Haga clic para modificar el estilo de título del patrón</a:t>
            </a:r>
            <a:endParaRPr lang="es-ES_tradnl" noProof="0" dirty="0"/>
          </a:p>
        </p:txBody>
      </p:sp>
      <p:sp>
        <p:nvSpPr>
          <p:cNvPr id="12" name="Rectangle 50"/>
          <p:cNvSpPr>
            <a:spLocks noChangeArrowheads="1"/>
          </p:cNvSpPr>
          <p:nvPr/>
        </p:nvSpPr>
        <p:spPr bwMode="auto">
          <a:xfrm>
            <a:off x="896096" y="6399284"/>
            <a:ext cx="4451569" cy="489023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l" defTabSz="1015975" eaLnBrk="0" hangingPunct="0">
              <a:defRPr/>
            </a:pPr>
            <a:r>
              <a:rPr lang="es-ES_tradnl" sz="1200" b="1" noProof="0" dirty="0">
                <a:solidFill>
                  <a:schemeClr val="tx1"/>
                </a:solidFill>
                <a:latin typeface="+mj-lt"/>
              </a:rPr>
              <a:t>Trabajo de Fin de Grado</a:t>
            </a:r>
          </a:p>
          <a:p>
            <a:pPr algn="l" defTabSz="1015975" eaLnBrk="0" hangingPunct="0">
              <a:defRPr/>
            </a:pPr>
            <a:r>
              <a:rPr lang="es-ES_tradnl" sz="1200" b="1" noProof="0" dirty="0">
                <a:solidFill>
                  <a:srgbClr val="808080"/>
                </a:solidFill>
                <a:latin typeface="+mj-lt"/>
              </a:rPr>
              <a:t>ICAI – Grado en Ingeniería en Tecnologías de Telecomunicación</a:t>
            </a:r>
          </a:p>
        </p:txBody>
      </p:sp>
      <p:sp>
        <p:nvSpPr>
          <p:cNvPr id="13" name="Rectangle 50"/>
          <p:cNvSpPr>
            <a:spLocks noChangeArrowheads="1"/>
          </p:cNvSpPr>
          <p:nvPr/>
        </p:nvSpPr>
        <p:spPr bwMode="auto">
          <a:xfrm>
            <a:off x="3562840" y="6400692"/>
            <a:ext cx="4451569" cy="30435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squar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r>
              <a:rPr lang="es-ES_tradnl" sz="1200" b="1" dirty="0">
                <a:solidFill>
                  <a:srgbClr val="808080"/>
                </a:solidFill>
                <a:latin typeface="+mj-lt"/>
              </a:rPr>
              <a:t>Curso 2024-2025</a:t>
            </a:r>
          </a:p>
        </p:txBody>
      </p:sp>
      <p:sp>
        <p:nvSpPr>
          <p:cNvPr id="14" name="Rectangle 41"/>
          <p:cNvSpPr>
            <a:spLocks noChangeArrowheads="1"/>
          </p:cNvSpPr>
          <p:nvPr/>
        </p:nvSpPr>
        <p:spPr bwMode="auto">
          <a:xfrm>
            <a:off x="8348708" y="6420739"/>
            <a:ext cx="522577" cy="40701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  <a:effectLst/>
        </p:spPr>
        <p:txBody>
          <a:bodyPr wrap="none" lIns="120649" tIns="59267" rIns="120649" bIns="59267">
            <a:spAutoFit/>
          </a:bodyPr>
          <a:lstStyle/>
          <a:p>
            <a:pPr algn="r" defTabSz="1015975" eaLnBrk="0" hangingPunct="0">
              <a:defRPr/>
            </a:pPr>
            <a:fld id="{11564133-8E01-494E-9A79-52127C69F167}" type="slidenum">
              <a:rPr lang="es-ES_tradnl" sz="1867" b="0" smtClean="0">
                <a:solidFill>
                  <a:schemeClr val="tx1"/>
                </a:solidFill>
                <a:latin typeface="+mj-lt"/>
              </a:rPr>
              <a:pPr algn="r" defTabSz="1015975" eaLnBrk="0" hangingPunct="0">
                <a:defRPr/>
              </a:pPr>
              <a:t>‹Nº›</a:t>
            </a:fld>
            <a:endParaRPr lang="es-ES_tradnl" sz="1867" b="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3319" y="1192107"/>
            <a:ext cx="7912188" cy="516127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5"/>
            <a:r>
              <a:rPr lang="es-ES_tradnl" noProof="0"/>
              <a:t>Quinto nivel</a:t>
            </a:r>
            <a:endParaRPr lang="es-ES_tradnl" noProof="0" dirty="0"/>
          </a:p>
        </p:txBody>
      </p:sp>
      <p:pic>
        <p:nvPicPr>
          <p:cNvPr id="5" name="Imagen 4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88851" y="165658"/>
            <a:ext cx="807244" cy="752975"/>
          </a:xfrm>
          <a:prstGeom prst="rect">
            <a:avLst/>
          </a:prstGeom>
        </p:spPr>
      </p:pic>
      <p:cxnSp>
        <p:nvCxnSpPr>
          <p:cNvPr id="9" name="Conector recto 8"/>
          <p:cNvCxnSpPr/>
          <p:nvPr userDrawn="1"/>
        </p:nvCxnSpPr>
        <p:spPr>
          <a:xfrm>
            <a:off x="933319" y="6437629"/>
            <a:ext cx="1460632" cy="0"/>
          </a:xfrm>
          <a:prstGeom prst="line">
            <a:avLst/>
          </a:prstGeom>
          <a:ln>
            <a:solidFill>
              <a:srgbClr val="173E8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152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</p:sldLayoutIdLst>
  <p:hf sldNum="0"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733" b="0" kern="1200">
          <a:solidFill>
            <a:schemeClr val="tx1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j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j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j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Título"/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algn="just"/>
            <a:r>
              <a:rPr lang="es-ES" altLang="es-ES" dirty="0"/>
              <a:t>Trabajo de Fin de Grado</a:t>
            </a:r>
            <a:br>
              <a:rPr lang="es-ES" altLang="es-ES" dirty="0"/>
            </a:br>
            <a:br>
              <a:rPr lang="es-ES" altLang="es-ES" dirty="0"/>
            </a:br>
            <a:r>
              <a:rPr lang="es-ES" sz="2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y evaluación de algoritmos de sincronismo de símbolo en un receptor digital. </a:t>
            </a:r>
            <a:endParaRPr lang="es-ES" altLang="es-E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1" name="3 Subtítulo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altLang="es-ES" sz="2400" dirty="0"/>
              <a:t>Juan Orlando Cives Espejo</a:t>
            </a:r>
          </a:p>
          <a:p>
            <a:pPr marL="0" indent="0">
              <a:buNone/>
            </a:pPr>
            <a:r>
              <a:rPr lang="es-ES" altLang="es-ES" sz="2400" dirty="0"/>
              <a:t>Director: Lucas Francisco Novales </a:t>
            </a:r>
            <a:r>
              <a:rPr lang="es-ES" altLang="es-ES" sz="2400" dirty="0" err="1"/>
              <a:t>Peleato</a:t>
            </a:r>
            <a:endParaRPr lang="es-ES" altLang="es-ES" sz="2400" dirty="0"/>
          </a:p>
          <a:p>
            <a:pPr marL="0" indent="0">
              <a:buNone/>
            </a:pPr>
            <a:r>
              <a:rPr lang="es-ES" altLang="es-ES" sz="2400" dirty="0" err="1"/>
              <a:t>Co-director</a:t>
            </a:r>
            <a:r>
              <a:rPr lang="es-ES" altLang="es-ES" sz="2400" dirty="0"/>
              <a:t>: Javier Matanza Domingo</a:t>
            </a:r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714750" y="5956300"/>
            <a:ext cx="5286375" cy="901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>
            <a:lvl1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 sz="1800" baseline="0"/>
            </a:lvl1pPr>
          </a:lstStyle>
          <a:p>
            <a:pPr>
              <a:defRPr/>
            </a:pPr>
            <a:endParaRPr lang="es-ES_tradnl" sz="1400" kern="0" dirty="0">
              <a:latin typeface="Calibri" pitchFamily="34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0283E-7A0B-F1E1-B5E1-D7546353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2.2. Módem AM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53C3006-BD67-6A13-05C4-9854AFC9F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1800" dirty="0"/>
              <a:t>Utiliza como portadora una </a:t>
            </a:r>
            <a:r>
              <a:rPr lang="es-ES" sz="1800" b="1" dirty="0"/>
              <a:t>exponencial compleja </a:t>
            </a:r>
            <a:r>
              <a:rPr lang="es-ES" sz="1800" dirty="0"/>
              <a:t>en lugar de utilizar un coseno.</a:t>
            </a:r>
          </a:p>
          <a:p>
            <a:r>
              <a:rPr lang="es-ES" sz="1800" dirty="0"/>
              <a:t>Se muestra el esquema general de una modulación AM. Esta modulación envía la </a:t>
            </a:r>
            <a:r>
              <a:rPr lang="es-ES" sz="1800" b="1" dirty="0"/>
              <a:t>portadora</a:t>
            </a:r>
            <a:r>
              <a:rPr lang="es-ES" sz="1800" dirty="0"/>
              <a:t> y la señal </a:t>
            </a:r>
            <a:r>
              <a:rPr lang="es-ES" sz="1800" b="1" dirty="0"/>
              <a:t>moduladora </a:t>
            </a:r>
            <a:r>
              <a:rPr lang="es-ES" sz="1800" dirty="0"/>
              <a:t>en la señal modulada.</a:t>
            </a:r>
          </a:p>
          <a:p>
            <a:r>
              <a:rPr lang="es-ES" sz="1800" dirty="0"/>
              <a:t>El filtro diferenciador </a:t>
            </a:r>
            <a:r>
              <a:rPr lang="es-ES" sz="1800" b="1" dirty="0"/>
              <a:t>elimina</a:t>
            </a:r>
            <a:r>
              <a:rPr lang="es-ES" sz="1800" dirty="0"/>
              <a:t> la </a:t>
            </a:r>
            <a:r>
              <a:rPr lang="es-ES" sz="1800" b="1" dirty="0"/>
              <a:t>componente continua </a:t>
            </a:r>
            <a:r>
              <a:rPr lang="es-ES" sz="1800" dirty="0"/>
              <a:t>(portadora).</a:t>
            </a:r>
          </a:p>
          <a:p>
            <a:endParaRPr lang="es-ES" sz="2800" dirty="0"/>
          </a:p>
          <a:p>
            <a:pPr marL="0" indent="0">
              <a:buNone/>
            </a:pPr>
            <a:endParaRPr lang="es-ES" dirty="0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463BCC9-8F91-B400-5AB6-82773C73C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692" y="2564904"/>
            <a:ext cx="5544616" cy="3680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005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56CFA6-0C8E-A6D6-1FCC-BCFD8370E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Modulador BPSK y receptor digital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8D9B79-B063-6C09-23E3-EA1F400E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19" y="1192107"/>
            <a:ext cx="3926713" cy="5161279"/>
          </a:xfrm>
        </p:spPr>
        <p:txBody>
          <a:bodyPr/>
          <a:lstStyle/>
          <a:p>
            <a:r>
              <a:rPr lang="es-ES" sz="2400" dirty="0"/>
              <a:t>Diagrama de bloques del </a:t>
            </a:r>
            <a:r>
              <a:rPr lang="es-ES" sz="2400" b="1" dirty="0"/>
              <a:t>modulador BPSK.</a:t>
            </a:r>
          </a:p>
          <a:p>
            <a:endParaRPr lang="es-ES" sz="2400" b="1" dirty="0"/>
          </a:p>
          <a:p>
            <a:pPr marL="0" indent="0">
              <a:buNone/>
            </a:pPr>
            <a:endParaRPr lang="es-ES" sz="2400" b="1" dirty="0"/>
          </a:p>
          <a:p>
            <a:pPr marL="0" indent="0">
              <a:buNone/>
            </a:pPr>
            <a:endParaRPr lang="es-ES" sz="2400" dirty="0"/>
          </a:p>
          <a:p>
            <a:r>
              <a:rPr lang="es-ES" sz="2400" dirty="0"/>
              <a:t>Diagrama de bloques del </a:t>
            </a:r>
            <a:r>
              <a:rPr lang="es-ES" sz="2400" b="1" dirty="0"/>
              <a:t>receptor digital.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FA2C3D9-0CD4-42C2-3FF6-5B39B008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47" t="41339" r="1176"/>
          <a:stretch/>
        </p:blipFill>
        <p:spPr>
          <a:xfrm>
            <a:off x="963217" y="4221088"/>
            <a:ext cx="7941284" cy="171904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55186CDC-4087-E7EA-29BD-1AFEAAD2C6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410" r="28607" b="58928"/>
          <a:stretch/>
        </p:blipFill>
        <p:spPr>
          <a:xfrm>
            <a:off x="3255079" y="1870973"/>
            <a:ext cx="3693185" cy="141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44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AA0F2-E465-613C-CE0C-A1450BB506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6B694F-F741-F44A-5EE4-F1959C489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2.3. Modulador BPSK y receptor digital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EC56E-8D52-9444-E5D6-A0058AE843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19" y="1192107"/>
            <a:ext cx="3926713" cy="5161279"/>
          </a:xfrm>
        </p:spPr>
        <p:txBody>
          <a:bodyPr/>
          <a:lstStyle/>
          <a:p>
            <a:r>
              <a:rPr lang="es-ES" sz="2400" dirty="0"/>
              <a:t>Sincronismo de símbolo.</a:t>
            </a:r>
            <a:endParaRPr lang="es-ES" sz="2400" b="1" dirty="0"/>
          </a:p>
          <a:p>
            <a:pPr marL="0" indent="0">
              <a:buNone/>
            </a:pP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6E891D0-B44E-FC80-BF1B-0761843B4A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5939" y="1700808"/>
            <a:ext cx="5492121" cy="4420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2618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98B56-DB35-280C-6D91-FD2266D8E3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3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C82FDE0-F26C-D726-F4E7-6BE224E9477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Resultados y conclusiones</a:t>
            </a:r>
          </a:p>
        </p:txBody>
      </p:sp>
    </p:spTree>
    <p:extLst>
      <p:ext uri="{BB962C8B-B14F-4D97-AF65-F5344CB8AC3E}">
        <p14:creationId xmlns:p14="http://schemas.microsoft.com/office/powerpoint/2010/main" val="4275193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399F05-B0AF-79D8-B0FA-3617F75E1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Módem AM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6E9065E-35C9-983F-076A-42C268F6F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988" y="2971830"/>
            <a:ext cx="3674988" cy="3049458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D3F634-266E-DD17-8145-3EA262D953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470" y="3001712"/>
            <a:ext cx="3674988" cy="301957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EF68534-BD94-2037-AB16-8D6C093185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9128"/>
          <a:stretch/>
        </p:blipFill>
        <p:spPr>
          <a:xfrm>
            <a:off x="2117105" y="980728"/>
            <a:ext cx="5544616" cy="1872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733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0CC7A-FAFC-DC28-42A2-CAD949206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5EA1ED-5F0D-A930-6479-889A64419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3.1 Módem AM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AD98BC2-F2D2-7F0A-FB47-B5F3F930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242" y="2893281"/>
            <a:ext cx="4046733" cy="333812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4D8C145-EFF9-56B4-EA2A-789C9D8F6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8570" y="2967406"/>
            <a:ext cx="3960437" cy="326400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8CD54E7B-3EA5-A349-A1AC-D15F25EC41D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872"/>
          <a:stretch/>
        </p:blipFill>
        <p:spPr>
          <a:xfrm>
            <a:off x="539552" y="1085290"/>
            <a:ext cx="5544616" cy="180799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AE6C9FA2-EE37-7659-63BE-20FD1BB90008}"/>
              </a:ext>
            </a:extLst>
          </p:cNvPr>
          <p:cNvSpPr txBox="1"/>
          <p:nvPr/>
        </p:nvSpPr>
        <p:spPr>
          <a:xfrm>
            <a:off x="6048347" y="1101433"/>
            <a:ext cx="3155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Se </a:t>
            </a:r>
            <a:r>
              <a:rPr lang="es-ES" b="1" dirty="0"/>
              <a:t>recibe exitosamente </a:t>
            </a:r>
            <a:r>
              <a:rPr lang="es-ES" dirty="0"/>
              <a:t>la señal mediante el módem AM implementado con la Pluto.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dirty="0"/>
              <a:t>La señal recibida presenta </a:t>
            </a:r>
            <a:r>
              <a:rPr lang="es-ES" b="1" dirty="0"/>
              <a:t>espurios</a:t>
            </a:r>
            <a:r>
              <a:rPr lang="es-ES" dirty="0"/>
              <a:t> a 10, 15 y 20 kHz.</a:t>
            </a:r>
          </a:p>
        </p:txBody>
      </p:sp>
    </p:spTree>
    <p:extLst>
      <p:ext uri="{BB962C8B-B14F-4D97-AF65-F5344CB8AC3E}">
        <p14:creationId xmlns:p14="http://schemas.microsoft.com/office/powerpoint/2010/main" val="48885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1C1B0-1EFF-6B36-B07C-0132549AA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7 Título">
            <a:extLst>
              <a:ext uri="{FF2B5EF4-FFF2-40B4-BE49-F238E27FC236}">
                <a16:creationId xmlns:a16="http://schemas.microsoft.com/office/drawing/2014/main" id="{B6D1467C-4C4E-4F7F-7105-873B83F9CBE3}"/>
              </a:ext>
            </a:extLst>
          </p:cNvPr>
          <p:cNvSpPr>
            <a:spLocks noGrp="1"/>
          </p:cNvSpPr>
          <p:nvPr>
            <p:ph type="title"/>
          </p:nvPr>
        </p:nvSpPr>
        <p:spPr>
          <a:ln w="9525"/>
        </p:spPr>
        <p:txBody>
          <a:bodyPr/>
          <a:lstStyle/>
          <a:p>
            <a:pPr algn="just"/>
            <a:r>
              <a:rPr lang="es-ES" altLang="es-ES" dirty="0"/>
              <a:t>Trabajo de Fin de Grado</a:t>
            </a:r>
            <a:br>
              <a:rPr lang="es-ES" altLang="es-ES" dirty="0"/>
            </a:br>
            <a:br>
              <a:rPr lang="es-ES" altLang="es-ES" dirty="0"/>
            </a:br>
            <a:r>
              <a:rPr lang="es-ES" sz="28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Implementación y evaluación de algoritmos de sincronismo de símbolo en un receptor digital. </a:t>
            </a:r>
            <a:endParaRPr lang="es-ES" altLang="es-ES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171" name="3 Subtítulo">
            <a:extLst>
              <a:ext uri="{FF2B5EF4-FFF2-40B4-BE49-F238E27FC236}">
                <a16:creationId xmlns:a16="http://schemas.microsoft.com/office/drawing/2014/main" id="{89BB3798-B40B-09C2-1D02-BAAEEF9B1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s-ES" altLang="es-ES" sz="2400" dirty="0"/>
              <a:t>Juan Orlando Cives Espejo</a:t>
            </a:r>
          </a:p>
          <a:p>
            <a:pPr marL="0" indent="0">
              <a:buNone/>
            </a:pPr>
            <a:r>
              <a:rPr lang="es-ES" altLang="es-ES" sz="2400" dirty="0"/>
              <a:t>Director: Lucas Francisco Novales </a:t>
            </a:r>
            <a:r>
              <a:rPr lang="es-ES" altLang="es-ES" sz="2400" dirty="0" err="1"/>
              <a:t>Peleato</a:t>
            </a:r>
            <a:endParaRPr lang="es-ES" altLang="es-ES" sz="2400" dirty="0"/>
          </a:p>
          <a:p>
            <a:pPr marL="0" indent="0">
              <a:buNone/>
            </a:pPr>
            <a:r>
              <a:rPr lang="es-ES" altLang="es-ES" sz="2400" dirty="0" err="1"/>
              <a:t>Co-director</a:t>
            </a:r>
            <a:r>
              <a:rPr lang="es-ES" altLang="es-ES" sz="2400" dirty="0"/>
              <a:t>: Javier Matanza Domingo</a:t>
            </a:r>
          </a:p>
          <a:p>
            <a:pPr marL="0" indent="0">
              <a:buNone/>
            </a:pPr>
            <a:endParaRPr lang="es-ES" altLang="es-E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6A43B7-FFF8-7E4A-C3C9-228A21E977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14750" y="5956300"/>
            <a:ext cx="5286375" cy="9017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anchor="ctr" anchorCtr="1"/>
          <a:lstStyle>
            <a:lvl1pPr marL="0" marR="0" indent="0" algn="ctr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 sz="1800" baseline="0"/>
            </a:lvl1pPr>
          </a:lstStyle>
          <a:p>
            <a:pPr>
              <a:defRPr/>
            </a:pPr>
            <a:endParaRPr lang="es-ES_tradnl" sz="1400" kern="0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717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altLang="es-ES" dirty="0"/>
              <a:t>Índice de contenidos</a:t>
            </a:r>
          </a:p>
        </p:txBody>
      </p:sp>
      <p:sp>
        <p:nvSpPr>
          <p:cNvPr id="9219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" altLang="es-ES" sz="2800" dirty="0"/>
              <a:t>Introducción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" altLang="es-ES" sz="2400" dirty="0"/>
              <a:t>Resumen del proyecto 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" altLang="es-ES" sz="2400" dirty="0"/>
              <a:t>Estado del arte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" altLang="es-ES" sz="2400" dirty="0"/>
              <a:t>Motivación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" altLang="es-ES" sz="2400" dirty="0"/>
              <a:t>Planificación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sz="2800" dirty="0"/>
              <a:t>Trabajo desarrollado - Pruebas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_tradnl" altLang="es-ES" sz="2400" dirty="0"/>
              <a:t>Pluto SDR 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_tradnl" altLang="es-ES" sz="2400" dirty="0"/>
              <a:t>Módem AM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_tradnl" altLang="es-ES" sz="2400" dirty="0"/>
              <a:t>Receptor Digital</a:t>
            </a:r>
          </a:p>
          <a:p>
            <a:pPr marL="457200" indent="-457200">
              <a:buFont typeface="Optima" panose="02000503060000020004" pitchFamily="2" charset="0"/>
              <a:buAutoNum type="arabicPeriod"/>
            </a:pPr>
            <a:r>
              <a:rPr lang="es-ES_tradnl" altLang="es-ES" sz="2800" dirty="0"/>
              <a:t>Resultados y conclusiones</a:t>
            </a:r>
          </a:p>
          <a:p>
            <a:pPr marL="914389" lvl="1" indent="-457200">
              <a:buFont typeface="Optima" panose="02000503060000020004" pitchFamily="2" charset="0"/>
              <a:buAutoNum type="arabicPeriod"/>
            </a:pPr>
            <a:r>
              <a:rPr lang="es-ES_tradnl" altLang="es-ES" sz="2400" dirty="0"/>
              <a:t>Módem AM</a:t>
            </a:r>
            <a:endParaRPr lang="es-ES" altLang="es-ES" sz="2400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_tradnl" altLang="es-ES" dirty="0"/>
          </a:p>
          <a:p>
            <a:pPr marL="457200" indent="-457200">
              <a:buFont typeface="Optima" panose="02000503060000020004" pitchFamily="2" charset="0"/>
              <a:buAutoNum type="arabicPeriod"/>
            </a:pPr>
            <a:endParaRPr lang="es-ES" altLang="es-ES" dirty="0"/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3 Título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_tradnl" altLang="es-ES" dirty="0"/>
              <a:t>1</a:t>
            </a:r>
            <a:endParaRPr lang="es-ES" altLang="es-ES" dirty="0"/>
          </a:p>
        </p:txBody>
      </p:sp>
      <p:sp>
        <p:nvSpPr>
          <p:cNvPr id="10242" name="2 Subtítulo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altLang="es-ES" dirty="0"/>
              <a:t>Introducción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F1666-C2E4-B243-9DF7-4031D4772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1.1. </a:t>
            </a:r>
            <a:r>
              <a:rPr lang="en-US" dirty="0" err="1"/>
              <a:t>Resumen</a:t>
            </a:r>
            <a:r>
              <a:rPr lang="en-US" dirty="0"/>
              <a:t> del </a:t>
            </a:r>
            <a:r>
              <a:rPr lang="en-US" dirty="0" err="1"/>
              <a:t>proyecto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9094D4-3A55-3240-90D3-38E6A48809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19" y="1192107"/>
            <a:ext cx="4502777" cy="5161279"/>
          </a:xfrm>
        </p:spPr>
        <p:txBody>
          <a:bodyPr/>
          <a:lstStyle/>
          <a:p>
            <a:r>
              <a:rPr lang="en-US" sz="2800" dirty="0" err="1"/>
              <a:t>Introducir</a:t>
            </a:r>
            <a:r>
              <a:rPr lang="en-US" sz="2800" dirty="0"/>
              <a:t> la SDR </a:t>
            </a:r>
            <a:r>
              <a:rPr lang="en-US" sz="2800" dirty="0" err="1"/>
              <a:t>Adalm</a:t>
            </a:r>
            <a:r>
              <a:rPr lang="en-US" sz="2800" dirty="0"/>
              <a:t> Pluto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b="1" dirty="0" err="1"/>
              <a:t>herramienta</a:t>
            </a:r>
            <a:r>
              <a:rPr lang="en-US" sz="2800" b="1" dirty="0"/>
              <a:t> </a:t>
            </a:r>
            <a:r>
              <a:rPr lang="en-US" sz="2800" b="1" dirty="0" err="1"/>
              <a:t>docente</a:t>
            </a:r>
            <a:r>
              <a:rPr lang="en-US" sz="2800" b="1" dirty="0"/>
              <a:t>.</a:t>
            </a:r>
          </a:p>
          <a:p>
            <a:r>
              <a:rPr lang="en-US" sz="2800" dirty="0" err="1"/>
              <a:t>Realizar</a:t>
            </a:r>
            <a:r>
              <a:rPr lang="en-US" sz="2800" dirty="0"/>
              <a:t> </a:t>
            </a:r>
            <a:r>
              <a:rPr lang="en-US" sz="2800" dirty="0" err="1"/>
              <a:t>diferentes</a:t>
            </a:r>
            <a:r>
              <a:rPr lang="en-US" sz="2800" dirty="0"/>
              <a:t> </a:t>
            </a:r>
            <a:r>
              <a:rPr lang="en-US" sz="2800" b="1" dirty="0" err="1"/>
              <a:t>pruebas</a:t>
            </a:r>
            <a:r>
              <a:rPr lang="en-US" sz="2800" dirty="0"/>
              <a:t> con un </a:t>
            </a:r>
            <a:r>
              <a:rPr lang="en-US" sz="2800" dirty="0" err="1"/>
              <a:t>sistema</a:t>
            </a:r>
            <a:r>
              <a:rPr lang="en-US" sz="2800" dirty="0"/>
              <a:t> </a:t>
            </a:r>
            <a:r>
              <a:rPr lang="en-US" sz="2800" dirty="0" err="1"/>
              <a:t>analógico</a:t>
            </a:r>
            <a:r>
              <a:rPr lang="en-US" sz="2800" dirty="0"/>
              <a:t> (</a:t>
            </a:r>
            <a:r>
              <a:rPr lang="en-US" sz="2800" b="1" dirty="0" err="1"/>
              <a:t>módem</a:t>
            </a:r>
            <a:r>
              <a:rPr lang="en-US" sz="2800" b="1" dirty="0"/>
              <a:t> AM</a:t>
            </a:r>
            <a:r>
              <a:rPr lang="en-US" sz="2800" dirty="0"/>
              <a:t>) y un </a:t>
            </a:r>
            <a:r>
              <a:rPr lang="en-US" sz="2800" dirty="0" err="1"/>
              <a:t>sistema</a:t>
            </a:r>
            <a:r>
              <a:rPr lang="en-US" sz="2800" dirty="0"/>
              <a:t> digital (</a:t>
            </a:r>
            <a:r>
              <a:rPr lang="en-US" sz="2800" b="1" dirty="0"/>
              <a:t>BPSK</a:t>
            </a:r>
            <a:r>
              <a:rPr lang="en-US" sz="2800" dirty="0"/>
              <a:t>).</a:t>
            </a:r>
          </a:p>
          <a:p>
            <a:r>
              <a:rPr lang="en-US" sz="2800" dirty="0" err="1"/>
              <a:t>Construir</a:t>
            </a:r>
            <a:r>
              <a:rPr lang="en-US" sz="2800" dirty="0"/>
              <a:t> un </a:t>
            </a:r>
            <a:r>
              <a:rPr lang="en-US" sz="2800" b="1" dirty="0"/>
              <a:t>receptor digital</a:t>
            </a:r>
            <a:r>
              <a:rPr lang="en-US" sz="2800" dirty="0"/>
              <a:t>. </a:t>
            </a:r>
            <a:r>
              <a:rPr lang="en-US" sz="2800" dirty="0" err="1"/>
              <a:t>Evaluar</a:t>
            </a:r>
            <a:r>
              <a:rPr lang="en-US" sz="2800" dirty="0"/>
              <a:t> </a:t>
            </a:r>
            <a:r>
              <a:rPr lang="en-US" sz="2800" dirty="0" err="1"/>
              <a:t>diferentes</a:t>
            </a:r>
            <a:r>
              <a:rPr lang="en-US" sz="2800" dirty="0"/>
              <a:t> </a:t>
            </a:r>
            <a:r>
              <a:rPr lang="en-US" sz="2800" dirty="0" err="1"/>
              <a:t>algoritmos</a:t>
            </a:r>
            <a:r>
              <a:rPr lang="en-US" sz="2800" dirty="0"/>
              <a:t> de </a:t>
            </a:r>
            <a:r>
              <a:rPr lang="en-US" sz="2800" b="1" dirty="0" err="1"/>
              <a:t>sincronismo</a:t>
            </a:r>
            <a:r>
              <a:rPr lang="en-US" sz="2800" b="1" dirty="0"/>
              <a:t> de </a:t>
            </a:r>
            <a:r>
              <a:rPr lang="en-US" sz="2800" b="1" dirty="0" err="1"/>
              <a:t>símbolo</a:t>
            </a:r>
            <a:r>
              <a:rPr lang="en-US" sz="2800" b="1" dirty="0"/>
              <a:t>.</a:t>
            </a:r>
          </a:p>
        </p:txBody>
      </p:sp>
      <p:pic>
        <p:nvPicPr>
          <p:cNvPr id="1026" name="Picture 2" descr="ADALM-PLUTO ANALOG DEVICES, Módulo de aprendizaje, radio definida por  software, radiofrecuencia/inalámbrica, 325MHz-3.8GHz | Farnell España">
            <a:extLst>
              <a:ext uri="{FF2B5EF4-FFF2-40B4-BE49-F238E27FC236}">
                <a16:creationId xmlns:a16="http://schemas.microsoft.com/office/drawing/2014/main" id="{93515EA1-0622-92E7-21C5-7B6E983225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705" y="2024844"/>
            <a:ext cx="3209499" cy="2808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218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9C98DA-929E-D3CC-96BC-4A9AE641A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1.2. Estado del arte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2030A1-91C1-3B6D-0960-D965BDDBD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2400" dirty="0"/>
              <a:t>Evolución hacia las SDR (Arquitectura Zero IF).</a:t>
            </a:r>
          </a:p>
          <a:p>
            <a:r>
              <a:rPr lang="es-ES" sz="2400" dirty="0"/>
              <a:t>Distintas alternativas de SDR.</a:t>
            </a:r>
          </a:p>
          <a:p>
            <a:r>
              <a:rPr lang="es-ES" sz="2400" dirty="0"/>
              <a:t>Lenguajes de programación: Python, Matlab, C/C++.</a:t>
            </a:r>
          </a:p>
          <a:p>
            <a:pPr marL="0" indent="0">
              <a:buNone/>
            </a:pPr>
            <a:endParaRPr lang="es-ES" sz="2400" dirty="0"/>
          </a:p>
          <a:p>
            <a:pPr marL="0" indent="0">
              <a:buNone/>
            </a:pPr>
            <a:endParaRPr lang="es-ES" sz="2400" dirty="0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DD78551-6156-EC9B-0B95-27A3B4726A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2665305"/>
              </p:ext>
            </p:extLst>
          </p:nvPr>
        </p:nvGraphicFramePr>
        <p:xfrm>
          <a:off x="1005887" y="2708919"/>
          <a:ext cx="726846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222">
                  <a:extLst>
                    <a:ext uri="{9D8B030D-6E8A-4147-A177-3AD203B41FA5}">
                      <a16:colId xmlns:a16="http://schemas.microsoft.com/office/drawing/2014/main" val="203495451"/>
                    </a:ext>
                  </a:extLst>
                </a:gridCol>
                <a:gridCol w="1728066">
                  <a:extLst>
                    <a:ext uri="{9D8B030D-6E8A-4147-A177-3AD203B41FA5}">
                      <a16:colId xmlns:a16="http://schemas.microsoft.com/office/drawing/2014/main" val="1485786448"/>
                    </a:ext>
                  </a:extLst>
                </a:gridCol>
                <a:gridCol w="1741587">
                  <a:extLst>
                    <a:ext uri="{9D8B030D-6E8A-4147-A177-3AD203B41FA5}">
                      <a16:colId xmlns:a16="http://schemas.microsoft.com/office/drawing/2014/main" val="1581608263"/>
                    </a:ext>
                  </a:extLst>
                </a:gridCol>
                <a:gridCol w="1741587">
                  <a:extLst>
                    <a:ext uri="{9D8B030D-6E8A-4147-A177-3AD203B41FA5}">
                      <a16:colId xmlns:a16="http://schemas.microsoft.com/office/drawing/2014/main" val="36429955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Características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/>
                        <a:t>RTL-SDR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Adalm</a:t>
                      </a:r>
                      <a:r>
                        <a:rPr lang="es-ES" dirty="0"/>
                        <a:t> Pluto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dirty="0" err="1"/>
                        <a:t>HackRF</a:t>
                      </a:r>
                      <a:r>
                        <a:rPr lang="es-ES" dirty="0"/>
                        <a:t> </a:t>
                      </a:r>
                      <a:r>
                        <a:rPr lang="es-ES" dirty="0" err="1"/>
                        <a:t>One</a:t>
                      </a:r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89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269€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369€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3046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Rango de Frecuencias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500kHz – 1.75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325MHz – 3.8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 MHz – 6 GHz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7792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Resolución del ADC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12 bits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8 bits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7486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Máximo BW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3.2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 MHz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20 MHz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8092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/>
                        <a:t>Diseño </a:t>
                      </a:r>
                      <a:r>
                        <a:rPr lang="es-ES" sz="1600" b="1" i="1" dirty="0"/>
                        <a:t>Open </a:t>
                      </a:r>
                      <a:r>
                        <a:rPr lang="es-ES" sz="1600" b="1" i="1" dirty="0" err="1"/>
                        <a:t>Source</a:t>
                      </a:r>
                      <a:endParaRPr lang="es-ES" sz="1600" b="1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dirty="0"/>
                        <a:t>Sí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9011687"/>
                  </a:ext>
                </a:extLst>
              </a:tr>
            </a:tbl>
          </a:graphicData>
        </a:graphic>
      </p:graphicFrame>
      <p:pic>
        <p:nvPicPr>
          <p:cNvPr id="2052" name="Picture 4" descr="Great Scott Gadgets HackRF One - Receptor de señales de Radio : Amazon.es:  Industria, empresas y ciencia">
            <a:extLst>
              <a:ext uri="{FF2B5EF4-FFF2-40B4-BE49-F238E27FC236}">
                <a16:creationId xmlns:a16="http://schemas.microsoft.com/office/drawing/2014/main" id="{85FE962B-8346-F9A4-9D0A-A87B74CAA5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053009"/>
            <a:ext cx="1177638" cy="1177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RTL-SDR Blog V3 R860 RTL2832U 1PPM TCXO SMA Software Defined Radio (Solo  Dongle) (Negro) : Amazon.es: Electrónica">
            <a:extLst>
              <a:ext uri="{FF2B5EF4-FFF2-40B4-BE49-F238E27FC236}">
                <a16:creationId xmlns:a16="http://schemas.microsoft.com/office/drawing/2014/main" id="{E0CD4E54-AB39-2D6D-4E4C-1E5CEDBB4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5229200"/>
            <a:ext cx="1009857" cy="987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DALM-PLUTO Analog Devices | Mouser España">
            <a:extLst>
              <a:ext uri="{FF2B5EF4-FFF2-40B4-BE49-F238E27FC236}">
                <a16:creationId xmlns:a16="http://schemas.microsoft.com/office/drawing/2014/main" id="{339F595B-5319-AC70-0CB1-FDAFB1D22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493" y="5058108"/>
            <a:ext cx="1220995" cy="12155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46490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4B31B5D-6F96-3296-6CB6-D4DA3D3BE7EC}"/>
              </a:ext>
            </a:extLst>
          </p:cNvPr>
          <p:cNvSpPr/>
          <p:nvPr/>
        </p:nvSpPr>
        <p:spPr>
          <a:xfrm>
            <a:off x="1619672" y="4653136"/>
            <a:ext cx="6591009" cy="165618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A64107B-82AF-F6D8-6892-7A5D88E70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1.3. Motivación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3B9EBF-6120-3D5F-AD19-8C5347269B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319" y="1192107"/>
            <a:ext cx="7599121" cy="5161279"/>
          </a:xfrm>
        </p:spPr>
        <p:txBody>
          <a:bodyPr/>
          <a:lstStyle/>
          <a:p>
            <a:pPr algn="just"/>
            <a:r>
              <a:rPr lang="es-ES" sz="2000" dirty="0"/>
              <a:t>Introducir la </a:t>
            </a:r>
            <a:r>
              <a:rPr lang="es-ES" sz="2000" b="1" dirty="0"/>
              <a:t>SDR </a:t>
            </a:r>
            <a:r>
              <a:rPr lang="es-ES" sz="2000" b="1" dirty="0" err="1"/>
              <a:t>Adalm</a:t>
            </a:r>
            <a:r>
              <a:rPr lang="es-ES" sz="2000" b="1" dirty="0"/>
              <a:t> Pluto </a:t>
            </a:r>
            <a:r>
              <a:rPr lang="es-ES" sz="2000" dirty="0"/>
              <a:t>como </a:t>
            </a:r>
            <a:r>
              <a:rPr lang="es-ES" sz="2000" b="1" dirty="0"/>
              <a:t>herramienta docente </a:t>
            </a:r>
            <a:r>
              <a:rPr lang="es-ES" sz="2000" dirty="0"/>
              <a:t>en la parte práctica de asignaturas como Teoría de la Comunicación o Procesamiento Digital de Señales.</a:t>
            </a:r>
          </a:p>
          <a:p>
            <a:pPr algn="just"/>
            <a:r>
              <a:rPr lang="es-ES" sz="2000" dirty="0"/>
              <a:t>¿Por qué la </a:t>
            </a:r>
            <a:r>
              <a:rPr lang="es-ES" sz="2000" dirty="0" err="1"/>
              <a:t>Adalm</a:t>
            </a:r>
            <a:r>
              <a:rPr lang="es-ES" sz="2000" dirty="0"/>
              <a:t> Pluto?</a:t>
            </a:r>
          </a:p>
          <a:p>
            <a:pPr lvl="1" algn="just">
              <a:buFont typeface="Wingdings" panose="05000000000000000000" pitchFamily="2" charset="2"/>
              <a:buChar char="§"/>
            </a:pPr>
            <a:r>
              <a:rPr lang="es-ES" sz="1800" b="1" dirty="0"/>
              <a:t>Facilidad</a:t>
            </a:r>
            <a:r>
              <a:rPr lang="es-ES" sz="1800" dirty="0"/>
              <a:t> </a:t>
            </a:r>
            <a:r>
              <a:rPr lang="es-ES" sz="1800" b="1" dirty="0"/>
              <a:t>para la configuración</a:t>
            </a:r>
            <a:r>
              <a:rPr lang="es-ES" sz="1800" dirty="0"/>
              <a:t> de elementos HW mediante </a:t>
            </a:r>
            <a:r>
              <a:rPr lang="es-ES" sz="1800" b="1" dirty="0" err="1"/>
              <a:t>APIs</a:t>
            </a:r>
            <a:r>
              <a:rPr lang="es-ES" sz="1800" dirty="0"/>
              <a:t> de acceso desarrolladas por el fabricante.</a:t>
            </a:r>
          </a:p>
          <a:p>
            <a:pPr algn="just"/>
            <a:r>
              <a:rPr lang="es-ES" sz="2000" dirty="0"/>
              <a:t>¿Por qué Matlab?</a:t>
            </a:r>
          </a:p>
          <a:p>
            <a:pPr lvl="1" algn="just"/>
            <a:r>
              <a:rPr lang="es-ES" sz="1800" dirty="0"/>
              <a:t>Lenguaje comúnmente utilizado en el grado. </a:t>
            </a:r>
          </a:p>
          <a:p>
            <a:pPr lvl="1" algn="just"/>
            <a:r>
              <a:rPr lang="es-ES" sz="1800" dirty="0"/>
              <a:t>Tiene </a:t>
            </a:r>
            <a:r>
              <a:rPr lang="es-ES" sz="1800" i="1" dirty="0" err="1"/>
              <a:t>toolbox</a:t>
            </a:r>
            <a:r>
              <a:rPr lang="es-ES" sz="1800" dirty="0"/>
              <a:t> como </a:t>
            </a:r>
            <a:r>
              <a:rPr lang="es-ES" sz="1800" i="1" dirty="0" err="1"/>
              <a:t>Communications</a:t>
            </a:r>
            <a:r>
              <a:rPr lang="es-ES" sz="1800" i="1" dirty="0"/>
              <a:t> </a:t>
            </a:r>
            <a:r>
              <a:rPr lang="es-ES" sz="1800" i="1" dirty="0" err="1"/>
              <a:t>Systems</a:t>
            </a:r>
            <a:r>
              <a:rPr lang="es-ES" sz="1800" i="1" dirty="0"/>
              <a:t> </a:t>
            </a:r>
            <a:r>
              <a:rPr lang="es-ES" sz="1800" i="1" dirty="0" err="1"/>
              <a:t>Toolboox</a:t>
            </a:r>
            <a:r>
              <a:rPr lang="es-ES" sz="1800" i="1" dirty="0"/>
              <a:t> y </a:t>
            </a:r>
            <a:r>
              <a:rPr lang="es-ES" sz="1800" b="1" i="1" dirty="0" err="1"/>
              <a:t>Communications</a:t>
            </a:r>
            <a:r>
              <a:rPr lang="es-ES" sz="1800" b="1" i="1" dirty="0"/>
              <a:t> </a:t>
            </a:r>
            <a:r>
              <a:rPr lang="es-ES" sz="1800" b="1" i="1" dirty="0" err="1"/>
              <a:t>Toolbox</a:t>
            </a:r>
            <a:r>
              <a:rPr lang="es-ES" sz="1800" b="1" i="1" dirty="0"/>
              <a:t> </a:t>
            </a:r>
            <a:r>
              <a:rPr lang="es-ES" sz="1800" b="1" i="1" dirty="0" err="1"/>
              <a:t>Support</a:t>
            </a:r>
            <a:r>
              <a:rPr lang="es-ES" sz="1800" b="1" i="1" dirty="0"/>
              <a:t> </a:t>
            </a:r>
            <a:r>
              <a:rPr lang="es-ES" sz="1800" b="1" i="1" dirty="0" err="1"/>
              <a:t>Package</a:t>
            </a:r>
            <a:r>
              <a:rPr lang="es-ES" sz="1800" b="1" i="1" dirty="0"/>
              <a:t> </a:t>
            </a:r>
            <a:r>
              <a:rPr lang="es-ES" sz="1800" b="1" i="1" dirty="0" err="1"/>
              <a:t>for</a:t>
            </a:r>
            <a:r>
              <a:rPr lang="es-ES" sz="1800" b="1" i="1" dirty="0"/>
              <a:t> </a:t>
            </a:r>
            <a:r>
              <a:rPr lang="es-ES" sz="1800" b="1" i="1" dirty="0" err="1"/>
              <a:t>Analog</a:t>
            </a:r>
            <a:r>
              <a:rPr lang="es-ES" sz="1800" b="1" i="1" dirty="0"/>
              <a:t> </a:t>
            </a:r>
            <a:r>
              <a:rPr lang="es-ES" sz="1800" b="1" i="1" dirty="0" err="1"/>
              <a:t>Devices</a:t>
            </a:r>
            <a:r>
              <a:rPr lang="es-ES" sz="1800" b="1" i="1" dirty="0"/>
              <a:t> </a:t>
            </a:r>
            <a:r>
              <a:rPr lang="es-ES" sz="1800" b="1" i="1" dirty="0" err="1"/>
              <a:t>Adalm</a:t>
            </a:r>
            <a:r>
              <a:rPr lang="es-ES" sz="1800" b="1" i="1" dirty="0"/>
              <a:t> Pluto</a:t>
            </a:r>
            <a:r>
              <a:rPr lang="es-ES" sz="1800" i="1" dirty="0"/>
              <a:t>. </a:t>
            </a:r>
          </a:p>
        </p:txBody>
      </p:sp>
      <p:pic>
        <p:nvPicPr>
          <p:cNvPr id="3074" name="Picture 2" descr="MATLAB - Wikipedia, la enciclopedia libre">
            <a:extLst>
              <a:ext uri="{FF2B5EF4-FFF2-40B4-BE49-F238E27FC236}">
                <a16:creationId xmlns:a16="http://schemas.microsoft.com/office/drawing/2014/main" id="{2F3698E2-D12A-CD91-2910-143AA81875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1384" y="5157192"/>
            <a:ext cx="1052584" cy="941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lecha: a la izquierda y derecha 3">
            <a:extLst>
              <a:ext uri="{FF2B5EF4-FFF2-40B4-BE49-F238E27FC236}">
                <a16:creationId xmlns:a16="http://schemas.microsoft.com/office/drawing/2014/main" id="{7066EEA8-8935-494B-B2B8-D18CFC0EE2E6}"/>
              </a:ext>
            </a:extLst>
          </p:cNvPr>
          <p:cNvSpPr/>
          <p:nvPr/>
        </p:nvSpPr>
        <p:spPr>
          <a:xfrm>
            <a:off x="4462446" y="5301208"/>
            <a:ext cx="864096" cy="148661"/>
          </a:xfrm>
          <a:prstGeom prst="leftRight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s-E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6C09CF32-3324-7124-012B-CE56D2B11116}"/>
              </a:ext>
            </a:extLst>
          </p:cNvPr>
          <p:cNvSpPr/>
          <p:nvPr/>
        </p:nvSpPr>
        <p:spPr>
          <a:xfrm>
            <a:off x="5580112" y="4797152"/>
            <a:ext cx="2304256" cy="1368152"/>
          </a:xfrm>
          <a:prstGeom prst="round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SDR</a:t>
            </a:r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9A5C7081-A4EB-79B5-9282-9A8091068573}"/>
              </a:ext>
            </a:extLst>
          </p:cNvPr>
          <p:cNvSpPr/>
          <p:nvPr/>
        </p:nvSpPr>
        <p:spPr>
          <a:xfrm>
            <a:off x="6361528" y="4993482"/>
            <a:ext cx="1330968" cy="432048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Transmisor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CB004F7-C887-D47B-7287-EF88091BE6CB}"/>
              </a:ext>
            </a:extLst>
          </p:cNvPr>
          <p:cNvSpPr/>
          <p:nvPr/>
        </p:nvSpPr>
        <p:spPr>
          <a:xfrm>
            <a:off x="6361528" y="5540585"/>
            <a:ext cx="1330969" cy="509663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tx1"/>
                </a:solidFill>
              </a:rPr>
              <a:t>Receptor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0C36FBBF-82C5-7C35-A64B-2729E620CFC2}"/>
              </a:ext>
            </a:extLst>
          </p:cNvPr>
          <p:cNvSpPr txBox="1"/>
          <p:nvPr/>
        </p:nvSpPr>
        <p:spPr>
          <a:xfrm>
            <a:off x="1880168" y="4885709"/>
            <a:ext cx="1467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Generación de señales en banda base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83B578-A20C-F600-CE52-028F89177262}"/>
              </a:ext>
            </a:extLst>
          </p:cNvPr>
          <p:cNvSpPr txBox="1"/>
          <p:nvPr/>
        </p:nvSpPr>
        <p:spPr>
          <a:xfrm>
            <a:off x="4498968" y="5485749"/>
            <a:ext cx="10525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/>
              <a:t>Pluto </a:t>
            </a:r>
            <a:r>
              <a:rPr lang="es-ES" sz="1600" b="1" dirty="0" err="1"/>
              <a:t>Toolbox</a:t>
            </a:r>
            <a:endParaRPr lang="es-ES" sz="1600" b="1" dirty="0"/>
          </a:p>
        </p:txBody>
      </p:sp>
    </p:spTree>
    <p:extLst>
      <p:ext uri="{BB962C8B-B14F-4D97-AF65-F5344CB8AC3E}">
        <p14:creationId xmlns:p14="http://schemas.microsoft.com/office/powerpoint/2010/main" val="4294362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4F5307-2574-0031-15BF-6A5FCE0F3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1.4 Planificación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BEA3660F-8631-B084-5FA0-507A53EE2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73" y="1268760"/>
            <a:ext cx="8858053" cy="4464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21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DD6A55-CFE9-2F1F-4C0E-4BA47D6D36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2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0E1C2DC-A51E-E724-BAAC-6FFD08E167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/>
              <a:t>Trabajo desarrollado - Pruebas</a:t>
            </a:r>
          </a:p>
        </p:txBody>
      </p:sp>
    </p:spTree>
    <p:extLst>
      <p:ext uri="{BB962C8B-B14F-4D97-AF65-F5344CB8AC3E}">
        <p14:creationId xmlns:p14="http://schemas.microsoft.com/office/powerpoint/2010/main" val="2177589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D4108-FC00-4E95-9367-8EF11AAF1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2.1. Pluto SDR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287AB2C6-9278-6F75-70DF-D3245A5A8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397" y="916980"/>
            <a:ext cx="7312305" cy="5320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568464"/>
      </p:ext>
    </p:extLst>
  </p:cSld>
  <p:clrMapOvr>
    <a:masterClrMapping/>
  </p:clrMapOvr>
</p:sld>
</file>

<file path=ppt/theme/theme1.xml><?xml version="1.0" encoding="utf-8"?>
<a:theme xmlns:a="http://schemas.openxmlformats.org/drawingml/2006/main" name="AnalisisPreliminarIIT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tron ICAI" id="{FE90A36C-7B08-4C56-A16B-46D85B16C124}" vid="{2DA1B88E-F612-417B-BAC2-700C90BC7A0B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CC76C4A95B3B04A89FD25958FF911B1" ma:contentTypeVersion="4" ma:contentTypeDescription="Crear nuevo documento." ma:contentTypeScope="" ma:versionID="92561f9821f04e209362c7d0cd0d7c34">
  <xsd:schema xmlns:xsd="http://www.w3.org/2001/XMLSchema" xmlns:xs="http://www.w3.org/2001/XMLSchema" xmlns:p="http://schemas.microsoft.com/office/2006/metadata/properties" xmlns:ns2="4602cd45-3de6-4977-bad0-3d2d2e366396" xmlns:ns3="920f9b03-bbea-4400-bacc-6d64224da6d2" targetNamespace="http://schemas.microsoft.com/office/2006/metadata/properties" ma:root="true" ma:fieldsID="72090c88daa195022fe7c92515fad49a" ns2:_="" ns3:_="">
    <xsd:import namespace="4602cd45-3de6-4977-bad0-3d2d2e366396"/>
    <xsd:import namespace="920f9b03-bbea-4400-bacc-6d64224da6d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02cd45-3de6-4977-bad0-3d2d2e366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0f9b03-bbea-4400-bacc-6d64224da6d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65C06F2-6811-4915-8A08-5BDC663684E5}">
  <ds:schemaRefs>
    <ds:schemaRef ds:uri="http://schemas.microsoft.com/office/2006/documentManagement/types"/>
    <ds:schemaRef ds:uri="bc7df76d-1ee4-4d78-a88e-68f95700b072"/>
    <ds:schemaRef ds:uri="http://purl.org/dc/elements/1.1/"/>
    <ds:schemaRef ds:uri="http://schemas.microsoft.com/office/2006/metadata/properties"/>
    <ds:schemaRef ds:uri="http://schemas.microsoft.com/sharepoint/v3"/>
    <ds:schemaRef ds:uri="http://purl.org/dc/terms/"/>
    <ds:schemaRef ds:uri="http://schemas.openxmlformats.org/package/2006/metadata/core-properties"/>
    <ds:schemaRef ds:uri="4c902c7f-9db5-41e6-a829-9da83e17d0aa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F695B4F-A284-40CE-A208-D76DF565254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2492B8F-ED6F-42A2-9F38-8476379243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602cd45-3de6-4977-bad0-3d2d2e366396"/>
    <ds:schemaRef ds:uri="920f9b03-bbea-4400-bacc-6d64224da6d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bcd2701c-aa9b-4d12-ba20-f3e3b83070c1}" enabled="0" method="" siteId="{bcd2701c-aa9b-4d12-ba20-f3e3b83070c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patron ICAI (1)</Template>
  <TotalTime>1518</TotalTime>
  <Words>453</Words>
  <Application>Microsoft Office PowerPoint</Application>
  <PresentationFormat>Presentación en pantalla (4:3)</PresentationFormat>
  <Paragraphs>92</Paragraphs>
  <Slides>16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2" baseType="lpstr">
      <vt:lpstr>Optima</vt:lpstr>
      <vt:lpstr>Arial</vt:lpstr>
      <vt:lpstr>Calibri</vt:lpstr>
      <vt:lpstr>Calibri Light</vt:lpstr>
      <vt:lpstr>Wingdings</vt:lpstr>
      <vt:lpstr>AnalisisPreliminarIIT</vt:lpstr>
      <vt:lpstr>Trabajo de Fin de Grado  Implementación y evaluación de algoritmos de sincronismo de símbolo en un receptor digital. </vt:lpstr>
      <vt:lpstr>Índice de contenidos</vt:lpstr>
      <vt:lpstr>1</vt:lpstr>
      <vt:lpstr>1.1. Resumen del proyecto</vt:lpstr>
      <vt:lpstr>1.2. Estado del arte</vt:lpstr>
      <vt:lpstr>1.3. Motivación</vt:lpstr>
      <vt:lpstr>1.4 Planificación</vt:lpstr>
      <vt:lpstr>2</vt:lpstr>
      <vt:lpstr>2.1. Pluto SDR</vt:lpstr>
      <vt:lpstr>2.2. Módem AM</vt:lpstr>
      <vt:lpstr>2.3. Modulador BPSK y receptor digital</vt:lpstr>
      <vt:lpstr>2.3. Modulador BPSK y receptor digital</vt:lpstr>
      <vt:lpstr>3</vt:lpstr>
      <vt:lpstr>3.1 Módem AM</vt:lpstr>
      <vt:lpstr>3.1 Módem AM</vt:lpstr>
      <vt:lpstr>Trabajo de Fin de Grado  Implementación y evaluación de algoritmos de sincronismo de símbolo en un receptor digital.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Juan Orlando Cives Espejo</dc:creator>
  <cp:keywords>transformadores</cp:keywords>
  <cp:lastModifiedBy>Juan Orlando Cives Espejo</cp:lastModifiedBy>
  <cp:revision>1</cp:revision>
  <cp:lastPrinted>2014-09-02T23:13:43Z</cp:lastPrinted>
  <dcterms:created xsi:type="dcterms:W3CDTF">2025-03-19T18:14:53Z</dcterms:created>
  <dcterms:modified xsi:type="dcterms:W3CDTF">2025-04-04T07:00:56Z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0x0101006CC76C4A95B3B04A89FD25958FF911B1</vt:lpwstr>
  </property>
</Properties>
</file>