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57" r:id="rId5"/>
    <p:sldId id="346" r:id="rId6"/>
    <p:sldId id="274" r:id="rId7"/>
    <p:sldId id="364" r:id="rId8"/>
    <p:sldId id="361" r:id="rId9"/>
    <p:sldId id="366" r:id="rId10"/>
    <p:sldId id="365" r:id="rId11"/>
    <p:sldId id="363" r:id="rId12"/>
    <p:sldId id="367" r:id="rId13"/>
    <p:sldId id="368" r:id="rId14"/>
    <p:sldId id="370" r:id="rId15"/>
    <p:sldId id="369" r:id="rId16"/>
    <p:sldId id="372" r:id="rId17"/>
    <p:sldId id="371" r:id="rId18"/>
  </p:sldIdLst>
  <p:sldSz cx="9144000" cy="6858000" type="screen4x3"/>
  <p:notesSz cx="7099300" cy="102346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3E83"/>
    <a:srgbClr val="EFAD00"/>
    <a:srgbClr val="FFFF99"/>
    <a:srgbClr val="FF66CC"/>
    <a:srgbClr val="FFD08B"/>
    <a:srgbClr val="FFCCCC"/>
    <a:srgbClr val="966B00"/>
    <a:srgbClr val="993300"/>
    <a:srgbClr val="CB902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13" autoAdjust="0"/>
  </p:normalViewPr>
  <p:slideViewPr>
    <p:cSldViewPr showGuides="1">
      <p:cViewPr varScale="1">
        <p:scale>
          <a:sx n="82" d="100"/>
          <a:sy n="82" d="100"/>
        </p:scale>
        <p:origin x="150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-2982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4744" tIns="47373" rIns="94744" bIns="47373" rtlCol="0"/>
          <a:lstStyle>
            <a:lvl1pPr algn="l" eaLnBrk="1" hangingPunct="1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4744" tIns="47373" rIns="94744" bIns="47373" rtlCol="0"/>
          <a:lstStyle>
            <a:lvl1pPr algn="r" eaLnBrk="1" hangingPunct="1">
              <a:defRPr sz="1300"/>
            </a:lvl1pPr>
          </a:lstStyle>
          <a:p>
            <a:pPr>
              <a:defRPr/>
            </a:pPr>
            <a:fld id="{1A515755-6431-42CE-89F6-20D8220FD509}" type="datetimeFigureOut">
              <a:rPr lang="es-ES"/>
              <a:pPr>
                <a:defRPr/>
              </a:pPr>
              <a:t>04/04/2025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94744" tIns="47373" rIns="94744" bIns="47373" rtlCol="0" anchor="b"/>
          <a:lstStyle>
            <a:lvl1pPr algn="l" eaLnBrk="1" hangingPunct="1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</p:spPr>
        <p:txBody>
          <a:bodyPr vert="horz" lIns="94744" tIns="47373" rIns="94744" bIns="47373" rtlCol="0" anchor="b"/>
          <a:lstStyle>
            <a:lvl1pPr algn="r" eaLnBrk="1" hangingPunct="1">
              <a:defRPr sz="1300"/>
            </a:lvl1pPr>
          </a:lstStyle>
          <a:p>
            <a:pPr>
              <a:defRPr/>
            </a:pPr>
            <a:fld id="{C605E106-BB67-4C79-A57B-4DFD06C2127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51570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2" tIns="49508" rIns="99012" bIns="49508" numCol="1" anchor="t" anchorCtr="0" compatLnSpc="1">
            <a:prstTxWarp prst="textNoShape">
              <a:avLst/>
            </a:prstTxWarp>
          </a:bodyPr>
          <a:lstStyle>
            <a:lvl1pPr algn="l" defTabSz="990246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2" tIns="49508" rIns="99012" bIns="49508" numCol="1" anchor="t" anchorCtr="0" compatLnSpc="1">
            <a:prstTxWarp prst="textNoShape">
              <a:avLst/>
            </a:prstTxWarp>
          </a:bodyPr>
          <a:lstStyle>
            <a:lvl1pPr algn="r" defTabSz="990246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9938"/>
            <a:ext cx="5111750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2" tIns="49508" rIns="99012" bIns="495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2" tIns="49508" rIns="99012" bIns="49508" numCol="1" anchor="b" anchorCtr="0" compatLnSpc="1">
            <a:prstTxWarp prst="textNoShape">
              <a:avLst/>
            </a:prstTxWarp>
          </a:bodyPr>
          <a:lstStyle>
            <a:lvl1pPr algn="l" defTabSz="990246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2" tIns="49508" rIns="99012" bIns="49508" numCol="1" anchor="b" anchorCtr="0" compatLnSpc="1">
            <a:prstTxWarp prst="textNoShape">
              <a:avLst/>
            </a:prstTxWarp>
          </a:bodyPr>
          <a:lstStyle>
            <a:lvl1pPr algn="r" defTabSz="990246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1035D325-021E-4272-9CEB-D44F6117877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1187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1pPr>
            <a:lvl2pPr marL="742950" indent="-285750" defTabSz="987425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2pPr>
            <a:lvl3pPr marL="1143000" indent="-228600" defTabSz="987425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3pPr>
            <a:lvl4pPr marL="1600200" indent="-228600" defTabSz="987425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4pPr>
            <a:lvl5pPr marL="2057400" indent="-228600" defTabSz="987425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9pPr>
          </a:lstStyle>
          <a:p>
            <a:fld id="{72C0D603-B88F-41B1-B11B-E6E60CA1AF32}" type="slidenum">
              <a:rPr lang="es-ES" altLang="es-ES" smtClean="0">
                <a:latin typeface="Arial" panose="020B0604020202020204" pitchFamily="34" charset="0"/>
              </a:rPr>
              <a:pPr/>
              <a:t>1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5175"/>
            <a:ext cx="5118100" cy="3840163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8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altLang="es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37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0641" y="-1"/>
            <a:ext cx="9218639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71520" y="1939610"/>
            <a:ext cx="5618480" cy="2341244"/>
          </a:xfrm>
        </p:spPr>
        <p:txBody>
          <a:bodyPr anchor="t">
            <a:noAutofit/>
          </a:bodyPr>
          <a:lstStyle>
            <a:lvl1pPr>
              <a:defRPr lang="en-US" sz="3733" b="1" noProof="0" dirty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defTabSz="914354"/>
            <a:r>
              <a:rPr lang="es-ES_tradnl" noProof="0" dirty="0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71520" y="4819333"/>
            <a:ext cx="5618480" cy="1500187"/>
          </a:xfrm>
        </p:spPr>
        <p:txBody>
          <a:bodyPr>
            <a:normAutofit/>
          </a:bodyPr>
          <a:lstStyle>
            <a:lvl1pPr>
              <a:defRPr lang="en-US" sz="2800" noProof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589" lvl="0" indent="-228589" defTabSz="914354">
              <a:buFont typeface="Wingdings" panose="05000000000000000000" pitchFamily="2" charset="2"/>
              <a:buChar char="§"/>
            </a:pPr>
            <a:r>
              <a:rPr lang="es-ES_tradnl" noProof="0"/>
              <a:t>Haga clic para modificar el estilo de texto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B6DF747-F3CE-4E1E-A11E-BAE870BD01CB}"/>
              </a:ext>
            </a:extLst>
          </p:cNvPr>
          <p:cNvSpPr/>
          <p:nvPr userDrawn="1"/>
        </p:nvSpPr>
        <p:spPr>
          <a:xfrm>
            <a:off x="-40640" y="6588760"/>
            <a:ext cx="1524000" cy="269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21F19D-C1F2-A541-A1F7-74A8AD3A04A6}"/>
              </a:ext>
            </a:extLst>
          </p:cNvPr>
          <p:cNvSpPr txBox="1"/>
          <p:nvPr userDrawn="1"/>
        </p:nvSpPr>
        <p:spPr>
          <a:xfrm>
            <a:off x="3271520" y="260648"/>
            <a:ext cx="435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noProof="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ICAI – Nombre del Programa</a:t>
            </a:r>
          </a:p>
        </p:txBody>
      </p:sp>
    </p:spTree>
    <p:extLst>
      <p:ext uri="{BB962C8B-B14F-4D97-AF65-F5344CB8AC3E}">
        <p14:creationId xmlns:p14="http://schemas.microsoft.com/office/powerpoint/2010/main" val="181263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s-ES_tradnl" noProof="0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4885" y="6451178"/>
            <a:ext cx="671728" cy="366183"/>
          </a:xfrm>
          <a:prstGeom prst="rect">
            <a:avLst/>
          </a:prstGeom>
        </p:spPr>
        <p:txBody>
          <a:bodyPr/>
          <a:lstStyle/>
          <a:p>
            <a:pPr algn="ctr"/>
            <a:fld id="{D37213CB-1ECD-4F3D-B179-C0F228892E9C}" type="slidenum">
              <a:rPr lang="es-ES_tradnl" noProof="0" smtClean="0"/>
              <a:pPr algn="ctr"/>
              <a:t>‹Nº›</a:t>
            </a:fld>
            <a:endParaRPr lang="es-ES_tradnl" noProof="0"/>
          </a:p>
        </p:txBody>
      </p:sp>
    </p:spTree>
    <p:extLst>
      <p:ext uri="{BB962C8B-B14F-4D97-AF65-F5344CB8AC3E}">
        <p14:creationId xmlns:p14="http://schemas.microsoft.com/office/powerpoint/2010/main" val="309756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noProof="0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47730" y="1825625"/>
            <a:ext cx="3576671" cy="4351339"/>
          </a:xfrm>
        </p:spPr>
        <p:txBody>
          <a:bodyPr/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92041" y="1825625"/>
            <a:ext cx="3623311" cy="4351339"/>
          </a:xfrm>
        </p:spPr>
        <p:txBody>
          <a:bodyPr/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8214885" y="6451178"/>
            <a:ext cx="671728" cy="366183"/>
          </a:xfrm>
          <a:prstGeom prst="rect">
            <a:avLst/>
          </a:prstGeom>
        </p:spPr>
        <p:txBody>
          <a:bodyPr/>
          <a:lstStyle/>
          <a:p>
            <a:pPr algn="ctr"/>
            <a:fld id="{D37213CB-1ECD-4F3D-B179-C0F228892E9C}" type="slidenum">
              <a:rPr lang="es-ES_tradnl" noProof="0" smtClean="0"/>
              <a:pPr algn="ctr"/>
              <a:t>‹Nº›</a:t>
            </a:fld>
            <a:endParaRPr lang="es-ES_tradnl" noProof="0"/>
          </a:p>
        </p:txBody>
      </p:sp>
    </p:spTree>
    <p:extLst>
      <p:ext uri="{BB962C8B-B14F-4D97-AF65-F5344CB8AC3E}">
        <p14:creationId xmlns:p14="http://schemas.microsoft.com/office/powerpoint/2010/main" val="163112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4885" y="6451178"/>
            <a:ext cx="671728" cy="36618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ctr"/>
            <a:fld id="{D37213CB-1ECD-4F3D-B179-C0F228892E9C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41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09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se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820739" y="2420939"/>
            <a:ext cx="0" cy="91440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flipH="1">
            <a:off x="582613" y="3186113"/>
            <a:ext cx="493712" cy="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V="1">
            <a:off x="850900" y="1433513"/>
            <a:ext cx="0" cy="30480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flipH="1" flipV="1">
            <a:off x="754065" y="1557339"/>
            <a:ext cx="352425" cy="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2516188" y="1268413"/>
            <a:ext cx="0" cy="91440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 flipH="1">
            <a:off x="2163763" y="1544639"/>
            <a:ext cx="493712" cy="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V="1">
            <a:off x="877888" y="5211763"/>
            <a:ext cx="0" cy="30480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 flipH="1" flipV="1">
            <a:off x="781052" y="5335588"/>
            <a:ext cx="352425" cy="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7697788" y="3732213"/>
            <a:ext cx="0" cy="91440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H="1">
            <a:off x="7345363" y="4008437"/>
            <a:ext cx="493712" cy="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1" y="6389688"/>
            <a:ext cx="7143751" cy="468312"/>
          </a:xfrm>
          <a:prstGeom prst="rect">
            <a:avLst/>
          </a:prstGeom>
          <a:solidFill>
            <a:srgbClr val="163E83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Optima" panose="02000503060000020004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9pPr>
          </a:lstStyle>
          <a:p>
            <a:pPr algn="l" eaLnBrk="1" hangingPunct="1"/>
            <a:endParaRPr lang="es-ES" altLang="es-ES" sz="1351" dirty="0">
              <a:solidFill>
                <a:schemeClr val="bg1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74836" y="1587502"/>
            <a:ext cx="1587011" cy="1552575"/>
          </a:xfrm>
          <a:solidFill>
            <a:schemeClr val="accent1">
              <a:lumMod val="40000"/>
              <a:lumOff val="60000"/>
            </a:schemeClr>
          </a:solidFill>
          <a:ln w="9525"/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/>
              <a:t>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874836" y="4014788"/>
            <a:ext cx="6821365" cy="1314451"/>
          </a:xfrm>
          <a:noFill/>
        </p:spPr>
        <p:txBody>
          <a:bodyPr tIns="108000" bIns="108000" anchor="ctr"/>
          <a:lstStyle>
            <a:lvl1pPr marL="271456" indent="-271456" algn="ctr" eaLnBrk="1" hangingPunct="1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701A1F-3DDD-41D4-A1D1-2F23B1D036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88" y="5969905"/>
            <a:ext cx="1691677" cy="88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0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r="1458" b="11233"/>
          <a:stretch/>
        </p:blipFill>
        <p:spPr>
          <a:xfrm>
            <a:off x="5306096" y="2420247"/>
            <a:ext cx="3837904" cy="39392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3319" y="80576"/>
            <a:ext cx="7912188" cy="101670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s-ES_tradnl" noProof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12" name="Rectangle 50"/>
          <p:cNvSpPr>
            <a:spLocks noChangeArrowheads="1"/>
          </p:cNvSpPr>
          <p:nvPr/>
        </p:nvSpPr>
        <p:spPr bwMode="auto">
          <a:xfrm>
            <a:off x="896096" y="6399284"/>
            <a:ext cx="4451569" cy="48902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120649" tIns="59267" rIns="120649" bIns="59267">
            <a:spAutoFit/>
          </a:bodyPr>
          <a:lstStyle/>
          <a:p>
            <a:pPr algn="l" defTabSz="1015975" eaLnBrk="0" hangingPunct="0">
              <a:defRPr/>
            </a:pPr>
            <a:r>
              <a:rPr lang="es-ES_tradnl" sz="1200" b="1" noProof="0" dirty="0">
                <a:solidFill>
                  <a:schemeClr val="tx1"/>
                </a:solidFill>
                <a:latin typeface="+mj-lt"/>
              </a:rPr>
              <a:t>Trabajo de Fin de Grado</a:t>
            </a:r>
          </a:p>
          <a:p>
            <a:pPr algn="l" defTabSz="1015975" eaLnBrk="0" hangingPunct="0">
              <a:defRPr/>
            </a:pPr>
            <a:r>
              <a:rPr lang="es-ES_tradnl" sz="1200" b="1" noProof="0" dirty="0">
                <a:solidFill>
                  <a:srgbClr val="808080"/>
                </a:solidFill>
                <a:latin typeface="+mj-lt"/>
              </a:rPr>
              <a:t>ICAI – Grado en Ingeniería en Tecnologías de Telecomunicación</a:t>
            </a:r>
          </a:p>
        </p:txBody>
      </p:sp>
      <p:sp>
        <p:nvSpPr>
          <p:cNvPr id="13" name="Rectangle 50"/>
          <p:cNvSpPr>
            <a:spLocks noChangeArrowheads="1"/>
          </p:cNvSpPr>
          <p:nvPr/>
        </p:nvSpPr>
        <p:spPr bwMode="auto">
          <a:xfrm>
            <a:off x="3562840" y="6400692"/>
            <a:ext cx="4451569" cy="48902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120649" tIns="59267" rIns="120649" bIns="59267">
            <a:spAutoFit/>
          </a:bodyPr>
          <a:lstStyle/>
          <a:p>
            <a:pPr algn="r" defTabSz="1015975" eaLnBrk="0" hangingPunct="0">
              <a:defRPr/>
            </a:pPr>
            <a:r>
              <a:rPr lang="es-ES_tradnl" sz="1200" b="1" noProof="0" dirty="0">
                <a:solidFill>
                  <a:schemeClr val="tx1"/>
                </a:solidFill>
                <a:latin typeface="+mj-lt"/>
              </a:rPr>
              <a:t>Enrique Sanz Tur</a:t>
            </a:r>
          </a:p>
          <a:p>
            <a:pPr algn="r" defTabSz="1015975" eaLnBrk="0" hangingPunct="0">
              <a:defRPr/>
            </a:pPr>
            <a:r>
              <a:rPr lang="es-ES_tradnl" sz="1200" b="1" dirty="0">
                <a:solidFill>
                  <a:srgbClr val="808080"/>
                </a:solidFill>
                <a:latin typeface="+mj-lt"/>
              </a:rPr>
              <a:t>Curso 2024-2025</a:t>
            </a:r>
          </a:p>
        </p:txBody>
      </p:sp>
      <p:sp>
        <p:nvSpPr>
          <p:cNvPr id="14" name="Rectangle 41"/>
          <p:cNvSpPr>
            <a:spLocks noChangeArrowheads="1"/>
          </p:cNvSpPr>
          <p:nvPr/>
        </p:nvSpPr>
        <p:spPr bwMode="auto">
          <a:xfrm>
            <a:off x="8348708" y="6420739"/>
            <a:ext cx="522577" cy="40701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120649" tIns="59267" rIns="120649" bIns="59267">
            <a:spAutoFit/>
          </a:bodyPr>
          <a:lstStyle/>
          <a:p>
            <a:pPr algn="r" defTabSz="1015975" eaLnBrk="0" hangingPunct="0">
              <a:defRPr/>
            </a:pPr>
            <a:fld id="{11564133-8E01-494E-9A79-52127C69F167}" type="slidenum">
              <a:rPr lang="es-ES_tradnl" sz="1867" b="0" smtClean="0">
                <a:solidFill>
                  <a:schemeClr val="tx1"/>
                </a:solidFill>
                <a:latin typeface="+mj-lt"/>
              </a:rPr>
              <a:pPr algn="r" defTabSz="1015975" eaLnBrk="0" hangingPunct="0">
                <a:defRPr/>
              </a:pPr>
              <a:t>‹Nº›</a:t>
            </a:fld>
            <a:endParaRPr lang="es-ES_tradnl" sz="1867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19" y="1192107"/>
            <a:ext cx="7912188" cy="5161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5"/>
            <a:r>
              <a:rPr lang="es-ES_tradnl" noProof="0"/>
              <a:t>Quinto nivel</a:t>
            </a:r>
            <a:endParaRPr lang="es-ES_tradnl" noProof="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8851" y="165658"/>
            <a:ext cx="807244" cy="752975"/>
          </a:xfrm>
          <a:prstGeom prst="rect">
            <a:avLst/>
          </a:prstGeom>
        </p:spPr>
      </p:pic>
      <p:cxnSp>
        <p:nvCxnSpPr>
          <p:cNvPr id="9" name="Conector recto 8"/>
          <p:cNvCxnSpPr/>
          <p:nvPr userDrawn="1"/>
        </p:nvCxnSpPr>
        <p:spPr>
          <a:xfrm>
            <a:off x="933319" y="6437629"/>
            <a:ext cx="1460632" cy="0"/>
          </a:xfrm>
          <a:prstGeom prst="line">
            <a:avLst/>
          </a:prstGeom>
          <a:ln>
            <a:solidFill>
              <a:srgbClr val="173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15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733" b="0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j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j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7 Título"/>
          <p:cNvSpPr>
            <a:spLocks noGrp="1"/>
          </p:cNvSpPr>
          <p:nvPr>
            <p:ph type="title"/>
          </p:nvPr>
        </p:nvSpPr>
        <p:spPr>
          <a:xfrm>
            <a:off x="3271520" y="980728"/>
            <a:ext cx="5618480" cy="3300126"/>
          </a:xfrm>
          <a:ln w="9525"/>
        </p:spPr>
        <p:txBody>
          <a:bodyPr/>
          <a:lstStyle/>
          <a:p>
            <a:r>
              <a:rPr lang="en-US" sz="3200" dirty="0"/>
              <a:t>Phenomenological Analysis of Neurodivergent Profiles Using Machine Learning and Artificial Intelligence on Voice Data</a:t>
            </a:r>
            <a:br>
              <a:rPr lang="en-US" sz="3200" dirty="0"/>
            </a:br>
            <a:br>
              <a:rPr lang="es-ES" altLang="es-ES" sz="3200" dirty="0"/>
            </a:br>
            <a:r>
              <a:rPr lang="es-ES" altLang="es-ES" sz="2400" b="0" dirty="0"/>
              <a:t>Tutor: David Martín-Corral Calvo</a:t>
            </a:r>
            <a:endParaRPr lang="es-ES" altLang="es-ES" sz="3200" b="0" dirty="0"/>
          </a:p>
        </p:txBody>
      </p:sp>
      <p:sp>
        <p:nvSpPr>
          <p:cNvPr id="7171" name="3 Subtítul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altLang="es-ES" dirty="0"/>
              <a:t>Enrique Sanz Tur</a:t>
            </a:r>
          </a:p>
          <a:p>
            <a:pPr marL="0" indent="0">
              <a:buNone/>
            </a:pPr>
            <a:endParaRPr lang="es-ES" altLang="es-ES" dirty="0"/>
          </a:p>
          <a:p>
            <a:pPr marL="0" indent="0">
              <a:buNone/>
            </a:pPr>
            <a:endParaRPr lang="es-ES" altLang="es-E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714750" y="5956300"/>
            <a:ext cx="5286375" cy="901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 anchorCtr="1"/>
          <a:lstStyle>
            <a:lvl1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 sz="1800" baseline="0"/>
            </a:lvl1pPr>
          </a:lstStyle>
          <a:p>
            <a:pPr>
              <a:defRPr/>
            </a:pPr>
            <a:endParaRPr lang="es-ES_tradnl" sz="1400" kern="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43E20-BE56-3E58-A524-E89104BF66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BCD693-445A-07A6-E776-8756708AB6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Trabajo realizado hasta la fecha</a:t>
            </a:r>
          </a:p>
        </p:txBody>
      </p:sp>
    </p:spTree>
    <p:extLst>
      <p:ext uri="{BB962C8B-B14F-4D97-AF65-F5344CB8AC3E}">
        <p14:creationId xmlns:p14="http://schemas.microsoft.com/office/powerpoint/2010/main" val="974556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83833-7684-AF3E-76AA-B4F88BE1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realizado hasta la fecha</a:t>
            </a:r>
          </a:p>
        </p:txBody>
      </p:sp>
      <p:pic>
        <p:nvPicPr>
          <p:cNvPr id="5" name="Marcador de contenido 4" descr="Texto&#10;&#10;El contenido generado por IA puede ser incorrecto.">
            <a:extLst>
              <a:ext uri="{FF2B5EF4-FFF2-40B4-BE49-F238E27FC236}">
                <a16:creationId xmlns:a16="http://schemas.microsoft.com/office/drawing/2014/main" id="{930E7AA4-0606-83DF-6C22-89A2926D2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6" y="3789040"/>
            <a:ext cx="8350367" cy="1571471"/>
          </a:xfrm>
        </p:spPr>
      </p:pic>
      <p:pic>
        <p:nvPicPr>
          <p:cNvPr id="7" name="Imagen 6" descr="Texto&#10;&#10;El contenido generado por IA puede ser incorrecto.">
            <a:extLst>
              <a:ext uri="{FF2B5EF4-FFF2-40B4-BE49-F238E27FC236}">
                <a16:creationId xmlns:a16="http://schemas.microsoft.com/office/drawing/2014/main" id="{1B02F054-3716-54EA-DE1B-A5815298F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52" y="1628800"/>
            <a:ext cx="8473695" cy="153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44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6B01E-9A92-2389-D1C3-510DD71AC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319" y="80576"/>
            <a:ext cx="7912188" cy="1016705"/>
          </a:xfrm>
        </p:spPr>
        <p:txBody>
          <a:bodyPr anchor="ctr">
            <a:normAutofit/>
          </a:bodyPr>
          <a:lstStyle/>
          <a:p>
            <a:r>
              <a:rPr lang="es-ES" dirty="0"/>
              <a:t>Trabajo realizado hasta la fecha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D435061-90F5-42F2-28CC-841771CB2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35" y="2320677"/>
            <a:ext cx="8692729" cy="22166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06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7180B-4A48-966C-3D8C-67D95A1A6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34CAC9-04CA-1063-6E99-FE07F2067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Conclusiones actuales</a:t>
            </a:r>
          </a:p>
        </p:txBody>
      </p:sp>
    </p:spTree>
    <p:extLst>
      <p:ext uri="{BB962C8B-B14F-4D97-AF65-F5344CB8AC3E}">
        <p14:creationId xmlns:p14="http://schemas.microsoft.com/office/powerpoint/2010/main" val="315944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B86D3-6DCE-1235-9FCF-B5D89E1CB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 actuales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E1C98A-B917-CF4B-DE78-7FF2F1D7F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/>
              <a:t>El desarrollo del proyecto sigue el calendario previsto.</a:t>
            </a:r>
          </a:p>
          <a:p>
            <a:endParaRPr lang="es-ES" sz="2400" dirty="0"/>
          </a:p>
          <a:p>
            <a:r>
              <a:rPr lang="es-ES" sz="2400" dirty="0"/>
              <a:t>Ya se han realizado análisis preliminares satisfactorios con la API.</a:t>
            </a:r>
          </a:p>
          <a:p>
            <a:endParaRPr lang="es-ES" sz="2400" dirty="0"/>
          </a:p>
          <a:p>
            <a:r>
              <a:rPr lang="es-ES" sz="2400" dirty="0"/>
              <a:t>La integración técnica está siendo exitosa.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34820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/>
              <a:t>Índice</a:t>
            </a:r>
          </a:p>
        </p:txBody>
      </p:sp>
      <p:sp>
        <p:nvSpPr>
          <p:cNvPr id="921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Optima" panose="02000503060000020004" pitchFamily="2" charset="0"/>
              <a:buAutoNum type="arabicPeriod"/>
            </a:pPr>
            <a:r>
              <a:rPr lang="es-ES" altLang="es-ES" dirty="0"/>
              <a:t>Introducción</a:t>
            </a:r>
          </a:p>
          <a:p>
            <a:pPr lvl="1"/>
            <a:r>
              <a:rPr lang="es-ES" altLang="es-ES" dirty="0"/>
              <a:t>Resumen del contexto y estado del arte</a:t>
            </a:r>
          </a:p>
          <a:p>
            <a:pPr lvl="1"/>
            <a:r>
              <a:rPr lang="es-ES" altLang="es-ES" dirty="0"/>
              <a:t>Motivación y objetivos</a:t>
            </a:r>
          </a:p>
          <a:p>
            <a:pPr marL="457200" indent="-457200">
              <a:buFont typeface="Optima" panose="02000503060000020004" pitchFamily="2" charset="0"/>
              <a:buAutoNum type="arabicPeriod"/>
            </a:pPr>
            <a:r>
              <a:rPr lang="es-ES" altLang="es-ES" dirty="0"/>
              <a:t>Plan de trabajo y recursos</a:t>
            </a:r>
          </a:p>
          <a:p>
            <a:pPr marL="457200" indent="-457200">
              <a:buFont typeface="Optima" panose="02000503060000020004" pitchFamily="2" charset="0"/>
              <a:buAutoNum type="arabicPeriod"/>
            </a:pPr>
            <a:r>
              <a:rPr lang="es-ES" altLang="es-ES" dirty="0"/>
              <a:t>Trabajo desarrollado</a:t>
            </a:r>
          </a:p>
          <a:p>
            <a:pPr marL="457200" indent="-457200">
              <a:buFont typeface="Optima" panose="02000503060000020004" pitchFamily="2" charset="0"/>
              <a:buAutoNum type="arabicPeriod"/>
            </a:pPr>
            <a:r>
              <a:rPr lang="es-ES" altLang="es-ES" dirty="0"/>
              <a:t>Conclusiones actuales</a:t>
            </a:r>
          </a:p>
          <a:p>
            <a:pPr marL="457200" indent="-457200">
              <a:buFont typeface="Optima" panose="02000503060000020004" pitchFamily="2" charset="0"/>
              <a:buAutoNum type="arabicPeriod"/>
            </a:pPr>
            <a:endParaRPr lang="es-ES" altLang="es-ES" dirty="0"/>
          </a:p>
          <a:p>
            <a:pPr marL="457200" indent="-457200">
              <a:buFont typeface="Optima" panose="02000503060000020004" pitchFamily="2" charset="0"/>
              <a:buAutoNum type="arabicPeriod"/>
            </a:pPr>
            <a:endParaRPr lang="es-ES" altLang="es-ES" dirty="0"/>
          </a:p>
          <a:p>
            <a:pPr marL="457200" indent="-457200">
              <a:buFont typeface="Optima" panose="02000503060000020004" pitchFamily="2" charset="0"/>
              <a:buAutoNum type="arabicPeriod"/>
            </a:pPr>
            <a:endParaRPr lang="es-ES_tradnl" altLang="es-ES" dirty="0"/>
          </a:p>
          <a:p>
            <a:pPr marL="457200" indent="-457200">
              <a:buFont typeface="Optima" panose="02000503060000020004" pitchFamily="2" charset="0"/>
              <a:buAutoNum type="arabicPeriod"/>
            </a:pPr>
            <a:endParaRPr lang="es-ES" altLang="es-ES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altLang="es-ES" dirty="0"/>
              <a:t>1</a:t>
            </a:r>
            <a:endParaRPr lang="es-ES" altLang="es-ES" dirty="0"/>
          </a:p>
        </p:txBody>
      </p:sp>
      <p:sp>
        <p:nvSpPr>
          <p:cNvPr id="10242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altLang="es-ES" dirty="0"/>
              <a:t>Introducción</a:t>
            </a:r>
            <a:endParaRPr lang="es-ES" altLang="es-ES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FAF95-FE73-FD09-3A21-5AF175E7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319" y="80576"/>
            <a:ext cx="7912188" cy="1016705"/>
          </a:xfrm>
        </p:spPr>
        <p:txBody>
          <a:bodyPr anchor="ctr">
            <a:normAutofit/>
          </a:bodyPr>
          <a:lstStyle/>
          <a:p>
            <a:r>
              <a:rPr lang="es-ES" dirty="0"/>
              <a:t>Resumen del contexto y estado del arte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88E058-7F59-7A48-560D-B94066F11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5460" y="1825625"/>
            <a:ext cx="3576671" cy="4351339"/>
          </a:xfrm>
        </p:spPr>
        <p:txBody>
          <a:bodyPr>
            <a:normAutofit/>
          </a:bodyPr>
          <a:lstStyle/>
          <a:p>
            <a:r>
              <a:rPr lang="es-ES" sz="2400" dirty="0"/>
              <a:t>Neurodivergencia: </a:t>
            </a:r>
            <a:r>
              <a:rPr lang="es-ES" sz="2400" b="1" dirty="0"/>
              <a:t>10-20% de la población mundial</a:t>
            </a:r>
          </a:p>
          <a:p>
            <a:endParaRPr lang="es-ES" sz="2400" dirty="0"/>
          </a:p>
          <a:p>
            <a:r>
              <a:rPr lang="es-ES" sz="2400" dirty="0"/>
              <a:t>Herramientas actuales subjetivas, poco accesibles y difíciles de escalar</a:t>
            </a:r>
          </a:p>
        </p:txBody>
      </p:sp>
      <p:pic>
        <p:nvPicPr>
          <p:cNvPr id="5" name="Imagen 4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A309AA1C-C678-8EAC-9321-B8DE90581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79" b="3"/>
          <a:stretch/>
        </p:blipFill>
        <p:spPr>
          <a:xfrm>
            <a:off x="4488307" y="1340768"/>
            <a:ext cx="4027046" cy="48361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222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F1666-C2E4-B243-9DF7-4031D4772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319" y="80576"/>
            <a:ext cx="7912188" cy="1016705"/>
          </a:xfrm>
        </p:spPr>
        <p:txBody>
          <a:bodyPr anchor="ctr">
            <a:normAutofit/>
          </a:bodyPr>
          <a:lstStyle/>
          <a:p>
            <a:r>
              <a:rPr lang="es-ES" noProof="0" dirty="0"/>
              <a:t>Motivación y objetivos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36FFA8-99B2-F933-D695-A3D90B639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44823"/>
            <a:ext cx="5184576" cy="3318127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094D4-3A55-3240-90D3-38E6A4880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2120" y="1772816"/>
            <a:ext cx="3191427" cy="4351339"/>
          </a:xfrm>
        </p:spPr>
        <p:txBody>
          <a:bodyPr>
            <a:normAutofit/>
          </a:bodyPr>
          <a:lstStyle/>
          <a:p>
            <a:r>
              <a:rPr lang="en-US" sz="2000" dirty="0"/>
              <a:t>Uso de la API </a:t>
            </a:r>
            <a:r>
              <a:rPr lang="en-US" sz="2000" b="1" dirty="0"/>
              <a:t>StressTech (+ </a:t>
            </a:r>
            <a:r>
              <a:rPr lang="en-US" sz="2000" b="1" dirty="0" err="1"/>
              <a:t>Heratropic</a:t>
            </a:r>
            <a:r>
              <a:rPr lang="en-US" sz="2000" b="1" dirty="0"/>
              <a:t>) </a:t>
            </a:r>
            <a:r>
              <a:rPr lang="en-US" sz="2000" dirty="0"/>
              <a:t>para </a:t>
            </a:r>
            <a:r>
              <a:rPr lang="en-US" sz="2000" dirty="0" err="1"/>
              <a:t>analizar</a:t>
            </a:r>
            <a:r>
              <a:rPr lang="en-US" sz="2000" dirty="0"/>
              <a:t> </a:t>
            </a:r>
            <a:r>
              <a:rPr lang="en-US" sz="2000" dirty="0" err="1"/>
              <a:t>perfiles</a:t>
            </a:r>
            <a:r>
              <a:rPr lang="en-US" sz="2000" dirty="0"/>
              <a:t> </a:t>
            </a:r>
            <a:r>
              <a:rPr lang="en-US" sz="2000" dirty="0" err="1"/>
              <a:t>neurodivergentes</a:t>
            </a:r>
            <a:r>
              <a:rPr lang="en-US" sz="2000" dirty="0"/>
              <a:t> (</a:t>
            </a:r>
            <a:r>
              <a:rPr lang="en-US" sz="2000" dirty="0" err="1"/>
              <a:t>Autismo</a:t>
            </a:r>
            <a:r>
              <a:rPr lang="en-US" sz="2000" dirty="0"/>
              <a:t>, TDAH, …).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Detección</a:t>
            </a:r>
            <a:r>
              <a:rPr lang="en-US" sz="2000" dirty="0"/>
              <a:t> de </a:t>
            </a:r>
            <a:r>
              <a:rPr lang="en-US" sz="2000" dirty="0" err="1"/>
              <a:t>patrones</a:t>
            </a:r>
            <a:r>
              <a:rPr lang="en-US" sz="2000" dirty="0"/>
              <a:t> </a:t>
            </a:r>
            <a:r>
              <a:rPr lang="en-US" sz="2000" dirty="0" err="1"/>
              <a:t>asociados</a:t>
            </a:r>
            <a:r>
              <a:rPr lang="en-US" sz="2000" dirty="0"/>
              <a:t> a la </a:t>
            </a:r>
            <a:r>
              <a:rPr lang="en-US" sz="2000" dirty="0" err="1"/>
              <a:t>voz</a:t>
            </a:r>
            <a:r>
              <a:rPr lang="en-US" sz="2000" dirty="0"/>
              <a:t> y las </a:t>
            </a:r>
            <a:r>
              <a:rPr lang="en-US" sz="2000" dirty="0" err="1"/>
              <a:t>expresiones</a:t>
            </a:r>
            <a:r>
              <a:rPr lang="en-US" sz="2000" dirty="0"/>
              <a:t> </a:t>
            </a:r>
            <a:r>
              <a:rPr lang="en-US" sz="2000" dirty="0" err="1"/>
              <a:t>faciales</a:t>
            </a:r>
            <a:r>
              <a:rPr lang="en-US" sz="2000" dirty="0"/>
              <a:t> para </a:t>
            </a:r>
            <a:r>
              <a:rPr lang="en-US" sz="2000" dirty="0" err="1"/>
              <a:t>realizar</a:t>
            </a:r>
            <a:r>
              <a:rPr lang="en-US" sz="2000" dirty="0"/>
              <a:t> </a:t>
            </a:r>
            <a:r>
              <a:rPr lang="en-US" sz="2000" dirty="0" err="1"/>
              <a:t>análisis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218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E1E88-7C1F-B043-AB77-844734DE8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319" y="80576"/>
            <a:ext cx="7912188" cy="1016705"/>
          </a:xfrm>
        </p:spPr>
        <p:txBody>
          <a:bodyPr anchor="ctr">
            <a:normAutofit/>
          </a:bodyPr>
          <a:lstStyle/>
          <a:p>
            <a:r>
              <a:rPr lang="es-ES" dirty="0"/>
              <a:t>Motivación y objetivos</a:t>
            </a:r>
          </a:p>
        </p:txBody>
      </p:sp>
      <p:pic>
        <p:nvPicPr>
          <p:cNvPr id="2050" name="Picture 2" descr="Imagen cargada">
            <a:extLst>
              <a:ext uri="{FF2B5EF4-FFF2-40B4-BE49-F238E27FC236}">
                <a16:creationId xmlns:a16="http://schemas.microsoft.com/office/drawing/2014/main" id="{94E89F30-AB22-A291-5A77-18D8867C1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00" y="2270565"/>
            <a:ext cx="5177363" cy="231687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E5DD55-5D39-97E2-2CDA-4159A677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6363" y="2060848"/>
            <a:ext cx="3623311" cy="4351339"/>
          </a:xfrm>
        </p:spPr>
        <p:txBody>
          <a:bodyPr>
            <a:normAutofit/>
          </a:bodyPr>
          <a:lstStyle/>
          <a:p>
            <a:r>
              <a:rPr lang="es-ES" sz="1800" dirty="0"/>
              <a:t>Se almacenan archivos subidos a la API en un sistema S3 de Amazon</a:t>
            </a:r>
          </a:p>
          <a:p>
            <a:endParaRPr lang="es-ES" sz="1800" dirty="0"/>
          </a:p>
          <a:p>
            <a:r>
              <a:rPr lang="es-ES" sz="1800" dirty="0"/>
              <a:t>Procesamiento acústico que devuelve indicadores de estrés + NLP a la transcripción</a:t>
            </a:r>
          </a:p>
          <a:p>
            <a:endParaRPr lang="es-ES" sz="1800" dirty="0"/>
          </a:p>
          <a:p>
            <a:r>
              <a:rPr lang="es-ES" sz="1800" dirty="0" err="1"/>
              <a:t>Webhook</a:t>
            </a:r>
            <a:r>
              <a:rPr lang="es-ES" sz="1800" dirty="0"/>
              <a:t> -&gt; Apps Móviles</a:t>
            </a:r>
          </a:p>
          <a:p>
            <a:endParaRPr lang="es-ES" sz="2200" dirty="0"/>
          </a:p>
        </p:txBody>
      </p:sp>
      <p:pic>
        <p:nvPicPr>
          <p:cNvPr id="1026" name="Picture 2" descr="Youtube, logo icon - Free download on Iconfinder">
            <a:extLst>
              <a:ext uri="{FF2B5EF4-FFF2-40B4-BE49-F238E27FC236}">
                <a16:creationId xmlns:a16="http://schemas.microsoft.com/office/drawing/2014/main" id="{FB23C117-E8C9-E25D-86B6-03799BAC9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6" y="2441638"/>
            <a:ext cx="402584" cy="40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ktok Logo PNG para descargar gratis">
            <a:extLst>
              <a:ext uri="{FF2B5EF4-FFF2-40B4-BE49-F238E27FC236}">
                <a16:creationId xmlns:a16="http://schemas.microsoft.com/office/drawing/2014/main" id="{0DC8A54E-E54E-A833-C7CD-F92235265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6" y="2802040"/>
            <a:ext cx="645524" cy="64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X Logo PNG para descargar gratis">
            <a:extLst>
              <a:ext uri="{FF2B5EF4-FFF2-40B4-BE49-F238E27FC236}">
                <a16:creationId xmlns:a16="http://schemas.microsoft.com/office/drawing/2014/main" id="{E05A3401-1562-62ED-2AE0-3D36E419D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55" y="3375697"/>
            <a:ext cx="538625" cy="5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793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17E3B-691C-F4DB-2606-CC45F3083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 y 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C8FB23-AA55-5C03-C857-BF33C99C5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Competidores: </a:t>
            </a:r>
          </a:p>
        </p:txBody>
      </p:sp>
      <p:pic>
        <p:nvPicPr>
          <p:cNvPr id="1028" name="Picture 4" descr="Kintsugi Earns Frost &amp; Sullivan's Best Practices Technology Innovation  Leadership Award | Business Wire">
            <a:extLst>
              <a:ext uri="{FF2B5EF4-FFF2-40B4-BE49-F238E27FC236}">
                <a16:creationId xmlns:a16="http://schemas.microsoft.com/office/drawing/2014/main" id="{2AED4DBC-4C1F-C2B1-D384-4A73CABED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50" y="2274149"/>
            <a:ext cx="5436096" cy="284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- Canary Speech">
            <a:extLst>
              <a:ext uri="{FF2B5EF4-FFF2-40B4-BE49-F238E27FC236}">
                <a16:creationId xmlns:a16="http://schemas.microsoft.com/office/drawing/2014/main" id="{976F53D2-27F1-5E0C-EDAE-AA6756F1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538" y="4581128"/>
            <a:ext cx="4823520" cy="85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ase Study : Vocalis - גליל סופטוור">
            <a:extLst>
              <a:ext uri="{FF2B5EF4-FFF2-40B4-BE49-F238E27FC236}">
                <a16:creationId xmlns:a16="http://schemas.microsoft.com/office/drawing/2014/main" id="{ED2FC0D0-5AA8-BCEB-C758-8390197DE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50" y="1847996"/>
            <a:ext cx="5343500" cy="86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042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4FFD7-5D6B-9A71-51A5-1AA51B8DB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10E5BB-1C25-0E74-58A7-9CDE430E41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Plan de trabajo y recursos</a:t>
            </a:r>
          </a:p>
        </p:txBody>
      </p:sp>
    </p:spTree>
    <p:extLst>
      <p:ext uri="{BB962C8B-B14F-4D97-AF65-F5344CB8AC3E}">
        <p14:creationId xmlns:p14="http://schemas.microsoft.com/office/powerpoint/2010/main" val="2535307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B8822-6617-CB33-0C44-190F1C970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319" y="80576"/>
            <a:ext cx="7912188" cy="1016705"/>
          </a:xfrm>
        </p:spPr>
        <p:txBody>
          <a:bodyPr anchor="ctr">
            <a:normAutofit/>
          </a:bodyPr>
          <a:lstStyle/>
          <a:p>
            <a:r>
              <a:rPr lang="es-ES" dirty="0"/>
              <a:t>Planificado y realizado hasta la fecha</a:t>
            </a:r>
          </a:p>
        </p:txBody>
      </p:sp>
      <p:pic>
        <p:nvPicPr>
          <p:cNvPr id="5" name="Marcador de contenido 4" descr="Escala de tiempo&#10;&#10;El contenido generado por IA puede ser incorrecto.">
            <a:extLst>
              <a:ext uri="{FF2B5EF4-FFF2-40B4-BE49-F238E27FC236}">
                <a16:creationId xmlns:a16="http://schemas.microsoft.com/office/drawing/2014/main" id="{79AD87B5-8BC5-84A1-2244-60521D24D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560" y="1192107"/>
            <a:ext cx="6881705" cy="5161279"/>
          </a:xfrm>
          <a:noFill/>
        </p:spPr>
      </p:pic>
    </p:spTree>
    <p:extLst>
      <p:ext uri="{BB962C8B-B14F-4D97-AF65-F5344CB8AC3E}">
        <p14:creationId xmlns:p14="http://schemas.microsoft.com/office/powerpoint/2010/main" val="3733547533"/>
      </p:ext>
    </p:extLst>
  </p:cSld>
  <p:clrMapOvr>
    <a:masterClrMapping/>
  </p:clrMapOvr>
</p:sld>
</file>

<file path=ppt/theme/theme1.xml><?xml version="1.0" encoding="utf-8"?>
<a:theme xmlns:a="http://schemas.openxmlformats.org/drawingml/2006/main" name="AnalisisPreliminarIIT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tron ICAI" id="{FE90A36C-7B08-4C56-A16B-46D85B16C124}" vid="{2DA1B88E-F612-417B-BAC2-700C90BC7A0B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CC76C4A95B3B04A89FD25958FF911B1" ma:contentTypeVersion="4" ma:contentTypeDescription="Crear nuevo documento." ma:contentTypeScope="" ma:versionID="92561f9821f04e209362c7d0cd0d7c34">
  <xsd:schema xmlns:xsd="http://www.w3.org/2001/XMLSchema" xmlns:xs="http://www.w3.org/2001/XMLSchema" xmlns:p="http://schemas.microsoft.com/office/2006/metadata/properties" xmlns:ns2="4602cd45-3de6-4977-bad0-3d2d2e366396" xmlns:ns3="920f9b03-bbea-4400-bacc-6d64224da6d2" targetNamespace="http://schemas.microsoft.com/office/2006/metadata/properties" ma:root="true" ma:fieldsID="72090c88daa195022fe7c92515fad49a" ns2:_="" ns3:_="">
    <xsd:import namespace="4602cd45-3de6-4977-bad0-3d2d2e366396"/>
    <xsd:import namespace="920f9b03-bbea-4400-bacc-6d64224da6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02cd45-3de6-4977-bad0-3d2d2e3663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0f9b03-bbea-4400-bacc-6d64224da6d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5C06F2-6811-4915-8A08-5BDC663684E5}">
  <ds:schemaRefs>
    <ds:schemaRef ds:uri="http://schemas.microsoft.com/office/2006/documentManagement/types"/>
    <ds:schemaRef ds:uri="bc7df76d-1ee4-4d78-a88e-68f95700b072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4c902c7f-9db5-41e6-a829-9da83e17d0aa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F695B4F-A284-40CE-A208-D76DF56525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492B8F-ED6F-42A2-9F38-847637924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02cd45-3de6-4977-bad0-3d2d2e366396"/>
    <ds:schemaRef ds:uri="920f9b03-bbea-4400-bacc-6d64224da6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patron ICAI</Template>
  <TotalTime>580</TotalTime>
  <Words>205</Words>
  <Application>Microsoft Office PowerPoint</Application>
  <PresentationFormat>Presentación en pantalla (4:3)</PresentationFormat>
  <Paragraphs>45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Optima</vt:lpstr>
      <vt:lpstr>Wingdings</vt:lpstr>
      <vt:lpstr>AnalisisPreliminarIIT</vt:lpstr>
      <vt:lpstr>Phenomenological Analysis of Neurodivergent Profiles Using Machine Learning and Artificial Intelligence on Voice Data  Tutor: David Martín-Corral Calvo</vt:lpstr>
      <vt:lpstr>Índice</vt:lpstr>
      <vt:lpstr>1</vt:lpstr>
      <vt:lpstr>Resumen del contexto y estado del arte</vt:lpstr>
      <vt:lpstr>Motivación y objetivos</vt:lpstr>
      <vt:lpstr>Motivación y objetivos</vt:lpstr>
      <vt:lpstr>Motivación y objetivos</vt:lpstr>
      <vt:lpstr>2</vt:lpstr>
      <vt:lpstr>Planificado y realizado hasta la fecha</vt:lpstr>
      <vt:lpstr>3</vt:lpstr>
      <vt:lpstr>Trabajo realizado hasta la fecha</vt:lpstr>
      <vt:lpstr>Trabajo realizado hasta la fecha</vt:lpstr>
      <vt:lpstr>4</vt:lpstr>
      <vt:lpstr>Conclusiones actuales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Enrique Sanz Tur</dc:creator>
  <cp:keywords>transformadores</cp:keywords>
  <cp:lastModifiedBy>Enrique Sanz Tur</cp:lastModifiedBy>
  <cp:revision>10</cp:revision>
  <cp:lastPrinted>2014-09-02T23:13:43Z</cp:lastPrinted>
  <dcterms:created xsi:type="dcterms:W3CDTF">2025-04-03T22:46:23Z</dcterms:created>
  <dcterms:modified xsi:type="dcterms:W3CDTF">2025-04-04T10:00:22Z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0x0101006CC76C4A95B3B04A89FD25958FF911B1</vt:lpwstr>
  </property>
</Properties>
</file>