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4" r:id="rId5"/>
    <p:sldId id="266" r:id="rId6"/>
    <p:sldId id="278" r:id="rId7"/>
    <p:sldId id="27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8M1slTy9WvyXx6aVvl9Us/uPr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18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4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7" name="Google Shape;17;p18"/>
          <p:cNvSpPr/>
          <p:nvPr/>
        </p:nvSpPr>
        <p:spPr>
          <a:xfrm>
            <a:off x="895717" y="3124629"/>
            <a:ext cx="2158296" cy="151200"/>
          </a:xfrm>
          <a:custGeom>
            <a:avLst/>
            <a:gdLst/>
            <a:ahLst/>
            <a:cxnLst/>
            <a:rect l="l" t="t" r="r" b="b"/>
            <a:pathLst>
              <a:path w="2158295" h="165045" extrusionOk="0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-7816" y="5057878"/>
            <a:ext cx="715108" cy="949829"/>
          </a:xfrm>
          <a:custGeom>
            <a:avLst/>
            <a:gdLst/>
            <a:ahLst/>
            <a:cxnLst/>
            <a:rect l="l" t="t" r="r" b="b"/>
            <a:pathLst>
              <a:path w="723600" h="1015200" extrusionOk="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8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8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56" name="Google Shape;156;p2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8"/>
          <p:cNvSpPr/>
          <p:nvPr/>
        </p:nvSpPr>
        <p:spPr>
          <a:xfrm>
            <a:off x="8394970" y="349659"/>
            <a:ext cx="3806758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354111" y="-14727"/>
            <a:ext cx="4857345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838200" y="11576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 rot="5400000">
            <a:off x="4334256" y="-838201"/>
            <a:ext cx="352348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163" name="Google Shape;163;p28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9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66" name="Google Shape;166;p2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9"/>
          <p:cNvSpPr/>
          <p:nvPr/>
        </p:nvSpPr>
        <p:spPr>
          <a:xfrm>
            <a:off x="8394970" y="349659"/>
            <a:ext cx="3806758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7354111" y="-14727"/>
            <a:ext cx="4857345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 rot="5400000">
            <a:off x="6595459" y="2494566"/>
            <a:ext cx="5811838" cy="155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173" name="Google Shape;173;p29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0"/>
          <p:cNvGrpSpPr/>
          <p:nvPr/>
        </p:nvGrpSpPr>
        <p:grpSpPr>
          <a:xfrm>
            <a:off x="669154" y="6080052"/>
            <a:ext cx="819682" cy="660538"/>
            <a:chOff x="7413403" y="4976359"/>
            <a:chExt cx="2334986" cy="1881641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8069104" y="5422164"/>
            <a:ext cx="736673" cy="736673"/>
          </a:xfrm>
          <a:custGeom>
            <a:avLst/>
            <a:gdLst/>
            <a:ahLst/>
            <a:cxnLst/>
            <a:rect l="l" t="t" r="r" b="b"/>
            <a:pathLst>
              <a:path w="736672" h="736672" extrusionOk="0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/>
            <a:ahLst/>
            <a:cxnLst/>
            <a:rect l="l" t="t" r="r" b="b"/>
            <a:pathLst>
              <a:path w="3175312" h="2946690" extrusionOk="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/>
            <a:ahLst/>
            <a:cxnLst/>
            <a:rect l="l" t="t" r="r" b="b"/>
            <a:pathLst>
              <a:path w="1155813" h="863685" extrusionOk="0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/>
            <a:ahLst/>
            <a:cxnLst/>
            <a:rect l="l" t="t" r="r" b="b"/>
            <a:pathLst>
              <a:path w="1447942" h="1003398" extrusionOk="0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/>
            <a:ahLst/>
            <a:cxnLst/>
            <a:rect l="l" t="t" r="r" b="b"/>
            <a:pathLst>
              <a:path w="4978890" h="2133810" extrusionOk="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/>
            <a:ahLst/>
            <a:cxnLst/>
            <a:rect l="l" t="t" r="r" b="b"/>
            <a:pathLst>
              <a:path w="5029695" h="2146511" extrusionOk="0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895717" y="3124629"/>
            <a:ext cx="2158296" cy="151200"/>
          </a:xfrm>
          <a:custGeom>
            <a:avLst/>
            <a:gdLst/>
            <a:ahLst/>
            <a:cxnLst/>
            <a:rect l="l" t="t" r="r" b="b"/>
            <a:pathLst>
              <a:path w="2158295" h="165045" extrusionOk="0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-7816" y="5057878"/>
            <a:ext cx="715108" cy="949829"/>
          </a:xfrm>
          <a:custGeom>
            <a:avLst/>
            <a:gdLst/>
            <a:ahLst/>
            <a:cxnLst/>
            <a:rect l="l" t="t" r="r" b="b"/>
            <a:pathLst>
              <a:path w="723600" h="1015200" extrusionOk="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8" name="Google Shape;188;p30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1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91" name="Google Shape;191;p3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3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196" name="Google Shape;196;p31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97" name="Google Shape;197;p3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838200" y="950339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39788" y="2142616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2"/>
          </p:nvPr>
        </p:nvSpPr>
        <p:spPr>
          <a:xfrm>
            <a:off x="839788" y="2657478"/>
            <a:ext cx="5157787" cy="305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3"/>
          </p:nvPr>
        </p:nvSpPr>
        <p:spPr>
          <a:xfrm>
            <a:off x="6172200" y="2121408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4"/>
          </p:nvPr>
        </p:nvSpPr>
        <p:spPr>
          <a:xfrm>
            <a:off x="6172200" y="2654589"/>
            <a:ext cx="5183188" cy="305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838200" y="1846092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2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212" name="Google Shape;212;p3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32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217" name="Google Shape;217;p32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18" name="Google Shape;218;p32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838200" y="838868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838200" y="2084831"/>
            <a:ext cx="5181600" cy="362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2"/>
          </p:nvPr>
        </p:nvSpPr>
        <p:spPr>
          <a:xfrm>
            <a:off x="6198110" y="2083320"/>
            <a:ext cx="5181600" cy="367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838200" y="173636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2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0413777" y="4433244"/>
            <a:ext cx="1782599" cy="30316"/>
          </a:xfrm>
          <a:custGeom>
            <a:avLst/>
            <a:gdLst/>
            <a:ahLst/>
            <a:cxnLst/>
            <a:rect l="l" t="t" r="r" b="b"/>
            <a:pathLst>
              <a:path w="1782599" h="30316" extrusionOk="0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887582" y="2740606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10416941" y="4161024"/>
            <a:ext cx="1785131" cy="543175"/>
          </a:xfrm>
          <a:custGeom>
            <a:avLst/>
            <a:gdLst/>
            <a:ahLst/>
            <a:cxnLst/>
            <a:rect l="l" t="t" r="r" b="b"/>
            <a:pathLst>
              <a:path w="1343025" h="409575" extrusionOk="0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8607090" y="4437664"/>
            <a:ext cx="3595584" cy="922135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839788" y="118872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839788" y="3015068"/>
            <a:ext cx="3932237" cy="285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2"/>
          </p:nvPr>
        </p:nvSpPr>
        <p:spPr>
          <a:xfrm>
            <a:off x="5183188" y="1178872"/>
            <a:ext cx="6653212" cy="46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pic>
        <p:nvPicPr>
          <p:cNvPr id="240" name="Google Shape;240;p33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33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242" name="Google Shape;242;p3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4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246" name="Google Shape;246;p3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251" name="Google Shape;251;p34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52" name="Google Shape;252;p34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34"/>
          <p:cNvSpPr/>
          <p:nvPr/>
        </p:nvSpPr>
        <p:spPr>
          <a:xfrm>
            <a:off x="838200" y="1882668"/>
            <a:ext cx="6408000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838200" y="983430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0" name="Google Shape;260;p34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>
  <p:cSld name="1_En blanco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5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263" name="Google Shape;263;p3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3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268" name="Google Shape;268;p35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69" name="Google Shape;269;p35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5" name="Google Shape;275;p35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 blanco">
  <p:cSld name="2_En blanco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9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22" name="Google Shape;22;p1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9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8" name="Google Shape;28;p19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950339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9788" y="2142616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839788" y="2657478"/>
            <a:ext cx="5157787" cy="305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3"/>
          </p:nvPr>
        </p:nvSpPr>
        <p:spPr>
          <a:xfrm>
            <a:off x="6172200" y="2121408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4"/>
          </p:nvPr>
        </p:nvSpPr>
        <p:spPr>
          <a:xfrm>
            <a:off x="6172200" y="2654589"/>
            <a:ext cx="5183188" cy="305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/>
          <p:nvPr/>
        </p:nvSpPr>
        <p:spPr>
          <a:xfrm>
            <a:off x="838200" y="1846092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6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9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1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61" name="Google Shape;61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38200" y="795325"/>
            <a:ext cx="88718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1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68" name="Google Shape;68;p2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21"/>
          <p:cNvSpPr/>
          <p:nvPr/>
        </p:nvSpPr>
        <p:spPr>
          <a:xfrm>
            <a:off x="838200" y="1882668"/>
            <a:ext cx="6408000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1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16115" y="1176209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8200" y="2365248"/>
            <a:ext cx="10515600" cy="381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80" name="Google Shape;80;p22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3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83" name="Google Shape;83;p2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3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3"/>
          <p:cNvSpPr/>
          <p:nvPr/>
        </p:nvSpPr>
        <p:spPr>
          <a:xfrm>
            <a:off x="7998821" y="1645349"/>
            <a:ext cx="4196737" cy="1001638"/>
          </a:xfrm>
          <a:custGeom>
            <a:avLst/>
            <a:gdLst/>
            <a:ahLst/>
            <a:cxnLst/>
            <a:rect l="l" t="t" r="r" b="b"/>
            <a:pathLst>
              <a:path w="3152775" h="752475" extrusionOk="0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2186920" y="2632655"/>
            <a:ext cx="5081" cy="25381"/>
          </a:xfrm>
          <a:custGeom>
            <a:avLst/>
            <a:gdLst/>
            <a:ahLst/>
            <a:cxnLst/>
            <a:rect l="l" t="t" r="r" b="b"/>
            <a:pathLst>
              <a:path w="5081" h="25381" extrusionOk="0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3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/>
          <p:nvPr/>
        </p:nvSpPr>
        <p:spPr>
          <a:xfrm>
            <a:off x="9299643" y="549212"/>
            <a:ext cx="2887277" cy="1001638"/>
          </a:xfrm>
          <a:custGeom>
            <a:avLst/>
            <a:gdLst/>
            <a:ahLst/>
            <a:cxnLst/>
            <a:rect l="l" t="t" r="r" b="b"/>
            <a:pathLst>
              <a:path w="3152775" h="752475" extrusionOk="0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>
  <p:cSld name="Dos objeto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4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96" name="Google Shape;96;p2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4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02" name="Google Shape;102;p24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838200" y="838868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38200" y="2084831"/>
            <a:ext cx="5181600" cy="362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6198110" y="2083320"/>
            <a:ext cx="5181600" cy="367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838200" y="173636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6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4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5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15" name="Google Shape;115;p2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25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21" name="Google Shape;121;p25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25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6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30" name="Google Shape;130;p2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39788" y="1148555"/>
            <a:ext cx="3932237" cy="143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5183188" y="1148556"/>
            <a:ext cx="6172200" cy="471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839788" y="3023616"/>
            <a:ext cx="3932237" cy="2845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10413777" y="4433244"/>
            <a:ext cx="1782599" cy="30316"/>
          </a:xfrm>
          <a:custGeom>
            <a:avLst/>
            <a:gdLst/>
            <a:ahLst/>
            <a:cxnLst/>
            <a:rect l="l" t="t" r="r" b="b"/>
            <a:pathLst>
              <a:path w="1782599" h="30316" extrusionOk="0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0416941" y="4161024"/>
            <a:ext cx="1785131" cy="543175"/>
          </a:xfrm>
          <a:custGeom>
            <a:avLst/>
            <a:gdLst/>
            <a:ahLst/>
            <a:cxnLst/>
            <a:rect l="l" t="t" r="r" b="b"/>
            <a:pathLst>
              <a:path w="1343025" h="409575" extrusionOk="0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8607090" y="4437664"/>
            <a:ext cx="3595584" cy="922135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556887" y="1679161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37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406274" y="6024059"/>
            <a:ext cx="819682" cy="660538"/>
            <a:chOff x="7413403" y="4976359"/>
            <a:chExt cx="2334986" cy="1881641"/>
          </a:xfrm>
        </p:grpSpPr>
        <p:sp>
          <p:nvSpPr>
            <p:cNvPr id="145" name="Google Shape;145;p27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7"/>
          <p:cNvSpPr/>
          <p:nvPr/>
        </p:nvSpPr>
        <p:spPr>
          <a:xfrm>
            <a:off x="8394970" y="349659"/>
            <a:ext cx="3806758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836612" y="1280159"/>
            <a:ext cx="3932237" cy="130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>
            <a:spLocks noGrp="1"/>
          </p:cNvSpPr>
          <p:nvPr>
            <p:ph type="pic" idx="2"/>
          </p:nvPr>
        </p:nvSpPr>
        <p:spPr>
          <a:xfrm>
            <a:off x="5183188" y="1280160"/>
            <a:ext cx="6172200" cy="458089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839788" y="2828544"/>
            <a:ext cx="3932237" cy="304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152" name="Google Shape;152;p27" descr="Universidad César Vallejo - Aniversario 29 añ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15" y="318835"/>
            <a:ext cx="3157129" cy="51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7354111" y="-14727"/>
            <a:ext cx="4857345" cy="1011677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2000">
                <a:srgbClr val="00206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16115" y="1176209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2365248"/>
            <a:ext cx="10515600" cy="381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0948-51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rcid.org/0000-0002-3520-43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0948-5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rcid.org/0000-0002-3520-43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>
            <a:spLocks noGrp="1"/>
          </p:cNvSpPr>
          <p:nvPr>
            <p:ph type="ctrTitle"/>
          </p:nvPr>
        </p:nvSpPr>
        <p:spPr>
          <a:xfrm>
            <a:off x="1459230" y="1162051"/>
            <a:ext cx="9273539" cy="120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dirty="0">
                <a:latin typeface="Arial"/>
                <a:ea typeface="Arial"/>
                <a:cs typeface="Arial"/>
                <a:sym typeface="Arial"/>
              </a:rPr>
              <a:t>Videojuego Serio para Mejorar el Aprendizaje de Patrones de Diseño de Software en una Universidad Privada de Trujillo, 2023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 txBox="1">
            <a:spLocks noGrp="1"/>
          </p:cNvSpPr>
          <p:nvPr>
            <p:ph type="subTitle" idx="1"/>
          </p:nvPr>
        </p:nvSpPr>
        <p:spPr>
          <a:xfrm>
            <a:off x="1523999" y="3337343"/>
            <a:ext cx="9144000" cy="311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6800" b="1" dirty="0">
                <a:latin typeface="Arial"/>
                <a:ea typeface="Arial"/>
                <a:cs typeface="Arial"/>
                <a:sym typeface="Arial"/>
              </a:rPr>
              <a:t>AUTOR: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Loyola Alvarez, Alan Raúl Leonel (orcid.org/0000-0003-0948-5182)</a:t>
            </a:r>
            <a:endParaRPr lang="es-ES" dirty="0"/>
          </a:p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ES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b="1" dirty="0">
                <a:latin typeface="Arial"/>
                <a:ea typeface="Arial"/>
                <a:cs typeface="Arial"/>
                <a:sym typeface="Arial"/>
              </a:rPr>
              <a:t>ASESOR: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Dr. Cieza Mostacero, Segundo Edwin (orcid.org/0000-0002-3520-4383)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b="1" dirty="0">
                <a:latin typeface="Arial"/>
                <a:ea typeface="Arial"/>
                <a:cs typeface="Arial"/>
                <a:sym typeface="Arial"/>
              </a:rPr>
              <a:t>Trujillo – Perú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08 de Noviembre del 2023</a:t>
            </a:r>
            <a:endParaRPr sz="7200" dirty="0"/>
          </a:p>
        </p:txBody>
      </p:sp>
      <p:sp>
        <p:nvSpPr>
          <p:cNvPr id="4" name="Rectángulo 3">
            <a:hlinkClick r:id="rId3"/>
            <a:extLst>
              <a:ext uri="{FF2B5EF4-FFF2-40B4-BE49-F238E27FC236}">
                <a16:creationId xmlns:a16="http://schemas.microsoft.com/office/drawing/2014/main" id="{12EE95DB-E825-54AC-0566-EB4DB5B3F22A}"/>
              </a:ext>
            </a:extLst>
          </p:cNvPr>
          <p:cNvSpPr/>
          <p:nvPr/>
        </p:nvSpPr>
        <p:spPr>
          <a:xfrm>
            <a:off x="6208295" y="3777916"/>
            <a:ext cx="3212431" cy="24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4"/>
            <a:extLst>
              <a:ext uri="{FF2B5EF4-FFF2-40B4-BE49-F238E27FC236}">
                <a16:creationId xmlns:a16="http://schemas.microsoft.com/office/drawing/2014/main" id="{6E013F63-E86F-4445-31BD-A4F5DCE2FE17}"/>
              </a:ext>
            </a:extLst>
          </p:cNvPr>
          <p:cNvSpPr/>
          <p:nvPr/>
        </p:nvSpPr>
        <p:spPr>
          <a:xfrm>
            <a:off x="6428935" y="4726745"/>
            <a:ext cx="3212431" cy="265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>
            <a:spLocks noGrp="1"/>
          </p:cNvSpPr>
          <p:nvPr>
            <p:ph type="title"/>
          </p:nvPr>
        </p:nvSpPr>
        <p:spPr>
          <a:xfrm>
            <a:off x="838200" y="795325"/>
            <a:ext cx="88718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 dirty="0"/>
              <a:t>INTRODUCCIÓN</a:t>
            </a:r>
            <a:endParaRPr dirty="0"/>
          </a:p>
        </p:txBody>
      </p:sp>
      <p:sp>
        <p:nvSpPr>
          <p:cNvPr id="325" name="Google Shape;325;p4"/>
          <p:cNvSpPr txBox="1">
            <a:spLocks noGrp="1"/>
          </p:cNvSpPr>
          <p:nvPr>
            <p:ph type="sldNum" idx="12"/>
          </p:nvPr>
        </p:nvSpPr>
        <p:spPr>
          <a:xfrm>
            <a:off x="8571880" y="63606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  <p:sp>
        <p:nvSpPr>
          <p:cNvPr id="330" name="Google Shape;330;p4"/>
          <p:cNvSpPr/>
          <p:nvPr/>
        </p:nvSpPr>
        <p:spPr>
          <a:xfrm>
            <a:off x="8961782" y="3955077"/>
            <a:ext cx="2743199" cy="106108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7829F3-9A1D-C6F0-3389-96E65E8E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84" y="2275434"/>
            <a:ext cx="1325563" cy="1325563"/>
          </a:xfrm>
          <a:prstGeom prst="rect">
            <a:avLst/>
          </a:prstGeom>
        </p:spPr>
      </p:pic>
      <p:sp>
        <p:nvSpPr>
          <p:cNvPr id="3" name="Google Shape;330;p4">
            <a:extLst>
              <a:ext uri="{FF2B5EF4-FFF2-40B4-BE49-F238E27FC236}">
                <a16:creationId xmlns:a16="http://schemas.microsoft.com/office/drawing/2014/main" id="{8B7E03A7-B40F-4577-DAB4-8F0445EA6DA2}"/>
              </a:ext>
            </a:extLst>
          </p:cNvPr>
          <p:cNvSpPr/>
          <p:nvPr/>
        </p:nvSpPr>
        <p:spPr>
          <a:xfrm>
            <a:off x="4473593" y="2576233"/>
            <a:ext cx="2801012" cy="113599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30;p4">
            <a:extLst>
              <a:ext uri="{FF2B5EF4-FFF2-40B4-BE49-F238E27FC236}">
                <a16:creationId xmlns:a16="http://schemas.microsoft.com/office/drawing/2014/main" id="{105A9AC8-D3E5-275B-DA8C-3E9564899EC4}"/>
              </a:ext>
            </a:extLst>
          </p:cNvPr>
          <p:cNvSpPr/>
          <p:nvPr/>
        </p:nvSpPr>
        <p:spPr>
          <a:xfrm>
            <a:off x="487019" y="4181948"/>
            <a:ext cx="2801012" cy="111032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Europa continental - Wikipedia, la enciclopedia libre">
            <a:extLst>
              <a:ext uri="{FF2B5EF4-FFF2-40B4-BE49-F238E27FC236}">
                <a16:creationId xmlns:a16="http://schemas.microsoft.com/office/drawing/2014/main" id="{C244AEAC-CFCF-A3C7-FE13-B20AA581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93" y="3843048"/>
            <a:ext cx="1686050" cy="17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Los países del Pacífico de Latinoamérica, con perspectivas de crecimiento">
            <a:extLst>
              <a:ext uri="{FF2B5EF4-FFF2-40B4-BE49-F238E27FC236}">
                <a16:creationId xmlns:a16="http://schemas.microsoft.com/office/drawing/2014/main" id="{B2D27FF4-4207-60D7-584A-F913FCFB2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E442EC-4A99-71EE-72BC-D91777FFE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552" y="1963458"/>
            <a:ext cx="1395064" cy="1637539"/>
          </a:xfrm>
          <a:prstGeom prst="rect">
            <a:avLst/>
          </a:prstGeom>
        </p:spPr>
      </p:pic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F8C0B6A9-2681-925C-68FD-F5FC6018191C}"/>
              </a:ext>
            </a:extLst>
          </p:cNvPr>
          <p:cNvSpPr/>
          <p:nvPr/>
        </p:nvSpPr>
        <p:spPr>
          <a:xfrm>
            <a:off x="3140421" y="5557538"/>
            <a:ext cx="1686050" cy="650757"/>
          </a:xfrm>
          <a:prstGeom prst="curvedUpArrow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A7F38BA2-C05D-B103-DF52-E730C3C7F7C6}"/>
              </a:ext>
            </a:extLst>
          </p:cNvPr>
          <p:cNvSpPr/>
          <p:nvPr/>
        </p:nvSpPr>
        <p:spPr>
          <a:xfrm flipV="1">
            <a:off x="7490962" y="2227935"/>
            <a:ext cx="1686050" cy="633007"/>
          </a:xfrm>
          <a:prstGeom prst="curvedUpArrow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"/>
          <p:cNvSpPr txBox="1">
            <a:spLocks noGrp="1"/>
          </p:cNvSpPr>
          <p:nvPr>
            <p:ph type="title"/>
          </p:nvPr>
        </p:nvSpPr>
        <p:spPr>
          <a:xfrm>
            <a:off x="838200" y="795325"/>
            <a:ext cx="8859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 b="1"/>
              <a:t>OBJETIVOS</a:t>
            </a:r>
            <a:endParaRPr/>
          </a:p>
        </p:txBody>
      </p:sp>
      <p:sp>
        <p:nvSpPr>
          <p:cNvPr id="358" name="Google Shape;35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  <p:sp>
        <p:nvSpPr>
          <p:cNvPr id="359" name="Google Shape;359;p6"/>
          <p:cNvSpPr/>
          <p:nvPr/>
        </p:nvSpPr>
        <p:spPr>
          <a:xfrm>
            <a:off x="1310055" y="2821170"/>
            <a:ext cx="3321956" cy="3171292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1414003" y="3400787"/>
            <a:ext cx="316536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Mejorar el aprendizaje de patrones de diseño de software a través del uso de un videojuego serio en estudiantes de la carrera de Ingeniería de Sistemas de una Universidad Privada de Trujillo en el año 2023.</a:t>
            </a:r>
          </a:p>
        </p:txBody>
      </p:sp>
      <p:sp>
        <p:nvSpPr>
          <p:cNvPr id="361" name="Google Shape;361;p6"/>
          <p:cNvSpPr/>
          <p:nvPr/>
        </p:nvSpPr>
        <p:spPr>
          <a:xfrm>
            <a:off x="1353935" y="2152529"/>
            <a:ext cx="3225434" cy="404519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33D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362" name="Google Shape;362;p6"/>
          <p:cNvSpPr/>
          <p:nvPr/>
        </p:nvSpPr>
        <p:spPr>
          <a:xfrm>
            <a:off x="6632193" y="2152529"/>
            <a:ext cx="3225434" cy="404519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33D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grpSp>
        <p:nvGrpSpPr>
          <p:cNvPr id="363" name="Google Shape;363;p6"/>
          <p:cNvGrpSpPr/>
          <p:nvPr/>
        </p:nvGrpSpPr>
        <p:grpSpPr>
          <a:xfrm>
            <a:off x="6632192" y="3194363"/>
            <a:ext cx="4249753" cy="2424905"/>
            <a:chOff x="1560526" y="169653"/>
            <a:chExt cx="2774269" cy="1356883"/>
          </a:xfrm>
        </p:grpSpPr>
        <p:sp>
          <p:nvSpPr>
            <p:cNvPr id="364" name="Google Shape;364;p6"/>
            <p:cNvSpPr/>
            <p:nvPr/>
          </p:nvSpPr>
          <p:spPr>
            <a:xfrm rot="5400000">
              <a:off x="2269219" y="-539040"/>
              <a:ext cx="1356883" cy="277426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00000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1560526" y="235891"/>
              <a:ext cx="2708031" cy="1224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3429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+mj-lt"/>
                <a:buAutoNum type="arabicPeriod"/>
              </a:pPr>
              <a:r>
                <a:rPr lang="es-ES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s-E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umentar </a:t>
              </a:r>
              <a:r>
                <a:rPr lang="es-ES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nivel de </a:t>
              </a:r>
              <a:r>
                <a:rPr lang="es-E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retención del conocimiento</a:t>
              </a:r>
            </a:p>
            <a:p>
              <a:pPr marL="3429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+mj-lt"/>
                <a:buAutoNum type="arabicPeriod"/>
              </a:pPr>
              <a:r>
                <a:rPr lang="es-ES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s-E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umentar el nivel de comprensión</a:t>
              </a:r>
            </a:p>
            <a:p>
              <a:pPr marL="3429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+mj-lt"/>
                <a:buAutoNum type="arabicPeriod"/>
              </a:pPr>
              <a:r>
                <a:rPr lang="es-ES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s-E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umentar el nivel de motivación</a:t>
              </a:r>
            </a:p>
            <a:p>
              <a:pPr marL="3429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+mj-lt"/>
                <a:buAutoNum type="arabicPeriod"/>
              </a:pPr>
              <a:r>
                <a:rPr lang="es-ES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s-E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umentar el nivel de satisfacción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"/>
          <p:cNvSpPr txBox="1">
            <a:spLocks noGrp="1"/>
          </p:cNvSpPr>
          <p:nvPr>
            <p:ph type="title"/>
          </p:nvPr>
        </p:nvSpPr>
        <p:spPr>
          <a:xfrm>
            <a:off x="838200" y="795325"/>
            <a:ext cx="8859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 b="1" dirty="0"/>
              <a:t>POBLACIÓN, MUESTRA, MUESTREO Y UNIDAD DE ANÁLISIS</a:t>
            </a:r>
            <a:endParaRPr dirty="0"/>
          </a:p>
        </p:txBody>
      </p:sp>
      <p:sp>
        <p:nvSpPr>
          <p:cNvPr id="452" name="Google Shape;4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 dirty="0"/>
          </a:p>
        </p:txBody>
      </p:sp>
      <p:sp>
        <p:nvSpPr>
          <p:cNvPr id="453" name="Google Shape;453;p9"/>
          <p:cNvSpPr/>
          <p:nvPr/>
        </p:nvSpPr>
        <p:spPr>
          <a:xfrm>
            <a:off x="6599100" y="3867065"/>
            <a:ext cx="1188000" cy="360000"/>
          </a:xfrm>
          <a:custGeom>
            <a:avLst/>
            <a:gdLst/>
            <a:ahLst/>
            <a:cxnLst/>
            <a:rect l="l" t="t" r="r" b="b"/>
            <a:pathLst>
              <a:path w="1188000" h="360000" extrusionOk="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1000">
                <a:srgbClr val="002060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4639067" y="3867065"/>
            <a:ext cx="1269898" cy="360000"/>
          </a:xfrm>
          <a:custGeom>
            <a:avLst/>
            <a:gdLst/>
            <a:ahLst/>
            <a:cxnLst/>
            <a:rect l="l" t="t" r="r" b="b"/>
            <a:pathLst>
              <a:path w="1188000" h="360000" extrusionOk="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1000">
                <a:srgbClr val="002060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2731781" y="3867065"/>
            <a:ext cx="1188000" cy="360000"/>
          </a:xfrm>
          <a:custGeom>
            <a:avLst/>
            <a:gdLst/>
            <a:ahLst/>
            <a:cxnLst/>
            <a:rect l="l" t="t" r="r" b="b"/>
            <a:pathLst>
              <a:path w="1188000" h="360000" extrusionOk="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1000">
                <a:srgbClr val="002060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1976366" y="3673430"/>
            <a:ext cx="792000" cy="792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883909" y="3637430"/>
            <a:ext cx="792000" cy="792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5908965" y="3651065"/>
            <a:ext cx="792000" cy="792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9"/>
          <p:cNvSpPr txBox="1"/>
          <p:nvPr/>
        </p:nvSpPr>
        <p:spPr>
          <a:xfrm>
            <a:off x="1544273" y="3135206"/>
            <a:ext cx="165618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DE ESTUDIO</a:t>
            </a:r>
            <a:endParaRPr/>
          </a:p>
        </p:txBody>
      </p:sp>
      <p:sp>
        <p:nvSpPr>
          <p:cNvPr id="460" name="Google Shape;460;p9"/>
          <p:cNvSpPr txBox="1"/>
          <p:nvPr/>
        </p:nvSpPr>
        <p:spPr>
          <a:xfrm>
            <a:off x="5476872" y="3128123"/>
            <a:ext cx="165618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endParaRPr/>
          </a:p>
        </p:txBody>
      </p:sp>
      <p:sp>
        <p:nvSpPr>
          <p:cNvPr id="461" name="Google Shape;461;p9"/>
          <p:cNvSpPr txBox="1"/>
          <p:nvPr/>
        </p:nvSpPr>
        <p:spPr>
          <a:xfrm>
            <a:off x="3451816" y="3136612"/>
            <a:ext cx="165618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POBLACIÓN</a:t>
            </a:r>
            <a:endParaRPr/>
          </a:p>
        </p:txBody>
      </p:sp>
      <p:sp>
        <p:nvSpPr>
          <p:cNvPr id="462" name="Google Shape;462;p9"/>
          <p:cNvSpPr txBox="1"/>
          <p:nvPr/>
        </p:nvSpPr>
        <p:spPr>
          <a:xfrm>
            <a:off x="7192713" y="3150914"/>
            <a:ext cx="196581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DE ANÁLISIS</a:t>
            </a:r>
            <a:endParaRPr/>
          </a:p>
        </p:txBody>
      </p:sp>
      <p:sp>
        <p:nvSpPr>
          <p:cNvPr id="463" name="Google Shape;463;p9"/>
          <p:cNvSpPr txBox="1"/>
          <p:nvPr/>
        </p:nvSpPr>
        <p:spPr>
          <a:xfrm>
            <a:off x="1535932" y="4468511"/>
            <a:ext cx="165618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Aprendizaje de Patrones de Diseño de Software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3134918" y="4452553"/>
            <a:ext cx="228997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estudiantes de la carrera de Ingeniería de Sistemas de todas las Universidades Privadas a nivel mundial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Indeterminado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 txBox="1"/>
          <p:nvPr/>
        </p:nvSpPr>
        <p:spPr>
          <a:xfrm>
            <a:off x="5297987" y="4427746"/>
            <a:ext cx="228997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Estudiantes de la carrera de Ingeniería de Sistemas de una Universidad Privada de Trujillo, 2023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60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</a:rPr>
              <a:t>Grupo Experimental = 30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</a:rPr>
              <a:t>Grupo de Control = 30</a:t>
            </a:r>
            <a:endParaRPr lang="es-ES" dirty="0"/>
          </a:p>
        </p:txBody>
      </p:sp>
      <p:sp>
        <p:nvSpPr>
          <p:cNvPr id="466" name="Google Shape;466;p9"/>
          <p:cNvSpPr txBox="1"/>
          <p:nvPr/>
        </p:nvSpPr>
        <p:spPr>
          <a:xfrm>
            <a:off x="7461055" y="4467467"/>
            <a:ext cx="179321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la carrera de Ingeniería de Sistemas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una Universidad Privada de Trujillo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838200" y="2144011"/>
            <a:ext cx="3225434" cy="404519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33D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de investigación: Aplicada</a:t>
            </a:r>
            <a:endParaRPr/>
          </a:p>
        </p:txBody>
      </p:sp>
      <p:sp>
        <p:nvSpPr>
          <p:cNvPr id="468" name="Google Shape;468;p9"/>
          <p:cNvSpPr txBox="1"/>
          <p:nvPr/>
        </p:nvSpPr>
        <p:spPr>
          <a:xfrm>
            <a:off x="838200" y="2690350"/>
            <a:ext cx="6101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investigación: Experimental puro.</a:t>
            </a:r>
            <a:endParaRPr dirty="0"/>
          </a:p>
        </p:txBody>
      </p:sp>
      <p:sp>
        <p:nvSpPr>
          <p:cNvPr id="469" name="Google Shape;469;p9"/>
          <p:cNvSpPr/>
          <p:nvPr/>
        </p:nvSpPr>
        <p:spPr>
          <a:xfrm>
            <a:off x="8475739" y="3867065"/>
            <a:ext cx="1188000" cy="360000"/>
          </a:xfrm>
          <a:custGeom>
            <a:avLst/>
            <a:gdLst/>
            <a:ahLst/>
            <a:cxnLst/>
            <a:rect l="l" t="t" r="r" b="b"/>
            <a:pathLst>
              <a:path w="1188000" h="360000" extrusionOk="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1000">
                <a:srgbClr val="002060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9656259" y="3637430"/>
            <a:ext cx="792000" cy="792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9"/>
          <p:cNvSpPr txBox="1"/>
          <p:nvPr/>
        </p:nvSpPr>
        <p:spPr>
          <a:xfrm>
            <a:off x="9069352" y="3050887"/>
            <a:ext cx="196581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PARA LA INVESTIGACIÓN</a:t>
            </a:r>
            <a:endParaRPr/>
          </a:p>
        </p:txBody>
      </p:sp>
      <p:sp>
        <p:nvSpPr>
          <p:cNvPr id="472" name="Google Shape;472;p9"/>
          <p:cNvSpPr txBox="1"/>
          <p:nvPr/>
        </p:nvSpPr>
        <p:spPr>
          <a:xfrm>
            <a:off x="9254270" y="4626494"/>
            <a:ext cx="15959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Hipotético- Deductivo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7779620" y="3637430"/>
            <a:ext cx="792000" cy="792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  <p:sp>
        <p:nvSpPr>
          <p:cNvPr id="491" name="Google Shape;491;p11"/>
          <p:cNvSpPr txBox="1">
            <a:spLocks noGrp="1"/>
          </p:cNvSpPr>
          <p:nvPr>
            <p:ph type="title"/>
          </p:nvPr>
        </p:nvSpPr>
        <p:spPr>
          <a:xfrm>
            <a:off x="838200" y="950339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/>
              <a:t>OPERACIONALIZACIÓN DE VARIABLES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FAB644-48CE-13E7-ADBE-591D7147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8" y="2050449"/>
            <a:ext cx="10640910" cy="4305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6</a:t>
            </a:fld>
            <a:endParaRPr/>
          </a:p>
        </p:txBody>
      </p:sp>
      <p:sp>
        <p:nvSpPr>
          <p:cNvPr id="491" name="Google Shape;491;p11"/>
          <p:cNvSpPr txBox="1">
            <a:spLocks noGrp="1"/>
          </p:cNvSpPr>
          <p:nvPr>
            <p:ph type="title"/>
          </p:nvPr>
        </p:nvSpPr>
        <p:spPr>
          <a:xfrm>
            <a:off x="838200" y="950339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 dirty="0"/>
              <a:t>VIDEO DEMOSTRATIVO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14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>
            <a:spLocks noGrp="1"/>
          </p:cNvSpPr>
          <p:nvPr>
            <p:ph type="ctrTitle"/>
          </p:nvPr>
        </p:nvSpPr>
        <p:spPr>
          <a:xfrm>
            <a:off x="1459230" y="1162051"/>
            <a:ext cx="9273539" cy="120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dirty="0">
                <a:latin typeface="Arial"/>
                <a:ea typeface="Arial"/>
                <a:cs typeface="Arial"/>
                <a:sym typeface="Arial"/>
              </a:rPr>
              <a:t>Videojuego Serio para Mejorar el Aprendizaje de Patrones de Diseño de Software en una Universidad Privada de Trujillo, 2023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 txBox="1">
            <a:spLocks noGrp="1"/>
          </p:cNvSpPr>
          <p:nvPr>
            <p:ph type="subTitle" idx="1"/>
          </p:nvPr>
        </p:nvSpPr>
        <p:spPr>
          <a:xfrm>
            <a:off x="1523999" y="3337343"/>
            <a:ext cx="9144000" cy="311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6800" b="1" dirty="0">
                <a:latin typeface="Arial"/>
                <a:ea typeface="Arial"/>
                <a:cs typeface="Arial"/>
                <a:sym typeface="Arial"/>
              </a:rPr>
              <a:t>AUTOR: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Loyola Alvarez, Alan Raúl Leonel (orcid.org/0000-0003-0948-5182)</a:t>
            </a:r>
            <a:endParaRPr lang="es-ES" dirty="0"/>
          </a:p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ES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b="1" dirty="0">
                <a:latin typeface="Arial"/>
                <a:ea typeface="Arial"/>
                <a:cs typeface="Arial"/>
                <a:sym typeface="Arial"/>
              </a:rPr>
              <a:t>ASESOR: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Dr. Cieza Mostacero, Segundo Edwin (orcid.org/0000-0002-3520-4383)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b="1" dirty="0">
                <a:latin typeface="Arial"/>
                <a:ea typeface="Arial"/>
                <a:cs typeface="Arial"/>
                <a:sym typeface="Arial"/>
              </a:rPr>
              <a:t>Trujillo – Perú</a:t>
            </a:r>
            <a:endParaRPr sz="7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 dirty="0">
                <a:latin typeface="Arial"/>
                <a:ea typeface="Arial"/>
                <a:cs typeface="Arial"/>
                <a:sym typeface="Arial"/>
              </a:rPr>
              <a:t>08 de Noviembre del 2023</a:t>
            </a:r>
            <a:endParaRPr sz="7200" dirty="0"/>
          </a:p>
        </p:txBody>
      </p:sp>
      <p:sp>
        <p:nvSpPr>
          <p:cNvPr id="4" name="Rectángulo 3">
            <a:hlinkClick r:id="rId3"/>
            <a:extLst>
              <a:ext uri="{FF2B5EF4-FFF2-40B4-BE49-F238E27FC236}">
                <a16:creationId xmlns:a16="http://schemas.microsoft.com/office/drawing/2014/main" id="{12EE95DB-E825-54AC-0566-EB4DB5B3F22A}"/>
              </a:ext>
            </a:extLst>
          </p:cNvPr>
          <p:cNvSpPr/>
          <p:nvPr/>
        </p:nvSpPr>
        <p:spPr>
          <a:xfrm>
            <a:off x="6208295" y="3777916"/>
            <a:ext cx="3212431" cy="24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4"/>
            <a:extLst>
              <a:ext uri="{FF2B5EF4-FFF2-40B4-BE49-F238E27FC236}">
                <a16:creationId xmlns:a16="http://schemas.microsoft.com/office/drawing/2014/main" id="{6E013F63-E86F-4445-31BD-A4F5DCE2FE17}"/>
              </a:ext>
            </a:extLst>
          </p:cNvPr>
          <p:cNvSpPr/>
          <p:nvPr/>
        </p:nvSpPr>
        <p:spPr>
          <a:xfrm>
            <a:off x="6428935" y="4726745"/>
            <a:ext cx="3212431" cy="265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056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300</Words>
  <Application>Microsoft Office PowerPoint</Application>
  <PresentationFormat>Panorámica</PresentationFormat>
  <Paragraphs>55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Videojuego Serio para Mejorar el Aprendizaje de Patrones de Diseño de Software en una Universidad Privada de Trujillo, 2023</vt:lpstr>
      <vt:lpstr>INTRODUCCIÓN</vt:lpstr>
      <vt:lpstr>OBJETIVOS</vt:lpstr>
      <vt:lpstr>POBLACIÓN, MUESTRA, MUESTREO Y UNIDAD DE ANÁLISIS</vt:lpstr>
      <vt:lpstr>OPERACIONALIZACIÓN DE VARIABLES</vt:lpstr>
      <vt:lpstr>VIDEO DEMOSTRATIVO</vt:lpstr>
      <vt:lpstr>Videojuego Serio para Mejorar el Aprendizaje de Patrones de Diseño de Software en una Universidad Privada de Trujillo,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Videojuego para Mejorar el Análisis Experimental del Comportamiento con Condicionamiento Clásico y Operante en la Escuela Profesional de Psicología de una Universidad Privada de Trujillo, 2022</dc:title>
  <dc:creator>Nayelly Moreno Soto</dc:creator>
  <cp:lastModifiedBy>Alan Raúl Leonel Loyola Alvarez</cp:lastModifiedBy>
  <cp:revision>79</cp:revision>
  <dcterms:created xsi:type="dcterms:W3CDTF">2022-02-11T18:15:22Z</dcterms:created>
  <dcterms:modified xsi:type="dcterms:W3CDTF">2023-10-28T04:06:51Z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