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83" r:id="rId5"/>
    <p:sldId id="291" r:id="rId6"/>
    <p:sldId id="292" r:id="rId7"/>
    <p:sldId id="343" r:id="rId8"/>
    <p:sldId id="294" r:id="rId9"/>
    <p:sldId id="316" r:id="rId10"/>
    <p:sldId id="333" r:id="rId11"/>
    <p:sldId id="318" r:id="rId12"/>
    <p:sldId id="320" r:id="rId13"/>
    <p:sldId id="346" r:id="rId14"/>
    <p:sldId id="350" r:id="rId15"/>
    <p:sldId id="351" r:id="rId16"/>
    <p:sldId id="342" r:id="rId17"/>
    <p:sldId id="327" r:id="rId18"/>
    <p:sldId id="329" r:id="rId19"/>
    <p:sldId id="324" r:id="rId20"/>
    <p:sldId id="325" r:id="rId21"/>
    <p:sldId id="348" r:id="rId22"/>
    <p:sldId id="349" r:id="rId23"/>
    <p:sldId id="330" r:id="rId24"/>
    <p:sldId id="331" r:id="rId25"/>
    <p:sldId id="338" r:id="rId2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C04DEB-57D5-4594-B05D-B641F1E8FE1E}">
          <p14:sldIdLst>
            <p14:sldId id="283"/>
            <p14:sldId id="291"/>
            <p14:sldId id="292"/>
            <p14:sldId id="343"/>
            <p14:sldId id="294"/>
            <p14:sldId id="316"/>
            <p14:sldId id="333"/>
            <p14:sldId id="318"/>
            <p14:sldId id="320"/>
            <p14:sldId id="346"/>
            <p14:sldId id="350"/>
            <p14:sldId id="351"/>
            <p14:sldId id="342"/>
            <p14:sldId id="327"/>
            <p14:sldId id="329"/>
            <p14:sldId id="324"/>
            <p14:sldId id="325"/>
            <p14:sldId id="348"/>
            <p14:sldId id="349"/>
            <p14:sldId id="330"/>
            <p14:sldId id="331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rica Spector" initials="ERS" lastIdx="40" clrIdx="6">
    <p:extLst>
      <p:ext uri="{19B8F6BF-5375-455C-9EA6-DF929625EA0E}">
        <p15:presenceInfo xmlns:p15="http://schemas.microsoft.com/office/powerpoint/2012/main" userId="Erica Spector" providerId="None"/>
      </p:ext>
    </p:extLst>
  </p:cmAuthor>
  <p:cmAuthor id="1" name="Jeffrey Reale" initials="JR" lastIdx="22" clrIdx="0">
    <p:extLst/>
  </p:cmAuthor>
  <p:cmAuthor id="8" name="Laura Eldon" initials="LE" lastIdx="68" clrIdx="7"/>
  <p:cmAuthor id="2" name="Shannon Clancy" initials="SC" lastIdx="1" clrIdx="1">
    <p:extLst/>
  </p:cmAuthor>
  <p:cmAuthor id="9" name="Sana Fatikhova" initials="SF" lastIdx="10" clrIdx="8">
    <p:extLst>
      <p:ext uri="{19B8F6BF-5375-455C-9EA6-DF929625EA0E}">
        <p15:presenceInfo xmlns:p15="http://schemas.microsoft.com/office/powerpoint/2012/main" userId="S-1-5-21-4095628063-3556742122-3606576086-124291" providerId="AD"/>
      </p:ext>
    </p:extLst>
  </p:cmAuthor>
  <p:cmAuthor id="3" name="Nicole Carey" initials="NC" lastIdx="2" clrIdx="2">
    <p:extLst/>
  </p:cmAuthor>
  <p:cmAuthor id="10" name="BROOKE BELL" initials="BB" lastIdx="42" clrIdx="9"/>
  <p:cmAuthor id="4" name="KPMG" initials="K" lastIdx="73" clrIdx="3">
    <p:extLst>
      <p:ext uri="{19B8F6BF-5375-455C-9EA6-DF929625EA0E}">
        <p15:presenceInfo xmlns:p15="http://schemas.microsoft.com/office/powerpoint/2012/main" userId="KPMG" providerId="None"/>
      </p:ext>
    </p:extLst>
  </p:cmAuthor>
  <p:cmAuthor id="11" name="DEAN MOHS" initials="DM" lastIdx="11" clrIdx="10"/>
  <p:cmAuthor id="5" name="Wanlass, Brooke E" initials="WBE" lastIdx="31" clrIdx="4">
    <p:extLst>
      <p:ext uri="{19B8F6BF-5375-455C-9EA6-DF929625EA0E}">
        <p15:presenceInfo xmlns:p15="http://schemas.microsoft.com/office/powerpoint/2012/main" userId="Wanlass, Brooke E" providerId="None"/>
      </p:ext>
    </p:extLst>
  </p:cmAuthor>
  <p:cmAuthor id="6" name="Sarah M. Hummer" initials="SMH" lastIdx="26" clrIdx="5">
    <p:extLst>
      <p:ext uri="{19B8F6BF-5375-455C-9EA6-DF929625EA0E}">
        <p15:presenceInfo xmlns:p15="http://schemas.microsoft.com/office/powerpoint/2012/main" userId="Sarah M. Humm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52B"/>
    <a:srgbClr val="02354C"/>
    <a:srgbClr val="209BDE"/>
    <a:srgbClr val="0D76AD"/>
    <a:srgbClr val="618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3897" autoAdjust="0"/>
  </p:normalViewPr>
  <p:slideViewPr>
    <p:cSldViewPr snapToGrid="0">
      <p:cViewPr varScale="1">
        <p:scale>
          <a:sx n="74" d="100"/>
          <a:sy n="74" d="100"/>
        </p:scale>
        <p:origin x="1164" y="96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0" y="-4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89FAB11-F12F-4AA2-BBF8-95E7C86076BA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267028-00BA-4172-BA01-D633450528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52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A1FD244-DF3F-46DF-B424-64FEDE64CC88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4CF45E3-81CD-4A30-BE3D-CD247F19EF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63DEF-EB64-4934-94D7-FD7BBA019E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84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63DEF-EB64-4934-94D7-FD7BBA019E2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97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63DEF-EB64-4934-94D7-FD7BBA019E2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0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63DEF-EB64-4934-94D7-FD7BBA019E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3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63DEF-EB64-4934-94D7-FD7BBA019E2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34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DDFE0-4245-4E77-9397-49E306959DA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6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63DEF-EB64-4934-94D7-FD7BBA019E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0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63DEF-EB64-4934-94D7-FD7BBA019E2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9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63DEF-EB64-4934-94D7-FD7BBA019E2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93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63DEF-EB64-4934-94D7-FD7BBA019E2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3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63DEF-EB64-4934-94D7-FD7BBA019E2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8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1" b="-3"/>
          <a:stretch/>
        </p:blipFill>
        <p:spPr bwMode="auto">
          <a:xfrm>
            <a:off x="0" y="-159656"/>
            <a:ext cx="9144000" cy="7003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rgbClr val="209BD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A55D-D6EA-47DB-AFDC-3319C8657813}" type="datetime1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87AA-2568-400D-B3BF-28B9A5B3F4F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6192314"/>
            <a:ext cx="2363623" cy="60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1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6242-F4C1-40F6-9AA8-99D4E1B15A63}" type="datetime1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87AA-2568-400D-B3BF-28B9A5B3F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0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A1CE-62E9-4FA5-8A87-A193725CD1E6}" type="datetime1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87AA-2568-400D-B3BF-28B9A5B3F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MS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84A9C"/>
          </a:solidFill>
          <a:effectLst>
            <a:outerShdw dist="76200" dir="5640000" algn="tl" rotWithShape="0">
              <a:srgbClr val="FFD004"/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28804"/>
            <a:ext cx="82296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2698" y="1"/>
            <a:ext cx="9156700" cy="3309056"/>
            <a:chOff x="-2035" y="0"/>
            <a:chExt cx="9184132" cy="3309056"/>
          </a:xfrm>
        </p:grpSpPr>
        <p:sp>
          <p:nvSpPr>
            <p:cNvPr id="10" name="Freeform 9"/>
            <p:cNvSpPr/>
            <p:nvPr userDrawn="1"/>
          </p:nvSpPr>
          <p:spPr>
            <a:xfrm>
              <a:off x="-2035" y="0"/>
              <a:ext cx="9184132" cy="2438400"/>
            </a:xfrm>
            <a:custGeom>
              <a:avLst/>
              <a:gdLst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952500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952500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9400" h="952500">
                  <a:moveTo>
                    <a:pt x="12700" y="0"/>
                  </a:moveTo>
                  <a:lnTo>
                    <a:pt x="9156700" y="0"/>
                  </a:lnTo>
                  <a:lnTo>
                    <a:pt x="9169400" y="892969"/>
                  </a:lnTo>
                  <a:cubicBezTo>
                    <a:pt x="7078133" y="620118"/>
                    <a:pt x="2713567" y="997148"/>
                    <a:pt x="0" y="952500"/>
                  </a:cubicBezTo>
                  <a:lnTo>
                    <a:pt x="127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0" y="2209800"/>
              <a:ext cx="9144000" cy="1099256"/>
            </a:xfrm>
            <a:custGeom>
              <a:avLst/>
              <a:gdLst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426915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479669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198314 h 532422"/>
                <a:gd name="connsiteX1" fmla="*/ 0 w 546100"/>
                <a:gd name="connsiteY1" fmla="*/ 532422 h 532422"/>
                <a:gd name="connsiteX2" fmla="*/ 304906 w 546100"/>
                <a:gd name="connsiteY2" fmla="*/ 70338 h 532422"/>
                <a:gd name="connsiteX3" fmla="*/ 546100 w 546100"/>
                <a:gd name="connsiteY3" fmla="*/ 374161 h 532422"/>
                <a:gd name="connsiteX4" fmla="*/ 546100 w 546100"/>
                <a:gd name="connsiteY4" fmla="*/ 0 h 532422"/>
                <a:gd name="connsiteX5" fmla="*/ 0 w 546100"/>
                <a:gd name="connsiteY5" fmla="*/ 198314 h 532422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479669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100" h="637930">
                  <a:moveTo>
                    <a:pt x="0" y="303822"/>
                  </a:moveTo>
                  <a:lnTo>
                    <a:pt x="0" y="637930"/>
                  </a:lnTo>
                  <a:cubicBezTo>
                    <a:pt x="123631" y="651771"/>
                    <a:pt x="167623" y="334108"/>
                    <a:pt x="304906" y="175846"/>
                  </a:cubicBezTo>
                  <a:cubicBezTo>
                    <a:pt x="463427" y="-52754"/>
                    <a:pt x="520312" y="482600"/>
                    <a:pt x="546100" y="479669"/>
                  </a:cubicBezTo>
                  <a:lnTo>
                    <a:pt x="546100" y="0"/>
                  </a:lnTo>
                  <a:cubicBezTo>
                    <a:pt x="336762" y="-439615"/>
                    <a:pt x="139559" y="664307"/>
                    <a:pt x="0" y="30382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20000"/>
                    <a:lumOff val="80000"/>
                    <a:alpha val="60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  <a:alpha val="24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11"/>
            <p:cNvSpPr/>
            <p:nvPr userDrawn="1"/>
          </p:nvSpPr>
          <p:spPr>
            <a:xfrm>
              <a:off x="0" y="2108201"/>
              <a:ext cx="9171432" cy="921455"/>
            </a:xfrm>
            <a:custGeom>
              <a:avLst/>
              <a:gdLst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426915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100" h="637930">
                  <a:moveTo>
                    <a:pt x="0" y="303822"/>
                  </a:moveTo>
                  <a:lnTo>
                    <a:pt x="0" y="637930"/>
                  </a:lnTo>
                  <a:cubicBezTo>
                    <a:pt x="123631" y="651771"/>
                    <a:pt x="167623" y="334108"/>
                    <a:pt x="304906" y="175846"/>
                  </a:cubicBezTo>
                  <a:cubicBezTo>
                    <a:pt x="463427" y="-52754"/>
                    <a:pt x="520312" y="166077"/>
                    <a:pt x="546100" y="163146"/>
                  </a:cubicBezTo>
                  <a:lnTo>
                    <a:pt x="546100" y="0"/>
                  </a:lnTo>
                  <a:cubicBezTo>
                    <a:pt x="336762" y="-439615"/>
                    <a:pt x="139559" y="664307"/>
                    <a:pt x="0" y="30382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12"/>
            <p:cNvSpPr/>
            <p:nvPr userDrawn="1"/>
          </p:nvSpPr>
          <p:spPr>
            <a:xfrm>
              <a:off x="0" y="2044700"/>
              <a:ext cx="9171432" cy="540455"/>
            </a:xfrm>
            <a:custGeom>
              <a:avLst/>
              <a:gdLst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100" h="374161">
                  <a:moveTo>
                    <a:pt x="0" y="145561"/>
                  </a:moveTo>
                  <a:lnTo>
                    <a:pt x="0" y="374161"/>
                  </a:lnTo>
                  <a:cubicBezTo>
                    <a:pt x="122114" y="599017"/>
                    <a:pt x="204030" y="175847"/>
                    <a:pt x="341313" y="17585"/>
                  </a:cubicBezTo>
                  <a:cubicBezTo>
                    <a:pt x="480114" y="-87923"/>
                    <a:pt x="520312" y="60569"/>
                    <a:pt x="546100" y="57638"/>
                  </a:cubicBezTo>
                  <a:lnTo>
                    <a:pt x="546100" y="0"/>
                  </a:lnTo>
                  <a:cubicBezTo>
                    <a:pt x="372410" y="-378069"/>
                    <a:pt x="139559" y="506046"/>
                    <a:pt x="0" y="14556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3733800"/>
            <a:ext cx="9144000" cy="1143000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22CDB-10C5-4BDD-A4E0-F116724D3E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2698" y="1"/>
            <a:ext cx="9156700" cy="3309056"/>
            <a:chOff x="-2035" y="0"/>
            <a:chExt cx="9184132" cy="3309056"/>
          </a:xfrm>
        </p:grpSpPr>
        <p:sp>
          <p:nvSpPr>
            <p:cNvPr id="10" name="Freeform 9"/>
            <p:cNvSpPr/>
            <p:nvPr userDrawn="1"/>
          </p:nvSpPr>
          <p:spPr>
            <a:xfrm>
              <a:off x="-2035" y="0"/>
              <a:ext cx="9184132" cy="2438400"/>
            </a:xfrm>
            <a:custGeom>
              <a:avLst/>
              <a:gdLst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952500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952500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9400" h="952500">
                  <a:moveTo>
                    <a:pt x="12700" y="0"/>
                  </a:moveTo>
                  <a:lnTo>
                    <a:pt x="9156700" y="0"/>
                  </a:lnTo>
                  <a:lnTo>
                    <a:pt x="9169400" y="892969"/>
                  </a:lnTo>
                  <a:cubicBezTo>
                    <a:pt x="7078133" y="620118"/>
                    <a:pt x="2713567" y="997148"/>
                    <a:pt x="0" y="952500"/>
                  </a:cubicBezTo>
                  <a:lnTo>
                    <a:pt x="127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0" y="2209800"/>
              <a:ext cx="9144000" cy="1099256"/>
            </a:xfrm>
            <a:custGeom>
              <a:avLst/>
              <a:gdLst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426915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479669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198314 h 532422"/>
                <a:gd name="connsiteX1" fmla="*/ 0 w 546100"/>
                <a:gd name="connsiteY1" fmla="*/ 532422 h 532422"/>
                <a:gd name="connsiteX2" fmla="*/ 304906 w 546100"/>
                <a:gd name="connsiteY2" fmla="*/ 70338 h 532422"/>
                <a:gd name="connsiteX3" fmla="*/ 546100 w 546100"/>
                <a:gd name="connsiteY3" fmla="*/ 374161 h 532422"/>
                <a:gd name="connsiteX4" fmla="*/ 546100 w 546100"/>
                <a:gd name="connsiteY4" fmla="*/ 0 h 532422"/>
                <a:gd name="connsiteX5" fmla="*/ 0 w 546100"/>
                <a:gd name="connsiteY5" fmla="*/ 198314 h 532422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479669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100" h="637930">
                  <a:moveTo>
                    <a:pt x="0" y="303822"/>
                  </a:moveTo>
                  <a:lnTo>
                    <a:pt x="0" y="637930"/>
                  </a:lnTo>
                  <a:cubicBezTo>
                    <a:pt x="123631" y="651771"/>
                    <a:pt x="167623" y="334108"/>
                    <a:pt x="304906" y="175846"/>
                  </a:cubicBezTo>
                  <a:cubicBezTo>
                    <a:pt x="463427" y="-52754"/>
                    <a:pt x="520312" y="482600"/>
                    <a:pt x="546100" y="479669"/>
                  </a:cubicBezTo>
                  <a:lnTo>
                    <a:pt x="546100" y="0"/>
                  </a:lnTo>
                  <a:cubicBezTo>
                    <a:pt x="336762" y="-439615"/>
                    <a:pt x="139559" y="664307"/>
                    <a:pt x="0" y="30382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20000"/>
                    <a:lumOff val="80000"/>
                    <a:alpha val="60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  <a:alpha val="24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11"/>
            <p:cNvSpPr/>
            <p:nvPr userDrawn="1"/>
          </p:nvSpPr>
          <p:spPr>
            <a:xfrm>
              <a:off x="0" y="2108201"/>
              <a:ext cx="9171432" cy="921455"/>
            </a:xfrm>
            <a:custGeom>
              <a:avLst/>
              <a:gdLst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426915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100" h="637930">
                  <a:moveTo>
                    <a:pt x="0" y="303822"/>
                  </a:moveTo>
                  <a:lnTo>
                    <a:pt x="0" y="637930"/>
                  </a:lnTo>
                  <a:cubicBezTo>
                    <a:pt x="123631" y="651771"/>
                    <a:pt x="167623" y="334108"/>
                    <a:pt x="304906" y="175846"/>
                  </a:cubicBezTo>
                  <a:cubicBezTo>
                    <a:pt x="463427" y="-52754"/>
                    <a:pt x="520312" y="166077"/>
                    <a:pt x="546100" y="163146"/>
                  </a:cubicBezTo>
                  <a:lnTo>
                    <a:pt x="546100" y="0"/>
                  </a:lnTo>
                  <a:cubicBezTo>
                    <a:pt x="336762" y="-439615"/>
                    <a:pt x="139559" y="664307"/>
                    <a:pt x="0" y="30382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12"/>
            <p:cNvSpPr/>
            <p:nvPr userDrawn="1"/>
          </p:nvSpPr>
          <p:spPr>
            <a:xfrm>
              <a:off x="0" y="2044700"/>
              <a:ext cx="9171432" cy="540455"/>
            </a:xfrm>
            <a:custGeom>
              <a:avLst/>
              <a:gdLst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100" h="374161">
                  <a:moveTo>
                    <a:pt x="0" y="145561"/>
                  </a:moveTo>
                  <a:lnTo>
                    <a:pt x="0" y="374161"/>
                  </a:lnTo>
                  <a:cubicBezTo>
                    <a:pt x="122114" y="599017"/>
                    <a:pt x="204030" y="175847"/>
                    <a:pt x="341313" y="17585"/>
                  </a:cubicBezTo>
                  <a:cubicBezTo>
                    <a:pt x="480114" y="-87923"/>
                    <a:pt x="520312" y="60569"/>
                    <a:pt x="546100" y="57638"/>
                  </a:cubicBezTo>
                  <a:lnTo>
                    <a:pt x="546100" y="0"/>
                  </a:lnTo>
                  <a:cubicBezTo>
                    <a:pt x="372410" y="-378069"/>
                    <a:pt x="139559" y="506046"/>
                    <a:pt x="0" y="14556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3733800"/>
            <a:ext cx="9144000" cy="1143000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22CDB-10C5-4BDD-A4E0-F116724D3E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2698" y="1"/>
            <a:ext cx="9156700" cy="3309056"/>
            <a:chOff x="-2035" y="0"/>
            <a:chExt cx="9184132" cy="3309056"/>
          </a:xfrm>
        </p:grpSpPr>
        <p:sp>
          <p:nvSpPr>
            <p:cNvPr id="10" name="Freeform 9"/>
            <p:cNvSpPr/>
            <p:nvPr userDrawn="1"/>
          </p:nvSpPr>
          <p:spPr>
            <a:xfrm>
              <a:off x="-2035" y="0"/>
              <a:ext cx="9184132" cy="2438400"/>
            </a:xfrm>
            <a:custGeom>
              <a:avLst/>
              <a:gdLst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952500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952500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9400" h="952500">
                  <a:moveTo>
                    <a:pt x="12700" y="0"/>
                  </a:moveTo>
                  <a:lnTo>
                    <a:pt x="9156700" y="0"/>
                  </a:lnTo>
                  <a:lnTo>
                    <a:pt x="9169400" y="892969"/>
                  </a:lnTo>
                  <a:cubicBezTo>
                    <a:pt x="7078133" y="620118"/>
                    <a:pt x="2713567" y="997148"/>
                    <a:pt x="0" y="952500"/>
                  </a:cubicBezTo>
                  <a:lnTo>
                    <a:pt x="127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0" y="2209800"/>
              <a:ext cx="9144000" cy="1099256"/>
            </a:xfrm>
            <a:custGeom>
              <a:avLst/>
              <a:gdLst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426915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479669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198314 h 532422"/>
                <a:gd name="connsiteX1" fmla="*/ 0 w 546100"/>
                <a:gd name="connsiteY1" fmla="*/ 532422 h 532422"/>
                <a:gd name="connsiteX2" fmla="*/ 304906 w 546100"/>
                <a:gd name="connsiteY2" fmla="*/ 70338 h 532422"/>
                <a:gd name="connsiteX3" fmla="*/ 546100 w 546100"/>
                <a:gd name="connsiteY3" fmla="*/ 374161 h 532422"/>
                <a:gd name="connsiteX4" fmla="*/ 546100 w 546100"/>
                <a:gd name="connsiteY4" fmla="*/ 0 h 532422"/>
                <a:gd name="connsiteX5" fmla="*/ 0 w 546100"/>
                <a:gd name="connsiteY5" fmla="*/ 198314 h 532422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479669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100" h="637930">
                  <a:moveTo>
                    <a:pt x="0" y="303822"/>
                  </a:moveTo>
                  <a:lnTo>
                    <a:pt x="0" y="637930"/>
                  </a:lnTo>
                  <a:cubicBezTo>
                    <a:pt x="123631" y="651771"/>
                    <a:pt x="167623" y="334108"/>
                    <a:pt x="304906" y="175846"/>
                  </a:cubicBezTo>
                  <a:cubicBezTo>
                    <a:pt x="463427" y="-52754"/>
                    <a:pt x="520312" y="482600"/>
                    <a:pt x="546100" y="479669"/>
                  </a:cubicBezTo>
                  <a:lnTo>
                    <a:pt x="546100" y="0"/>
                  </a:lnTo>
                  <a:cubicBezTo>
                    <a:pt x="336762" y="-439615"/>
                    <a:pt x="139559" y="664307"/>
                    <a:pt x="0" y="30382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20000"/>
                    <a:lumOff val="80000"/>
                    <a:alpha val="60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  <a:alpha val="24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11"/>
            <p:cNvSpPr/>
            <p:nvPr userDrawn="1"/>
          </p:nvSpPr>
          <p:spPr>
            <a:xfrm>
              <a:off x="0" y="2108201"/>
              <a:ext cx="9171432" cy="921455"/>
            </a:xfrm>
            <a:custGeom>
              <a:avLst/>
              <a:gdLst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426915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100" h="637930">
                  <a:moveTo>
                    <a:pt x="0" y="303822"/>
                  </a:moveTo>
                  <a:lnTo>
                    <a:pt x="0" y="637930"/>
                  </a:lnTo>
                  <a:cubicBezTo>
                    <a:pt x="123631" y="651771"/>
                    <a:pt x="167623" y="334108"/>
                    <a:pt x="304906" y="175846"/>
                  </a:cubicBezTo>
                  <a:cubicBezTo>
                    <a:pt x="463427" y="-52754"/>
                    <a:pt x="520312" y="166077"/>
                    <a:pt x="546100" y="163146"/>
                  </a:cubicBezTo>
                  <a:lnTo>
                    <a:pt x="546100" y="0"/>
                  </a:lnTo>
                  <a:cubicBezTo>
                    <a:pt x="336762" y="-439615"/>
                    <a:pt x="139559" y="664307"/>
                    <a:pt x="0" y="30382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12"/>
            <p:cNvSpPr/>
            <p:nvPr userDrawn="1"/>
          </p:nvSpPr>
          <p:spPr>
            <a:xfrm>
              <a:off x="0" y="2044700"/>
              <a:ext cx="9171432" cy="540455"/>
            </a:xfrm>
            <a:custGeom>
              <a:avLst/>
              <a:gdLst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100" h="374161">
                  <a:moveTo>
                    <a:pt x="0" y="145561"/>
                  </a:moveTo>
                  <a:lnTo>
                    <a:pt x="0" y="374161"/>
                  </a:lnTo>
                  <a:cubicBezTo>
                    <a:pt x="122114" y="599017"/>
                    <a:pt x="204030" y="175847"/>
                    <a:pt x="341313" y="17585"/>
                  </a:cubicBezTo>
                  <a:cubicBezTo>
                    <a:pt x="480114" y="-87923"/>
                    <a:pt x="520312" y="60569"/>
                    <a:pt x="546100" y="57638"/>
                  </a:cubicBezTo>
                  <a:lnTo>
                    <a:pt x="546100" y="0"/>
                  </a:lnTo>
                  <a:cubicBezTo>
                    <a:pt x="372410" y="-378069"/>
                    <a:pt x="139559" y="506046"/>
                    <a:pt x="0" y="14556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3733800"/>
            <a:ext cx="9144000" cy="1143000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22CDB-10C5-4BDD-A4E0-F116724D3E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2698" y="1"/>
            <a:ext cx="9156700" cy="3309056"/>
            <a:chOff x="-2035" y="0"/>
            <a:chExt cx="9184132" cy="3309056"/>
          </a:xfrm>
        </p:grpSpPr>
        <p:sp>
          <p:nvSpPr>
            <p:cNvPr id="10" name="Freeform 9"/>
            <p:cNvSpPr/>
            <p:nvPr userDrawn="1"/>
          </p:nvSpPr>
          <p:spPr>
            <a:xfrm>
              <a:off x="-2035" y="0"/>
              <a:ext cx="9184132" cy="2438400"/>
            </a:xfrm>
            <a:custGeom>
              <a:avLst/>
              <a:gdLst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952500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952500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  <a:gd name="connsiteX0" fmla="*/ 12700 w 9169400"/>
                <a:gd name="connsiteY0" fmla="*/ 0 h 952500"/>
                <a:gd name="connsiteX1" fmla="*/ 9156700 w 9169400"/>
                <a:gd name="connsiteY1" fmla="*/ 0 h 952500"/>
                <a:gd name="connsiteX2" fmla="*/ 9169400 w 9169400"/>
                <a:gd name="connsiteY2" fmla="*/ 892969 h 952500"/>
                <a:gd name="connsiteX3" fmla="*/ 0 w 9169400"/>
                <a:gd name="connsiteY3" fmla="*/ 952500 h 952500"/>
                <a:gd name="connsiteX4" fmla="*/ 12700 w 9169400"/>
                <a:gd name="connsiteY4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9400" h="952500">
                  <a:moveTo>
                    <a:pt x="12700" y="0"/>
                  </a:moveTo>
                  <a:lnTo>
                    <a:pt x="9156700" y="0"/>
                  </a:lnTo>
                  <a:lnTo>
                    <a:pt x="9169400" y="892969"/>
                  </a:lnTo>
                  <a:cubicBezTo>
                    <a:pt x="7078133" y="620118"/>
                    <a:pt x="2713567" y="997148"/>
                    <a:pt x="0" y="952500"/>
                  </a:cubicBezTo>
                  <a:lnTo>
                    <a:pt x="127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0" y="2209800"/>
              <a:ext cx="9144000" cy="1099256"/>
            </a:xfrm>
            <a:custGeom>
              <a:avLst/>
              <a:gdLst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426915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479669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198314 h 532422"/>
                <a:gd name="connsiteX1" fmla="*/ 0 w 546100"/>
                <a:gd name="connsiteY1" fmla="*/ 532422 h 532422"/>
                <a:gd name="connsiteX2" fmla="*/ 304906 w 546100"/>
                <a:gd name="connsiteY2" fmla="*/ 70338 h 532422"/>
                <a:gd name="connsiteX3" fmla="*/ 546100 w 546100"/>
                <a:gd name="connsiteY3" fmla="*/ 374161 h 532422"/>
                <a:gd name="connsiteX4" fmla="*/ 546100 w 546100"/>
                <a:gd name="connsiteY4" fmla="*/ 0 h 532422"/>
                <a:gd name="connsiteX5" fmla="*/ 0 w 546100"/>
                <a:gd name="connsiteY5" fmla="*/ 198314 h 532422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479669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100" h="637930">
                  <a:moveTo>
                    <a:pt x="0" y="303822"/>
                  </a:moveTo>
                  <a:lnTo>
                    <a:pt x="0" y="637930"/>
                  </a:lnTo>
                  <a:cubicBezTo>
                    <a:pt x="123631" y="651771"/>
                    <a:pt x="167623" y="334108"/>
                    <a:pt x="304906" y="175846"/>
                  </a:cubicBezTo>
                  <a:cubicBezTo>
                    <a:pt x="463427" y="-52754"/>
                    <a:pt x="520312" y="482600"/>
                    <a:pt x="546100" y="479669"/>
                  </a:cubicBezTo>
                  <a:lnTo>
                    <a:pt x="546100" y="0"/>
                  </a:lnTo>
                  <a:cubicBezTo>
                    <a:pt x="336762" y="-439615"/>
                    <a:pt x="139559" y="664307"/>
                    <a:pt x="0" y="30382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lumMod val="20000"/>
                    <a:lumOff val="80000"/>
                    <a:alpha val="60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  <a:alpha val="24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11"/>
            <p:cNvSpPr/>
            <p:nvPr userDrawn="1"/>
          </p:nvSpPr>
          <p:spPr>
            <a:xfrm>
              <a:off x="0" y="2108201"/>
              <a:ext cx="9171432" cy="921455"/>
            </a:xfrm>
            <a:custGeom>
              <a:avLst/>
              <a:gdLst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57638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145561 h 479669"/>
                <a:gd name="connsiteX1" fmla="*/ 0 w 546100"/>
                <a:gd name="connsiteY1" fmla="*/ 479669 h 479669"/>
                <a:gd name="connsiteX2" fmla="*/ 341313 w 546100"/>
                <a:gd name="connsiteY2" fmla="*/ 17585 h 479669"/>
                <a:gd name="connsiteX3" fmla="*/ 546100 w 546100"/>
                <a:gd name="connsiteY3" fmla="*/ 426915 h 479669"/>
                <a:gd name="connsiteX4" fmla="*/ 546100 w 546100"/>
                <a:gd name="connsiteY4" fmla="*/ 0 h 479669"/>
                <a:gd name="connsiteX5" fmla="*/ 0 w 546100"/>
                <a:gd name="connsiteY5" fmla="*/ 145561 h 479669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58517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41313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  <a:gd name="connsiteX0" fmla="*/ 0 w 546100"/>
                <a:gd name="connsiteY0" fmla="*/ 303822 h 637930"/>
                <a:gd name="connsiteX1" fmla="*/ 0 w 546100"/>
                <a:gd name="connsiteY1" fmla="*/ 637930 h 637930"/>
                <a:gd name="connsiteX2" fmla="*/ 304906 w 546100"/>
                <a:gd name="connsiteY2" fmla="*/ 175846 h 637930"/>
                <a:gd name="connsiteX3" fmla="*/ 546100 w 546100"/>
                <a:gd name="connsiteY3" fmla="*/ 163146 h 637930"/>
                <a:gd name="connsiteX4" fmla="*/ 546100 w 546100"/>
                <a:gd name="connsiteY4" fmla="*/ 0 h 637930"/>
                <a:gd name="connsiteX5" fmla="*/ 0 w 546100"/>
                <a:gd name="connsiteY5" fmla="*/ 303822 h 63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100" h="637930">
                  <a:moveTo>
                    <a:pt x="0" y="303822"/>
                  </a:moveTo>
                  <a:lnTo>
                    <a:pt x="0" y="637930"/>
                  </a:lnTo>
                  <a:cubicBezTo>
                    <a:pt x="123631" y="651771"/>
                    <a:pt x="167623" y="334108"/>
                    <a:pt x="304906" y="175846"/>
                  </a:cubicBezTo>
                  <a:cubicBezTo>
                    <a:pt x="463427" y="-52754"/>
                    <a:pt x="520312" y="166077"/>
                    <a:pt x="546100" y="163146"/>
                  </a:cubicBezTo>
                  <a:lnTo>
                    <a:pt x="546100" y="0"/>
                  </a:lnTo>
                  <a:cubicBezTo>
                    <a:pt x="336762" y="-439615"/>
                    <a:pt x="139559" y="664307"/>
                    <a:pt x="0" y="30382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12"/>
            <p:cNvSpPr/>
            <p:nvPr userDrawn="1"/>
          </p:nvSpPr>
          <p:spPr>
            <a:xfrm>
              <a:off x="0" y="2044700"/>
              <a:ext cx="9171432" cy="540455"/>
            </a:xfrm>
            <a:custGeom>
              <a:avLst/>
              <a:gdLst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0 h 228600"/>
                <a:gd name="connsiteX1" fmla="*/ 0 w 546100"/>
                <a:gd name="connsiteY1" fmla="*/ 228600 h 228600"/>
                <a:gd name="connsiteX2" fmla="*/ 546100 w 546100"/>
                <a:gd name="connsiteY2" fmla="*/ 228600 h 228600"/>
                <a:gd name="connsiteX3" fmla="*/ 546100 w 546100"/>
                <a:gd name="connsiteY3" fmla="*/ 12700 h 228600"/>
                <a:gd name="connsiteX4" fmla="*/ 0 w 546100"/>
                <a:gd name="connsiteY4" fmla="*/ 0 h 228600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374161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546100 w 546100"/>
                <a:gd name="connsiteY2" fmla="*/ 57638 h 374161"/>
                <a:gd name="connsiteX3" fmla="*/ 546100 w 546100"/>
                <a:gd name="connsiteY3" fmla="*/ 0 h 374161"/>
                <a:gd name="connsiteX4" fmla="*/ 0 w 546100"/>
                <a:gd name="connsiteY4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91372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  <a:gd name="connsiteX0" fmla="*/ 0 w 546100"/>
                <a:gd name="connsiteY0" fmla="*/ 145561 h 374161"/>
                <a:gd name="connsiteX1" fmla="*/ 0 w 546100"/>
                <a:gd name="connsiteY1" fmla="*/ 374161 h 374161"/>
                <a:gd name="connsiteX2" fmla="*/ 341313 w 546100"/>
                <a:gd name="connsiteY2" fmla="*/ 17585 h 374161"/>
                <a:gd name="connsiteX3" fmla="*/ 546100 w 546100"/>
                <a:gd name="connsiteY3" fmla="*/ 57638 h 374161"/>
                <a:gd name="connsiteX4" fmla="*/ 546100 w 546100"/>
                <a:gd name="connsiteY4" fmla="*/ 0 h 374161"/>
                <a:gd name="connsiteX5" fmla="*/ 0 w 546100"/>
                <a:gd name="connsiteY5" fmla="*/ 145561 h 37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100" h="374161">
                  <a:moveTo>
                    <a:pt x="0" y="145561"/>
                  </a:moveTo>
                  <a:lnTo>
                    <a:pt x="0" y="374161"/>
                  </a:lnTo>
                  <a:cubicBezTo>
                    <a:pt x="122114" y="599017"/>
                    <a:pt x="204030" y="175847"/>
                    <a:pt x="341313" y="17585"/>
                  </a:cubicBezTo>
                  <a:cubicBezTo>
                    <a:pt x="480114" y="-87923"/>
                    <a:pt x="520312" y="60569"/>
                    <a:pt x="546100" y="57638"/>
                  </a:cubicBezTo>
                  <a:lnTo>
                    <a:pt x="546100" y="0"/>
                  </a:lnTo>
                  <a:cubicBezTo>
                    <a:pt x="372410" y="-378069"/>
                    <a:pt x="139559" y="506046"/>
                    <a:pt x="0" y="14556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3733800"/>
            <a:ext cx="9144000" cy="1143000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22CDB-10C5-4BDD-A4E0-F116724D3E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1" b="-3"/>
          <a:stretch/>
        </p:blipFill>
        <p:spPr bwMode="auto">
          <a:xfrm>
            <a:off x="0" y="-159656"/>
            <a:ext cx="9144000" cy="7003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6925"/>
            <a:ext cx="7886700" cy="8937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209BD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0367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6414-F1F6-4E78-B6DB-85C16333796B}" type="datetime1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87AA-2568-400D-B3BF-28B9A5B3F4F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6192314"/>
            <a:ext cx="2363623" cy="60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8AD4-2097-4D07-929F-800CD4CB35AD}" type="datetime1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87AA-2568-400D-B3BF-28B9A5B3F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1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1" b="-3"/>
          <a:stretch/>
        </p:blipFill>
        <p:spPr bwMode="auto">
          <a:xfrm>
            <a:off x="0" y="-159656"/>
            <a:ext cx="9144000" cy="7003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1797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1797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5562-649D-484F-BC22-7F40E55361E5}" type="datetime1">
              <a:rPr lang="en-US" smtClean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87AA-2568-400D-B3BF-28B9A5B3F4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796925"/>
            <a:ext cx="7886700" cy="8937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209BD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36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CC3E-61B7-47D7-B9FA-2969CC1E8FF7}" type="datetime1">
              <a:rPr lang="en-US" smtClean="0"/>
              <a:t>10/27/2016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87AA-2568-400D-B3BF-28B9A5B3F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9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288B-C5F2-4AF8-AF5B-790B7809A0B4}" type="datetime1">
              <a:rPr lang="en-US" smtClean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87AA-2568-400D-B3BF-28B9A5B3F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3748-8E4D-4DBF-BD7F-5EAA8A06FE10}" type="datetime1">
              <a:rPr lang="en-US" smtClean="0"/>
              <a:t>10/27/2016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87AA-2568-400D-B3BF-28B9A5B3F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2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1EA9-7272-49C8-AD0E-6F13B6DAEC8D}" type="datetime1">
              <a:rPr lang="en-US" smtClean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87AA-2568-400D-B3BF-28B9A5B3F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62A8-E5FC-4A1D-BCC2-A783C5E530B1}" type="datetime1">
              <a:rPr lang="en-US" smtClean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87AA-2568-400D-B3BF-28B9A5B3F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6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E187-8107-4D76-8038-8913DF499F53}" type="datetime1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87AA-2568-400D-B3BF-28B9A5B3F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care.gov/shop-calculators-taxcredi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ealthcare.gov/small-businesses/provide-shop-coverage/small-business-tax-credits/" TargetMode="Externa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care.gov/small-business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cms.gov/outreach-and-education/employees-should-know-about-shop-2016.pdf" TargetMode="External"/><Relationship Id="rId3" Type="http://schemas.openxmlformats.org/officeDocument/2006/relationships/hyperlink" Target="http://www.irs.gov/Affordable-Care-Act" TargetMode="External"/><Relationship Id="rId7" Type="http://schemas.openxmlformats.org/officeDocument/2006/relationships/hyperlink" Target="https://marketplace.cms.gov/outreach-and-education/enroll-in-shop-employees.pdf" TargetMode="External"/><Relationship Id="rId2" Type="http://schemas.openxmlformats.org/officeDocument/2006/relationships/hyperlink" Target="https://www.healthcare.gov/small-businesses/get-answ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cms.gov/outreach-and-education/enroll-in-shop-employees-2016.pdf" TargetMode="External"/><Relationship Id="rId5" Type="http://schemas.openxmlformats.org/officeDocument/2006/relationships/hyperlink" Target="https://marketplace.cms.gov/outreach-and-education/enroll-in-shop.pdf" TargetMode="External"/><Relationship Id="rId4" Type="http://schemas.openxmlformats.org/officeDocument/2006/relationships/hyperlink" Target="https://www.youtube.com/watch?v=6q07nQ511ds&amp;index=21&amp;list=PLrwM1ZVcvDhZyJgnLLzrfOoEGZcAPxBU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cms.gov/outreach-and-education/shop-resources-2016.html" TargetMode="External"/><Relationship Id="rId2" Type="http://schemas.openxmlformats.org/officeDocument/2006/relationships/hyperlink" Target="https://www.youtube.com/playlist?list=PLUslxKz-YuChNTtMYNZfSWBwr2B-pg10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hyperlink" Target="https://www.healthcare.gov/shop-calculators-fte/" TargetMode="External"/><Relationship Id="rId5" Type="http://schemas.openxmlformats.org/officeDocument/2006/relationships/tags" Target="../tags/tag5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care.gov/small-businesses/shop-calculators-mp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75" y="1983701"/>
            <a:ext cx="7611825" cy="1470662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70780" y="3654588"/>
            <a:ext cx="8229600" cy="53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rgbClr val="209BDE"/>
                </a:solidFill>
              </a:rPr>
              <a:t>An Overview for 2017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07048"/>
            <a:ext cx="8218448" cy="89376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Employee Choice: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Offering Employers Flexibility </a:t>
            </a:r>
            <a:r>
              <a:rPr lang="en-US" sz="3200" dirty="0"/>
              <a:t>&amp; </a:t>
            </a:r>
            <a:r>
              <a:rPr lang="en-US" sz="3200" dirty="0" smtClean="0"/>
              <a:t>Control</a:t>
            </a:r>
            <a:br>
              <a:rPr lang="en-US" sz="3200" dirty="0" smtClean="0"/>
            </a:br>
            <a:r>
              <a:rPr lang="en-US" sz="2000" dirty="0" smtClean="0"/>
              <a:t>(Continued)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6855"/>
            <a:ext cx="8218448" cy="4386036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/>
              <a:t> </a:t>
            </a:r>
            <a:endParaRPr lang="en-US" sz="1900" dirty="0"/>
          </a:p>
          <a:p>
            <a:pPr marL="0" indent="0">
              <a:buNone/>
            </a:pPr>
            <a:r>
              <a:rPr lang="en-US" sz="1800" b="1" dirty="0" smtClean="0"/>
              <a:t>Advantages </a:t>
            </a:r>
            <a:r>
              <a:rPr lang="en-US" sz="1800" b="1" dirty="0"/>
              <a:t>of offering </a:t>
            </a:r>
            <a:r>
              <a:rPr lang="en-US" sz="1800" b="1" dirty="0" smtClean="0"/>
              <a:t>qualified employees a </a:t>
            </a:r>
            <a:r>
              <a:rPr lang="en-US" sz="1800" b="1" dirty="0"/>
              <a:t>choice of plans</a:t>
            </a:r>
            <a:r>
              <a:rPr lang="en-US" sz="1800" b="1" dirty="0" smtClean="0"/>
              <a:t>:</a:t>
            </a:r>
          </a:p>
          <a:p>
            <a:pPr lvl="1"/>
            <a:r>
              <a:rPr lang="en-US" sz="1800" dirty="0" smtClean="0"/>
              <a:t>They can choose </a:t>
            </a:r>
            <a:r>
              <a:rPr lang="en-US" sz="1800" dirty="0"/>
              <a:t>plans that best fit their coverage needs </a:t>
            </a:r>
          </a:p>
          <a:p>
            <a:pPr lvl="1"/>
            <a:r>
              <a:rPr lang="en-US" sz="1800" dirty="0" smtClean="0"/>
              <a:t>Employer does not have to predict their health care needs</a:t>
            </a:r>
          </a:p>
          <a:p>
            <a:pPr lvl="1"/>
            <a:r>
              <a:rPr lang="en-US" sz="1800" dirty="0" smtClean="0"/>
              <a:t>Employer </a:t>
            </a:r>
            <a:r>
              <a:rPr lang="en-US" sz="1800" dirty="0"/>
              <a:t>receives and pays just </a:t>
            </a:r>
            <a:r>
              <a:rPr lang="en-US" sz="1800" b="1" dirty="0"/>
              <a:t>one monthly </a:t>
            </a:r>
            <a:r>
              <a:rPr lang="en-US" sz="1800" b="1" dirty="0" smtClean="0"/>
              <a:t>bill </a:t>
            </a:r>
            <a:r>
              <a:rPr lang="en-US" sz="1800" dirty="0" smtClean="0"/>
              <a:t>even when offering multiple plans with different health insurance companies, per state</a:t>
            </a:r>
            <a:endParaRPr lang="en-US" sz="1800" dirty="0"/>
          </a:p>
          <a:p>
            <a:pPr lvl="1"/>
            <a:r>
              <a:rPr lang="en-US" sz="1800" dirty="0"/>
              <a:t>Employer sets choice </a:t>
            </a:r>
            <a:r>
              <a:rPr lang="en-US" sz="1800" dirty="0" smtClean="0"/>
              <a:t>limits to control health care costs</a:t>
            </a:r>
            <a:endParaRPr lang="en-US" sz="1800" dirty="0"/>
          </a:p>
          <a:p>
            <a:endParaRPr lang="en-US" sz="160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0" y="6356351"/>
            <a:ext cx="9143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8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5561"/>
            <a:ext cx="7886700" cy="8937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What’s New in the SHOP Marketplace for 2017?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Greater Visibility of Agents/Brokers Registered with the SHOP Marketplace</a:t>
            </a:r>
          </a:p>
          <a:p>
            <a:pPr lvl="1"/>
            <a:r>
              <a:rPr lang="en-US" sz="1800" dirty="0" smtClean="0"/>
              <a:t>Agents/brokers registered with the SHOP Marketplace will no longer have to create a separate profile within the SHOP Agent/Broker </a:t>
            </a:r>
            <a:r>
              <a:rPr lang="en-US" sz="1800" dirty="0" smtClean="0"/>
              <a:t>Portal</a:t>
            </a:r>
            <a:endParaRPr lang="en-US" sz="1800" dirty="0" smtClean="0"/>
          </a:p>
          <a:p>
            <a:pPr lvl="2"/>
            <a:r>
              <a:rPr lang="en-US" sz="1800" dirty="0" smtClean="0"/>
              <a:t>After signing the SHOP Marketplace Privacy and Security Agreement on the MLMS, agents and brokers will automatically be searchable to employers at HealthCare.gov seeking help with SHOP Marketplace </a:t>
            </a:r>
            <a:r>
              <a:rPr lang="en-US" sz="1800" dirty="0" smtClean="0"/>
              <a:t>enrollment</a:t>
            </a:r>
            <a:endParaRPr lang="en-US" sz="1800" dirty="0" smtClean="0"/>
          </a:p>
          <a:p>
            <a:pPr lvl="1"/>
            <a:r>
              <a:rPr lang="en-US" sz="1800" dirty="0" smtClean="0"/>
              <a:t>Agents and brokers may edit their searchable profile information through the </a:t>
            </a:r>
            <a:r>
              <a:rPr lang="en-US" sz="1800" dirty="0" smtClean="0"/>
              <a:t>MLMS</a:t>
            </a:r>
            <a:endParaRPr lang="en-US" sz="1800" dirty="0" smtClean="0"/>
          </a:p>
          <a:p>
            <a:r>
              <a:rPr lang="en-US" sz="2000" b="1" dirty="0" smtClean="0"/>
              <a:t>New </a:t>
            </a:r>
            <a:r>
              <a:rPr lang="en-US" sz="2000" b="1" dirty="0"/>
              <a:t>Employee Choice Option</a:t>
            </a:r>
          </a:p>
          <a:p>
            <a:pPr lvl="1"/>
            <a:r>
              <a:rPr lang="en-US" sz="1800" dirty="0"/>
              <a:t>In some states, employers will have the ability to offer their employees and, if applicable, dependents a choice of health and dental plans by insurance </a:t>
            </a:r>
            <a:r>
              <a:rPr lang="en-US" sz="1800" dirty="0" smtClean="0"/>
              <a:t>company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87AA-2568-400D-B3BF-28B9A5B3F4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5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/>
              <a:t>What’s New in the SHOP Marketplace for 2017</a:t>
            </a:r>
            <a:r>
              <a:rPr lang="en-US" sz="3200" dirty="0" smtClean="0"/>
              <a:t>?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000" b="1" dirty="0">
                <a:solidFill>
                  <a:prstClr val="black"/>
                </a:solidFill>
              </a:rPr>
              <a:t>Premium Breakdown by Employee and Dependent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Users will be able to see premium breakdowns by employee and dependent throughout the enrollment </a:t>
            </a:r>
            <a:r>
              <a:rPr lang="en-US" sz="2000" dirty="0" smtClean="0">
                <a:solidFill>
                  <a:prstClr val="black"/>
                </a:solidFill>
              </a:rPr>
              <a:t>process</a:t>
            </a:r>
            <a:endParaRPr lang="en-US" sz="20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Previously premium amounts were only listed as total employer and employee </a:t>
            </a:r>
            <a:r>
              <a:rPr lang="en-US" sz="2000" dirty="0" smtClean="0">
                <a:solidFill>
                  <a:prstClr val="black"/>
                </a:solidFill>
              </a:rPr>
              <a:t>amounts</a:t>
            </a:r>
            <a:endParaRPr lang="en-US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000" b="1" dirty="0">
                <a:solidFill>
                  <a:prstClr val="black"/>
                </a:solidFill>
              </a:rPr>
              <a:t>Address Standardization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When entering employer and employee addresses on the SHOP user interface, the system will suggest a standard address </a:t>
            </a:r>
            <a:r>
              <a:rPr lang="en-US" sz="2000" dirty="0" smtClean="0">
                <a:solidFill>
                  <a:prstClr val="black"/>
                </a:solidFill>
              </a:rPr>
              <a:t>format</a:t>
            </a:r>
            <a:endParaRPr lang="en-US" sz="20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Users may accept or edit the suggested </a:t>
            </a:r>
            <a:r>
              <a:rPr lang="en-US" sz="2000" dirty="0" smtClean="0">
                <a:solidFill>
                  <a:prstClr val="black"/>
                </a:solidFill>
              </a:rPr>
              <a:t>format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87AA-2568-400D-B3BF-28B9A5B3F4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54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7367"/>
            <a:ext cx="9144000" cy="955592"/>
          </a:xfrm>
          <a:solidFill>
            <a:srgbClr val="084A9C">
              <a:alpha val="0"/>
            </a:srgbClr>
          </a:solidFill>
          <a:effectLst>
            <a:outerShdw dist="76200" dir="5640000" algn="tl" rotWithShape="0">
              <a:srgbClr val="FFD004">
                <a:alpha val="0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See Plans &amp; Prices </a:t>
            </a:r>
            <a:r>
              <a:rPr lang="en-US" sz="3200" dirty="0"/>
              <a:t>on HealthCare.gov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56351"/>
            <a:ext cx="9144000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199" y="1742123"/>
            <a:ext cx="8240751" cy="4206501"/>
          </a:xfrm>
        </p:spPr>
        <p:txBody>
          <a:bodyPr numCol="1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Browse</a:t>
            </a:r>
            <a:r>
              <a:rPr lang="en-US" sz="2000" dirty="0" smtClean="0"/>
              <a:t> </a:t>
            </a:r>
            <a:r>
              <a:rPr lang="en-US" sz="2000" dirty="0"/>
              <a:t>available SHOP Marketplace health and dental plans before </a:t>
            </a:r>
            <a:r>
              <a:rPr lang="en-US" sz="2000" dirty="0" smtClean="0"/>
              <a:t>choosing coverage</a:t>
            </a:r>
          </a:p>
          <a:p>
            <a:pPr marL="742950" lvl="1" indent="-285750"/>
            <a:r>
              <a:rPr lang="en-US" sz="1600" dirty="0"/>
              <a:t>Save time with the application process by becoming familiar with coverage options before you get started</a:t>
            </a:r>
          </a:p>
          <a:p>
            <a:pPr marL="742950" lvl="1" indent="-285750"/>
            <a:r>
              <a:rPr lang="en-US" sz="1600" dirty="0"/>
              <a:t>See plan and pricing options that are available in your area without creating an account</a:t>
            </a:r>
            <a:endParaRPr lang="en-US" sz="1600" strike="sngStrike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Generate estimates </a:t>
            </a:r>
            <a:r>
              <a:rPr lang="en-US" sz="2000" dirty="0"/>
              <a:t>for </a:t>
            </a:r>
            <a:r>
              <a:rPr lang="en-US" sz="2000" dirty="0" smtClean="0"/>
              <a:t>customized premium </a:t>
            </a:r>
            <a:r>
              <a:rPr lang="en-US" sz="2000" dirty="0"/>
              <a:t>and out-of-pocket plan </a:t>
            </a:r>
            <a:r>
              <a:rPr lang="en-US" sz="2000" dirty="0" smtClean="0"/>
              <a:t>costs</a:t>
            </a:r>
          </a:p>
          <a:p>
            <a:pPr lvl="1"/>
            <a:r>
              <a:rPr lang="en-US" sz="1600" dirty="0"/>
              <a:t>Choose </a:t>
            </a:r>
            <a:r>
              <a:rPr lang="en-US" sz="1600" dirty="0" smtClean="0"/>
              <a:t>coverage that </a:t>
            </a:r>
            <a:r>
              <a:rPr lang="en-US" sz="1600" dirty="0"/>
              <a:t>is affordable for both employers and </a:t>
            </a:r>
            <a:r>
              <a:rPr lang="en-US" sz="1600" dirty="0" smtClean="0"/>
              <a:t>employees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prstClr val="black"/>
                </a:solidFill>
              </a:rPr>
              <a:t>Compare plans </a:t>
            </a:r>
            <a:r>
              <a:rPr lang="en-US" sz="2000" dirty="0">
                <a:solidFill>
                  <a:prstClr val="black"/>
                </a:solidFill>
              </a:rPr>
              <a:t>based on </a:t>
            </a:r>
            <a:r>
              <a:rPr lang="en-US" sz="2000" dirty="0" smtClean="0">
                <a:solidFill>
                  <a:prstClr val="black"/>
                </a:solidFill>
              </a:rPr>
              <a:t>product network type, plan </a:t>
            </a:r>
            <a:r>
              <a:rPr lang="en-US" sz="2000" dirty="0">
                <a:solidFill>
                  <a:prstClr val="black"/>
                </a:solidFill>
              </a:rPr>
              <a:t>category, </a:t>
            </a:r>
            <a:r>
              <a:rPr lang="en-US" sz="2000" dirty="0" smtClean="0">
                <a:solidFill>
                  <a:prstClr val="black"/>
                </a:solidFill>
              </a:rPr>
              <a:t>insurance company</a:t>
            </a:r>
            <a:r>
              <a:rPr lang="en-US" sz="2000" dirty="0">
                <a:solidFill>
                  <a:prstClr val="black"/>
                </a:solidFill>
              </a:rPr>
              <a:t>, premium, deductible, and </a:t>
            </a:r>
            <a:r>
              <a:rPr lang="en-US" sz="2000" dirty="0" smtClean="0">
                <a:solidFill>
                  <a:prstClr val="black"/>
                </a:solidFill>
              </a:rPr>
              <a:t>out-of-pocket maximum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Make an informed decision that fits employers’ and employees’ budget and coverage needs </a:t>
            </a: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62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0767"/>
            <a:ext cx="9144000" cy="893764"/>
          </a:xfrm>
          <a:solidFill>
            <a:srgbClr val="084A9C">
              <a:alpha val="0"/>
            </a:srgbClr>
          </a:solidFill>
          <a:effectLst>
            <a:outerShdw dist="76200" dir="5640000" algn="tl" rotWithShape="0">
              <a:srgbClr val="FFD004">
                <a:alpha val="0"/>
              </a:srgbClr>
            </a:outerShdw>
          </a:effectLst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/>
              <a:t>How to Enroll in the SHOP </a:t>
            </a:r>
            <a:r>
              <a:rPr lang="en-US" sz="3200" dirty="0" smtClean="0"/>
              <a:t>Marketplace: Employers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277" y="6356351"/>
            <a:ext cx="8196036" cy="365125"/>
          </a:xfrm>
        </p:spPr>
        <p:txBody>
          <a:bodyPr/>
          <a:lstStyle/>
          <a:p>
            <a:pPr algn="ctr"/>
            <a:fld id="{D7CA87AA-2568-400D-B3BF-28B9A5B3F4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0899" y="2065021"/>
            <a:ext cx="7692159" cy="4003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Enroll on your own:</a:t>
            </a:r>
          </a:p>
          <a:p>
            <a:pPr marL="0" indent="0">
              <a:buNone/>
            </a:pPr>
            <a:r>
              <a:rPr lang="en-US" sz="2000" dirty="0" smtClean="0"/>
              <a:t>Select the “Small Business” tab on the top of </a:t>
            </a:r>
            <a:br>
              <a:rPr lang="en-US" sz="2000" dirty="0" smtClean="0"/>
            </a:br>
            <a:r>
              <a:rPr lang="en-US" sz="2000" dirty="0" smtClean="0"/>
              <a:t>HealthCare.gov and then the green “For Employers” button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2000" dirty="0"/>
              <a:t>Select your state from the drop-down menu and click “Apply Now”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2000" dirty="0"/>
              <a:t>Create </a:t>
            </a:r>
            <a:r>
              <a:rPr lang="en-US" sz="2000" dirty="0" smtClean="0"/>
              <a:t>a HealthCare.gov account 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Complete </a:t>
            </a:r>
            <a:r>
              <a:rPr lang="en-US" sz="2000" dirty="0"/>
              <a:t>a SHOP Marketplace application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2000" dirty="0"/>
              <a:t>Select </a:t>
            </a:r>
            <a:r>
              <a:rPr lang="en-US" sz="2000" dirty="0" smtClean="0"/>
              <a:t>coverage, contribution, </a:t>
            </a:r>
            <a:r>
              <a:rPr lang="en-US" sz="2000" dirty="0"/>
              <a:t>and make an offer to </a:t>
            </a:r>
            <a:r>
              <a:rPr lang="en-US" sz="2000" dirty="0" smtClean="0"/>
              <a:t>employees 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2000" dirty="0"/>
              <a:t>Track employee participation and submit enrollment 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Submit initial premium payment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51" y="946187"/>
            <a:ext cx="8240751" cy="893764"/>
          </a:xfrm>
          <a:solidFill>
            <a:srgbClr val="084A9C">
              <a:alpha val="0"/>
            </a:srgbClr>
          </a:solidFill>
          <a:effectLst>
            <a:outerShdw dist="76200" dir="5640000" algn="tl" rotWithShape="0">
              <a:srgbClr val="FFD004">
                <a:alpha val="0"/>
              </a:srgbClr>
            </a:outerShdw>
          </a:effectLst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How </a:t>
            </a:r>
            <a:r>
              <a:rPr lang="en-US" dirty="0" smtClean="0"/>
              <a:t>to Enroll in the SHOP Marketplace: Employees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56351"/>
            <a:ext cx="9144000" cy="365125"/>
          </a:xfrm>
        </p:spPr>
        <p:txBody>
          <a:bodyPr/>
          <a:lstStyle/>
          <a:p>
            <a:pPr algn="ctr"/>
            <a:fld id="{D7CA87AA-2568-400D-B3BF-28B9A5B3F4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28650" y="2025893"/>
            <a:ext cx="7886700" cy="4003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Enroll online through HealthCare.gov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 dirty="0" smtClean="0"/>
              <a:t>Receive an email from the SHOP Marketplace that includes the employer’s offer of coverage and a SHOP participation code 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 dirty="0" smtClean="0"/>
              <a:t>Create a HealthCare.gov account and log in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 dirty="0" smtClean="0"/>
              <a:t>Select “Visit Employee Marketplace”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 dirty="0" smtClean="0"/>
              <a:t>Confirm eligibility by entering the participation code included in your offer email 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 dirty="0" smtClean="0"/>
              <a:t>Review your coverage offer; if the employer is offering you a choice of plans, select a plan, and add dependents if applicable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9243" y="4826302"/>
            <a:ext cx="6735411" cy="1046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 employee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does not sign up for SHOP Marketplace coverage during the initial enrollment period, he/she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can only enroll later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due to a life-changing event, such as having or adopting a child or getting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married, or wait until the annual renewal period for the employer.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5469"/>
            <a:ext cx="9143999" cy="893764"/>
          </a:xfrm>
          <a:solidFill>
            <a:srgbClr val="084A9C">
              <a:alpha val="0"/>
            </a:srgbClr>
          </a:solidFill>
          <a:effectLst>
            <a:outerShdw dist="76200" dir="5640000" algn="tl" rotWithShape="0">
              <a:srgbClr val="FFD004">
                <a:alpha val="0"/>
              </a:srgb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the Small Business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Health </a:t>
            </a:r>
            <a:r>
              <a:rPr lang="en-US" dirty="0"/>
              <a:t>Care Tax </a:t>
            </a:r>
            <a:r>
              <a:rPr lang="en-US" dirty="0" smtClean="0"/>
              <a:t>Credit?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99188"/>
            <a:ext cx="8375302" cy="4507948"/>
          </a:xfrm>
        </p:spPr>
        <p:txBody>
          <a:bodyPr numCol="1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 smtClean="0"/>
              <a:t>The Small Business Health Care Tax Credit is generally only available to employers who have purchased coverage through a SHOP Marketplace 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prstClr val="black"/>
                </a:solidFill>
              </a:rPr>
              <a:t>S</a:t>
            </a:r>
            <a:r>
              <a:rPr lang="en-US" sz="2000" dirty="0" smtClean="0">
                <a:solidFill>
                  <a:prstClr val="black"/>
                </a:solidFill>
              </a:rPr>
              <a:t>mall employers </a:t>
            </a:r>
            <a:r>
              <a:rPr lang="en-US" sz="2000" dirty="0" smtClean="0"/>
              <a:t>ability to </a:t>
            </a:r>
            <a:r>
              <a:rPr lang="en-US" sz="2000" dirty="0" smtClean="0">
                <a:solidFill>
                  <a:prstClr val="black"/>
                </a:solidFill>
              </a:rPr>
              <a:t>get back a portion of their premium contributions through the tax credit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sz="1800" dirty="0" smtClean="0"/>
              <a:t>The tax credit </a:t>
            </a:r>
            <a:r>
              <a:rPr lang="en-US" sz="1800" dirty="0"/>
              <a:t>may </a:t>
            </a:r>
            <a:r>
              <a:rPr lang="en-US" sz="1800" dirty="0" smtClean="0"/>
              <a:t>be worth up to 50% of eligible </a:t>
            </a:r>
            <a:r>
              <a:rPr lang="en-US" sz="1800" dirty="0"/>
              <a:t>employers’ premium </a:t>
            </a:r>
            <a:r>
              <a:rPr lang="en-US" sz="1800" dirty="0" smtClean="0"/>
              <a:t>contributions (up to 35% for tax-exempt employers)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 smtClean="0"/>
              <a:t>To qualify for the tax credit, employers must:</a:t>
            </a:r>
            <a:endParaRPr lang="en-US" sz="2000" dirty="0"/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800" dirty="0" smtClean="0"/>
              <a:t>Have employees </a:t>
            </a:r>
            <a:r>
              <a:rPr lang="en-US" sz="1800" dirty="0"/>
              <a:t>enrolled in SHOP Marketplace health or dental </a:t>
            </a:r>
            <a:r>
              <a:rPr lang="en-US" sz="1800" dirty="0" smtClean="0"/>
              <a:t>plan(s)</a:t>
            </a:r>
            <a:endParaRPr lang="en-US" sz="1800" dirty="0"/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800" dirty="0" smtClean="0"/>
              <a:t>Have fewer </a:t>
            </a:r>
            <a:r>
              <a:rPr lang="en-US" sz="1800" dirty="0"/>
              <a:t>than 25 </a:t>
            </a:r>
            <a:r>
              <a:rPr lang="en-US" sz="1800" dirty="0" smtClean="0"/>
              <a:t>FTEs (based on a 40 hour work week)</a:t>
            </a:r>
            <a:endParaRPr lang="en-US" sz="1800" dirty="0"/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800" dirty="0" smtClean="0"/>
              <a:t>Pay average wages of less than around </a:t>
            </a:r>
            <a:r>
              <a:rPr lang="en-US" sz="1800" dirty="0"/>
              <a:t>$</a:t>
            </a:r>
            <a:r>
              <a:rPr lang="en-US" sz="1800" dirty="0" smtClean="0"/>
              <a:t>50,000 </a:t>
            </a:r>
            <a:r>
              <a:rPr lang="en-US" sz="1800" dirty="0"/>
              <a:t>per </a:t>
            </a:r>
            <a:r>
              <a:rPr lang="en-US" sz="1800" dirty="0" smtClean="0"/>
              <a:t>year per FTE, adjusted </a:t>
            </a:r>
            <a:r>
              <a:rPr lang="en-US" sz="1800" dirty="0"/>
              <a:t>annually for </a:t>
            </a:r>
            <a:r>
              <a:rPr lang="en-US" sz="1800" dirty="0" smtClean="0"/>
              <a:t>inflation </a:t>
            </a:r>
            <a:endParaRPr lang="en-US" sz="1800" dirty="0"/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800" dirty="0" smtClean="0"/>
              <a:t>Contribute at </a:t>
            </a:r>
            <a:r>
              <a:rPr lang="en-US" sz="1800" dirty="0"/>
              <a:t>least 50% </a:t>
            </a:r>
            <a:r>
              <a:rPr lang="en-US" sz="1800" dirty="0" smtClean="0"/>
              <a:t>toward employee-only </a:t>
            </a:r>
            <a:r>
              <a:rPr lang="en-US" sz="1800" dirty="0"/>
              <a:t>premium </a:t>
            </a:r>
            <a:r>
              <a:rPr lang="en-US" sz="1800" dirty="0" smtClean="0"/>
              <a:t>costs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800" dirty="0" smtClean="0"/>
              <a:t>File for the tax credit with IRS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56351"/>
            <a:ext cx="9144000" cy="365125"/>
          </a:xfrm>
        </p:spPr>
        <p:txBody>
          <a:bodyPr/>
          <a:lstStyle/>
          <a:p>
            <a:pPr algn="ctr"/>
            <a:fld id="{D7CA87AA-2568-400D-B3BF-28B9A5B3F4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5036"/>
            <a:ext cx="9143999" cy="893764"/>
          </a:xfrm>
          <a:solidFill>
            <a:srgbClr val="084A9C">
              <a:alpha val="0"/>
            </a:srgbClr>
          </a:solidFill>
          <a:effectLst>
            <a:outerShdw dist="76200" dir="5640000" algn="tl" rotWithShape="0">
              <a:srgbClr val="FFD004">
                <a:alpha val="0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Small </a:t>
            </a:r>
            <a:r>
              <a:rPr lang="en-US" sz="3200" dirty="0"/>
              <a:t>Business Health Care Tax </a:t>
            </a:r>
            <a:r>
              <a:rPr lang="en-US" sz="3200" dirty="0" smtClean="0"/>
              <a:t>Credit </a:t>
            </a:r>
            <a:r>
              <a:rPr lang="en-US" sz="2200" dirty="0" smtClean="0"/>
              <a:t>(continued)</a:t>
            </a:r>
            <a:endParaRPr lang="en-US" sz="2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2137429"/>
            <a:ext cx="8229601" cy="3252608"/>
          </a:xfrm>
        </p:spPr>
        <p:txBody>
          <a:bodyPr numCol="1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800" dirty="0" smtClean="0">
                <a:solidFill>
                  <a:prstClr val="black"/>
                </a:solidFill>
              </a:rPr>
              <a:t>For tax years 2014 and beyond, employers can claim the tax credit for </a:t>
            </a:r>
            <a:r>
              <a:rPr lang="en-US" sz="1800" b="1" dirty="0" smtClean="0">
                <a:solidFill>
                  <a:prstClr val="black"/>
                </a:solidFill>
              </a:rPr>
              <a:t>two consecutive years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Use the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</a:rPr>
              <a:t>Tax </a:t>
            </a:r>
            <a:r>
              <a:rPr lang="en-US" sz="1800" b="1" dirty="0">
                <a:solidFill>
                  <a:prstClr val="black"/>
                </a:solidFill>
              </a:rPr>
              <a:t>Credit </a:t>
            </a:r>
            <a:r>
              <a:rPr lang="en-US" sz="1800" b="1" dirty="0" smtClean="0"/>
              <a:t>Estimator</a:t>
            </a:r>
            <a:r>
              <a:rPr lang="en-US" sz="1800" b="1" dirty="0" smtClean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on HealthCare.gov </a:t>
            </a:r>
            <a:r>
              <a:rPr lang="en-US" sz="1800" dirty="0" smtClean="0">
                <a:solidFill>
                  <a:prstClr val="black"/>
                </a:solidFill>
              </a:rPr>
              <a:t>to see if you might be eligible </a:t>
            </a:r>
            <a:r>
              <a:rPr lang="en-US" sz="1800" dirty="0" smtClean="0"/>
              <a:t>and how much the credit could be worth for your business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−"/>
            </a:pPr>
            <a:endParaRPr lang="en-US" sz="2000" dirty="0" smtClean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56351"/>
            <a:ext cx="9144000" cy="365125"/>
          </a:xfrm>
        </p:spPr>
        <p:txBody>
          <a:bodyPr/>
          <a:lstStyle/>
          <a:p>
            <a:pPr algn="ctr"/>
            <a:fld id="{D7CA87AA-2568-400D-B3BF-28B9A5B3F4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5944" t="37616" r="58460" b="18118"/>
          <a:stretch/>
        </p:blipFill>
        <p:spPr>
          <a:xfrm>
            <a:off x="3707484" y="4208031"/>
            <a:ext cx="1574200" cy="1463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Rectangle 1"/>
          <p:cNvSpPr/>
          <p:nvPr/>
        </p:nvSpPr>
        <p:spPr>
          <a:xfrm>
            <a:off x="444320" y="5735765"/>
            <a:ext cx="8545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5"/>
              </a:rPr>
              <a:t>https://www.healthcare.gov/small-businesses/provide-shop-coverage/small-business-tax-credits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97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Getting Help in the SHOP Marketplace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The SHOP Call Center is open and available to assist </a:t>
            </a:r>
            <a:r>
              <a:rPr lang="en-US" sz="22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navigators/assisters, employers and employees with an offer of SHOP Marketplace coverage, 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when </a:t>
            </a:r>
            <a:r>
              <a:rPr lang="en-US" sz="22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needed </a:t>
            </a:r>
            <a:endParaRPr lang="en-US" sz="2200" dirty="0" smtClean="0">
              <a:solidFill>
                <a:prstClr val="black"/>
              </a:solidFill>
              <a:latin typeface="Calibri" panose="020F0502020204030204"/>
              <a:cs typeface="+mn-cs"/>
            </a:endParaRPr>
          </a:p>
          <a:p>
            <a:pPr lvl="1"/>
            <a:r>
              <a:rPr lang="en-US" sz="1600" dirty="0" smtClean="0">
                <a:latin typeface="+mn-lt"/>
              </a:rPr>
              <a:t>Contact </a:t>
            </a:r>
            <a:r>
              <a:rPr lang="en-US" sz="1600" dirty="0">
                <a:latin typeface="+mn-lt"/>
              </a:rPr>
              <a:t>the SHOP Call Center at: 1-800-706-7893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(TTY: 711)</a:t>
            </a:r>
          </a:p>
          <a:p>
            <a:pPr lvl="1"/>
            <a:r>
              <a:rPr lang="en-US" sz="1800" dirty="0">
                <a:latin typeface="+mn-lt"/>
              </a:rPr>
              <a:t>Open Monday through Friday, 9:00 AM to 7:00 PM ET</a:t>
            </a:r>
          </a:p>
          <a:p>
            <a:pPr lvl="1"/>
            <a:r>
              <a:rPr lang="en-US" sz="1800" dirty="0">
                <a:latin typeface="+mn-lt"/>
              </a:rPr>
              <a:t>Closed New Year’s Day, Martin Luther King Day, Memorial Day, July 4</a:t>
            </a:r>
            <a:r>
              <a:rPr lang="en-US" sz="1800" baseline="30000" dirty="0">
                <a:latin typeface="+mn-lt"/>
              </a:rPr>
              <a:t>th</a:t>
            </a:r>
            <a:r>
              <a:rPr lang="en-US" sz="1800" dirty="0">
                <a:latin typeface="+mn-lt"/>
              </a:rPr>
              <a:t>, Labor Day, Veterans Day, Thanksgiving and the day after, and Christmas </a:t>
            </a:r>
          </a:p>
          <a:p>
            <a:r>
              <a:rPr lang="en-US" sz="2000" dirty="0">
                <a:latin typeface="+mn-lt"/>
              </a:rPr>
              <a:t>The SHOP Call Center is busiest from the 13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to the 15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of the month. For shorter wait times, call earlier or later in the </a:t>
            </a:r>
            <a:r>
              <a:rPr lang="en-US" sz="2000" dirty="0" smtClean="0">
                <a:latin typeface="+mn-lt"/>
              </a:rPr>
              <a:t>month</a:t>
            </a:r>
            <a:endParaRPr lang="en-US" sz="2000" dirty="0">
              <a:latin typeface="+mn-lt"/>
            </a:endParaRPr>
          </a:p>
          <a:p>
            <a:pPr lvl="0"/>
            <a:endParaRPr lang="en-US" sz="22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87AA-2568-400D-B3BF-28B9A5B3F4F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9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09804"/>
            <a:ext cx="7886700" cy="8937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Can the SHOP Call Center Help Me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black"/>
                </a:solidFill>
              </a:rPr>
              <a:t>G</a:t>
            </a:r>
            <a:r>
              <a:rPr lang="en-US" sz="2200" dirty="0" smtClean="0">
                <a:solidFill>
                  <a:prstClr val="black"/>
                </a:solidFill>
              </a:rPr>
              <a:t>eneral </a:t>
            </a:r>
            <a:r>
              <a:rPr lang="en-US" sz="2200" dirty="0">
                <a:solidFill>
                  <a:prstClr val="black"/>
                </a:solidFill>
              </a:rPr>
              <a:t>inquiries related to SHOP Marketplace eligibility, policies, and procedures </a:t>
            </a:r>
            <a:endParaRPr lang="en-US" sz="22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black"/>
                </a:solidFill>
              </a:rPr>
              <a:t>C</a:t>
            </a:r>
            <a:r>
              <a:rPr lang="en-US" sz="2200" dirty="0" smtClean="0">
                <a:solidFill>
                  <a:prstClr val="black"/>
                </a:solidFill>
              </a:rPr>
              <a:t>omplex </a:t>
            </a:r>
            <a:r>
              <a:rPr lang="en-US" sz="2200" dirty="0">
                <a:solidFill>
                  <a:prstClr val="black"/>
                </a:solidFill>
              </a:rPr>
              <a:t>cases, such as: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800" dirty="0" smtClean="0">
                <a:solidFill>
                  <a:prstClr val="black"/>
                </a:solidFill>
              </a:rPr>
              <a:t>Difficulty </a:t>
            </a:r>
            <a:r>
              <a:rPr lang="en-US" sz="1800" dirty="0">
                <a:solidFill>
                  <a:prstClr val="black"/>
                </a:solidFill>
              </a:rPr>
              <a:t>accessing or questions related to an employer or employee application or enrollment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black"/>
                </a:solidFill>
              </a:rPr>
              <a:t>Employers and employees with an offer of SHOP Marketplace coverage may also call the SHOP Call Center for </a:t>
            </a:r>
            <a:r>
              <a:rPr lang="en-US" sz="2200" dirty="0" smtClean="0">
                <a:solidFill>
                  <a:prstClr val="black"/>
                </a:solidFill>
              </a:rPr>
              <a:t>assistance</a:t>
            </a:r>
            <a:endParaRPr lang="en-US" sz="2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87AA-2568-400D-B3BF-28B9A5B3F4F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5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87461"/>
            <a:ext cx="9144000" cy="893764"/>
          </a:xfrm>
          <a:solidFill>
            <a:srgbClr val="084A9C">
              <a:alpha val="0"/>
            </a:srgbClr>
          </a:solidFill>
          <a:effectLst>
            <a:outerShdw dist="76200" dir="5640000" algn="tl" rotWithShape="0">
              <a:srgbClr val="FFD004">
                <a:alpha val="0"/>
              </a:srgb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/>
              <a:t>What is the SHOP Marketplace?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4691" y="1352235"/>
            <a:ext cx="8853054" cy="4518486"/>
          </a:xfrm>
        </p:spPr>
        <p:txBody>
          <a:bodyPr numCol="1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prstClr val="black"/>
                </a:solidFill>
              </a:rPr>
              <a:t>The </a:t>
            </a:r>
            <a:r>
              <a:rPr lang="en-US" sz="2400" b="1" u="sng" dirty="0">
                <a:solidFill>
                  <a:srgbClr val="209BDE"/>
                </a:solidFill>
              </a:rPr>
              <a:t>S</a:t>
            </a:r>
            <a:r>
              <a:rPr lang="en-US" sz="2400" b="1" dirty="0">
                <a:solidFill>
                  <a:prstClr val="black"/>
                </a:solidFill>
              </a:rPr>
              <a:t>mall Business </a:t>
            </a:r>
            <a:r>
              <a:rPr lang="en-US" sz="2400" b="1" u="sng" dirty="0">
                <a:solidFill>
                  <a:srgbClr val="209BDE"/>
                </a:solidFill>
              </a:rPr>
              <a:t>H</a:t>
            </a:r>
            <a:r>
              <a:rPr lang="en-US" sz="2400" b="1" dirty="0">
                <a:solidFill>
                  <a:prstClr val="black"/>
                </a:solidFill>
              </a:rPr>
              <a:t>ealth </a:t>
            </a:r>
            <a:r>
              <a:rPr lang="en-US" sz="2400" b="1" u="sng" dirty="0">
                <a:solidFill>
                  <a:srgbClr val="209BDE"/>
                </a:solidFill>
              </a:rPr>
              <a:t>O</a:t>
            </a:r>
            <a:r>
              <a:rPr lang="en-US" sz="2400" b="1" dirty="0">
                <a:solidFill>
                  <a:prstClr val="black"/>
                </a:solidFill>
              </a:rPr>
              <a:t>ptions </a:t>
            </a:r>
            <a:r>
              <a:rPr lang="en-US" sz="2400" b="1" u="sng" dirty="0">
                <a:solidFill>
                  <a:srgbClr val="209BDE"/>
                </a:solidFill>
              </a:rPr>
              <a:t>P</a:t>
            </a:r>
            <a:r>
              <a:rPr lang="en-US" sz="2400" b="1" dirty="0">
                <a:solidFill>
                  <a:prstClr val="black"/>
                </a:solidFill>
              </a:rPr>
              <a:t>rogram = 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SHOP</a:t>
            </a:r>
            <a:r>
              <a:rPr lang="en-US" sz="2400" b="1" dirty="0" smtClean="0">
                <a:solidFill>
                  <a:srgbClr val="209BDE"/>
                </a:solidFill>
              </a:rPr>
              <a:t> </a:t>
            </a:r>
            <a:r>
              <a:rPr lang="en-US" sz="2400" b="1" dirty="0"/>
              <a:t>Marketplace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1700" dirty="0" smtClean="0">
                <a:solidFill>
                  <a:prstClr val="black"/>
                </a:solidFill>
              </a:rPr>
              <a:t>Each SHOP Marketplace is a Health </a:t>
            </a:r>
            <a:r>
              <a:rPr lang="en-US" sz="1700" dirty="0">
                <a:solidFill>
                  <a:prstClr val="black"/>
                </a:solidFill>
              </a:rPr>
              <a:t>Insurance </a:t>
            </a:r>
            <a:r>
              <a:rPr lang="en-US" sz="1700" dirty="0" smtClean="0">
                <a:solidFill>
                  <a:prstClr val="black"/>
                </a:solidFill>
              </a:rPr>
              <a:t>Marketplace</a:t>
            </a:r>
            <a:r>
              <a:rPr lang="en-US" sz="1700" baseline="30000" dirty="0" smtClean="0">
                <a:solidFill>
                  <a:prstClr val="black"/>
                </a:solidFill>
              </a:rPr>
              <a:t>SM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prstClr val="black"/>
                </a:solidFill>
              </a:rPr>
              <a:t>created by the Affordable Care Act (ACA)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1700" dirty="0">
                <a:solidFill>
                  <a:prstClr val="black"/>
                </a:solidFill>
              </a:rPr>
              <a:t>Offers small </a:t>
            </a:r>
            <a:r>
              <a:rPr lang="en-US" sz="1700" dirty="0" smtClean="0">
                <a:solidFill>
                  <a:prstClr val="black"/>
                </a:solidFill>
              </a:rPr>
              <a:t>employers (generally those </a:t>
            </a:r>
            <a:r>
              <a:rPr lang="en-US" sz="1700" dirty="0" smtClean="0"/>
              <a:t>with 1-50 full-time employees) </a:t>
            </a:r>
            <a:r>
              <a:rPr lang="en-US" sz="1700" dirty="0">
                <a:solidFill>
                  <a:prstClr val="black"/>
                </a:solidFill>
              </a:rPr>
              <a:t>a choice of </a:t>
            </a:r>
            <a:r>
              <a:rPr lang="en-US" sz="1700" dirty="0" smtClean="0">
                <a:solidFill>
                  <a:prstClr val="black"/>
                </a:solidFill>
              </a:rPr>
              <a:t>quality h</a:t>
            </a:r>
            <a:r>
              <a:rPr lang="en-US" sz="1700" dirty="0" smtClean="0"/>
              <a:t>ealth </a:t>
            </a:r>
            <a:r>
              <a:rPr lang="en-US" sz="1700" dirty="0"/>
              <a:t>and dental plans </a:t>
            </a:r>
            <a:r>
              <a:rPr lang="en-US" sz="1700" dirty="0" smtClean="0"/>
              <a:t>provided by private insurance companies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1700" dirty="0" smtClean="0"/>
              <a:t>States may choose to allow employers with 1-100 full-time employees to participate in the SHOP Marketplace and enroll in small group market coverage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1700" dirty="0" smtClean="0"/>
              <a:t>Small employers who offer coverage through a SHOP Marketplace may be eligible for the </a:t>
            </a:r>
            <a:r>
              <a:rPr lang="en-US" sz="1700" dirty="0" smtClean="0">
                <a:solidFill>
                  <a:prstClr val="black"/>
                </a:solidFill>
              </a:rPr>
              <a:t>Small </a:t>
            </a:r>
            <a:r>
              <a:rPr lang="en-US" sz="1700" dirty="0">
                <a:solidFill>
                  <a:prstClr val="black"/>
                </a:solidFill>
              </a:rPr>
              <a:t>Business Health Care Tax Credit </a:t>
            </a:r>
            <a:r>
              <a:rPr lang="en-US" sz="1700" dirty="0" smtClean="0"/>
              <a:t>which may be worth up to </a:t>
            </a:r>
            <a:r>
              <a:rPr lang="en-US" sz="1700" dirty="0" smtClean="0">
                <a:solidFill>
                  <a:prstClr val="black"/>
                </a:solidFill>
              </a:rPr>
              <a:t>50</a:t>
            </a:r>
            <a:r>
              <a:rPr lang="en-US" sz="1700" dirty="0">
                <a:solidFill>
                  <a:prstClr val="black"/>
                </a:solidFill>
              </a:rPr>
              <a:t>% of </a:t>
            </a:r>
            <a:r>
              <a:rPr lang="en-US" sz="1700" dirty="0" smtClean="0">
                <a:solidFill>
                  <a:prstClr val="black"/>
                </a:solidFill>
              </a:rPr>
              <a:t>their contributions to premiums (up to 35% for tax-exempt employers) </a:t>
            </a:r>
            <a:endParaRPr lang="en-US" sz="17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1700" dirty="0">
                <a:solidFill>
                  <a:prstClr val="black"/>
                </a:solidFill>
              </a:rPr>
              <a:t>Works </a:t>
            </a:r>
            <a:r>
              <a:rPr lang="en-US" sz="1700" dirty="0" smtClean="0">
                <a:solidFill>
                  <a:prstClr val="black"/>
                </a:solidFill>
              </a:rPr>
              <a:t>with health insurance </a:t>
            </a:r>
            <a:r>
              <a:rPr lang="en-US" sz="1700" dirty="0">
                <a:solidFill>
                  <a:prstClr val="black"/>
                </a:solidFill>
              </a:rPr>
              <a:t>reforms to </a:t>
            </a:r>
            <a:r>
              <a:rPr lang="en-US" sz="1700" dirty="0" smtClean="0">
                <a:solidFill>
                  <a:prstClr val="black"/>
                </a:solidFill>
              </a:rPr>
              <a:t>help spur </a:t>
            </a:r>
            <a:r>
              <a:rPr lang="en-US" sz="1700" dirty="0">
                <a:solidFill>
                  <a:prstClr val="black"/>
                </a:solidFill>
              </a:rPr>
              <a:t>competition based on price and quality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56351"/>
            <a:ext cx="9144000" cy="365125"/>
          </a:xfrm>
        </p:spPr>
        <p:txBody>
          <a:bodyPr/>
          <a:lstStyle/>
          <a:p>
            <a:pPr algn="ctr"/>
            <a:fld id="{D7CA87AA-2568-400D-B3BF-28B9A5B3F4FB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83562"/>
            <a:ext cx="9144000" cy="650485"/>
          </a:xfrm>
          <a:solidFill>
            <a:srgbClr val="084A9C">
              <a:alpha val="0"/>
            </a:srgbClr>
          </a:solidFill>
          <a:effectLst>
            <a:outerShdw dist="76200" dir="5640000" algn="tl" rotWithShape="0">
              <a:srgbClr val="FFD004">
                <a:alpha val="0"/>
              </a:srgb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 smtClean="0"/>
              <a:t>SHOP Marketplace Tools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56351"/>
            <a:ext cx="9144000" cy="365125"/>
          </a:xfrm>
        </p:spPr>
        <p:txBody>
          <a:bodyPr/>
          <a:lstStyle/>
          <a:p>
            <a:pPr algn="ctr"/>
            <a:fld id="{D7CA87AA-2568-400D-B3BF-28B9A5B3F4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4721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Looking for the tools?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Visit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https://www.healthcare.gov/small-businesses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25102"/>
              </p:ext>
            </p:extLst>
          </p:nvPr>
        </p:nvGraphicFramePr>
        <p:xfrm>
          <a:off x="457200" y="1517763"/>
          <a:ext cx="8340436" cy="420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301"/>
                <a:gridCol w="4952135"/>
              </a:tblGrid>
              <a:tr h="464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SHOP Tool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09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Functionality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Value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09BDE"/>
                    </a:solidFill>
                  </a:tcPr>
                </a:tc>
              </a:tr>
              <a:tr h="135431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en-US" sz="1600" b="1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FTE Calculator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Helps employers determine if they may be a small employer for purposes of SHOP Marketplace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eligibility helping them count their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full-time and FTE employees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867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MPR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Calculator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Helps employers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determine if they meet the minimum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participation requirement in their state needed to enroll in a SHOP Marketplace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11921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 Credit Estimator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Helps employers determine if they may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eligible for the Small Business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Health Care Tax Credit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and estimate its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 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9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73" y="622539"/>
            <a:ext cx="9070426" cy="89376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SHOP Marketplace Resources</a:t>
            </a:r>
            <a:endParaRPr lang="en-US" sz="32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356351"/>
            <a:ext cx="9143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7114" y="1516303"/>
            <a:ext cx="8490726" cy="4597894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Top Questions About the SHOP Marketplace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rgbClr val="209BDE"/>
                </a:solidFill>
                <a:hlinkClick r:id="rId2"/>
              </a:rPr>
              <a:t>healthcare.gov/small-businesses/get-answers</a:t>
            </a:r>
            <a:endParaRPr lang="en-US" sz="1600" dirty="0" smtClean="0">
              <a:solidFill>
                <a:srgbClr val="209BDE"/>
              </a:solidFill>
            </a:endParaRPr>
          </a:p>
          <a:p>
            <a:r>
              <a:rPr lang="en-US" sz="1600" b="1" dirty="0" smtClean="0"/>
              <a:t>Information on the Small </a:t>
            </a:r>
            <a:r>
              <a:rPr lang="en-US" sz="1600" b="1" dirty="0"/>
              <a:t>Business Health Care Tax </a:t>
            </a:r>
            <a:r>
              <a:rPr lang="en-US" sz="1600" b="1" dirty="0" smtClean="0"/>
              <a:t>Credit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dirty="0">
                <a:solidFill>
                  <a:srgbClr val="209BDE"/>
                </a:solidFill>
                <a:hlinkClick r:id="rId3"/>
              </a:rPr>
              <a:t>irs.gov/Affordable-Care-Act</a:t>
            </a:r>
            <a:endParaRPr lang="en-US" sz="1600" dirty="0">
              <a:solidFill>
                <a:srgbClr val="209BDE"/>
              </a:solidFill>
            </a:endParaRPr>
          </a:p>
          <a:p>
            <a:r>
              <a:rPr lang="en-US" sz="1600" b="1" dirty="0"/>
              <a:t>Affordable Care 101 </a:t>
            </a:r>
            <a:r>
              <a:rPr lang="en-US" sz="1600" b="1" dirty="0" smtClean="0"/>
              <a:t>Webinar: </a:t>
            </a:r>
            <a:r>
              <a:rPr lang="en-US" sz="1600" b="1" dirty="0"/>
              <a:t>What the Healthcare Law Means for Small Employers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rgbClr val="209BDE"/>
                </a:solidFill>
                <a:hlinkClick r:id="rId4"/>
              </a:rPr>
              <a:t>bit.ly/AffordableCare101</a:t>
            </a:r>
            <a:endParaRPr lang="en-US" sz="1600" dirty="0" smtClean="0">
              <a:solidFill>
                <a:srgbClr val="209BDE"/>
              </a:solidFill>
            </a:endParaRPr>
          </a:p>
          <a:p>
            <a:r>
              <a:rPr lang="en-US" sz="1600" b="1" dirty="0"/>
              <a:t>Detailed Instructions on How to Enroll for Employers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hlinkClick r:id="rId5"/>
              </a:rPr>
              <a:t>marketplace.cms.gov/outreach-and-education/enroll-in-shop.pdf</a:t>
            </a:r>
            <a:r>
              <a:rPr lang="en-US" sz="1600" dirty="0"/>
              <a:t> </a:t>
            </a:r>
          </a:p>
          <a:p>
            <a:r>
              <a:rPr lang="en-US" sz="1600" b="1" dirty="0"/>
              <a:t>How to Enroll in the SHOP Marketplace - Employees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hlinkClick r:id="rId6"/>
              </a:rPr>
              <a:t>marketplace.cms.gov/outreach-and-education/enroll-in-shop-employees-2016.pdf</a:t>
            </a:r>
            <a:r>
              <a:rPr lang="en-US" sz="1600" dirty="0"/>
              <a:t> </a:t>
            </a:r>
          </a:p>
          <a:p>
            <a:r>
              <a:rPr lang="en-US" sz="1600" b="1" dirty="0"/>
              <a:t>Detailed Instructions on How to Enroll for Employees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hlinkClick r:id="rId7"/>
              </a:rPr>
              <a:t>marketplace.cms.gov/outreach-and-education/enroll-in-shop-employees.pdf</a:t>
            </a:r>
            <a:r>
              <a:rPr lang="en-US" sz="1600" dirty="0"/>
              <a:t>  </a:t>
            </a:r>
          </a:p>
          <a:p>
            <a:r>
              <a:rPr lang="en-US" sz="1600" b="1" dirty="0"/>
              <a:t>What Employees Should Know About the SHOP Marketplace </a:t>
            </a:r>
            <a:r>
              <a:rPr lang="en-US" sz="1600" dirty="0">
                <a:hlinkClick r:id="rId8"/>
              </a:rPr>
              <a:t>marketplace.cms.gov/outreach-and-education/employees-should-know-about-shop-2016.pdf</a:t>
            </a:r>
            <a:r>
              <a:rPr lang="en-US" sz="1600" dirty="0"/>
              <a:t> </a:t>
            </a:r>
            <a:endParaRPr lang="en-US" sz="1600" dirty="0">
              <a:solidFill>
                <a:srgbClr val="209BDE"/>
              </a:solidFill>
            </a:endParaRP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06436"/>
            <a:ext cx="9143998" cy="89376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SHOP Marketplace Resources</a:t>
            </a:r>
            <a:br>
              <a:rPr lang="en-US" sz="3200" dirty="0" smtClean="0"/>
            </a:br>
            <a:r>
              <a:rPr lang="en-US" sz="2000" dirty="0"/>
              <a:t>(continued)</a:t>
            </a:r>
            <a:endParaRPr lang="en-US" sz="32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356351"/>
            <a:ext cx="9143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2774" y="1625600"/>
            <a:ext cx="8547876" cy="4386036"/>
          </a:xfrm>
        </p:spPr>
        <p:txBody>
          <a:bodyPr>
            <a:normAutofit/>
          </a:bodyPr>
          <a:lstStyle/>
          <a:p>
            <a:r>
              <a:rPr lang="en-US" sz="1600" b="1" dirty="0"/>
              <a:t>Connect with the SHOP Marketplace on </a:t>
            </a:r>
            <a:r>
              <a:rPr lang="en-US" sz="1600" b="1" dirty="0" smtClean="0"/>
              <a:t>LinkedIn: </a:t>
            </a:r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dirty="0" smtClean="0"/>
              <a:t>go.hc.gov/shop </a:t>
            </a:r>
            <a:endParaRPr lang="en-US" sz="1600" dirty="0"/>
          </a:p>
          <a:p>
            <a:r>
              <a:rPr lang="en-US" sz="1600" b="1" dirty="0" smtClean="0"/>
              <a:t>Watch SHOP Marketplace </a:t>
            </a:r>
            <a:r>
              <a:rPr lang="en-US" sz="1600" b="1" dirty="0"/>
              <a:t>Enrollment </a:t>
            </a:r>
            <a:r>
              <a:rPr lang="en-US" sz="1600" b="1" dirty="0" smtClean="0"/>
              <a:t>videos: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www.youtube.com/playlist?list=PLUslxKz-YuChNTtMYNZfSWBwr2B-pg10t</a:t>
            </a:r>
            <a:r>
              <a:rPr lang="en-US" sz="1600" dirty="0" smtClean="0"/>
              <a:t> </a:t>
            </a:r>
          </a:p>
          <a:p>
            <a:r>
              <a:rPr lang="en-US" sz="1600" b="1" dirty="0" smtClean="0"/>
              <a:t>SHOP Marketplace resources for employers, employees and assisters: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marketplace.cms.gov/outreach-and-education/shop-resources-2016.html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b="1" dirty="0" smtClean="0"/>
              <a:t>SHOP </a:t>
            </a:r>
            <a:r>
              <a:rPr lang="en-US" sz="1600" b="1" dirty="0"/>
              <a:t>Call Center </a:t>
            </a:r>
            <a:r>
              <a:rPr lang="en-US" sz="1600" dirty="0"/>
              <a:t>1-800-706-7893 (TTY: 711) </a:t>
            </a:r>
            <a:r>
              <a:rPr lang="en-US" sz="1600" dirty="0" smtClean="0"/>
              <a:t>Available </a:t>
            </a:r>
            <a:r>
              <a:rPr lang="en-US" sz="1600" dirty="0"/>
              <a:t>Monday – Friday, 9am – 7pm </a:t>
            </a:r>
            <a:r>
              <a:rPr lang="en-US" sz="1600" dirty="0" smtClean="0"/>
              <a:t>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29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630532"/>
            <a:ext cx="9143998" cy="893764"/>
          </a:xfrm>
          <a:solidFill>
            <a:srgbClr val="084A9C">
              <a:alpha val="0"/>
            </a:srgbClr>
          </a:solidFill>
          <a:effectLst>
            <a:outerShdw dist="76200" dir="5640000" algn="tl" rotWithShape="0">
              <a:srgbClr val="FFD004">
                <a:alpha val="0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Benefits of the SHOP Marketplace</a:t>
            </a:r>
            <a:endParaRPr lang="en-US" sz="3200" b="1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" y="6356351"/>
            <a:ext cx="9143998" cy="365125"/>
          </a:xfrm>
        </p:spPr>
        <p:txBody>
          <a:bodyPr/>
          <a:lstStyle/>
          <a:p>
            <a:pPr algn="ctr"/>
            <a:fld id="{D7CA87AA-2568-400D-B3BF-28B9A5B3F4FB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idx="1"/>
          </p:nvPr>
        </p:nvSpPr>
        <p:spPr>
          <a:xfrm>
            <a:off x="551478" y="1329071"/>
            <a:ext cx="8240751" cy="4681204"/>
          </a:xfrm>
        </p:spPr>
        <p:txBody>
          <a:bodyPr numCol="1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300" b="1" dirty="0" smtClean="0">
                <a:solidFill>
                  <a:prstClr val="black"/>
                </a:solidFill>
              </a:rPr>
              <a:t>Convenience and choice:</a:t>
            </a:r>
            <a:endParaRPr lang="en-US" sz="23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500" dirty="0" smtClean="0">
                <a:solidFill>
                  <a:prstClr val="black"/>
                </a:solidFill>
              </a:rPr>
              <a:t>Complete a new group enrollment </a:t>
            </a:r>
            <a:r>
              <a:rPr lang="en-US" sz="1500" dirty="0">
                <a:solidFill>
                  <a:prstClr val="black"/>
                </a:solidFill>
              </a:rPr>
              <a:t>at any point during the </a:t>
            </a:r>
            <a:r>
              <a:rPr lang="en-US" sz="1500" dirty="0" smtClean="0">
                <a:solidFill>
                  <a:prstClr val="black"/>
                </a:solidFill>
              </a:rPr>
              <a:t>year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500" dirty="0" smtClean="0">
                <a:solidFill>
                  <a:prstClr val="black"/>
                </a:solidFill>
              </a:rPr>
              <a:t>Browse, </a:t>
            </a:r>
            <a:r>
              <a:rPr lang="en-US" sz="1500" dirty="0">
                <a:solidFill>
                  <a:prstClr val="black"/>
                </a:solidFill>
              </a:rPr>
              <a:t>c</a:t>
            </a:r>
            <a:r>
              <a:rPr lang="en-US" sz="1500" dirty="0" smtClean="0">
                <a:solidFill>
                  <a:prstClr val="black"/>
                </a:solidFill>
              </a:rPr>
              <a:t>ompare</a:t>
            </a:r>
            <a:r>
              <a:rPr lang="en-US" sz="1500" dirty="0">
                <a:solidFill>
                  <a:prstClr val="black"/>
                </a:solidFill>
              </a:rPr>
              <a:t>, apply, and enroll in SHOP Marketplace health and dental </a:t>
            </a:r>
            <a:r>
              <a:rPr lang="en-US" sz="1500" dirty="0" smtClean="0">
                <a:solidFill>
                  <a:prstClr val="black"/>
                </a:solidFill>
              </a:rPr>
              <a:t>plans</a:t>
            </a:r>
            <a:r>
              <a:rPr lang="en-US" sz="1500" dirty="0">
                <a:solidFill>
                  <a:prstClr val="black"/>
                </a:solidFill>
              </a:rPr>
              <a:t> </a:t>
            </a:r>
            <a:r>
              <a:rPr lang="en-US" sz="1500" dirty="0" smtClean="0">
                <a:solidFill>
                  <a:prstClr val="black"/>
                </a:solidFill>
              </a:rPr>
              <a:t>on HealthCare.gov	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500" dirty="0" smtClean="0">
                <a:solidFill>
                  <a:prstClr val="black"/>
                </a:solidFill>
              </a:rPr>
              <a:t>Offer </a:t>
            </a:r>
            <a:r>
              <a:rPr lang="en-US" sz="1500" dirty="0">
                <a:solidFill>
                  <a:prstClr val="black"/>
                </a:solidFill>
              </a:rPr>
              <a:t>one or multiple plans </a:t>
            </a:r>
            <a:endParaRPr lang="en-US" sz="1500" dirty="0" smtClean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500" dirty="0" smtClean="0"/>
              <a:t>Receive one bill and make one premium payment a month, per state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500" dirty="0" smtClean="0"/>
              <a:t>Renew coverage online, on your own or with an agent or broker</a:t>
            </a:r>
            <a:endParaRPr lang="en-US" sz="1500" strike="sngStrike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300" b="1" dirty="0" smtClean="0">
                <a:solidFill>
                  <a:prstClr val="black"/>
                </a:solidFill>
              </a:rPr>
              <a:t>Control over spending:</a:t>
            </a:r>
            <a:endParaRPr lang="en-US" sz="2300" dirty="0" smtClean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500" dirty="0" smtClean="0">
                <a:solidFill>
                  <a:prstClr val="black"/>
                </a:solidFill>
              </a:rPr>
              <a:t>Employers decide </a:t>
            </a:r>
            <a:r>
              <a:rPr lang="en-US" sz="1500" dirty="0">
                <a:solidFill>
                  <a:prstClr val="black"/>
                </a:solidFill>
              </a:rPr>
              <a:t>which </a:t>
            </a:r>
            <a:r>
              <a:rPr lang="en-US" sz="1500" dirty="0" smtClean="0">
                <a:solidFill>
                  <a:prstClr val="black"/>
                </a:solidFill>
              </a:rPr>
              <a:t>plan(s</a:t>
            </a:r>
            <a:r>
              <a:rPr lang="en-US" sz="1500" dirty="0">
                <a:solidFill>
                  <a:prstClr val="black"/>
                </a:solidFill>
              </a:rPr>
              <a:t>) to </a:t>
            </a:r>
            <a:r>
              <a:rPr lang="en-US" sz="1500" dirty="0" smtClean="0">
                <a:solidFill>
                  <a:prstClr val="black"/>
                </a:solidFill>
              </a:rPr>
              <a:t>offer qualified employees </a:t>
            </a:r>
            <a:r>
              <a:rPr lang="en-US" sz="1500" dirty="0">
                <a:solidFill>
                  <a:prstClr val="black"/>
                </a:solidFill>
              </a:rPr>
              <a:t>and how much they want to contribute </a:t>
            </a:r>
            <a:r>
              <a:rPr lang="en-US" sz="1500" dirty="0" smtClean="0">
                <a:solidFill>
                  <a:prstClr val="black"/>
                </a:solidFill>
              </a:rPr>
              <a:t>to health </a:t>
            </a:r>
            <a:r>
              <a:rPr lang="en-US" sz="1500" dirty="0">
                <a:solidFill>
                  <a:prstClr val="black"/>
                </a:solidFill>
              </a:rPr>
              <a:t>and dental insurance </a:t>
            </a:r>
            <a:r>
              <a:rPr lang="en-US" sz="1500" dirty="0" smtClean="0">
                <a:solidFill>
                  <a:prstClr val="black"/>
                </a:solidFill>
              </a:rPr>
              <a:t>premiums</a:t>
            </a:r>
            <a:endParaRPr lang="en-US" sz="15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300" b="1" dirty="0">
                <a:solidFill>
                  <a:prstClr val="black"/>
                </a:solidFill>
              </a:rPr>
              <a:t>Access to tax </a:t>
            </a:r>
            <a:r>
              <a:rPr lang="en-US" sz="2300" b="1" dirty="0" smtClean="0">
                <a:solidFill>
                  <a:prstClr val="black"/>
                </a:solidFill>
              </a:rPr>
              <a:t>credits:</a:t>
            </a:r>
            <a:endParaRPr lang="en-US" sz="23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500" dirty="0" smtClean="0">
                <a:solidFill>
                  <a:prstClr val="black"/>
                </a:solidFill>
              </a:rPr>
              <a:t>When you offer and purchase coverage through the SHOP </a:t>
            </a:r>
            <a:r>
              <a:rPr lang="en-US" sz="1500" dirty="0" smtClean="0"/>
              <a:t>M</a:t>
            </a:r>
            <a:r>
              <a:rPr lang="en-US" sz="1500" dirty="0" smtClean="0">
                <a:solidFill>
                  <a:prstClr val="black"/>
                </a:solidFill>
              </a:rPr>
              <a:t>arketplace, you may be eligible for a tax credit worth up to 50% of your contributions to premiums (35% for tax exempt employers)</a:t>
            </a:r>
            <a:endParaRPr lang="en-US" sz="15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300" b="1" dirty="0">
                <a:solidFill>
                  <a:prstClr val="black"/>
                </a:solidFill>
              </a:rPr>
              <a:t>Many ways to get </a:t>
            </a:r>
            <a:r>
              <a:rPr lang="en-US" sz="2300" b="1" dirty="0" smtClean="0">
                <a:solidFill>
                  <a:prstClr val="black"/>
                </a:solidFill>
              </a:rPr>
              <a:t>help:</a:t>
            </a:r>
            <a:endParaRPr lang="en-US" sz="23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500" dirty="0" smtClean="0">
                <a:solidFill>
                  <a:prstClr val="black"/>
                </a:solidFill>
              </a:rPr>
              <a:t>Information </a:t>
            </a:r>
            <a:r>
              <a:rPr lang="en-US" sz="1500" dirty="0">
                <a:solidFill>
                  <a:prstClr val="black"/>
                </a:solidFill>
              </a:rPr>
              <a:t>and assistance </a:t>
            </a:r>
            <a:r>
              <a:rPr lang="en-US" sz="1500" dirty="0" smtClean="0">
                <a:solidFill>
                  <a:prstClr val="black"/>
                </a:solidFill>
              </a:rPr>
              <a:t>are </a:t>
            </a:r>
            <a:r>
              <a:rPr lang="en-US" sz="1500" dirty="0">
                <a:solidFill>
                  <a:prstClr val="black"/>
                </a:solidFill>
              </a:rPr>
              <a:t>available </a:t>
            </a:r>
            <a:r>
              <a:rPr lang="en-US" sz="1500" dirty="0" smtClean="0">
                <a:solidFill>
                  <a:prstClr val="black"/>
                </a:solidFill>
              </a:rPr>
              <a:t>through HealthCare.gov</a:t>
            </a:r>
            <a:r>
              <a:rPr lang="en-US" sz="1500" dirty="0">
                <a:solidFill>
                  <a:prstClr val="black"/>
                </a:solidFill>
              </a:rPr>
              <a:t>, </a:t>
            </a:r>
            <a:r>
              <a:rPr lang="en-US" sz="1500" dirty="0" smtClean="0">
                <a:solidFill>
                  <a:prstClr val="black"/>
                </a:solidFill>
              </a:rPr>
              <a:t>the SHOP </a:t>
            </a:r>
            <a:r>
              <a:rPr lang="en-US" sz="1500" dirty="0">
                <a:solidFill>
                  <a:prstClr val="black"/>
                </a:solidFill>
              </a:rPr>
              <a:t>Call Center</a:t>
            </a:r>
            <a:r>
              <a:rPr lang="en-US" sz="1500" dirty="0" smtClean="0">
                <a:solidFill>
                  <a:prstClr val="black"/>
                </a:solidFill>
              </a:rPr>
              <a:t>, SHOP Marketplace registered agents and brokers</a:t>
            </a:r>
            <a:r>
              <a:rPr lang="en-US" sz="1500" dirty="0" smtClean="0"/>
              <a:t> </a:t>
            </a:r>
            <a:r>
              <a:rPr lang="en-US" sz="1500" dirty="0" smtClean="0">
                <a:solidFill>
                  <a:prstClr val="black"/>
                </a:solidFill>
              </a:rPr>
              <a:t>and through navigators</a:t>
            </a:r>
            <a:r>
              <a:rPr lang="en-US" sz="2200" dirty="0">
                <a:solidFill>
                  <a:schemeClr val="bg1"/>
                </a:solidFill>
              </a:rPr>
              <a:t/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b="1" dirty="0"/>
          </a:p>
          <a:p>
            <a:pPr lvl="2">
              <a:lnSpc>
                <a:spcPct val="100000"/>
              </a:lnSpc>
              <a:spcBef>
                <a:spcPts val="1200"/>
              </a:spcBef>
              <a:buFont typeface="Arial" charset="0"/>
              <a:buChar char="•"/>
            </a:pPr>
            <a:endParaRPr lang="en-US" sz="1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807435"/>
            <a:ext cx="9143999" cy="893764"/>
          </a:xfrm>
        </p:spPr>
        <p:txBody>
          <a:bodyPr tIns="91440" bIns="91440">
            <a:noAutofit/>
          </a:bodyPr>
          <a:lstStyle/>
          <a:p>
            <a:pPr algn="ctr"/>
            <a:r>
              <a:rPr lang="en-US" sz="3200" dirty="0" smtClean="0">
                <a:solidFill>
                  <a:srgbClr val="02354C"/>
                </a:solidFill>
              </a:rPr>
              <a:t>Which Employers can Participate in </a:t>
            </a:r>
            <a:br>
              <a:rPr lang="en-US" sz="3200" dirty="0" smtClean="0">
                <a:solidFill>
                  <a:srgbClr val="02354C"/>
                </a:solidFill>
              </a:rPr>
            </a:br>
            <a:r>
              <a:rPr lang="en-US" sz="3200" dirty="0" smtClean="0">
                <a:solidFill>
                  <a:srgbClr val="02354C"/>
                </a:solidFill>
              </a:rPr>
              <a:t>a SHOP Marketplace?</a:t>
            </a:r>
            <a:endParaRPr lang="en-US" sz="3200" dirty="0">
              <a:solidFill>
                <a:srgbClr val="02354C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56351"/>
            <a:ext cx="9144000" cy="365125"/>
          </a:xfrm>
        </p:spPr>
        <p:txBody>
          <a:bodyPr/>
          <a:lstStyle/>
          <a:p>
            <a:pPr algn="ctr"/>
            <a:fld id="{D7CA87AA-2568-400D-B3BF-28B9A5B3F4FB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1685489"/>
            <a:ext cx="8797635" cy="48400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/>
              <a:t>To be eligible to purchase coverage in the SHOP Marketplace, employers </a:t>
            </a:r>
            <a:r>
              <a:rPr lang="en-US" sz="1600" b="1" dirty="0" smtClean="0">
                <a:solidFill>
                  <a:prstClr val="black"/>
                </a:solidFill>
              </a:rPr>
              <a:t>must: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1600" b="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1600" b="1" dirty="0" smtClean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1600" b="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1600" b="1" dirty="0" smtClean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1600" b="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1600" b="1" dirty="0" smtClean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1600" b="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1600" b="1" dirty="0" smtClean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1600" b="1" dirty="0">
              <a:solidFill>
                <a:prstClr val="black"/>
              </a:solidFill>
            </a:endParaRPr>
          </a:p>
          <a:p>
            <a:pPr marL="228600" lvl="1">
              <a:lnSpc>
                <a:spcPct val="100000"/>
              </a:lnSpc>
              <a:spcBef>
                <a:spcPct val="20000"/>
              </a:spcBef>
            </a:pPr>
            <a:endParaRPr lang="en-US" sz="1600" b="1" dirty="0" smtClean="0">
              <a:solidFill>
                <a:prstClr val="black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lvl="1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 smtClean="0"/>
              <a:t>Are you eligible to participate? Use</a:t>
            </a:r>
            <a:r>
              <a:rPr lang="en-US" sz="1400" dirty="0" smtClean="0">
                <a:solidFill>
                  <a:prstClr val="black"/>
                </a:solidFill>
              </a:rPr>
              <a:t> the </a:t>
            </a:r>
            <a:r>
              <a:rPr lang="en-US" sz="1400" b="1" dirty="0" smtClean="0">
                <a:solidFill>
                  <a:prstClr val="black"/>
                </a:solidFill>
              </a:rPr>
              <a:t>SHOP FTE Calculator </a:t>
            </a:r>
            <a:r>
              <a:rPr lang="en-US" sz="1400" dirty="0" smtClean="0"/>
              <a:t>on HealthCare.gov to count full-time employees and full-time equivalent employees: </a:t>
            </a:r>
            <a:r>
              <a:rPr lang="en-US" sz="1400" b="1" dirty="0" smtClean="0">
                <a:hlinkClick r:id="rId11"/>
              </a:rPr>
              <a:t>https://www.healthcare.gov/shop-calculators-fte/</a:t>
            </a:r>
            <a:r>
              <a:rPr lang="en-US" sz="1400" b="1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4881" y="2086239"/>
            <a:ext cx="6554459" cy="3285460"/>
            <a:chOff x="1018436" y="3011374"/>
            <a:chExt cx="6554459" cy="2600958"/>
          </a:xfrm>
        </p:grpSpPr>
        <p:sp>
          <p:nvSpPr>
            <p:cNvPr id="6" name="Pentagon 5"/>
            <p:cNvSpPr/>
            <p:nvPr>
              <p:custDataLst>
                <p:tags r:id="rId1"/>
              </p:custDataLst>
            </p:nvPr>
          </p:nvSpPr>
          <p:spPr>
            <a:xfrm rot="10800000" flipV="1">
              <a:off x="1291815" y="3026483"/>
              <a:ext cx="6251034" cy="495102"/>
            </a:xfrm>
            <a:prstGeom prst="homePlate">
              <a:avLst/>
            </a:prstGeom>
            <a:solidFill>
              <a:srgbClr val="209BDE"/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2308" anchor="ctr" anchorCtr="0"/>
            <a:lstStyle/>
            <a:p>
              <a:pPr lvl="0"/>
              <a:r>
                <a:rPr lang="en-US" sz="160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 a “small employer” (generally, a small employer has 1-50 employees)</a:t>
              </a:r>
              <a:endParaRPr lang="en-US" sz="12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018436" y="3011374"/>
              <a:ext cx="6554459" cy="2600958"/>
              <a:chOff x="1018436" y="3000223"/>
              <a:chExt cx="6554459" cy="2600958"/>
            </a:xfrm>
          </p:grpSpPr>
          <p:sp>
            <p:nvSpPr>
              <p:cNvPr id="8" name="Pentagon 7"/>
              <p:cNvSpPr/>
              <p:nvPr>
                <p:custDataLst>
                  <p:tags r:id="rId2"/>
                </p:custDataLst>
              </p:nvPr>
            </p:nvSpPr>
            <p:spPr>
              <a:xfrm rot="10800000" flipV="1">
                <a:off x="1299559" y="3729868"/>
                <a:ext cx="6251034" cy="482606"/>
              </a:xfrm>
              <a:prstGeom prst="homePlate">
                <a:avLst/>
              </a:prstGeom>
              <a:solidFill>
                <a:srgbClr val="209BDE"/>
              </a:solidFill>
              <a:effectLst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332308" anchor="ctr" anchorCtr="0"/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Offer coverage to all full-time employees (those working 30 or more hours per week, on average)</a:t>
                </a:r>
                <a:endParaRPr lang="en-US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Pentagon 8"/>
              <p:cNvSpPr/>
              <p:nvPr>
                <p:custDataLst>
                  <p:tags r:id="rId3"/>
                </p:custDataLst>
              </p:nvPr>
            </p:nvSpPr>
            <p:spPr>
              <a:xfrm rot="10800000" flipV="1">
                <a:off x="1321861" y="4407168"/>
                <a:ext cx="6251034" cy="520301"/>
              </a:xfrm>
              <a:prstGeom prst="homePlate">
                <a:avLst/>
              </a:prstGeom>
              <a:solidFill>
                <a:srgbClr val="209BDE"/>
              </a:solidFill>
              <a:effectLst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332308" anchor="ctr" anchorCtr="0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at least one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employee enrolling in coverage</a:t>
                </a:r>
                <a:endParaRPr lang="en-US" sz="1200" i="1" strike="sngStrike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Pentagon 9"/>
              <p:cNvSpPr/>
              <p:nvPr>
                <p:custDataLst>
                  <p:tags r:id="rId4"/>
                </p:custDataLst>
              </p:nvPr>
            </p:nvSpPr>
            <p:spPr>
              <a:xfrm rot="10800000" flipV="1">
                <a:off x="1321861" y="5111840"/>
                <a:ext cx="6251034" cy="479804"/>
              </a:xfrm>
              <a:prstGeom prst="homePlate">
                <a:avLst/>
              </a:prstGeom>
              <a:solidFill>
                <a:srgbClr val="209BDE"/>
              </a:solidFill>
              <a:effectLst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332308" anchor="ctr" anchorCtr="0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a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principal business 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address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 eligible employee worksite in 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state in which coverage is offered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1018436" y="3000223"/>
                <a:ext cx="606850" cy="521362"/>
              </a:xfrm>
              <a:prstGeom prst="ellipse">
                <a:avLst/>
              </a:prstGeom>
              <a:solidFill>
                <a:srgbClr val="02354C"/>
              </a:solidFill>
              <a:ln>
                <a:noFill/>
              </a:ln>
              <a:effectLst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 anchorCtr="0"/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" name="Oval 11"/>
              <p:cNvSpPr/>
              <p:nvPr>
                <p:custDataLst>
                  <p:tags r:id="rId6"/>
                </p:custDataLst>
              </p:nvPr>
            </p:nvSpPr>
            <p:spPr>
              <a:xfrm>
                <a:off x="1018436" y="3710977"/>
                <a:ext cx="606850" cy="521362"/>
              </a:xfrm>
              <a:prstGeom prst="ellipse">
                <a:avLst/>
              </a:prstGeom>
              <a:solidFill>
                <a:srgbClr val="02354C"/>
              </a:solidFill>
              <a:ln>
                <a:noFill/>
              </a:ln>
              <a:effectLst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 anchorCtr="0"/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3" name="Oval 12"/>
              <p:cNvSpPr/>
              <p:nvPr>
                <p:custDataLst>
                  <p:tags r:id="rId7"/>
                </p:custDataLst>
              </p:nvPr>
            </p:nvSpPr>
            <p:spPr>
              <a:xfrm>
                <a:off x="1018436" y="4421731"/>
                <a:ext cx="606850" cy="521362"/>
              </a:xfrm>
              <a:prstGeom prst="ellipse">
                <a:avLst/>
              </a:prstGeom>
              <a:solidFill>
                <a:srgbClr val="02354C"/>
              </a:solidFill>
              <a:ln>
                <a:noFill/>
              </a:ln>
              <a:effectLst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 anchorCtr="0"/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4" name="Oval 13"/>
              <p:cNvSpPr/>
              <p:nvPr>
                <p:custDataLst>
                  <p:tags r:id="rId8"/>
                </p:custDataLst>
              </p:nvPr>
            </p:nvSpPr>
            <p:spPr>
              <a:xfrm>
                <a:off x="1018436" y="5079819"/>
                <a:ext cx="606850" cy="521362"/>
              </a:xfrm>
              <a:prstGeom prst="ellipse">
                <a:avLst/>
              </a:prstGeom>
              <a:solidFill>
                <a:srgbClr val="02354C"/>
              </a:solidFill>
              <a:ln>
                <a:noFill/>
              </a:ln>
              <a:effectLst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 anchorCtr="0"/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4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4918"/>
            <a:ext cx="9144000" cy="71005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Options for </a:t>
            </a:r>
            <a:r>
              <a:rPr lang="en-US" sz="3200" dirty="0"/>
              <a:t>the Self-Employed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56351"/>
            <a:ext cx="9144000" cy="365125"/>
          </a:xfrm>
        </p:spPr>
        <p:txBody>
          <a:bodyPr/>
          <a:lstStyle/>
          <a:p>
            <a:pPr algn="ctr"/>
            <a:fld id="{D7CA87AA-2568-400D-B3BF-28B9A5B3F4FB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1624" y="1792504"/>
            <a:ext cx="824075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Self-employed individuals are not eligible to enroll through the SHOP Marketplace unless they have at least one employee who enrolls</a:t>
            </a:r>
          </a:p>
          <a:p>
            <a:pPr marL="742950" lvl="1" indent="-285750" fontAlgn="base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Self-employed individuals with no employees may be able to enroll in coverage through the Health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Insurance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Marketplace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Individuals &amp;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Families on HealthCare.gov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028" y="3542758"/>
            <a:ext cx="7361942" cy="190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lvl="0" algn="ctr">
              <a:spcAft>
                <a:spcPts val="600"/>
              </a:spcAft>
            </a:pPr>
            <a:r>
              <a:rPr lang="en-US" b="1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US" b="1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 </a:t>
            </a:r>
            <a:r>
              <a:rPr lang="en-US" b="1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Marketplace</a:t>
            </a:r>
            <a:r>
              <a:rPr lang="en-US" b="1" baseline="30000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en-US" b="1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Individuals &amp; Families:</a:t>
            </a:r>
          </a:p>
          <a:p>
            <a:pPr marL="346075" lvl="1" indent="-179388" fontAlgn="base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tax </a:t>
            </a:r>
            <a:r>
              <a:rPr lang="en-US" sz="1600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credits may be available, depending </a:t>
            </a:r>
            <a:r>
              <a:rPr lang="en-US" sz="1600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annual </a:t>
            </a:r>
            <a:r>
              <a:rPr lang="en-US" sz="1600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household income</a:t>
            </a:r>
          </a:p>
          <a:p>
            <a:pPr marL="346075" lvl="1" indent="-179388" fontAlgn="base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 generally must enroll during </a:t>
            </a:r>
            <a:r>
              <a:rPr lang="en-US" sz="1600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 </a:t>
            </a:r>
            <a:r>
              <a:rPr lang="en-US" sz="1600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 period, unless </a:t>
            </a:r>
            <a:r>
              <a:rPr lang="en-US" sz="1600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1600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</a:t>
            </a:r>
            <a:r>
              <a:rPr lang="en-US" sz="1600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lang="en-US" sz="1600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event, such as getting married or having a child </a:t>
            </a:r>
          </a:p>
          <a:p>
            <a:pPr marL="346075" lvl="2" indent="-179388" fontAlgn="base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Enrollment for </a:t>
            </a:r>
            <a:r>
              <a:rPr lang="en-US" sz="1600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 </a:t>
            </a:r>
            <a:r>
              <a:rPr lang="en-US" sz="1600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November 1, </a:t>
            </a:r>
            <a:r>
              <a:rPr lang="en-US" sz="1600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2016 - </a:t>
            </a:r>
            <a:r>
              <a:rPr lang="en-US" sz="1600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31, </a:t>
            </a:r>
            <a:r>
              <a:rPr lang="en-US" sz="1600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en-US" sz="1600" b="1" dirty="0">
              <a:solidFill>
                <a:srgbClr val="02354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67228"/>
            <a:ext cx="9144000" cy="900356"/>
          </a:xfrm>
          <a:solidFill>
            <a:srgbClr val="084A9C">
              <a:alpha val="0"/>
            </a:srgbClr>
          </a:solidFill>
          <a:effectLst>
            <a:outerShdw dist="76200" dir="5640000" algn="tl" rotWithShape="0">
              <a:srgbClr val="FFD004">
                <a:alpha val="0"/>
              </a:srgb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00B0F0"/>
                </a:solidFill>
              </a:rPr>
              <a:t/>
            </a:r>
            <a:br>
              <a:rPr lang="en-US" sz="3200" dirty="0" smtClean="0">
                <a:solidFill>
                  <a:srgbClr val="00B0F0"/>
                </a:solidFill>
              </a:rPr>
            </a:br>
            <a:r>
              <a:rPr lang="en-US" sz="3200" dirty="0" smtClean="0">
                <a:solidFill>
                  <a:srgbClr val="00B0F0"/>
                </a:solidFill>
              </a:rPr>
              <a:t>SHOP Marketplace Minimum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Participation Requirement      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56351"/>
            <a:ext cx="9144000" cy="365125"/>
          </a:xfrm>
        </p:spPr>
        <p:txBody>
          <a:bodyPr/>
          <a:lstStyle/>
          <a:p>
            <a:pPr algn="ctr"/>
            <a:fld id="{D7CA87AA-2568-400D-B3BF-28B9A5B3F4F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5528" y="1632673"/>
            <a:ext cx="8505700" cy="4258986"/>
          </a:xfrm>
        </p:spPr>
        <p:txBody>
          <a:bodyPr>
            <a:noAutofit/>
          </a:bodyPr>
          <a:lstStyle/>
          <a:p>
            <a:pPr marL="0" lvl="2" indent="0">
              <a:spcBef>
                <a:spcPts val="1000"/>
              </a:spcBef>
              <a:buNone/>
            </a:pPr>
            <a:r>
              <a:rPr lang="en-US" sz="1800" dirty="0" smtClean="0"/>
              <a:t>In most states, 70% of a group’s employees offered coverage generally must accept the offer of SHOP Marketplace coverage or be enrolled other qualified health coverage for a group to participate in the SHOP Marketplace </a:t>
            </a:r>
          </a:p>
          <a:p>
            <a:pPr marL="285750" lvl="2" indent="-285750">
              <a:spcBef>
                <a:spcPts val="1000"/>
              </a:spcBef>
            </a:pPr>
            <a:r>
              <a:rPr lang="en-US" sz="1800" dirty="0" smtClean="0"/>
              <a:t>Unless the group enrolls between </a:t>
            </a:r>
            <a:r>
              <a:rPr lang="en-US" sz="1800" b="1" dirty="0" smtClean="0"/>
              <a:t>November 15 and December 15 </a:t>
            </a:r>
            <a:r>
              <a:rPr lang="en-US" sz="1800" dirty="0" smtClean="0"/>
              <a:t>when no Minimum Participation Rate (MPR) applies</a:t>
            </a:r>
            <a:endParaRPr lang="en-US" sz="1800" b="1" dirty="0" smtClean="0"/>
          </a:p>
          <a:p>
            <a:pPr marL="0" lvl="2" indent="0">
              <a:spcBef>
                <a:spcPts val="1000"/>
              </a:spcBef>
              <a:buNone/>
            </a:pPr>
            <a:endParaRPr lang="en-US" sz="2000" b="1" dirty="0" smtClean="0">
              <a:solidFill>
                <a:srgbClr val="02354C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endParaRPr lang="en-US" b="1" dirty="0">
              <a:solidFill>
                <a:srgbClr val="02354C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endParaRPr lang="en-US" sz="2000" b="1" dirty="0" smtClean="0">
              <a:solidFill>
                <a:srgbClr val="02354C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endParaRPr lang="en-US" b="1" dirty="0">
              <a:solidFill>
                <a:srgbClr val="02354C"/>
              </a:solidFill>
            </a:endParaRPr>
          </a:p>
          <a:p>
            <a:pPr marL="0" lvl="2" indent="0" algn="ctr">
              <a:spcBef>
                <a:spcPts val="1000"/>
              </a:spcBef>
              <a:buNone/>
            </a:pPr>
            <a:endParaRPr lang="en-US" sz="1600" dirty="0" smtClean="0"/>
          </a:p>
          <a:p>
            <a:pPr marL="0" lvl="2" indent="0" algn="ctr">
              <a:spcBef>
                <a:spcPts val="1000"/>
              </a:spcBef>
              <a:buNone/>
            </a:pPr>
            <a:r>
              <a:rPr lang="en-US" sz="1600" dirty="0" smtClean="0"/>
              <a:t>Use the SHOP Marketplace </a:t>
            </a:r>
            <a:r>
              <a:rPr lang="en-US" sz="1600" b="1" dirty="0" smtClean="0"/>
              <a:t>Minimum Participation Rate (MPR) Calculator </a:t>
            </a:r>
            <a:r>
              <a:rPr lang="en-US" sz="1600" dirty="0" smtClean="0"/>
              <a:t>to find out about the MPR in you state and help predict if your small group will meet the MPR for </a:t>
            </a:r>
            <a:r>
              <a:rPr lang="en-US" sz="1600" dirty="0"/>
              <a:t>you </a:t>
            </a:r>
            <a:r>
              <a:rPr lang="en-US" sz="1600" dirty="0" smtClean="0"/>
              <a:t>state</a:t>
            </a:r>
            <a:r>
              <a:rPr lang="en-US" sz="1600" dirty="0" smtClean="0">
                <a:solidFill>
                  <a:srgbClr val="02354C"/>
                </a:solidFill>
              </a:rPr>
              <a:t>: </a:t>
            </a:r>
          </a:p>
          <a:p>
            <a:pPr marL="0" lvl="2" indent="0" algn="ctr">
              <a:spcBef>
                <a:spcPts val="1000"/>
              </a:spcBef>
              <a:buNone/>
            </a:pPr>
            <a:r>
              <a:rPr lang="en-US" sz="1600" dirty="0" smtClean="0">
                <a:solidFill>
                  <a:srgbClr val="02354C"/>
                </a:solidFill>
                <a:hlinkClick r:id="rId3"/>
              </a:rPr>
              <a:t>https</a:t>
            </a:r>
            <a:r>
              <a:rPr lang="en-US" sz="1600" dirty="0">
                <a:solidFill>
                  <a:srgbClr val="02354C"/>
                </a:solidFill>
                <a:hlinkClick r:id="rId3"/>
              </a:rPr>
              <a:t>://www.healthcare.gov/small-businesses/shop-calculators-mpr</a:t>
            </a:r>
            <a:r>
              <a:rPr lang="en-US" sz="1600" dirty="0" smtClean="0">
                <a:solidFill>
                  <a:srgbClr val="02354C"/>
                </a:solidFill>
                <a:hlinkClick r:id="rId3"/>
              </a:rPr>
              <a:t>/</a:t>
            </a:r>
            <a:r>
              <a:rPr lang="en-US" sz="1600" dirty="0" smtClean="0">
                <a:solidFill>
                  <a:srgbClr val="02354C"/>
                </a:solidFill>
              </a:rPr>
              <a:t> </a:t>
            </a:r>
            <a:endParaRPr lang="en-US" sz="1600" dirty="0">
              <a:solidFill>
                <a:srgbClr val="02354C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15902"/>
              </p:ext>
            </p:extLst>
          </p:nvPr>
        </p:nvGraphicFramePr>
        <p:xfrm>
          <a:off x="1058075" y="3330616"/>
          <a:ext cx="68606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606"/>
              </a:tblGrid>
              <a:tr h="2979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Employees with Non-SHOP Coverage Count </a:t>
                      </a: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Towards a Group’s Minimum Participation Rate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BDE"/>
                    </a:solidFill>
                  </a:tcPr>
                </a:tc>
              </a:tr>
              <a:tr h="47727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Employees with other qualified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non-SHOP Marketplace health coverage, such as through a spouse or government program,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 be counted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toward the MPR.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0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720" y="927651"/>
            <a:ext cx="8079921" cy="763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Calculating the Minimum </a:t>
            </a:r>
            <a:br>
              <a:rPr lang="en-US" dirty="0" smtClean="0"/>
            </a:br>
            <a:r>
              <a:rPr lang="en-US" dirty="0" smtClean="0"/>
              <a:t>Participation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4" y="1896954"/>
            <a:ext cx="8880763" cy="3801717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prstClr val="black"/>
                </a:solidFill>
              </a:rPr>
              <a:t>Here’s how the SHOP Marketplace MPR is calculated: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MPR   =   </a:t>
            </a:r>
            <a:r>
              <a:rPr lang="en-US" sz="1800" u="sng" dirty="0" smtClean="0"/>
              <a:t>Number of Full-time Employees </a:t>
            </a:r>
            <a:r>
              <a:rPr lang="en-US" sz="1800" b="1" u="sng" dirty="0" smtClean="0"/>
              <a:t>Enrolling </a:t>
            </a:r>
            <a:r>
              <a:rPr lang="en-US" sz="1800" u="sng" dirty="0" smtClean="0"/>
              <a:t>in Other Qualified Coverage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 Number of Full-time Employees </a:t>
            </a:r>
            <a:r>
              <a:rPr lang="en-US" sz="1800" b="1" dirty="0" smtClean="0"/>
              <a:t>Offered</a:t>
            </a:r>
            <a:r>
              <a:rPr lang="en-US" sz="1800" dirty="0" smtClean="0"/>
              <a:t> SHOP Marketplace Coverage</a:t>
            </a:r>
          </a:p>
          <a:p>
            <a:pPr marL="0" lvl="2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sz="1600" b="1" dirty="0" smtClean="0"/>
              <a:t>Here’s an example: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dirty="0" smtClean="0"/>
              <a:t>If an employer offers coverage to 10 full-time employees, and 2 have coverage through a spouse’s employer, and 1 is covered by Medicare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dirty="0" smtClean="0"/>
              <a:t>70% of 10 employees = 7 employees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dirty="0" smtClean="0"/>
              <a:t>3 employees have other coverage that counts towards the MPR, so 4 additional employees must accept the employer’s offer of SHOP Marketplace coverage or be enrolled in other types of qualified health coverage, before the employer can enroll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" y="6356351"/>
            <a:ext cx="9143998" cy="365125"/>
          </a:xfrm>
        </p:spPr>
        <p:txBody>
          <a:bodyPr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056" y="5079291"/>
            <a:ext cx="7325248" cy="622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0"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November 15</a:t>
            </a:r>
            <a:r>
              <a:rPr lang="en-US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- December 15</a:t>
            </a:r>
            <a:r>
              <a:rPr lang="en-US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eligible small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employers can enroll in SHOP Marketplace coverage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meeting the MPR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00791"/>
            <a:ext cx="9143999" cy="89376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Health </a:t>
            </a:r>
            <a:r>
              <a:rPr lang="en-US" sz="3200" dirty="0"/>
              <a:t>&amp; Dental Coverage </a:t>
            </a:r>
            <a:r>
              <a:rPr lang="en-US" sz="3200" dirty="0" smtClean="0"/>
              <a:t>Options </a:t>
            </a:r>
            <a:br>
              <a:rPr lang="en-US" sz="3200" dirty="0" smtClean="0"/>
            </a:br>
            <a:r>
              <a:rPr lang="en-US" sz="3200" dirty="0" smtClean="0"/>
              <a:t>in the SHOP Marketplace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8934"/>
            <a:ext cx="8251902" cy="438603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Employers may offer their qualified employees one of three options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through the SHOP Marketplace: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Only </a:t>
            </a:r>
            <a:r>
              <a:rPr lang="en-US" sz="1800" dirty="0"/>
              <a:t>health coverage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Only dental coverage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Both health and dental </a:t>
            </a:r>
            <a:r>
              <a:rPr lang="en-US" sz="1800" dirty="0" smtClean="0"/>
              <a:t>coverage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sz="1600" dirty="0"/>
              <a:t>If a qualified employee is offered both health and dental coverage, he/she may choose to enroll in both health and dental coverage, only health coverage, or only dental coverage</a:t>
            </a:r>
          </a:p>
          <a:p>
            <a:r>
              <a:rPr lang="en-US" sz="1800" dirty="0" smtClean="0"/>
              <a:t>Employers may also offer health and dental coverage to their employees’ dependents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sz="1600" dirty="0"/>
              <a:t>Dependents must enroll in the same health </a:t>
            </a:r>
            <a:r>
              <a:rPr lang="en-US" sz="1600" dirty="0" smtClean="0"/>
              <a:t>and/or </a:t>
            </a:r>
            <a:r>
              <a:rPr lang="en-US" sz="1600" dirty="0"/>
              <a:t>dental plan as the </a:t>
            </a:r>
            <a:r>
              <a:rPr lang="en-US" sz="1600" dirty="0" smtClean="0"/>
              <a:t>qualified employee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−"/>
            </a:pPr>
            <a:r>
              <a:rPr lang="en-US" sz="1600" dirty="0"/>
              <a:t>If </a:t>
            </a:r>
            <a:r>
              <a:rPr lang="en-US" sz="1600" dirty="0" smtClean="0"/>
              <a:t>a qualified employee </a:t>
            </a:r>
            <a:r>
              <a:rPr lang="en-US" sz="1600" dirty="0"/>
              <a:t>is offered both health and dental </a:t>
            </a:r>
            <a:r>
              <a:rPr lang="en-US" sz="1600" dirty="0" smtClean="0"/>
              <a:t>coverage and enrolls in both, dependents </a:t>
            </a:r>
            <a:r>
              <a:rPr lang="en-US" sz="1600" dirty="0"/>
              <a:t>will be able to enroll in either the health or dental coverage the </a:t>
            </a:r>
            <a:r>
              <a:rPr lang="en-US" sz="1600" dirty="0" smtClean="0"/>
              <a:t>employee </a:t>
            </a:r>
            <a:r>
              <a:rPr lang="en-US" sz="1600" dirty="0"/>
              <a:t>picks, or in both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356351"/>
            <a:ext cx="9143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3308"/>
            <a:ext cx="8218448" cy="89376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Employee Choice: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Offering Employers Flexibility </a:t>
            </a:r>
            <a:r>
              <a:rPr lang="en-US" sz="3200" dirty="0"/>
              <a:t>&amp;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29688"/>
            <a:ext cx="8218448" cy="4386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smtClean="0"/>
              <a:t>Employers can offer qualified employees: </a:t>
            </a:r>
          </a:p>
          <a:p>
            <a:pPr marL="457200" indent="-457200">
              <a:buAutoNum type="arabicPeriod"/>
            </a:pPr>
            <a:r>
              <a:rPr lang="en-US" sz="1900" dirty="0" smtClean="0"/>
              <a:t>A single health or dental plan</a:t>
            </a:r>
          </a:p>
          <a:p>
            <a:pPr marL="457200" indent="-457200">
              <a:buAutoNum type="arabicPeriod"/>
            </a:pPr>
            <a:r>
              <a:rPr lang="en-US" sz="1900" dirty="0" smtClean="0"/>
              <a:t>A choice of plans within a plan </a:t>
            </a:r>
            <a:br>
              <a:rPr lang="en-US" sz="1900" dirty="0" smtClean="0"/>
            </a:br>
            <a:r>
              <a:rPr lang="en-US" sz="1900" dirty="0" smtClean="0"/>
              <a:t>category the employer chooses</a:t>
            </a:r>
            <a:endParaRPr lang="en-US" sz="1900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sz="1600" dirty="0" smtClean="0"/>
              <a:t>Qualified employees </a:t>
            </a:r>
            <a:r>
              <a:rPr lang="en-US" sz="1600" dirty="0"/>
              <a:t>choose any plan </a:t>
            </a:r>
            <a:r>
              <a:rPr lang="en-US" sz="1600" dirty="0" smtClean="0"/>
              <a:t>across                                                 insurance companies within the selected plan                                                      category </a:t>
            </a:r>
          </a:p>
          <a:p>
            <a:pPr marL="457200" indent="-457200">
              <a:buAutoNum type="arabicPeriod"/>
            </a:pPr>
            <a:r>
              <a:rPr lang="en-US" sz="1900" dirty="0" smtClean="0"/>
              <a:t>And, in some states a choice of plans                                              offered by a single health insurance company</a:t>
            </a:r>
            <a:br>
              <a:rPr lang="en-US" sz="1900" dirty="0" smtClean="0"/>
            </a:br>
            <a:r>
              <a:rPr lang="en-US" sz="1900" dirty="0" smtClean="0"/>
              <a:t> the employer chooses</a:t>
            </a:r>
            <a:endParaRPr lang="en-US" sz="1900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sz="1600" dirty="0" smtClean="0"/>
              <a:t>Qualified employees choose any plan across coverage</a:t>
            </a:r>
            <a:br>
              <a:rPr lang="en-US" sz="1600" dirty="0" smtClean="0"/>
            </a:br>
            <a:r>
              <a:rPr lang="en-US" sz="1600" dirty="0" smtClean="0"/>
              <a:t>categories offered by the selected health insurance                                               company</a:t>
            </a:r>
            <a:endParaRPr lang="en-US" sz="19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8636" t="31716" r="20596" b="11940"/>
          <a:stretch>
            <a:fillRect/>
          </a:stretch>
        </p:blipFill>
        <p:spPr bwMode="auto">
          <a:xfrm>
            <a:off x="5878537" y="2102876"/>
            <a:ext cx="2784380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0" y="6356351"/>
            <a:ext cx="9143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0997" y="1838739"/>
            <a:ext cx="277465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Choice by Plan Category 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37" y="4241874"/>
            <a:ext cx="2774652" cy="17249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19837" y="3949347"/>
            <a:ext cx="297545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Choice by Insurance Company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3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MQT1yM5pUOamUb2_ScY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jE5i5cKEqRf35hldSG9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iAw.ICd0qRBbLfVprJZ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dlgOrR.FUiXbu0KkB3Ec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yr3rjEFNUaLTM4_KQkf.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yr3rjEFNUaLTM4_KQkf.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yr3rjEFNUaLTM4_KQkf.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yr3rjEFNUaLTM4_KQkf.g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A18856C-BD55-44F3-A0E0-3D75F881D62C}" vid="{D28FF859-302D-4599-8D37-2DF8B70269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A16F8CC0F784697ABFC880F0218F8" ma:contentTypeVersion="1" ma:contentTypeDescription="Create a new document." ma:contentTypeScope="" ma:versionID="5b296747e04f621d0796e6c12643fe9f">
  <xsd:schema xmlns:xsd="http://www.w3.org/2001/XMLSchema" xmlns:p="http://schemas.microsoft.com/office/2006/metadata/properties" targetNamespace="http://schemas.microsoft.com/office/2006/metadata/properties" ma:root="true" ma:fieldsID="44125742a376a942025fa104fe1fb6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852FA-18A4-47A5-88E1-DA5410081F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D8ADD81-4420-417A-AC50-04C1702BE051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513EB4A-B2BE-4494-A505-E8D99BBD3C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SHOP_Marketplace_Template</Template>
  <TotalTime>17427</TotalTime>
  <Words>1806</Words>
  <Application>Microsoft Office PowerPoint</Application>
  <PresentationFormat>On-screen Show (4:3)</PresentationFormat>
  <Paragraphs>223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What is the SHOP Marketplace?</vt:lpstr>
      <vt:lpstr>Benefits of the SHOP Marketplace</vt:lpstr>
      <vt:lpstr>Which Employers can Participate in  a SHOP Marketplace?</vt:lpstr>
      <vt:lpstr>Options for the Self-Employed </vt:lpstr>
      <vt:lpstr> SHOP Marketplace Minimum Participation Requirement        </vt:lpstr>
      <vt:lpstr>Calculating the Minimum  Participation Rate</vt:lpstr>
      <vt:lpstr>Health &amp; Dental Coverage Options  in the SHOP Marketplace</vt:lpstr>
      <vt:lpstr>Employee Choice:  Offering Employers Flexibility &amp; Control </vt:lpstr>
      <vt:lpstr>Employee Choice:  Offering Employers Flexibility &amp; Control (Continued)</vt:lpstr>
      <vt:lpstr>What’s New in the SHOP Marketplace for 2017?</vt:lpstr>
      <vt:lpstr>What’s New in the SHOP Marketplace for 2017? (Continued)</vt:lpstr>
      <vt:lpstr>See Plans &amp; Prices on HealthCare.gov</vt:lpstr>
      <vt:lpstr>How to Enroll in the SHOP Marketplace: Employers</vt:lpstr>
      <vt:lpstr>How to Enroll in the SHOP Marketplace: Employees</vt:lpstr>
      <vt:lpstr>What is the Small Business  Health Care Tax Credit?</vt:lpstr>
      <vt:lpstr>Small Business Health Care Tax Credit (continued)</vt:lpstr>
      <vt:lpstr>Getting Help in the SHOP Marketplace</vt:lpstr>
      <vt:lpstr>What Can the SHOP Call Center Help Me With?</vt:lpstr>
      <vt:lpstr>SHOP Marketplace Tools</vt:lpstr>
      <vt:lpstr>SHOP Marketplace Resources</vt:lpstr>
      <vt:lpstr>SHOP Marketplace Resources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FF-SHOP Issuer Sales and Marketing Bi-weekly Call</dc:title>
  <dc:creator>ARDX</dc:creator>
  <cp:lastModifiedBy>Laura Eldon</cp:lastModifiedBy>
  <cp:revision>557</cp:revision>
  <cp:lastPrinted>2016-08-10T23:52:47Z</cp:lastPrinted>
  <dcterms:created xsi:type="dcterms:W3CDTF">2015-03-31T14:12:06Z</dcterms:created>
  <dcterms:modified xsi:type="dcterms:W3CDTF">2016-10-27T16:09:28Z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0x01010077AA16F8CC0F784697ABFC880F0218F8</vt:lpwstr>
  </property>
  <property fmtid="{D5CDD505-2E9C-101B-9397-08002B2CF9AE}" pid="4" name="_AdHocReviewCycleID">
    <vt:i4>-847703886</vt:i4>
  </property>
  <property fmtid="{D5CDD505-2E9C-101B-9397-08002B2CF9AE}" pid="5" name="_EmailSubject">
    <vt:lpwstr>SHOP Assister Presentation</vt:lpwstr>
  </property>
  <property fmtid="{D5CDD505-2E9C-101B-9397-08002B2CF9AE}" pid="6" name="_AuthorEmail">
    <vt:lpwstr>Laura.Eldon@cms.hhs.gov</vt:lpwstr>
  </property>
  <property fmtid="{D5CDD505-2E9C-101B-9397-08002B2CF9AE}" pid="7" name="_AuthorEmailDisplayName">
    <vt:lpwstr>Eldon, Laura E. (CMS/CCIIO)</vt:lpwstr>
  </property>
  <property fmtid="{D5CDD505-2E9C-101B-9397-08002B2CF9AE}" pid="8" name="_PreviousAdHocReviewCycleID">
    <vt:i4>1887624724</vt:i4>
  </property>
</Properties>
</file>