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1" r:id="rId1"/>
    <p:sldMasterId id="2147483704" r:id="rId2"/>
    <p:sldMasterId id="2147483721" r:id="rId3"/>
    <p:sldMasterId id="2147483725" r:id="rId4"/>
    <p:sldMasterId id="2147483727" r:id="rId5"/>
  </p:sldMasterIdLst>
  <p:notesMasterIdLst>
    <p:notesMasterId r:id="rId26"/>
  </p:notesMasterIdLst>
  <p:handoutMasterIdLst>
    <p:handoutMasterId r:id="rId27"/>
  </p:handoutMasterIdLst>
  <p:sldIdLst>
    <p:sldId id="426" r:id="rId6"/>
    <p:sldId id="401" r:id="rId7"/>
    <p:sldId id="391" r:id="rId8"/>
    <p:sldId id="394" r:id="rId9"/>
    <p:sldId id="392" r:id="rId10"/>
    <p:sldId id="427" r:id="rId11"/>
    <p:sldId id="428" r:id="rId12"/>
    <p:sldId id="430" r:id="rId13"/>
    <p:sldId id="419" r:id="rId14"/>
    <p:sldId id="431" r:id="rId15"/>
    <p:sldId id="424" r:id="rId16"/>
    <p:sldId id="429" r:id="rId17"/>
    <p:sldId id="418" r:id="rId18"/>
    <p:sldId id="432" r:id="rId19"/>
    <p:sldId id="400" r:id="rId20"/>
    <p:sldId id="414" r:id="rId21"/>
    <p:sldId id="412" r:id="rId22"/>
    <p:sldId id="410" r:id="rId23"/>
    <p:sldId id="423" r:id="rId24"/>
    <p:sldId id="421" r:id="rId25"/>
  </p:sldIdLst>
  <p:sldSz cx="9144000" cy="6858000" type="screen4x3"/>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949AAE0-3620-4D4E-BB94-7743C560B26A}">
          <p14:sldIdLst>
            <p14:sldId id="426"/>
            <p14:sldId id="401"/>
            <p14:sldId id="391"/>
            <p14:sldId id="394"/>
            <p14:sldId id="392"/>
            <p14:sldId id="427"/>
            <p14:sldId id="428"/>
            <p14:sldId id="430"/>
            <p14:sldId id="419"/>
            <p14:sldId id="431"/>
            <p14:sldId id="424"/>
            <p14:sldId id="429"/>
            <p14:sldId id="418"/>
            <p14:sldId id="432"/>
            <p14:sldId id="400"/>
            <p14:sldId id="414"/>
            <p14:sldId id="412"/>
            <p14:sldId id="410"/>
            <p14:sldId id="423"/>
            <p14:sldId id="421"/>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ximillian Lehman" initials="ML" lastIdx="31" clrIdx="0"/>
  <p:cmAuthor id="1" name="Catherine Curtis" initials="CC" lastIdx="12" clrIdx="1"/>
  <p:cmAuthor id="2" name="Susan K. Hollman" initials="SKH" lastIdx="1" clrIdx="2"/>
  <p:cmAuthor id="3" name="JULIA DREIER" initials="JD" lastIdx="1" clrIdx="3"/>
  <p:cmAuthor id="4" name="EMILY AMES" initials="EA" lastIdx="10" clrIdx="4"/>
  <p:cmAuthor id="5" name="SUSAN GUSTAFSON" initials="SG"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4B9A"/>
    <a:srgbClr val="FFCC99"/>
    <a:srgbClr val="FDC8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22" autoAdjust="0"/>
    <p:restoredTop sz="86856" autoAdjust="0"/>
  </p:normalViewPr>
  <p:slideViewPr>
    <p:cSldViewPr>
      <p:cViewPr>
        <p:scale>
          <a:sx n="60" d="100"/>
          <a:sy n="60" d="100"/>
        </p:scale>
        <p:origin x="-167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p:scale>
          <a:sx n="90" d="100"/>
          <a:sy n="90" d="100"/>
        </p:scale>
        <p:origin x="-3696" y="-54"/>
      </p:cViewPr>
      <p:guideLst>
        <p:guide orient="horz" pos="2880"/>
        <p:guide pos="216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presProps" Target="presProp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3" y="14"/>
            <a:ext cx="2972421" cy="457513"/>
          </a:xfrm>
          <a:prstGeom prst="rect">
            <a:avLst/>
          </a:prstGeom>
        </p:spPr>
        <p:txBody>
          <a:bodyPr vert="horz" lIns="90340" tIns="45168" rIns="90340" bIns="45168" rtlCol="0"/>
          <a:lstStyle>
            <a:lvl1pPr algn="l">
              <a:defRPr sz="1200"/>
            </a:lvl1pPr>
          </a:lstStyle>
          <a:p>
            <a:endParaRPr lang="en-US" dirty="0"/>
          </a:p>
        </p:txBody>
      </p:sp>
      <p:sp>
        <p:nvSpPr>
          <p:cNvPr id="3" name="Date Placeholder 2"/>
          <p:cNvSpPr>
            <a:spLocks noGrp="1"/>
          </p:cNvSpPr>
          <p:nvPr>
            <p:ph type="dt" sz="quarter" idx="1"/>
          </p:nvPr>
        </p:nvSpPr>
        <p:spPr>
          <a:xfrm>
            <a:off x="3884037" y="14"/>
            <a:ext cx="2972421" cy="457513"/>
          </a:xfrm>
          <a:prstGeom prst="rect">
            <a:avLst/>
          </a:prstGeom>
        </p:spPr>
        <p:txBody>
          <a:bodyPr vert="horz" lIns="90340" tIns="45168" rIns="90340" bIns="45168" rtlCol="0"/>
          <a:lstStyle>
            <a:lvl1pPr algn="r">
              <a:defRPr sz="1200"/>
            </a:lvl1pPr>
          </a:lstStyle>
          <a:p>
            <a:r>
              <a:rPr lang="en-US" dirty="0" smtClean="0"/>
              <a:t>March 2014</a:t>
            </a:r>
            <a:endParaRPr lang="en-US" dirty="0"/>
          </a:p>
        </p:txBody>
      </p:sp>
      <p:sp>
        <p:nvSpPr>
          <p:cNvPr id="4" name="Footer Placeholder 3"/>
          <p:cNvSpPr>
            <a:spLocks noGrp="1"/>
          </p:cNvSpPr>
          <p:nvPr>
            <p:ph type="ftr" sz="quarter" idx="2"/>
          </p:nvPr>
        </p:nvSpPr>
        <p:spPr>
          <a:xfrm>
            <a:off x="13" y="8684941"/>
            <a:ext cx="2972421" cy="457513"/>
          </a:xfrm>
          <a:prstGeom prst="rect">
            <a:avLst/>
          </a:prstGeom>
        </p:spPr>
        <p:txBody>
          <a:bodyPr vert="horz" lIns="90340" tIns="45168" rIns="90340" bIns="45168" rtlCol="0" anchor="b"/>
          <a:lstStyle>
            <a:lvl1pPr algn="l">
              <a:defRPr sz="1200"/>
            </a:lvl1pPr>
          </a:lstStyle>
          <a:p>
            <a:r>
              <a:rPr lang="en-US" dirty="0" smtClean="0"/>
              <a:t>Health Insurance Marketplace 101</a:t>
            </a:r>
            <a:endParaRPr lang="en-US" dirty="0"/>
          </a:p>
        </p:txBody>
      </p:sp>
      <p:sp>
        <p:nvSpPr>
          <p:cNvPr id="5" name="Slide Number Placeholder 4"/>
          <p:cNvSpPr>
            <a:spLocks noGrp="1"/>
          </p:cNvSpPr>
          <p:nvPr>
            <p:ph type="sldNum" sz="quarter" idx="3"/>
          </p:nvPr>
        </p:nvSpPr>
        <p:spPr>
          <a:xfrm>
            <a:off x="3884037" y="8684941"/>
            <a:ext cx="2972421" cy="457513"/>
          </a:xfrm>
          <a:prstGeom prst="rect">
            <a:avLst/>
          </a:prstGeom>
        </p:spPr>
        <p:txBody>
          <a:bodyPr vert="horz" lIns="90340" tIns="45168" rIns="90340" bIns="45168" rtlCol="0" anchor="b"/>
          <a:lstStyle>
            <a:lvl1pPr algn="r">
              <a:defRPr sz="1200"/>
            </a:lvl1pPr>
          </a:lstStyle>
          <a:p>
            <a:fld id="{F522F4FC-DFA6-4BA3-871E-9E1DC0412F99}" type="slidenum">
              <a:rPr lang="en-US" smtClean="0"/>
              <a:t>‹#›</a:t>
            </a:fld>
            <a:endParaRPr lang="en-US" dirty="0"/>
          </a:p>
        </p:txBody>
      </p:sp>
    </p:spTree>
    <p:extLst>
      <p:ext uri="{BB962C8B-B14F-4D97-AF65-F5344CB8AC3E}">
        <p14:creationId xmlns:p14="http://schemas.microsoft.com/office/powerpoint/2010/main" val="14521600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2971800" cy="457200"/>
          </a:xfrm>
          <a:prstGeom prst="rect">
            <a:avLst/>
          </a:prstGeom>
        </p:spPr>
        <p:txBody>
          <a:bodyPr vert="horz" lIns="92057" tIns="46030" rIns="92057" bIns="46030" rtlCol="0"/>
          <a:lstStyle>
            <a:lvl1pPr algn="l">
              <a:defRPr sz="1200"/>
            </a:lvl1pPr>
          </a:lstStyle>
          <a:p>
            <a:endParaRPr lang="en-US" dirty="0"/>
          </a:p>
        </p:txBody>
      </p:sp>
      <p:sp>
        <p:nvSpPr>
          <p:cNvPr id="3" name="Date Placeholder 2"/>
          <p:cNvSpPr>
            <a:spLocks noGrp="1"/>
          </p:cNvSpPr>
          <p:nvPr>
            <p:ph type="dt" idx="1"/>
          </p:nvPr>
        </p:nvSpPr>
        <p:spPr>
          <a:xfrm>
            <a:off x="3884616" y="0"/>
            <a:ext cx="2971800" cy="457200"/>
          </a:xfrm>
          <a:prstGeom prst="rect">
            <a:avLst/>
          </a:prstGeom>
        </p:spPr>
        <p:txBody>
          <a:bodyPr vert="horz" lIns="92057" tIns="46030" rIns="92057" bIns="46030" rtlCol="0"/>
          <a:lstStyle>
            <a:lvl1pPr algn="r">
              <a:defRPr sz="1200"/>
            </a:lvl1pPr>
          </a:lstStyle>
          <a:p>
            <a:r>
              <a:rPr lang="en-US" dirty="0" smtClean="0"/>
              <a:t>March 2014</a:t>
            </a:r>
            <a:endParaRPr lang="en-US" dirty="0"/>
          </a:p>
        </p:txBody>
      </p:sp>
      <p:sp>
        <p:nvSpPr>
          <p:cNvPr id="4" name="Slide Image Placeholder 3"/>
          <p:cNvSpPr>
            <a:spLocks noGrp="1" noRot="1" noChangeAspect="1"/>
          </p:cNvSpPr>
          <p:nvPr>
            <p:ph type="sldImg" idx="2"/>
          </p:nvPr>
        </p:nvSpPr>
        <p:spPr>
          <a:xfrm>
            <a:off x="1144588" y="687388"/>
            <a:ext cx="4568825" cy="3427412"/>
          </a:xfrm>
          <a:prstGeom prst="rect">
            <a:avLst/>
          </a:prstGeom>
          <a:noFill/>
          <a:ln w="12700">
            <a:solidFill>
              <a:prstClr val="black"/>
            </a:solidFill>
          </a:ln>
        </p:spPr>
        <p:txBody>
          <a:bodyPr vert="horz" lIns="92057" tIns="46030" rIns="92057" bIns="46030" rtlCol="0" anchor="ctr"/>
          <a:lstStyle/>
          <a:p>
            <a:endParaRPr lang="en-US" dirty="0"/>
          </a:p>
        </p:txBody>
      </p:sp>
      <p:sp>
        <p:nvSpPr>
          <p:cNvPr id="5" name="Notes Placeholder 4"/>
          <p:cNvSpPr>
            <a:spLocks noGrp="1"/>
          </p:cNvSpPr>
          <p:nvPr>
            <p:ph type="body" sz="quarter" idx="3"/>
          </p:nvPr>
        </p:nvSpPr>
        <p:spPr>
          <a:xfrm>
            <a:off x="685800" y="4343401"/>
            <a:ext cx="5486400" cy="4114800"/>
          </a:xfrm>
          <a:prstGeom prst="rect">
            <a:avLst/>
          </a:prstGeom>
        </p:spPr>
        <p:txBody>
          <a:bodyPr vert="horz" lIns="92057" tIns="46030" rIns="92057" bIns="4603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3" y="8685213"/>
            <a:ext cx="2971800" cy="457200"/>
          </a:xfrm>
          <a:prstGeom prst="rect">
            <a:avLst/>
          </a:prstGeom>
        </p:spPr>
        <p:txBody>
          <a:bodyPr vert="horz" lIns="92057" tIns="46030" rIns="92057" bIns="46030" rtlCol="0" anchor="b"/>
          <a:lstStyle>
            <a:lvl1pPr algn="l">
              <a:defRPr sz="1200"/>
            </a:lvl1pPr>
          </a:lstStyle>
          <a:p>
            <a:r>
              <a:rPr lang="en-US" dirty="0" smtClean="0"/>
              <a:t>Health Insurance Marketplace 101</a:t>
            </a:r>
            <a:endParaRPr lang="en-US" dirty="0"/>
          </a:p>
        </p:txBody>
      </p:sp>
      <p:sp>
        <p:nvSpPr>
          <p:cNvPr id="7" name="Slide Number Placeholder 6"/>
          <p:cNvSpPr>
            <a:spLocks noGrp="1"/>
          </p:cNvSpPr>
          <p:nvPr>
            <p:ph type="sldNum" sz="quarter" idx="5"/>
          </p:nvPr>
        </p:nvSpPr>
        <p:spPr>
          <a:xfrm>
            <a:off x="3884616" y="8685213"/>
            <a:ext cx="2971800" cy="457200"/>
          </a:xfrm>
          <a:prstGeom prst="rect">
            <a:avLst/>
          </a:prstGeom>
        </p:spPr>
        <p:txBody>
          <a:bodyPr vert="horz" lIns="92057" tIns="46030" rIns="92057" bIns="46030" rtlCol="0" anchor="b"/>
          <a:lstStyle>
            <a:lvl1pPr algn="r">
              <a:defRPr sz="1200"/>
            </a:lvl1pPr>
          </a:lstStyle>
          <a:p>
            <a:fld id="{5E64BDDF-6235-4F77-BA63-72C44C840117}" type="slidenum">
              <a:rPr lang="en-US" smtClean="0"/>
              <a:t>‹#›</a:t>
            </a:fld>
            <a:endParaRPr lang="en-US" dirty="0"/>
          </a:p>
        </p:txBody>
      </p:sp>
    </p:spTree>
    <p:extLst>
      <p:ext uri="{BB962C8B-B14F-4D97-AF65-F5344CB8AC3E}">
        <p14:creationId xmlns:p14="http://schemas.microsoft.com/office/powerpoint/2010/main" val="374093104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aspe.hhs.gov/sites/default/files/pdf/ib_APTC.pdf"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healthcare.gov/how-can-i-save-money-on-marketplace-coverage/"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www.healthcare.gov/find-premium-estimates/"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healthcare.gov/fees-exemptions/exemptions-from-the-fee/"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findahealthcenter.hrsa.gov/"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marketplace.cms.gov/technical-assistance-resources/c2c.html"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healthcare.gov/how-do-i-report-life-changes-to-the-marketplace/"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marketplace.cms.gov/outreach-and-education/outreach-and-education.html"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mailto:assisterlistserv@cms.hhs.gov"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marketplace.cms.gov/outreach-and-education/outreach-and-education.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rwjf.org/en/library/research/2015/06/understanding-the-uninsured-now.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rwjf.org/en/library/research/2015/06/understanding-the-uninsured-now.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rwjf.org/en/library/research/2015/06/understanding-the-uninsured-now.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Marketplace.cms.gov"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274">
              <a:defRPr/>
            </a:pPr>
            <a:r>
              <a:rPr lang="en-US" i="1" dirty="0" smtClean="0"/>
              <a:t>Engaging Consumers in the Health Insurance Marketplace, T</a:t>
            </a:r>
            <a:r>
              <a:rPr lang="en-US" i="1" baseline="0" dirty="0" smtClean="0"/>
              <a:t>ips for Assisters,</a:t>
            </a:r>
            <a:r>
              <a:rPr lang="en-US" baseline="0" dirty="0" smtClean="0"/>
              <a:t> </a:t>
            </a:r>
            <a:r>
              <a:rPr lang="en-US" dirty="0" smtClean="0"/>
              <a:t>includes assister best practices that</a:t>
            </a:r>
            <a:r>
              <a:rPr lang="en-US" baseline="0" dirty="0" smtClean="0"/>
              <a:t> have</a:t>
            </a:r>
            <a:r>
              <a:rPr lang="en-US" dirty="0" smtClean="0"/>
              <a:t> been proven to be helpful in getting c</a:t>
            </a:r>
            <a:r>
              <a:rPr lang="en-US" baseline="0" dirty="0" smtClean="0"/>
              <a:t>onsumers to engage in the Health Insurance Marketplace. </a:t>
            </a:r>
          </a:p>
          <a:p>
            <a:pPr>
              <a:spcBef>
                <a:spcPts val="603"/>
              </a:spcBef>
              <a:defRPr/>
            </a:pPr>
            <a:r>
              <a:rPr lang="en-US" dirty="0" smtClean="0"/>
              <a:t>This training module was developed and approved by the Centers for Medicare &amp; Medicaid Services (CMS), the federal agency that administers Medicare, Medicaid, the Children’s Health Insurance Program (CHIP), and the Federally-facilitated Health Insurance Marketplace. The information in this module was correct as of September 2015. To check for an updated version of this training module, visit </a:t>
            </a:r>
            <a:r>
              <a:rPr lang="en-US" u="sng" dirty="0" smtClean="0"/>
              <a:t>Marketplace.cms.gov.</a:t>
            </a:r>
          </a:p>
          <a:p>
            <a:pPr>
              <a:spcBef>
                <a:spcPts val="603"/>
              </a:spcBef>
              <a:defRPr/>
            </a:pPr>
            <a:r>
              <a:rPr lang="en-US" dirty="0" smtClean="0"/>
              <a:t>The information presented is for CMS partners. It is not intended for press purposes and is not on the record. If you are a member of the press, please email the press office at press@cms.hhs.gov.</a:t>
            </a:r>
          </a:p>
        </p:txBody>
      </p:sp>
      <p:sp>
        <p:nvSpPr>
          <p:cNvPr id="6" name="Slide Number Placeholder 5"/>
          <p:cNvSpPr>
            <a:spLocks noGrp="1"/>
          </p:cNvSpPr>
          <p:nvPr>
            <p:ph type="sldNum" sz="quarter" idx="12"/>
          </p:nvPr>
        </p:nvSpPr>
        <p:spPr/>
        <p:txBody>
          <a:bodyPr/>
          <a:lstStyle/>
          <a:p>
            <a:fld id="{5E64BDDF-6235-4F77-BA63-72C44C840117}"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788539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589"/>
              </a:spcBef>
            </a:pPr>
            <a:r>
              <a:rPr lang="en-US" dirty="0" smtClean="0"/>
              <a:t>Financial assistance messages were motivating in getting consumers to engage in the Marketplace. Consumers are interested in how much their insurance coverage will cost them and most who needed help didn’t know that a premium tax credit is available to help lower costs. </a:t>
            </a:r>
          </a:p>
          <a:p>
            <a:pPr>
              <a:spcBef>
                <a:spcPts val="589"/>
              </a:spcBef>
            </a:pPr>
            <a:r>
              <a:rPr lang="en-US" dirty="0"/>
              <a:t>More than 8 in 10 individuals with a plan selection for 2015 Marketplace plans qualified for an advance premium tax </a:t>
            </a:r>
            <a:r>
              <a:rPr lang="en-US" dirty="0" smtClean="0"/>
              <a:t>credit.</a:t>
            </a:r>
            <a:endParaRPr lang="en-US" dirty="0"/>
          </a:p>
          <a:p>
            <a:pPr>
              <a:spcBef>
                <a:spcPts val="589"/>
              </a:spcBef>
            </a:pPr>
            <a:r>
              <a:rPr lang="en-US" dirty="0"/>
              <a:t>The average net premium was $105 per month among individuals with plan selections qualifying for an advance premium tax credit </a:t>
            </a:r>
            <a:r>
              <a:rPr lang="en-US" dirty="0" smtClean="0"/>
              <a:t>.</a:t>
            </a:r>
            <a:endParaRPr lang="en-US" dirty="0"/>
          </a:p>
          <a:p>
            <a:pPr>
              <a:spcBef>
                <a:spcPts val="589"/>
              </a:spcBef>
            </a:pPr>
            <a:r>
              <a:rPr lang="en-US" dirty="0"/>
              <a:t>The average advance premium tax credit covered about 72% of the premium </a:t>
            </a:r>
            <a:r>
              <a:rPr lang="en-US" dirty="0" smtClean="0"/>
              <a:t>cost.</a:t>
            </a:r>
            <a:endParaRPr lang="en-US" sz="1100" dirty="0"/>
          </a:p>
          <a:p>
            <a:pPr>
              <a:spcBef>
                <a:spcPts val="589"/>
              </a:spcBef>
            </a:pPr>
            <a:r>
              <a:rPr lang="en-US" dirty="0" smtClean="0"/>
              <a:t>Data </a:t>
            </a:r>
            <a:r>
              <a:rPr lang="en-US" dirty="0"/>
              <a:t>from </a:t>
            </a:r>
            <a:r>
              <a:rPr lang="en-US" dirty="0" smtClean="0"/>
              <a:t>2015</a:t>
            </a:r>
            <a:r>
              <a:rPr lang="en-US" baseline="0" dirty="0" smtClean="0"/>
              <a:t> Department of Health and Human Services Office of the Assistant Secretary for Planning and Evaluation </a:t>
            </a:r>
            <a:r>
              <a:rPr lang="en-US" dirty="0" smtClean="0"/>
              <a:t>research brief “</a:t>
            </a:r>
            <a:r>
              <a:rPr lang="en-US" u="sng" dirty="0">
                <a:hlinkClick r:id="rId3"/>
              </a:rPr>
              <a:t>Health Insurance Marketplace 2015: Average Premiums After Advance Premium Tax Credits Through January 30 in 37 States using the Healthcare.gov </a:t>
            </a:r>
            <a:r>
              <a:rPr lang="en-US" u="sng" dirty="0" smtClean="0">
                <a:hlinkClick r:id="rId3"/>
              </a:rPr>
              <a:t>Platform</a:t>
            </a:r>
            <a:r>
              <a:rPr lang="en-US" baseline="0" dirty="0" smtClean="0"/>
              <a:t>.”</a:t>
            </a:r>
            <a:endParaRPr lang="en-US" dirty="0"/>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5E64BDDF-6235-4F77-BA63-72C44C840117}" type="slidenum">
              <a:rPr lang="en-US" smtClean="0"/>
              <a:t>10</a:t>
            </a:fld>
            <a:endParaRPr lang="en-US" dirty="0"/>
          </a:p>
        </p:txBody>
      </p:sp>
    </p:spTree>
    <p:extLst>
      <p:ext uri="{BB962C8B-B14F-4D97-AF65-F5344CB8AC3E}">
        <p14:creationId xmlns:p14="http://schemas.microsoft.com/office/powerpoint/2010/main" val="2442416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1"/>
            <a:ext cx="5562600" cy="4114800"/>
          </a:xfrm>
        </p:spPr>
        <p:txBody>
          <a:bodyPr>
            <a:normAutofit/>
          </a:bodyPr>
          <a:lstStyle/>
          <a:p>
            <a:pPr marL="171401" indent="-171401">
              <a:spcBef>
                <a:spcPts val="600"/>
              </a:spcBef>
              <a:buFont typeface="Wingdings" panose="05000000000000000000" pitchFamily="2" charset="2"/>
              <a:buChar char="§"/>
            </a:pPr>
            <a:r>
              <a:rPr lang="en-US" dirty="0" smtClean="0"/>
              <a:t>The “Quick </a:t>
            </a:r>
            <a:r>
              <a:rPr lang="en-US" dirty="0"/>
              <a:t>c</a:t>
            </a:r>
            <a:r>
              <a:rPr lang="en-US" dirty="0" smtClean="0"/>
              <a:t>heck </a:t>
            </a:r>
            <a:r>
              <a:rPr lang="en-US" dirty="0"/>
              <a:t>c</a:t>
            </a:r>
            <a:r>
              <a:rPr lang="en-US" dirty="0" smtClean="0"/>
              <a:t>hart” shows if a consumer qualifies to save on health insurance coverage. It indicates the </a:t>
            </a:r>
            <a:r>
              <a:rPr lang="en-US" dirty="0"/>
              <a:t>income levels </a:t>
            </a:r>
            <a:r>
              <a:rPr lang="en-US" dirty="0" smtClean="0"/>
              <a:t>that qualify </a:t>
            </a:r>
            <a:r>
              <a:rPr lang="en-US" dirty="0"/>
              <a:t>for lower </a:t>
            </a:r>
            <a:r>
              <a:rPr lang="en-US" dirty="0" smtClean="0"/>
              <a:t>costs. Consumer are able to match their household size and </a:t>
            </a:r>
            <a:r>
              <a:rPr lang="en-US" dirty="0"/>
              <a:t>income </a:t>
            </a:r>
            <a:r>
              <a:rPr lang="en-US" dirty="0" smtClean="0"/>
              <a:t>level to see if they </a:t>
            </a:r>
            <a:r>
              <a:rPr lang="en-US" dirty="0"/>
              <a:t>qualify for lower costs on premiums and out-of-pocket costs for private health insurance, and for low-cost health care through </a:t>
            </a:r>
            <a:r>
              <a:rPr lang="en-US" dirty="0" smtClean="0"/>
              <a:t>Medicaid or the Children’s Health Insurance Program (CHIP). For information on how to use this quick check chart ,visit </a:t>
            </a:r>
            <a:r>
              <a:rPr lang="en-US" dirty="0" smtClean="0">
                <a:hlinkClick r:id="rId3"/>
              </a:rPr>
              <a:t>HealthCare.gov/how-can-i-save-money-on-Marketplace-coverage-508//</a:t>
            </a:r>
            <a:r>
              <a:rPr lang="en-US" dirty="0" smtClean="0"/>
              <a:t>. </a:t>
            </a:r>
            <a:endParaRPr lang="en-US" dirty="0"/>
          </a:p>
          <a:p>
            <a:pPr marL="171401" indent="-171401">
              <a:spcBef>
                <a:spcPts val="600"/>
              </a:spcBef>
              <a:buFont typeface="Wingdings" panose="05000000000000000000" pitchFamily="2" charset="2"/>
              <a:buChar char="§"/>
            </a:pPr>
            <a:r>
              <a:rPr lang="en-US" dirty="0" smtClean="0"/>
              <a:t>HealthCare.gov has a tool that allow</a:t>
            </a:r>
            <a:r>
              <a:rPr lang="en-US" b="0" dirty="0" smtClean="0"/>
              <a:t>s</a:t>
            </a:r>
            <a:r>
              <a:rPr lang="en-US" dirty="0" smtClean="0"/>
              <a:t> consumers to answer </a:t>
            </a:r>
            <a:r>
              <a:rPr lang="en-US" dirty="0"/>
              <a:t>a few quick questions to see the </a:t>
            </a:r>
            <a:r>
              <a:rPr lang="en-US" dirty="0" smtClean="0"/>
              <a:t>premium estimates for plans in their area. For access to the premium estimator visit </a:t>
            </a:r>
            <a:r>
              <a:rPr lang="en-US" dirty="0" smtClean="0">
                <a:hlinkClick r:id="rId4"/>
              </a:rPr>
              <a:t>Healthcare.gov/find-premium-estimates/</a:t>
            </a:r>
            <a:r>
              <a:rPr lang="en-US" dirty="0" smtClean="0"/>
              <a:t>. </a:t>
            </a:r>
          </a:p>
          <a:p>
            <a:pPr marL="171401" indent="-171401">
              <a:buFont typeface="Wingdings" panose="05000000000000000000" pitchFamily="2" charset="2"/>
              <a:buChar char="§"/>
            </a:pPr>
            <a:endParaRPr lang="en-US" dirty="0"/>
          </a:p>
        </p:txBody>
      </p:sp>
      <p:sp>
        <p:nvSpPr>
          <p:cNvPr id="5" name="Slide Number Placeholder 4"/>
          <p:cNvSpPr>
            <a:spLocks noGrp="1"/>
          </p:cNvSpPr>
          <p:nvPr>
            <p:ph type="sldNum" sz="quarter" idx="11"/>
          </p:nvPr>
        </p:nvSpPr>
        <p:spPr/>
        <p:txBody>
          <a:bodyPr/>
          <a:lstStyle/>
          <a:p>
            <a:fld id="{5E64BDDF-6235-4F77-BA63-72C44C840117}" type="slidenum">
              <a:rPr lang="en-US" smtClean="0"/>
              <a:t>11</a:t>
            </a:fld>
            <a:endParaRPr lang="en-US" dirty="0"/>
          </a:p>
        </p:txBody>
      </p:sp>
    </p:spTree>
    <p:extLst>
      <p:ext uri="{BB962C8B-B14F-4D97-AF65-F5344CB8AC3E}">
        <p14:creationId xmlns:p14="http://schemas.microsoft.com/office/powerpoint/2010/main" val="1711605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589"/>
              </a:spcBef>
            </a:pPr>
            <a:r>
              <a:rPr lang="en-US" dirty="0" smtClean="0"/>
              <a:t>If</a:t>
            </a:r>
            <a:r>
              <a:rPr lang="en-US" baseline="0" dirty="0" smtClean="0"/>
              <a:t> you can’t afford health coverage, you’re not required to buy it, </a:t>
            </a:r>
            <a:r>
              <a:rPr lang="en-US" sz="1200" b="0" i="0" kern="1200" dirty="0" smtClean="0">
                <a:solidFill>
                  <a:schemeClr val="tx1"/>
                </a:solidFill>
                <a:effectLst/>
                <a:latin typeface="+mn-lt"/>
                <a:ea typeface="+mn-ea"/>
                <a:cs typeface="+mn-cs"/>
              </a:rPr>
              <a:t>If you can afford health insurance but choose not to buy it, you must have a health coverage exemption or pay a fee. (The fee is sometimes called the "penalty," "fine," "individual responsibility payment," or "individual mandate.") The fee will</a:t>
            </a:r>
            <a:r>
              <a:rPr lang="en-US" sz="1200" b="0" i="0" kern="1200" baseline="0" dirty="0" smtClean="0">
                <a:solidFill>
                  <a:schemeClr val="tx1"/>
                </a:solidFill>
                <a:effectLst/>
                <a:latin typeface="+mn-lt"/>
                <a:ea typeface="+mn-ea"/>
                <a:cs typeface="+mn-cs"/>
              </a:rPr>
              <a:t> be higher in 2016 than in 2015.</a:t>
            </a:r>
            <a:endParaRPr lang="en-US" baseline="0" dirty="0" smtClean="0"/>
          </a:p>
          <a:p>
            <a:pPr>
              <a:spcBef>
                <a:spcPts val="589"/>
              </a:spcBef>
            </a:pPr>
            <a:r>
              <a:rPr lang="en-US" dirty="0" smtClean="0"/>
              <a:t>If you didn’t qualify for Medicaid or Children’s Health Insurance Program (CHIP) coverage, and you aren’t eligible for lower costs through the Health Insurance Marketplace, you still have options that could help.</a:t>
            </a:r>
          </a:p>
          <a:p>
            <a:pPr marL="168244" indent="-168244">
              <a:spcBef>
                <a:spcPts val="589"/>
              </a:spcBef>
              <a:buFont typeface="Arial" panose="020B0604020202020204" pitchFamily="34" charset="0"/>
              <a:buChar char="•"/>
            </a:pPr>
            <a:r>
              <a:rPr lang="en-US" dirty="0" smtClean="0"/>
              <a:t>You can apply for an exemption so you won’t have to pay a fee for going without coverage. Visit </a:t>
            </a:r>
            <a:r>
              <a:rPr lang="en-US" u="sng" dirty="0" smtClean="0">
                <a:hlinkClick r:id="rId3"/>
              </a:rPr>
              <a:t>HealthCare.gov/exemptions</a:t>
            </a:r>
            <a:r>
              <a:rPr lang="en-US" u="sng" dirty="0" smtClean="0"/>
              <a:t> </a:t>
            </a:r>
            <a:r>
              <a:rPr lang="en-US" dirty="0" smtClean="0"/>
              <a:t> for details.</a:t>
            </a:r>
          </a:p>
          <a:p>
            <a:pPr marL="168244" indent="-168244">
              <a:spcBef>
                <a:spcPts val="589"/>
              </a:spcBef>
              <a:buFont typeface="Arial" panose="020B0604020202020204" pitchFamily="34" charset="0"/>
              <a:buChar char="•"/>
            </a:pPr>
            <a:r>
              <a:rPr lang="en-US" dirty="0" smtClean="0"/>
              <a:t>You may be able to get low-cost health care at a community health center. To locate a community health center near you, visit </a:t>
            </a:r>
            <a:r>
              <a:rPr lang="en-US" u="sng" dirty="0" smtClean="0">
                <a:hlinkClick r:id="rId4"/>
              </a:rPr>
              <a:t>findahealthcenter.hrsa.gov</a:t>
            </a:r>
            <a:r>
              <a:rPr lang="en-US" u="sng"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5E64BDDF-6235-4F77-BA63-72C44C840117}" type="slidenum">
              <a:rPr lang="en-US" smtClean="0"/>
              <a:t>12</a:t>
            </a:fld>
            <a:endParaRPr lang="en-US" dirty="0"/>
          </a:p>
        </p:txBody>
      </p:sp>
    </p:spTree>
    <p:extLst>
      <p:ext uri="{BB962C8B-B14F-4D97-AF65-F5344CB8AC3E}">
        <p14:creationId xmlns:p14="http://schemas.microsoft.com/office/powerpoint/2010/main" val="3311631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pPr>
            <a:r>
              <a:rPr lang="en-US" dirty="0" smtClean="0"/>
              <a:t>You will reach more consumers when messages are in plain language, consistent, short and easy to understand. Consumers have a variety of educational levels, knowledge of Marketplace or insurance information, or levels of understanding of the language in which the message relayed. </a:t>
            </a:r>
          </a:p>
          <a:p>
            <a:pPr>
              <a:spcBef>
                <a:spcPts val="600"/>
              </a:spcBef>
            </a:pPr>
            <a:r>
              <a:rPr lang="en-US" dirty="0"/>
              <a:t>Do not avoid talking about specific concepts because you are concerned they may be too complicated (deductibles, cost-sharing, etc.). Find clear ways to talk about them</a:t>
            </a:r>
            <a:r>
              <a:rPr lang="en-US" dirty="0" smtClean="0"/>
              <a:t>.</a:t>
            </a:r>
          </a:p>
          <a:p>
            <a:endParaRPr lang="en-US" dirty="0"/>
          </a:p>
        </p:txBody>
      </p:sp>
      <p:sp>
        <p:nvSpPr>
          <p:cNvPr id="4" name="Slide Number Placeholder 3"/>
          <p:cNvSpPr>
            <a:spLocks noGrp="1"/>
          </p:cNvSpPr>
          <p:nvPr>
            <p:ph type="sldNum" sz="quarter" idx="10"/>
          </p:nvPr>
        </p:nvSpPr>
        <p:spPr/>
        <p:txBody>
          <a:bodyPr/>
          <a:lstStyle/>
          <a:p>
            <a:fld id="{5E64BDDF-6235-4F77-BA63-72C44C840117}" type="slidenum">
              <a:rPr lang="en-US" smtClean="0"/>
              <a:t>13</a:t>
            </a:fld>
            <a:endParaRPr lang="en-US" dirty="0"/>
          </a:p>
        </p:txBody>
      </p:sp>
    </p:spTree>
    <p:extLst>
      <p:ext uri="{BB962C8B-B14F-4D97-AF65-F5344CB8AC3E}">
        <p14:creationId xmlns:p14="http://schemas.microsoft.com/office/powerpoint/2010/main" val="27552976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589"/>
              </a:spcBef>
            </a:pPr>
            <a:r>
              <a:rPr lang="en-US" dirty="0"/>
              <a:t>From Coverage to Care is an initiative to help people with new health care coverage understand their benefits and connect to primary care and the preventive services that are right for them, so they can live a long and healthy life. </a:t>
            </a:r>
            <a:endParaRPr lang="en-US" dirty="0" smtClean="0"/>
          </a:p>
          <a:p>
            <a:pPr>
              <a:spcBef>
                <a:spcPts val="589"/>
              </a:spcBef>
            </a:pPr>
            <a:r>
              <a:rPr lang="en-US" dirty="0"/>
              <a:t>There are toolkits, publications, and videos to use to help people understand and use their health care coverage.</a:t>
            </a:r>
          </a:p>
          <a:p>
            <a:pPr>
              <a:spcBef>
                <a:spcPts val="589"/>
              </a:spcBef>
            </a:pPr>
            <a:r>
              <a:rPr lang="en-US" dirty="0"/>
              <a:t>We also hope you share information about local resources during your conversations, to help individuals know where and how to access care in your community</a:t>
            </a:r>
            <a:r>
              <a:rPr lang="en-US" dirty="0" smtClean="0"/>
              <a:t>.</a:t>
            </a:r>
          </a:p>
          <a:p>
            <a:pPr marL="0" marR="0" indent="0" algn="l" defTabSz="914400" rtl="0" eaLnBrk="1" fontAlgn="auto" latinLnBrk="0" hangingPunct="1">
              <a:lnSpc>
                <a:spcPct val="100000"/>
              </a:lnSpc>
              <a:spcBef>
                <a:spcPts val="589"/>
              </a:spcBef>
              <a:spcAft>
                <a:spcPts val="0"/>
              </a:spcAft>
              <a:buClrTx/>
              <a:buSzTx/>
              <a:buFontTx/>
              <a:buNone/>
              <a:tabLst/>
              <a:defRPr/>
            </a:pPr>
            <a:r>
              <a:rPr lang="en-US" dirty="0"/>
              <a:t>The tools are available on </a:t>
            </a:r>
            <a:r>
              <a:rPr lang="en-US" sz="1200" u="sng" kern="1200" dirty="0" smtClean="0">
                <a:solidFill>
                  <a:schemeClr val="tx1"/>
                </a:solidFill>
                <a:effectLst/>
                <a:latin typeface="+mn-lt"/>
                <a:ea typeface="+mn-ea"/>
                <a:cs typeface="+mn-cs"/>
                <a:hlinkClick r:id="rId3"/>
              </a:rPr>
              <a:t>Marketplace.cms.gov/technical-assistance-resources/c2c.html</a:t>
            </a:r>
            <a:r>
              <a:rPr lang="en-US" dirty="0" smtClean="0"/>
              <a:t>.</a:t>
            </a:r>
          </a:p>
          <a:p>
            <a:endParaRPr lang="en-US" dirty="0"/>
          </a:p>
        </p:txBody>
      </p:sp>
      <p:sp>
        <p:nvSpPr>
          <p:cNvPr id="4" name="Slide Number Placeholder 3"/>
          <p:cNvSpPr>
            <a:spLocks noGrp="1"/>
          </p:cNvSpPr>
          <p:nvPr>
            <p:ph type="sldNum" sz="quarter" idx="10"/>
          </p:nvPr>
        </p:nvSpPr>
        <p:spPr/>
        <p:txBody>
          <a:bodyPr/>
          <a:lstStyle/>
          <a:p>
            <a:fld id="{5E64BDDF-6235-4F77-BA63-72C44C840117}" type="slidenum">
              <a:rPr lang="en-US" smtClean="0"/>
              <a:t>14</a:t>
            </a:fld>
            <a:endParaRPr lang="en-US" dirty="0"/>
          </a:p>
        </p:txBody>
      </p:sp>
    </p:spTree>
    <p:extLst>
      <p:ext uri="{BB962C8B-B14F-4D97-AF65-F5344CB8AC3E}">
        <p14:creationId xmlns:p14="http://schemas.microsoft.com/office/powerpoint/2010/main" val="2755297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1"/>
            <a:ext cx="5486400" cy="4114800"/>
          </a:xfrm>
        </p:spPr>
        <p:txBody>
          <a:bodyPr>
            <a:normAutofit/>
          </a:bodyPr>
          <a:lstStyle/>
          <a:p>
            <a:pPr>
              <a:spcBef>
                <a:spcPts val="589"/>
              </a:spcBef>
            </a:pPr>
            <a:r>
              <a:rPr lang="en-US" dirty="0" smtClean="0"/>
              <a:t>Provide a handout with contact information so consumers can reconnect </a:t>
            </a:r>
            <a:r>
              <a:rPr lang="en-US" dirty="0"/>
              <a:t>with </a:t>
            </a:r>
            <a:r>
              <a:rPr lang="en-US" dirty="0" smtClean="0"/>
              <a:t>you and/or the </a:t>
            </a:r>
            <a:r>
              <a:rPr lang="en-US" dirty="0"/>
              <a:t>Marketplace </a:t>
            </a:r>
            <a:r>
              <a:rPr lang="en-US" dirty="0" smtClean="0"/>
              <a:t>after the event. Assisters </a:t>
            </a:r>
            <a:r>
              <a:rPr lang="en-US" dirty="0"/>
              <a:t>who provided their contact information during enrollment events found that there was </a:t>
            </a:r>
            <a:r>
              <a:rPr lang="en-US" dirty="0" smtClean="0"/>
              <a:t>continued</a:t>
            </a:r>
            <a:r>
              <a:rPr lang="en-US" baseline="0" dirty="0" smtClean="0"/>
              <a:t> </a:t>
            </a:r>
            <a:r>
              <a:rPr lang="en-US" dirty="0" smtClean="0"/>
              <a:t>interest after events from those who didn’t enroll at the event, from family and friends </a:t>
            </a:r>
            <a:r>
              <a:rPr lang="en-US" dirty="0"/>
              <a:t>of those who </a:t>
            </a:r>
            <a:r>
              <a:rPr lang="en-US" dirty="0" smtClean="0"/>
              <a:t>attended, and from other consumers. </a:t>
            </a:r>
          </a:p>
          <a:p>
            <a:pPr>
              <a:spcBef>
                <a:spcPts val="589"/>
              </a:spcBef>
            </a:pPr>
            <a:r>
              <a:rPr lang="en-US" kern="1200" dirty="0" smtClean="0">
                <a:solidFill>
                  <a:schemeClr val="tx1"/>
                </a:solidFill>
                <a:effectLst/>
              </a:rPr>
              <a:t>Handout should include the following information</a:t>
            </a:r>
            <a:r>
              <a:rPr lang="en-US" dirty="0" smtClean="0"/>
              <a:t>:</a:t>
            </a:r>
            <a:endParaRPr lang="en-US" kern="1200" dirty="0" smtClean="0">
              <a:solidFill>
                <a:schemeClr val="tx1"/>
              </a:solidFill>
              <a:effectLst/>
            </a:endParaRPr>
          </a:p>
          <a:p>
            <a:pPr marL="182827" lvl="1" indent="-171401">
              <a:spcBef>
                <a:spcPts val="589"/>
              </a:spcBef>
              <a:buFont typeface="Wingdings" panose="05000000000000000000" pitchFamily="2" charset="2"/>
              <a:buChar char="§"/>
            </a:pPr>
            <a:r>
              <a:rPr lang="en-US" dirty="0"/>
              <a:t>T</a:t>
            </a:r>
            <a:r>
              <a:rPr lang="en-US" kern="1200" dirty="0" smtClean="0">
                <a:solidFill>
                  <a:schemeClr val="tx1"/>
                </a:solidFill>
                <a:effectLst/>
              </a:rPr>
              <a:t>he availability of options for Marketplace exploration and enrollment</a:t>
            </a:r>
            <a:endParaRPr lang="en-US" dirty="0" smtClean="0"/>
          </a:p>
          <a:p>
            <a:pPr marL="182827" lvl="1" indent="-171401" defTabSz="914215">
              <a:spcBef>
                <a:spcPts val="589"/>
              </a:spcBef>
              <a:buFont typeface="Wingdings" panose="05000000000000000000" pitchFamily="2" charset="2"/>
              <a:buChar char="§"/>
              <a:defRPr/>
            </a:pPr>
            <a:r>
              <a:rPr lang="en-US" dirty="0" smtClean="0"/>
              <a:t>That free help is continually available and how to access it</a:t>
            </a:r>
          </a:p>
          <a:p>
            <a:pPr marL="182827" lvl="1" indent="-171401" defTabSz="914215">
              <a:spcBef>
                <a:spcPts val="589"/>
              </a:spcBef>
              <a:buFont typeface="Wingdings" panose="05000000000000000000" pitchFamily="2" charset="2"/>
              <a:buChar char="§"/>
              <a:defRPr/>
            </a:pPr>
            <a:r>
              <a:rPr lang="en-US" dirty="0" smtClean="0"/>
              <a:t>How to report life changes</a:t>
            </a:r>
          </a:p>
          <a:p>
            <a:pPr marL="11426" lvl="1">
              <a:spcBef>
                <a:spcPts val="589"/>
              </a:spcBef>
            </a:pPr>
            <a:r>
              <a:rPr lang="en-US" dirty="0" smtClean="0"/>
              <a:t>Once </a:t>
            </a:r>
            <a:r>
              <a:rPr lang="en-US" dirty="0"/>
              <a:t>you have Marketplace coverage, you must report certain life </a:t>
            </a:r>
            <a:r>
              <a:rPr lang="en-US" dirty="0" smtClean="0"/>
              <a:t>changes. This </a:t>
            </a:r>
            <a:r>
              <a:rPr lang="en-US" dirty="0"/>
              <a:t>information may change the coverage or savings you’re eligible </a:t>
            </a:r>
            <a:r>
              <a:rPr lang="en-US" dirty="0" smtClean="0"/>
              <a:t>for. For more information, visit </a:t>
            </a:r>
            <a:r>
              <a:rPr lang="en-US" dirty="0" smtClean="0">
                <a:hlinkClick r:id="rId3"/>
              </a:rPr>
              <a:t>Healthcare.gov/how-do-i-report-life-changes-to-the-Marketplace/</a:t>
            </a:r>
            <a:r>
              <a:rPr lang="en-US" dirty="0" smtClean="0"/>
              <a:t>.</a:t>
            </a:r>
          </a:p>
          <a:p>
            <a:pPr>
              <a:spcBef>
                <a:spcPts val="589"/>
              </a:spcBef>
            </a:pPr>
            <a:r>
              <a:rPr lang="en-US" dirty="0" smtClean="0"/>
              <a:t>In addition to following up with consumers, assisters may provide consumers with their contact </a:t>
            </a:r>
            <a:r>
              <a:rPr lang="en-US" dirty="0"/>
              <a:t>information (telephone number, email, business cards or agency </a:t>
            </a:r>
            <a:r>
              <a:rPr lang="en-US" dirty="0" smtClean="0"/>
              <a:t>brochures) which may be helpful should consumers have follow-up questions. </a:t>
            </a:r>
          </a:p>
          <a:p>
            <a:pPr>
              <a:spcBef>
                <a:spcPts val="589"/>
              </a:spcBef>
            </a:pPr>
            <a:r>
              <a:rPr lang="en-US" dirty="0" smtClean="0"/>
              <a:t>There are many Marketplace materials that  you can use to educate people posted on </a:t>
            </a:r>
            <a:r>
              <a:rPr lang="en-US" u="sng" dirty="0" smtClean="0">
                <a:hlinkClick r:id="rId4"/>
              </a:rPr>
              <a:t>https</a:t>
            </a:r>
            <a:r>
              <a:rPr lang="en-US" u="sng" dirty="0">
                <a:hlinkClick r:id="rId4"/>
              </a:rPr>
              <a:t>://marketplace.cms.gov/outreach-and-education/outreach-and-education.html</a:t>
            </a:r>
            <a:endParaRPr lang="en-US" dirty="0"/>
          </a:p>
          <a:p>
            <a:pPr>
              <a:spcBef>
                <a:spcPts val="589"/>
              </a:spcBef>
            </a:pPr>
            <a:endParaRPr lang="en-US" dirty="0"/>
          </a:p>
        </p:txBody>
      </p:sp>
      <p:sp>
        <p:nvSpPr>
          <p:cNvPr id="5" name="Slide Number Placeholder 4"/>
          <p:cNvSpPr>
            <a:spLocks noGrp="1"/>
          </p:cNvSpPr>
          <p:nvPr>
            <p:ph type="sldNum" sz="quarter" idx="11"/>
          </p:nvPr>
        </p:nvSpPr>
        <p:spPr/>
        <p:txBody>
          <a:bodyPr/>
          <a:lstStyle/>
          <a:p>
            <a:fld id="{5E64BDDF-6235-4F77-BA63-72C44C840117}" type="slidenum">
              <a:rPr lang="en-US" smtClean="0"/>
              <a:t>15</a:t>
            </a:fld>
            <a:endParaRPr lang="en-US" dirty="0"/>
          </a:p>
        </p:txBody>
      </p:sp>
    </p:spTree>
    <p:extLst>
      <p:ext uri="{BB962C8B-B14F-4D97-AF65-F5344CB8AC3E}">
        <p14:creationId xmlns:p14="http://schemas.microsoft.com/office/powerpoint/2010/main" val="2457842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87388"/>
            <a:ext cx="4568825" cy="3427412"/>
          </a:xfrm>
        </p:spPr>
      </p:sp>
      <p:sp>
        <p:nvSpPr>
          <p:cNvPr id="3" name="Notes Placeholder 2"/>
          <p:cNvSpPr>
            <a:spLocks noGrp="1"/>
          </p:cNvSpPr>
          <p:nvPr>
            <p:ph type="body" idx="1"/>
          </p:nvPr>
        </p:nvSpPr>
        <p:spPr>
          <a:xfrm>
            <a:off x="609601" y="4343401"/>
            <a:ext cx="5715000" cy="4114800"/>
          </a:xfrm>
        </p:spPr>
        <p:txBody>
          <a:bodyPr/>
          <a:lstStyle/>
          <a:p>
            <a:pPr defTabSz="897120">
              <a:spcBef>
                <a:spcPts val="600"/>
              </a:spcBef>
              <a:defRPr/>
            </a:pPr>
            <a:r>
              <a:rPr lang="en-US" dirty="0"/>
              <a:t>Assisters may directly contact consumers without their permission to perform outreach and public education. </a:t>
            </a:r>
            <a:r>
              <a:rPr lang="en-US" dirty="0" smtClean="0"/>
              <a:t>However, directly contact individual consumers about applying</a:t>
            </a:r>
            <a:r>
              <a:rPr lang="en-US" baseline="0" dirty="0" smtClean="0"/>
              <a:t> and </a:t>
            </a:r>
            <a:r>
              <a:rPr lang="en-US" dirty="0" smtClean="0"/>
              <a:t>enrolling in a Marketplace </a:t>
            </a:r>
            <a:r>
              <a:rPr lang="en-US" b="0" dirty="0" smtClean="0"/>
              <a:t>plan only if:</a:t>
            </a:r>
          </a:p>
          <a:p>
            <a:pPr marL="171450" indent="-171450" defTabSz="897120">
              <a:spcBef>
                <a:spcPts val="600"/>
              </a:spcBef>
              <a:buFont typeface="Arial" panose="020B0604020202020204" pitchFamily="34" charset="0"/>
              <a:buChar char="•"/>
              <a:defRPr/>
            </a:pPr>
            <a:r>
              <a:rPr lang="en-US" b="0" dirty="0" smtClean="0"/>
              <a:t>They’ve asked you to</a:t>
            </a:r>
          </a:p>
          <a:p>
            <a:pPr marL="171450" indent="-171450" defTabSz="897120">
              <a:spcBef>
                <a:spcPts val="600"/>
              </a:spcBef>
              <a:buFont typeface="Arial" panose="020B0604020202020204" pitchFamily="34" charset="0"/>
              <a:buChar char="•"/>
              <a:defRPr/>
            </a:pPr>
            <a:r>
              <a:rPr lang="en-US" dirty="0" smtClean="0"/>
              <a:t>Or if they’ve contacted you first</a:t>
            </a:r>
          </a:p>
          <a:p>
            <a:pPr marL="171450" indent="-171450" defTabSz="897120">
              <a:spcBef>
                <a:spcPts val="600"/>
              </a:spcBef>
              <a:buFont typeface="Arial" panose="020B0604020202020204" pitchFamily="34" charset="0"/>
              <a:buChar char="•"/>
              <a:defRPr/>
            </a:pPr>
            <a:r>
              <a:rPr lang="en-US" dirty="0" smtClean="0"/>
              <a:t>Or you have</a:t>
            </a:r>
            <a:r>
              <a:rPr lang="en-US" baseline="0" dirty="0" smtClean="0"/>
              <a:t> a preexisting relationship with them</a:t>
            </a:r>
            <a:r>
              <a:rPr lang="en-US" dirty="0" smtClean="0"/>
              <a:t>.</a:t>
            </a:r>
          </a:p>
          <a:p>
            <a:pPr defTabSz="897120">
              <a:spcBef>
                <a:spcPts val="600"/>
              </a:spcBef>
              <a:defRPr/>
            </a:pPr>
            <a:r>
              <a:rPr lang="en-US" dirty="0" smtClean="0"/>
              <a:t>Some assisters included a method to capture the contact information of eligible consumers who attended enrollment events, but didn’t engage in the Marketplace. Prospective consumers completed a contact information form with their names, contact information and their signature if they agreed to be contacted at a later time, Keep a record of the consent provided by consumers. Research conducted by Enroll America indicates that multiple touches led to increased enrollment. Continual outreach to uninsured consumers is an important step in increasing the chances of them getting coverage.</a:t>
            </a:r>
            <a:endParaRPr lang="en-US" dirty="0"/>
          </a:p>
        </p:txBody>
      </p:sp>
      <p:sp>
        <p:nvSpPr>
          <p:cNvPr id="5" name="Slide Number Placeholder 4"/>
          <p:cNvSpPr>
            <a:spLocks noGrp="1"/>
          </p:cNvSpPr>
          <p:nvPr>
            <p:ph type="sldNum" sz="quarter" idx="11"/>
          </p:nvPr>
        </p:nvSpPr>
        <p:spPr/>
        <p:txBody>
          <a:bodyPr/>
          <a:lstStyle/>
          <a:p>
            <a:fld id="{5E64BDDF-6235-4F77-BA63-72C44C840117}" type="slidenum">
              <a:rPr lang="en-US" smtClean="0"/>
              <a:t>16</a:t>
            </a:fld>
            <a:endParaRPr lang="en-US" dirty="0"/>
          </a:p>
        </p:txBody>
      </p:sp>
    </p:spTree>
    <p:extLst>
      <p:ext uri="{BB962C8B-B14F-4D97-AF65-F5344CB8AC3E}">
        <p14:creationId xmlns:p14="http://schemas.microsoft.com/office/powerpoint/2010/main" val="31095812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0891" y="4272197"/>
            <a:ext cx="5486400" cy="4114800"/>
          </a:xfrm>
        </p:spPr>
        <p:txBody>
          <a:bodyPr/>
          <a:lstStyle/>
          <a:p>
            <a:pPr>
              <a:spcBef>
                <a:spcPts val="589"/>
              </a:spcBef>
            </a:pPr>
            <a:r>
              <a:rPr lang="en-US" baseline="0" dirty="0" smtClean="0"/>
              <a:t>You should </a:t>
            </a:r>
            <a:r>
              <a:rPr lang="en-US" dirty="0" smtClean="0"/>
              <a:t>identify strategies that achieved goals more successfully. Adjust future activities based on lessons learned f</a:t>
            </a:r>
            <a:r>
              <a:rPr lang="en-US" baseline="0" dirty="0" smtClean="0"/>
              <a:t>rom your best practices, and the best practices of others. Look at w</a:t>
            </a:r>
            <a:r>
              <a:rPr lang="en-US" dirty="0" smtClean="0"/>
              <a:t>ebsites, attend webinars, read publications, access social media and attend in-person training sponsored by federal, state or local governments and</a:t>
            </a:r>
            <a:r>
              <a:rPr lang="en-US" baseline="0" dirty="0" smtClean="0"/>
              <a:t> organizations</a:t>
            </a:r>
            <a:r>
              <a:rPr lang="en-US" dirty="0" smtClean="0"/>
              <a:t>. </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5E64BDDF-6235-4F77-BA63-72C44C840117}" type="slidenum">
              <a:rPr lang="en-US" smtClean="0"/>
              <a:t>17</a:t>
            </a:fld>
            <a:endParaRPr lang="en-US" dirty="0"/>
          </a:p>
        </p:txBody>
      </p:sp>
    </p:spTree>
    <p:extLst>
      <p:ext uri="{BB962C8B-B14F-4D97-AF65-F5344CB8AC3E}">
        <p14:creationId xmlns:p14="http://schemas.microsoft.com/office/powerpoint/2010/main" val="27760876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pPr>
            <a:r>
              <a:rPr lang="en-US" dirty="0" smtClean="0"/>
              <a:t>You’ll feel more capable and confident in your ability to provide enrollment assistance when you have up-to-date resources for providing enrollment help to consumers. Well-informed assisters know where to find information to assist consumers and provided more seamless assistance during the enrollment process.</a:t>
            </a:r>
          </a:p>
          <a:p>
            <a:pPr>
              <a:spcBef>
                <a:spcPts val="600"/>
              </a:spcBef>
            </a:pPr>
            <a:r>
              <a:rPr lang="en-US" dirty="0" smtClean="0"/>
              <a:t>The weekly assister newsletter is primarily intended for Assisters. It highlights the latest information needed to counsel consumers, training events available to assisters and other up-to-date resources. To </a:t>
            </a:r>
            <a:r>
              <a:rPr lang="en-US" dirty="0"/>
              <a:t>sign up for the CMS weekly assister newsletter, </a:t>
            </a:r>
            <a:r>
              <a:rPr lang="en-US" dirty="0" smtClean="0"/>
              <a:t>send </a:t>
            </a:r>
            <a:r>
              <a:rPr lang="en-US" dirty="0"/>
              <a:t>a request </a:t>
            </a:r>
            <a:r>
              <a:rPr lang="en-US" dirty="0" smtClean="0"/>
              <a:t>to </a:t>
            </a:r>
            <a:r>
              <a:rPr lang="en-US" dirty="0">
                <a:hlinkClick r:id="rId3"/>
              </a:rPr>
              <a:t>assisterlistserv@cms.hhs.gov</a:t>
            </a:r>
            <a:r>
              <a:rPr lang="en-US" baseline="0" dirty="0" smtClean="0"/>
              <a:t> </a:t>
            </a:r>
            <a:r>
              <a:rPr lang="en-US" dirty="0" smtClean="0"/>
              <a:t>and write “Add </a:t>
            </a:r>
            <a:r>
              <a:rPr lang="en-US" dirty="0"/>
              <a:t>to listserv” in the subject line. </a:t>
            </a:r>
            <a:endParaRPr lang="en-US" dirty="0" smtClean="0"/>
          </a:p>
          <a:p>
            <a:pPr>
              <a:spcBef>
                <a:spcPts val="600"/>
              </a:spcBef>
            </a:pPr>
            <a:r>
              <a:rPr lang="en-US" dirty="0" smtClean="0"/>
              <a:t>Join the CMS assister webinars and connect with other organizations that support assisters.</a:t>
            </a:r>
          </a:p>
          <a:p>
            <a:pPr>
              <a:spcBef>
                <a:spcPts val="600"/>
              </a:spcBef>
            </a:pPr>
            <a:endParaRPr lang="en-US" dirty="0"/>
          </a:p>
          <a:p>
            <a:pPr>
              <a:spcBef>
                <a:spcPts val="600"/>
              </a:spcBef>
            </a:pPr>
            <a:endParaRPr lang="en-US" dirty="0"/>
          </a:p>
        </p:txBody>
      </p:sp>
      <p:sp>
        <p:nvSpPr>
          <p:cNvPr id="5" name="Slide Number Placeholder 4"/>
          <p:cNvSpPr>
            <a:spLocks noGrp="1"/>
          </p:cNvSpPr>
          <p:nvPr>
            <p:ph type="sldNum" sz="quarter" idx="11"/>
          </p:nvPr>
        </p:nvSpPr>
        <p:spPr/>
        <p:txBody>
          <a:bodyPr/>
          <a:lstStyle/>
          <a:p>
            <a:fld id="{5E64BDDF-6235-4F77-BA63-72C44C840117}" type="slidenum">
              <a:rPr lang="en-US" smtClean="0"/>
              <a:t>18</a:t>
            </a:fld>
            <a:endParaRPr lang="en-US" dirty="0"/>
          </a:p>
        </p:txBody>
      </p:sp>
    </p:spTree>
    <p:extLst>
      <p:ext uri="{BB962C8B-B14F-4D97-AF65-F5344CB8AC3E}">
        <p14:creationId xmlns:p14="http://schemas.microsoft.com/office/powerpoint/2010/main" val="1370062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Marketplace.cms.gov/outreach-and-education/outreach-and-education.html</a:t>
            </a:r>
            <a:r>
              <a:rPr lang="en-US" sz="1200" u="none" kern="1200" baseline="0" dirty="0" smtClean="0">
                <a:solidFill>
                  <a:schemeClr val="tx1"/>
                </a:solidFill>
                <a:effectLst/>
                <a:latin typeface="+mn-lt"/>
                <a:ea typeface="+mn-ea"/>
                <a:cs typeface="+mn-cs"/>
              </a:rPr>
              <a:t> </a:t>
            </a:r>
            <a:r>
              <a:rPr lang="en-US" baseline="0" dirty="0" smtClean="0"/>
              <a:t>is your best source for Marketplace materials to help you counsel consumers. These r</a:t>
            </a:r>
            <a:r>
              <a:rPr lang="en-US" dirty="0" smtClean="0"/>
              <a:t>esources help you to be better able to help consumers. </a:t>
            </a:r>
          </a:p>
          <a:p>
            <a:pPr>
              <a:spcBef>
                <a:spcPts val="600"/>
              </a:spcBef>
            </a:pPr>
            <a:endParaRPr lang="en-US" dirty="0" smtClean="0"/>
          </a:p>
          <a:p>
            <a:endParaRPr lang="en-US" dirty="0"/>
          </a:p>
        </p:txBody>
      </p:sp>
      <p:sp>
        <p:nvSpPr>
          <p:cNvPr id="4" name="Slide Number Placeholder 3"/>
          <p:cNvSpPr>
            <a:spLocks noGrp="1"/>
          </p:cNvSpPr>
          <p:nvPr>
            <p:ph type="sldNum" sz="quarter" idx="10"/>
          </p:nvPr>
        </p:nvSpPr>
        <p:spPr/>
        <p:txBody>
          <a:bodyPr/>
          <a:lstStyle/>
          <a:p>
            <a:fld id="{5E64BDDF-6235-4F77-BA63-72C44C840117}" type="slidenum">
              <a:rPr lang="en-US" smtClean="0"/>
              <a:t>19</a:t>
            </a:fld>
            <a:endParaRPr lang="en-US" dirty="0"/>
          </a:p>
        </p:txBody>
      </p:sp>
    </p:spTree>
    <p:extLst>
      <p:ext uri="{BB962C8B-B14F-4D97-AF65-F5344CB8AC3E}">
        <p14:creationId xmlns:p14="http://schemas.microsoft.com/office/powerpoint/2010/main" val="663935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6175" y="687388"/>
            <a:ext cx="4568825" cy="3427412"/>
          </a:xfrm>
        </p:spPr>
      </p:sp>
      <p:sp>
        <p:nvSpPr>
          <p:cNvPr id="3" name="Notes Placeholder 2"/>
          <p:cNvSpPr>
            <a:spLocks noGrp="1"/>
          </p:cNvSpPr>
          <p:nvPr>
            <p:ph type="body" idx="1"/>
          </p:nvPr>
        </p:nvSpPr>
        <p:spPr/>
        <p:txBody>
          <a:bodyPr/>
          <a:lstStyle/>
          <a:p>
            <a:pPr>
              <a:spcBef>
                <a:spcPts val="600"/>
              </a:spcBef>
            </a:pPr>
            <a:r>
              <a:rPr lang="en-US" dirty="0" smtClean="0"/>
              <a:t>The following are tips for </a:t>
            </a:r>
            <a:r>
              <a:rPr lang="en-US" dirty="0"/>
              <a:t>e</a:t>
            </a:r>
            <a:r>
              <a:rPr lang="en-US" dirty="0" smtClean="0"/>
              <a:t>ngaging consumers in </a:t>
            </a:r>
            <a:r>
              <a:rPr lang="en-US" dirty="0"/>
              <a:t>t</a:t>
            </a:r>
            <a:r>
              <a:rPr lang="en-US" dirty="0" smtClean="0"/>
              <a:t>he Health Insurance Marketplace. These tips come from feedback shared by people who helped consumers enroll in the Marketplace. </a:t>
            </a:r>
          </a:p>
          <a:p>
            <a:pPr>
              <a:spcBef>
                <a:spcPts val="600"/>
              </a:spcBef>
            </a:pPr>
            <a:r>
              <a:rPr lang="en-US" dirty="0" smtClean="0"/>
              <a:t>These tips include </a:t>
            </a:r>
          </a:p>
          <a:p>
            <a:pPr marL="169828" indent="-169828">
              <a:spcBef>
                <a:spcPts val="600"/>
              </a:spcBef>
              <a:buFont typeface="+mj-lt"/>
              <a:buAutoNum type="arabicPeriod"/>
            </a:pPr>
            <a:r>
              <a:rPr lang="en-US" dirty="0" smtClean="0"/>
              <a:t>Target Your Audience</a:t>
            </a:r>
          </a:p>
          <a:p>
            <a:pPr marL="169828" indent="-169828">
              <a:spcBef>
                <a:spcPts val="600"/>
              </a:spcBef>
              <a:buFont typeface="+mj-lt"/>
              <a:buAutoNum type="arabicPeriod"/>
            </a:pPr>
            <a:r>
              <a:rPr lang="en-US" dirty="0" smtClean="0"/>
              <a:t>The 2 Es – Educate and Enroll</a:t>
            </a:r>
          </a:p>
          <a:p>
            <a:pPr marL="169828" indent="-169828">
              <a:spcBef>
                <a:spcPts val="600"/>
              </a:spcBef>
              <a:buFont typeface="+mj-lt"/>
              <a:buAutoNum type="arabicPeriod"/>
            </a:pPr>
            <a:r>
              <a:rPr lang="en-US" dirty="0" smtClean="0"/>
              <a:t>Be Inclusive</a:t>
            </a:r>
          </a:p>
          <a:p>
            <a:pPr marL="169828" indent="-169828">
              <a:spcBef>
                <a:spcPts val="600"/>
              </a:spcBef>
              <a:buFont typeface="+mj-lt"/>
              <a:buAutoNum type="arabicPeriod"/>
            </a:pPr>
            <a:r>
              <a:rPr lang="en-US" dirty="0" smtClean="0"/>
              <a:t>Emphasize Affordability</a:t>
            </a:r>
          </a:p>
          <a:p>
            <a:pPr marL="169828" indent="-169828">
              <a:spcBef>
                <a:spcPts val="600"/>
              </a:spcBef>
              <a:buFont typeface="+mj-lt"/>
              <a:buAutoNum type="arabicPeriod"/>
            </a:pPr>
            <a:r>
              <a:rPr lang="en-US" dirty="0" smtClean="0"/>
              <a:t>Keep It Simple</a:t>
            </a:r>
          </a:p>
          <a:p>
            <a:pPr marL="169828" indent="-169828">
              <a:spcBef>
                <a:spcPts val="600"/>
              </a:spcBef>
              <a:buFont typeface="+mj-lt"/>
              <a:buAutoNum type="arabicPeriod"/>
            </a:pPr>
            <a:r>
              <a:rPr lang="en-US" dirty="0" smtClean="0"/>
              <a:t>Keep the Door Open </a:t>
            </a:r>
          </a:p>
          <a:p>
            <a:pPr marL="169828" indent="-169828">
              <a:spcBef>
                <a:spcPts val="600"/>
              </a:spcBef>
              <a:buFont typeface="+mj-lt"/>
              <a:buAutoNum type="arabicPeriod"/>
            </a:pPr>
            <a:r>
              <a:rPr lang="en-US" dirty="0" smtClean="0"/>
              <a:t>Persistence With Permission</a:t>
            </a:r>
          </a:p>
          <a:p>
            <a:pPr marL="169828" indent="-169828">
              <a:spcBef>
                <a:spcPts val="600"/>
              </a:spcBef>
              <a:buFont typeface="+mj-lt"/>
              <a:buAutoNum type="arabicPeriod"/>
            </a:pPr>
            <a:r>
              <a:rPr lang="en-US" dirty="0" smtClean="0"/>
              <a:t>Share Feedback</a:t>
            </a:r>
          </a:p>
          <a:p>
            <a:pPr marL="169828" indent="-169828">
              <a:spcBef>
                <a:spcPts val="600"/>
              </a:spcBef>
              <a:buFont typeface="+mj-lt"/>
              <a:buAutoNum type="arabicPeriod"/>
            </a:pPr>
            <a:r>
              <a:rPr lang="en-US" dirty="0" smtClean="0"/>
              <a:t>Stay Up-to-Date</a:t>
            </a:r>
          </a:p>
          <a:p>
            <a:pPr marL="457108" indent="-457108">
              <a:buFont typeface="+mj-lt"/>
              <a:buAutoNum type="arabicPeriod"/>
            </a:pPr>
            <a:endParaRPr lang="en-US" dirty="0"/>
          </a:p>
        </p:txBody>
      </p:sp>
      <p:sp>
        <p:nvSpPr>
          <p:cNvPr id="5" name="Slide Number Placeholder 4"/>
          <p:cNvSpPr>
            <a:spLocks noGrp="1"/>
          </p:cNvSpPr>
          <p:nvPr>
            <p:ph type="sldNum" sz="quarter" idx="11"/>
          </p:nvPr>
        </p:nvSpPr>
        <p:spPr/>
        <p:txBody>
          <a:bodyPr/>
          <a:lstStyle/>
          <a:p>
            <a:fld id="{5E64BDDF-6235-4F77-BA63-72C44C840117}" type="slidenum">
              <a:rPr lang="en-US" smtClean="0"/>
              <a:t>2</a:t>
            </a:fld>
            <a:endParaRPr lang="en-US" dirty="0"/>
          </a:p>
        </p:txBody>
      </p:sp>
    </p:spTree>
    <p:extLst>
      <p:ext uri="{BB962C8B-B14F-4D97-AF65-F5344CB8AC3E}">
        <p14:creationId xmlns:p14="http://schemas.microsoft.com/office/powerpoint/2010/main" val="32484379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6" y="4343400"/>
            <a:ext cx="5653691" cy="4114800"/>
          </a:xfrm>
        </p:spPr>
        <p:txBody>
          <a:bodyPr>
            <a:normAutofit/>
          </a:bodyPr>
          <a:lstStyle/>
          <a:p>
            <a:r>
              <a:rPr lang="en-US" dirty="0"/>
              <a:t>Don’t miss key dates and information about the Health Insurance Marketplace. Here’s how to stay connected:</a:t>
            </a:r>
          </a:p>
          <a:p>
            <a:pPr marL="171416" indent="-171416">
              <a:buFont typeface="Wingdings" panose="05000000000000000000" pitchFamily="2" charset="2"/>
              <a:buChar char="§"/>
            </a:pPr>
            <a:r>
              <a:rPr lang="en-US" dirty="0" smtClean="0"/>
              <a:t>Sign </a:t>
            </a:r>
            <a:r>
              <a:rPr lang="en-US" dirty="0"/>
              <a:t>up for email or text updates at </a:t>
            </a:r>
            <a:r>
              <a:rPr lang="en-US" dirty="0" smtClean="0"/>
              <a:t>HealthCare.gov/subscribe or CuidadodeSalud.gov/es/subscribe. </a:t>
            </a:r>
            <a:r>
              <a:rPr lang="en-US" dirty="0"/>
              <a:t>Get updates in your inbox or on your mobile phone.</a:t>
            </a:r>
          </a:p>
          <a:p>
            <a:pPr marL="171416" indent="-171416">
              <a:buFont typeface="Wingdings" panose="05000000000000000000" pitchFamily="2" charset="2"/>
              <a:buChar char="§"/>
            </a:pPr>
            <a:r>
              <a:rPr lang="en-US" dirty="0" smtClean="0"/>
              <a:t>Twitter: Twitter.com/HealthCareGov. </a:t>
            </a:r>
            <a:r>
              <a:rPr lang="en-US" dirty="0"/>
              <a:t>Follow @</a:t>
            </a:r>
            <a:r>
              <a:rPr lang="en-US" dirty="0" smtClean="0"/>
              <a:t>HealthCareGov</a:t>
            </a:r>
          </a:p>
          <a:p>
            <a:pPr marL="171416" indent="-171416">
              <a:buFont typeface="Wingdings" panose="05000000000000000000" pitchFamily="2" charset="2"/>
              <a:buChar char="§"/>
            </a:pPr>
            <a:r>
              <a:rPr lang="en-US" dirty="0" smtClean="0"/>
              <a:t>Facebook</a:t>
            </a:r>
            <a:r>
              <a:rPr lang="en-US" dirty="0"/>
              <a:t>: Facebook.com/HealthCareGov. Join the conversation. Like, share, and respond to our latest posts.</a:t>
            </a:r>
          </a:p>
          <a:p>
            <a:pPr marL="171416" indent="-171416">
              <a:buFont typeface="Wingdings" panose="05000000000000000000" pitchFamily="2" charset="2"/>
              <a:buChar char="§"/>
            </a:pPr>
            <a:r>
              <a:rPr lang="en-US" dirty="0" smtClean="0"/>
              <a:t>YouTube</a:t>
            </a:r>
            <a:r>
              <a:rPr lang="en-US" dirty="0"/>
              <a:t>: Youtube.com/HealthCareGov. Watch and share videos about the Marketplace.  </a:t>
            </a:r>
          </a:p>
          <a:p>
            <a:pPr marL="171416" indent="-171416">
              <a:buFont typeface="Wingdings" panose="05000000000000000000" pitchFamily="2" charset="2"/>
              <a:buChar char="§"/>
            </a:pPr>
            <a:r>
              <a:rPr lang="en-US" dirty="0"/>
              <a:t>The Health Insurance Blog on http://www.healthcare.gov/blog</a:t>
            </a:r>
            <a:r>
              <a:rPr lang="en-US" dirty="0" smtClean="0"/>
              <a:t>/. </a:t>
            </a:r>
            <a:r>
              <a:rPr lang="en-US" dirty="0"/>
              <a:t>Find tips for consumers and small businesses, top things to know about the Marketplace, frequently asked questions, and more. Make comments to continue the discussion</a:t>
            </a:r>
            <a:r>
              <a:rPr lang="en-US" dirty="0" smtClean="0"/>
              <a:t>.</a:t>
            </a:r>
          </a:p>
        </p:txBody>
      </p:sp>
      <p:sp>
        <p:nvSpPr>
          <p:cNvPr id="6" name="Slide Number Placeholder 5"/>
          <p:cNvSpPr>
            <a:spLocks noGrp="1"/>
          </p:cNvSpPr>
          <p:nvPr>
            <p:ph type="sldNum" sz="quarter" idx="12"/>
          </p:nvPr>
        </p:nvSpPr>
        <p:spPr/>
        <p:txBody>
          <a:bodyPr/>
          <a:lstStyle/>
          <a:p>
            <a:fld id="{EFA87BB9-CDB7-42F1-A4FD-32CAE01FAC8B}" type="slidenum">
              <a:rPr lang="en-US" smtClean="0"/>
              <a:pPr/>
              <a:t>20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665304" cy="4419598"/>
          </a:xfrm>
        </p:spPr>
        <p:txBody>
          <a:bodyPr>
            <a:noAutofit/>
          </a:bodyPr>
          <a:lstStyle/>
          <a:p>
            <a:pPr>
              <a:spcBef>
                <a:spcPts val="600"/>
              </a:spcBef>
            </a:pPr>
            <a:r>
              <a:rPr lang="en-US" kern="1200" dirty="0" smtClean="0">
                <a:solidFill>
                  <a:schemeClr val="tx1"/>
                </a:solidFill>
                <a:effectLst/>
              </a:rPr>
              <a:t>Promotion</a:t>
            </a:r>
            <a:r>
              <a:rPr lang="en-US" dirty="0"/>
              <a:t> </a:t>
            </a:r>
            <a:r>
              <a:rPr lang="en-US" dirty="0" smtClean="0"/>
              <a:t>and </a:t>
            </a:r>
            <a:r>
              <a:rPr lang="en-US" kern="1200" baseline="0" dirty="0" smtClean="0">
                <a:solidFill>
                  <a:schemeClr val="tx1"/>
                </a:solidFill>
                <a:effectLst/>
              </a:rPr>
              <a:t>outreach activities should be planned based on the population you serve (e.g. age group, geographical location,</a:t>
            </a:r>
            <a:r>
              <a:rPr lang="en-US" kern="1200" dirty="0" smtClean="0">
                <a:solidFill>
                  <a:schemeClr val="tx1"/>
                </a:solidFill>
                <a:effectLst/>
              </a:rPr>
              <a:t> ethnicity, gender, etc.</a:t>
            </a:r>
            <a:r>
              <a:rPr lang="en-US" kern="1200" baseline="0" dirty="0" smtClean="0">
                <a:solidFill>
                  <a:schemeClr val="tx1"/>
                </a:solidFill>
                <a:effectLst/>
              </a:rPr>
              <a:t>). Having information about the people you want to attend is</a:t>
            </a:r>
            <a:r>
              <a:rPr lang="en-US" kern="1200" dirty="0" smtClean="0">
                <a:solidFill>
                  <a:schemeClr val="tx1"/>
                </a:solidFill>
                <a:effectLst/>
              </a:rPr>
              <a:t> helpful in </a:t>
            </a:r>
            <a:r>
              <a:rPr lang="en-US" kern="1200" baseline="0" dirty="0" smtClean="0">
                <a:solidFill>
                  <a:schemeClr val="tx1"/>
                </a:solidFill>
                <a:effectLst/>
              </a:rPr>
              <a:t>establishing a targeted</a:t>
            </a:r>
            <a:r>
              <a:rPr lang="en-US" kern="1200" dirty="0" smtClean="0">
                <a:solidFill>
                  <a:schemeClr val="tx1"/>
                </a:solidFill>
                <a:effectLst/>
              </a:rPr>
              <a:t> outreach plan so you can increase your reach. </a:t>
            </a:r>
            <a:r>
              <a:rPr lang="en-US" dirty="0" smtClean="0"/>
              <a:t>A variety of mediums should be used depending on your audience and their preferences. Identify organizations and agencies that may be helpful in getting these consumers to engage in the event.</a:t>
            </a:r>
            <a:r>
              <a:rPr lang="en-US" dirty="0"/>
              <a:t> </a:t>
            </a:r>
            <a:endParaRPr lang="en-US" dirty="0" smtClean="0"/>
          </a:p>
          <a:p>
            <a:pPr>
              <a:spcBef>
                <a:spcPts val="600"/>
              </a:spcBef>
            </a:pPr>
            <a:r>
              <a:rPr lang="en-US" dirty="0" smtClean="0"/>
              <a:t>In an effort to reach multiple segments of a population, use multiple outreach methods, like drop-in</a:t>
            </a:r>
            <a:r>
              <a:rPr lang="en-US" baseline="0" dirty="0" smtClean="0"/>
              <a:t> articles (short, customizable articles for use in partner publications), </a:t>
            </a:r>
            <a:r>
              <a:rPr lang="en-US" dirty="0" smtClean="0"/>
              <a:t>advertising on websites of partnering organizations, fliers, targeted </a:t>
            </a:r>
            <a:r>
              <a:rPr lang="en-US" dirty="0"/>
              <a:t>television </a:t>
            </a:r>
            <a:r>
              <a:rPr lang="en-US" dirty="0" smtClean="0"/>
              <a:t>commercials, newspaper advertisements, and </a:t>
            </a:r>
            <a:r>
              <a:rPr lang="en-US" dirty="0"/>
              <a:t>outdoor </a:t>
            </a:r>
            <a:r>
              <a:rPr lang="en-US" dirty="0" smtClean="0"/>
              <a:t>advertising (such as posters on billboards, at bus stops or signs posted at location of the event).</a:t>
            </a:r>
          </a:p>
          <a:p>
            <a:pPr>
              <a:spcBef>
                <a:spcPts val="600"/>
              </a:spcBef>
            </a:pPr>
            <a:r>
              <a:rPr lang="en-US" dirty="0"/>
              <a:t>Develop strategic partnerships in your area. In general, assisters found that </a:t>
            </a:r>
            <a:r>
              <a:rPr lang="en-US" dirty="0" smtClean="0"/>
              <a:t>strategic </a:t>
            </a:r>
            <a:r>
              <a:rPr lang="en-US" dirty="0"/>
              <a:t>partnerships are important during the promotional stage of enrollment events. </a:t>
            </a:r>
            <a:r>
              <a:rPr lang="en-US" dirty="0" smtClean="0"/>
              <a:t>Consumers </a:t>
            </a:r>
            <a:r>
              <a:rPr lang="en-US" dirty="0"/>
              <a:t>tend to more readily accept information from sources that they know and </a:t>
            </a:r>
            <a:r>
              <a:rPr lang="en-US" dirty="0" smtClean="0"/>
              <a:t>trust</a:t>
            </a:r>
            <a:r>
              <a:rPr lang="en-US" dirty="0"/>
              <a:t>. </a:t>
            </a:r>
            <a:r>
              <a:rPr lang="en-US" dirty="0" smtClean="0"/>
              <a:t>Strategic partners are groups and organizations that can help you spread your message using avenues and methods that you might not otherwise have access to. Businesses </a:t>
            </a:r>
            <a:r>
              <a:rPr lang="en-US" dirty="0"/>
              <a:t>and organizations may allow you to post flyers or provide event space; public television or radio stations may allow you to advertise your events (CMS provides pre-recorded Public Service Announcements); and using social media can provide access to additional audiences</a:t>
            </a:r>
            <a:r>
              <a:rPr lang="en-US" dirty="0" smtClean="0"/>
              <a:t>.</a:t>
            </a:r>
          </a:p>
          <a:p>
            <a:pPr>
              <a:spcBef>
                <a:spcPts val="600"/>
              </a:spcBef>
            </a:pPr>
            <a:r>
              <a:rPr lang="en-US" dirty="0"/>
              <a:t>In addition, valuable outreach information can be gathered through collaboration with other assisters. </a:t>
            </a:r>
          </a:p>
          <a:p>
            <a:pPr>
              <a:spcBef>
                <a:spcPts val="600"/>
              </a:spcBef>
            </a:pPr>
            <a:endParaRPr lang="en-US" kern="1200" dirty="0" smtClean="0">
              <a:solidFill>
                <a:schemeClr val="tx1"/>
              </a:solidFill>
              <a:effectLst/>
            </a:endParaRPr>
          </a:p>
        </p:txBody>
      </p:sp>
      <p:sp>
        <p:nvSpPr>
          <p:cNvPr id="5" name="Slide Number Placeholder 4"/>
          <p:cNvSpPr>
            <a:spLocks noGrp="1"/>
          </p:cNvSpPr>
          <p:nvPr>
            <p:ph type="sldNum" sz="quarter" idx="11"/>
          </p:nvPr>
        </p:nvSpPr>
        <p:spPr/>
        <p:txBody>
          <a:bodyPr/>
          <a:lstStyle/>
          <a:p>
            <a:fld id="{5E64BDDF-6235-4F77-BA63-72C44C840117}" type="slidenum">
              <a:rPr lang="en-US" smtClean="0"/>
              <a:t>3</a:t>
            </a:fld>
            <a:endParaRPr lang="en-US" dirty="0"/>
          </a:p>
        </p:txBody>
      </p:sp>
    </p:spTree>
    <p:extLst>
      <p:ext uri="{BB962C8B-B14F-4D97-AF65-F5344CB8AC3E}">
        <p14:creationId xmlns:p14="http://schemas.microsoft.com/office/powerpoint/2010/main" val="4049742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600"/>
              </a:spcBef>
              <a:defRPr/>
            </a:pPr>
            <a:r>
              <a:rPr lang="en-US" dirty="0" smtClean="0"/>
              <a:t>Knowing </a:t>
            </a:r>
            <a:r>
              <a:rPr lang="en-US" dirty="0"/>
              <a:t>your target population </a:t>
            </a:r>
            <a:r>
              <a:rPr lang="en-US" dirty="0" smtClean="0"/>
              <a:t>and customizing the </a:t>
            </a:r>
            <a:r>
              <a:rPr lang="en-US" dirty="0"/>
              <a:t>message to meet their </a:t>
            </a:r>
            <a:r>
              <a:rPr lang="en-US" dirty="0" smtClean="0"/>
              <a:t>needs may be helpful to identify factors that would motivate them to enroll by addressing “what’s </a:t>
            </a:r>
            <a:r>
              <a:rPr lang="en-US" dirty="0"/>
              <a:t>in it for them</a:t>
            </a:r>
            <a:r>
              <a:rPr lang="en-US" dirty="0" smtClean="0"/>
              <a:t>.” If you target your audience, such as </a:t>
            </a:r>
            <a:r>
              <a:rPr lang="en-US" dirty="0"/>
              <a:t>age group, ethnic composition and </a:t>
            </a:r>
            <a:r>
              <a:rPr lang="en-US" dirty="0" smtClean="0"/>
              <a:t>other demographics, you’re better </a:t>
            </a:r>
            <a:r>
              <a:rPr lang="en-US" dirty="0"/>
              <a:t>able to </a:t>
            </a:r>
            <a:r>
              <a:rPr lang="en-US" dirty="0" smtClean="0"/>
              <a:t>coordinate an enrollment event suitable for the population being served.</a:t>
            </a:r>
          </a:p>
          <a:p>
            <a:pPr>
              <a:spcBef>
                <a:spcPts val="600"/>
              </a:spcBef>
              <a:defRPr/>
            </a:pPr>
            <a:r>
              <a:rPr lang="en-US" dirty="0" smtClean="0"/>
              <a:t>Consumers more readily accepted information presented by sources that they know and trust. </a:t>
            </a:r>
            <a:r>
              <a:rPr lang="en-US" dirty="0"/>
              <a:t>Trusted messengers include assisters and local organizations that are familiar to prospective </a:t>
            </a:r>
            <a:r>
              <a:rPr lang="en-US" dirty="0" smtClean="0"/>
              <a:t>consumers, such as faith-based </a:t>
            </a:r>
            <a:r>
              <a:rPr lang="en-US" dirty="0"/>
              <a:t>organizations, community health centers, grassroots organizers, community recreation centers, state agencies and community leaders. </a:t>
            </a:r>
          </a:p>
          <a:p>
            <a:pPr>
              <a:spcBef>
                <a:spcPts val="600"/>
              </a:spcBef>
              <a:defRPr/>
            </a:pPr>
            <a:r>
              <a:rPr lang="en-US" dirty="0" smtClean="0"/>
              <a:t>In addition, personalized messages and resources were better received by consumers. For example, for a population of women, it may be helpful to include information highlighting the preventive health services available to women in qualified health plans, such as well-woman visits, mammograms, contraception, etc.</a:t>
            </a:r>
            <a:r>
              <a:rPr lang="en-US" dirty="0"/>
              <a:t> </a:t>
            </a:r>
            <a:endParaRPr lang="en-US" dirty="0" smtClean="0"/>
          </a:p>
        </p:txBody>
      </p:sp>
      <p:sp>
        <p:nvSpPr>
          <p:cNvPr id="5" name="Slide Number Placeholder 4"/>
          <p:cNvSpPr>
            <a:spLocks noGrp="1"/>
          </p:cNvSpPr>
          <p:nvPr>
            <p:ph type="sldNum" sz="quarter" idx="11"/>
          </p:nvPr>
        </p:nvSpPr>
        <p:spPr/>
        <p:txBody>
          <a:bodyPr/>
          <a:lstStyle/>
          <a:p>
            <a:fld id="{5E64BDDF-6235-4F77-BA63-72C44C840117}" type="slidenum">
              <a:rPr lang="en-US" smtClean="0"/>
              <a:t>4</a:t>
            </a:fld>
            <a:endParaRPr lang="en-US" dirty="0"/>
          </a:p>
        </p:txBody>
      </p:sp>
    </p:spTree>
    <p:extLst>
      <p:ext uri="{BB962C8B-B14F-4D97-AF65-F5344CB8AC3E}">
        <p14:creationId xmlns:p14="http://schemas.microsoft.com/office/powerpoint/2010/main" val="886401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pPr>
            <a:r>
              <a:rPr lang="en-US" dirty="0" smtClean="0"/>
              <a:t>Many events were successful because they didn’t just </a:t>
            </a:r>
            <a:r>
              <a:rPr lang="en-US" dirty="0"/>
              <a:t>ask people to </a:t>
            </a:r>
            <a:r>
              <a:rPr lang="en-US" dirty="0" smtClean="0"/>
              <a:t>enroll, </a:t>
            </a:r>
            <a:r>
              <a:rPr lang="en-US" dirty="0"/>
              <a:t>but </a:t>
            </a:r>
            <a:r>
              <a:rPr lang="en-US" dirty="0" smtClean="0"/>
              <a:t>also provided education. Consumers </a:t>
            </a:r>
            <a:r>
              <a:rPr lang="en-US" dirty="0"/>
              <a:t>were more willing to engage </a:t>
            </a:r>
            <a:r>
              <a:rPr lang="en-US" dirty="0" smtClean="0"/>
              <a:t>in the Marketplace </a:t>
            </a:r>
            <a:r>
              <a:rPr lang="en-US" dirty="0"/>
              <a:t>when they felt </a:t>
            </a:r>
            <a:r>
              <a:rPr lang="en-US" dirty="0" smtClean="0"/>
              <a:t>that they </a:t>
            </a:r>
            <a:r>
              <a:rPr lang="en-US" dirty="0"/>
              <a:t>were making informed </a:t>
            </a:r>
            <a:r>
              <a:rPr lang="en-US" dirty="0" smtClean="0"/>
              <a:t>decisions. Informational </a:t>
            </a:r>
            <a:r>
              <a:rPr lang="en-US" dirty="0"/>
              <a:t>sessions should be aimed at moving </a:t>
            </a:r>
            <a:r>
              <a:rPr lang="en-US" dirty="0" smtClean="0"/>
              <a:t>a consumer from being uncertain and confused about Marketplace enrollment and choices, to providing them with enough information to make informed enrollment decisions.</a:t>
            </a:r>
          </a:p>
          <a:p>
            <a:pPr>
              <a:spcBef>
                <a:spcPts val="600"/>
              </a:spcBef>
            </a:pPr>
            <a:r>
              <a:rPr lang="en-US" dirty="0" smtClean="0"/>
              <a:t>A successful Marketplace event often included basic Marketplace </a:t>
            </a:r>
            <a:r>
              <a:rPr lang="en-US" dirty="0"/>
              <a:t>and enrollment </a:t>
            </a:r>
            <a:r>
              <a:rPr lang="en-US" dirty="0" smtClean="0"/>
              <a:t>information, such as how </a:t>
            </a:r>
            <a:r>
              <a:rPr lang="en-US" dirty="0"/>
              <a:t>the Marketplace </a:t>
            </a:r>
            <a:r>
              <a:rPr lang="en-US" dirty="0" smtClean="0"/>
              <a:t>works, essential benefits covered in qualified health plans and important enrollment deadlines. It’s also important to address essential</a:t>
            </a:r>
            <a:r>
              <a:rPr lang="en-US" baseline="0" dirty="0" smtClean="0"/>
              <a:t> insurance concepts like premiums, deductibles, and copayments.</a:t>
            </a:r>
            <a:r>
              <a:rPr lang="en-US" dirty="0"/>
              <a:t> One of the main points of confusion for consumers after they enrolled in coverage was the need to pay out of pocket before their insurance coverage began. Many consumers also </a:t>
            </a:r>
            <a:r>
              <a:rPr lang="en-US" dirty="0" smtClean="0"/>
              <a:t>don’t </a:t>
            </a:r>
            <a:r>
              <a:rPr lang="en-US" dirty="0"/>
              <a:t>understand why they will be asked to pay a doctor or hospital if they already paid a premium. Make sure that you explain these concepts to consumers prior to their enrollment, and explain the financial impact of these </a:t>
            </a:r>
            <a:r>
              <a:rPr lang="en-US" dirty="0" smtClean="0"/>
              <a:t>concepts.</a:t>
            </a:r>
            <a:endParaRPr lang="en-US" dirty="0"/>
          </a:p>
          <a:p>
            <a:pPr>
              <a:spcBef>
                <a:spcPts val="600"/>
              </a:spcBef>
            </a:pPr>
            <a:r>
              <a:rPr lang="en-US" dirty="0" smtClean="0"/>
              <a:t>Consumers may also benefit from </a:t>
            </a:r>
            <a:r>
              <a:rPr lang="en-US" dirty="0"/>
              <a:t>information </a:t>
            </a:r>
            <a:r>
              <a:rPr lang="en-US" dirty="0" smtClean="0"/>
              <a:t>on </a:t>
            </a:r>
            <a:r>
              <a:rPr lang="en-US" dirty="0"/>
              <a:t>the </a:t>
            </a:r>
            <a:r>
              <a:rPr lang="en-US" dirty="0" smtClean="0"/>
              <a:t>value</a:t>
            </a:r>
            <a:r>
              <a:rPr lang="en-US" baseline="0" dirty="0" smtClean="0"/>
              <a:t> </a:t>
            </a:r>
            <a:r>
              <a:rPr lang="en-US" dirty="0" smtClean="0"/>
              <a:t>of health insurance coverage, including the importance of having access to essential health benefits such as routine exams </a:t>
            </a:r>
            <a:r>
              <a:rPr lang="en-US" dirty="0"/>
              <a:t>and preventive </a:t>
            </a:r>
            <a:r>
              <a:rPr lang="en-US" dirty="0" smtClean="0"/>
              <a:t>services. </a:t>
            </a:r>
            <a:endParaRPr lang="en-US" dirty="0"/>
          </a:p>
        </p:txBody>
      </p:sp>
      <p:sp>
        <p:nvSpPr>
          <p:cNvPr id="5" name="Slide Number Placeholder 4"/>
          <p:cNvSpPr>
            <a:spLocks noGrp="1"/>
          </p:cNvSpPr>
          <p:nvPr>
            <p:ph type="sldNum" sz="quarter" idx="11"/>
          </p:nvPr>
        </p:nvSpPr>
        <p:spPr/>
        <p:txBody>
          <a:bodyPr/>
          <a:lstStyle/>
          <a:p>
            <a:fld id="{5E64BDDF-6235-4F77-BA63-72C44C840117}" type="slidenum">
              <a:rPr lang="en-US" smtClean="0"/>
              <a:t>5</a:t>
            </a:fld>
            <a:endParaRPr lang="en-US" dirty="0"/>
          </a:p>
        </p:txBody>
      </p:sp>
    </p:spTree>
    <p:extLst>
      <p:ext uri="{BB962C8B-B14F-4D97-AF65-F5344CB8AC3E}">
        <p14:creationId xmlns:p14="http://schemas.microsoft.com/office/powerpoint/2010/main" val="78756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8244" indent="-168244">
              <a:spcBef>
                <a:spcPts val="1178"/>
              </a:spcBef>
              <a:buFont typeface="Wingdings" panose="05000000000000000000" pitchFamily="2" charset="2"/>
              <a:buChar char="§"/>
            </a:pPr>
            <a:r>
              <a:rPr lang="en-US" dirty="0"/>
              <a:t>Most uninsured individuals think that having health insurance is important. More than 4 in 10 have looked into getting insurance on their own in the last year and 56% say they are likely to go to the Marketplace in the future. </a:t>
            </a:r>
          </a:p>
          <a:p>
            <a:pPr marL="168244" indent="-168244">
              <a:spcBef>
                <a:spcPts val="1178"/>
              </a:spcBef>
              <a:buFont typeface="Wingdings" panose="05000000000000000000" pitchFamily="2" charset="2"/>
              <a:buChar char="§"/>
            </a:pPr>
            <a:r>
              <a:rPr lang="en-US" dirty="0"/>
              <a:t>Cost remains the main barrier to insurance. Those who have looked made a calculated decision based on more than just the premium. They also consider out-of-pocket expenses, deductibles, </a:t>
            </a:r>
            <a:r>
              <a:rPr lang="en-US" dirty="0" smtClean="0"/>
              <a:t>copayments </a:t>
            </a:r>
            <a:r>
              <a:rPr lang="en-US" dirty="0"/>
              <a:t>and other factors in their decision. </a:t>
            </a:r>
          </a:p>
          <a:p>
            <a:pPr defTabSz="897301">
              <a:defRPr/>
            </a:pPr>
            <a:endParaRPr lang="en-US" dirty="0"/>
          </a:p>
          <a:p>
            <a:pPr defTabSz="897301">
              <a:defRPr/>
            </a:pPr>
            <a:r>
              <a:rPr lang="en-US" dirty="0"/>
              <a:t>Data courtesy of </a:t>
            </a:r>
            <a:r>
              <a:rPr lang="en-US" u="sng" dirty="0">
                <a:hlinkClick r:id="rId3"/>
              </a:rPr>
              <a:t>Robert Wood Johnson Foundation poll </a:t>
            </a:r>
            <a:r>
              <a:rPr lang="en-US" dirty="0"/>
              <a:t>June, 2015</a:t>
            </a:r>
          </a:p>
          <a:p>
            <a:endParaRPr lang="en-US" dirty="0" smtClean="0"/>
          </a:p>
        </p:txBody>
      </p:sp>
      <p:sp>
        <p:nvSpPr>
          <p:cNvPr id="4" name="Slide Number Placeholder 3"/>
          <p:cNvSpPr>
            <a:spLocks noGrp="1"/>
          </p:cNvSpPr>
          <p:nvPr>
            <p:ph type="sldNum" sz="quarter" idx="10"/>
          </p:nvPr>
        </p:nvSpPr>
        <p:spPr/>
        <p:txBody>
          <a:bodyPr/>
          <a:lstStyle/>
          <a:p>
            <a:fld id="{5E64BDDF-6235-4F77-BA63-72C44C840117}" type="slidenum">
              <a:rPr lang="en-US" smtClean="0"/>
              <a:t>6</a:t>
            </a:fld>
            <a:endParaRPr lang="en-US" dirty="0"/>
          </a:p>
        </p:txBody>
      </p:sp>
    </p:spTree>
    <p:extLst>
      <p:ext uri="{BB962C8B-B14F-4D97-AF65-F5344CB8AC3E}">
        <p14:creationId xmlns:p14="http://schemas.microsoft.com/office/powerpoint/2010/main" val="3232329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8244" indent="-168244">
              <a:spcBef>
                <a:spcPts val="589"/>
              </a:spcBef>
              <a:buFont typeface="Wingdings" panose="05000000000000000000" pitchFamily="2" charset="2"/>
              <a:buChar char="§"/>
            </a:pPr>
            <a:r>
              <a:rPr lang="en-US" dirty="0"/>
              <a:t>Many are struggling financially but are optimistic about the future. They believe their finances will improve soon and that they may get insurance then.</a:t>
            </a:r>
          </a:p>
          <a:p>
            <a:pPr marL="168244" indent="-168244">
              <a:spcBef>
                <a:spcPts val="589"/>
              </a:spcBef>
              <a:buFont typeface="Wingdings" panose="05000000000000000000" pitchFamily="2" charset="2"/>
              <a:buChar char="§"/>
            </a:pPr>
            <a:r>
              <a:rPr lang="en-US" dirty="0"/>
              <a:t>There are other reasons uninsured individuals may be putting off </a:t>
            </a:r>
            <a:r>
              <a:rPr lang="en-US" dirty="0" smtClean="0"/>
              <a:t>insurance, such as the </a:t>
            </a:r>
            <a:r>
              <a:rPr lang="en-US" dirty="0"/>
              <a:t>ability to still get care and pay for it out-of-pocket even without insurance and a perception of insurance as a “commitment” rather than something temporary to get in between jobs. </a:t>
            </a:r>
          </a:p>
          <a:p>
            <a:pPr>
              <a:spcBef>
                <a:spcPts val="589"/>
              </a:spcBef>
            </a:pPr>
            <a:r>
              <a:rPr lang="en-US" dirty="0" smtClean="0">
                <a:solidFill>
                  <a:srgbClr val="000000"/>
                </a:solidFill>
                <a:ea typeface="Times New Roman"/>
                <a:cs typeface="Times New Roman"/>
              </a:rPr>
              <a:t>Data </a:t>
            </a:r>
            <a:r>
              <a:rPr lang="en-US" dirty="0">
                <a:solidFill>
                  <a:srgbClr val="000000"/>
                </a:solidFill>
                <a:ea typeface="Times New Roman"/>
                <a:cs typeface="Times New Roman"/>
              </a:rPr>
              <a:t>courtesy of </a:t>
            </a:r>
            <a:r>
              <a:rPr lang="en-US" u="sng" dirty="0">
                <a:solidFill>
                  <a:srgbClr val="0000FF"/>
                </a:solidFill>
                <a:ea typeface="Calibri"/>
                <a:cs typeface="Times New Roman"/>
                <a:hlinkClick r:id="rId3"/>
              </a:rPr>
              <a:t>Robert Wood Johnson Foundation poll </a:t>
            </a:r>
            <a:r>
              <a:rPr lang="en-US" dirty="0" smtClean="0">
                <a:solidFill>
                  <a:srgbClr val="000000"/>
                </a:solidFill>
                <a:ea typeface="Times New Roman"/>
                <a:cs typeface="Times New Roman"/>
              </a:rPr>
              <a:t>June 2015.</a:t>
            </a:r>
            <a:endParaRPr lang="en-US" sz="1000" dirty="0">
              <a:latin typeface="Times New Roman"/>
              <a:ea typeface="Times New Roman"/>
            </a:endParaRP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E64BDDF-6235-4F77-BA63-72C44C840117}" type="slidenum">
              <a:rPr lang="en-US" smtClean="0"/>
              <a:t>7</a:t>
            </a:fld>
            <a:endParaRPr lang="en-US" dirty="0"/>
          </a:p>
        </p:txBody>
      </p:sp>
      <p:sp>
        <p:nvSpPr>
          <p:cNvPr id="5" name="Content Placeholder 6"/>
          <p:cNvSpPr>
            <a:spLocks noGrp="1"/>
          </p:cNvSpPr>
          <p:nvPr/>
        </p:nvSpPr>
        <p:spPr>
          <a:xfrm>
            <a:off x="-36715" y="6970426"/>
            <a:ext cx="7976152" cy="387246"/>
          </a:xfrm>
          <a:prstGeom prst="rect">
            <a:avLst/>
          </a:prstGeom>
          <a:ln>
            <a:noFill/>
          </a:ln>
        </p:spPr>
        <p:txBody>
          <a:bodyPr vert="horz" lIns="89730" tIns="44865" rIns="89730" bIns="44865" rtlCol="0">
            <a:noAutofit/>
          </a:bodyPr>
          <a:lstStyle/>
          <a:p>
            <a:pPr algn="ctr">
              <a:spcBef>
                <a:spcPts val="378"/>
              </a:spcBef>
            </a:pPr>
            <a:endParaRPr lang="en-US" sz="1200" dirty="0">
              <a:latin typeface="Times New Roman"/>
              <a:ea typeface="Times New Roman"/>
            </a:endParaRPr>
          </a:p>
        </p:txBody>
      </p:sp>
    </p:spTree>
    <p:extLst>
      <p:ext uri="{BB962C8B-B14F-4D97-AF65-F5344CB8AC3E}">
        <p14:creationId xmlns:p14="http://schemas.microsoft.com/office/powerpoint/2010/main" val="615598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8244" indent="-168244">
              <a:spcBef>
                <a:spcPts val="589"/>
              </a:spcBef>
              <a:buFont typeface="Wingdings" panose="05000000000000000000" pitchFamily="2" charset="2"/>
              <a:buChar char="§"/>
            </a:pPr>
            <a:r>
              <a:rPr lang="en-US" dirty="0"/>
              <a:t>Almost half (47%) </a:t>
            </a:r>
            <a:r>
              <a:rPr lang="en-US" dirty="0" smtClean="0"/>
              <a:t>haven’t </a:t>
            </a:r>
            <a:r>
              <a:rPr lang="en-US" dirty="0"/>
              <a:t>gone to the Health Insurance Marketplace and another 10% are unsure if they have. This means there is still a substantial number of uninsured to reach with information encouraging them to look into their options. </a:t>
            </a:r>
          </a:p>
          <a:p>
            <a:pPr marL="168244" indent="-168244">
              <a:spcBef>
                <a:spcPts val="589"/>
              </a:spcBef>
              <a:buFont typeface="Wingdings" panose="05000000000000000000" pitchFamily="2" charset="2"/>
              <a:buChar char="§"/>
            </a:pPr>
            <a:r>
              <a:rPr lang="en-US" dirty="0"/>
              <a:t>There are substantial knowledge gaps around the tax credits and special enrollment periods that need to be filled. Education about the increasing </a:t>
            </a:r>
            <a:r>
              <a:rPr lang="en-US" dirty="0" smtClean="0"/>
              <a:t>fee amount </a:t>
            </a:r>
            <a:r>
              <a:rPr lang="en-US" dirty="0"/>
              <a:t>could drive about one-quarter of the uninsured to enroll.</a:t>
            </a:r>
          </a:p>
          <a:p>
            <a:pPr>
              <a:spcBef>
                <a:spcPts val="589"/>
              </a:spcBef>
            </a:pPr>
            <a:r>
              <a:rPr lang="en-US" dirty="0" smtClean="0">
                <a:solidFill>
                  <a:srgbClr val="000000"/>
                </a:solidFill>
                <a:ea typeface="Times New Roman"/>
                <a:cs typeface="Times New Roman"/>
              </a:rPr>
              <a:t>Data courtesy of </a:t>
            </a:r>
            <a:r>
              <a:rPr lang="en-US" u="sng" dirty="0" smtClean="0">
                <a:solidFill>
                  <a:srgbClr val="0000FF"/>
                </a:solidFill>
                <a:ea typeface="Calibri"/>
                <a:cs typeface="Times New Roman"/>
                <a:hlinkClick r:id="rId3"/>
              </a:rPr>
              <a:t>Robert Wood Johnson Foundation poll </a:t>
            </a:r>
            <a:r>
              <a:rPr lang="en-US" dirty="0" smtClean="0">
                <a:solidFill>
                  <a:srgbClr val="000000"/>
                </a:solidFill>
                <a:ea typeface="Times New Roman"/>
                <a:cs typeface="Times New Roman"/>
              </a:rPr>
              <a:t>June 2015.</a:t>
            </a:r>
            <a:endParaRPr lang="en-US" sz="1000" dirty="0">
              <a:latin typeface="Times New Roman"/>
              <a:ea typeface="Times New Roman"/>
            </a:endParaRPr>
          </a:p>
          <a:p>
            <a:endParaRPr lang="en-US" dirty="0"/>
          </a:p>
        </p:txBody>
      </p:sp>
      <p:sp>
        <p:nvSpPr>
          <p:cNvPr id="4" name="Slide Number Placeholder 3"/>
          <p:cNvSpPr>
            <a:spLocks noGrp="1"/>
          </p:cNvSpPr>
          <p:nvPr>
            <p:ph type="sldNum" sz="quarter" idx="10"/>
          </p:nvPr>
        </p:nvSpPr>
        <p:spPr/>
        <p:txBody>
          <a:bodyPr/>
          <a:lstStyle/>
          <a:p>
            <a:fld id="{5E64BDDF-6235-4F77-BA63-72C44C840117}" type="slidenum">
              <a:rPr lang="en-US" smtClean="0"/>
              <a:t>8</a:t>
            </a:fld>
            <a:endParaRPr lang="en-US" dirty="0"/>
          </a:p>
        </p:txBody>
      </p:sp>
    </p:spTree>
    <p:extLst>
      <p:ext uri="{BB962C8B-B14F-4D97-AF65-F5344CB8AC3E}">
        <p14:creationId xmlns:p14="http://schemas.microsoft.com/office/powerpoint/2010/main" val="3013404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2" defTabSz="914215">
              <a:spcBef>
                <a:spcPts val="600"/>
              </a:spcBef>
              <a:defRPr/>
            </a:pPr>
            <a:r>
              <a:rPr lang="en-US" dirty="0" smtClean="0"/>
              <a:t>Promote your ability to provide special accommodations and assistance to consumers with disabilities.</a:t>
            </a:r>
            <a:r>
              <a:rPr lang="en-US" dirty="0" smtClean="0">
                <a:solidFill>
                  <a:srgbClr val="FF0000"/>
                </a:solidFill>
              </a:rPr>
              <a:t> </a:t>
            </a:r>
          </a:p>
          <a:p>
            <a:pPr marL="0" lvl="2" defTabSz="914215">
              <a:spcBef>
                <a:spcPts val="600"/>
              </a:spcBef>
              <a:defRPr/>
            </a:pPr>
            <a:r>
              <a:rPr lang="en-US" dirty="0" smtClean="0">
                <a:solidFill>
                  <a:srgbClr val="FF0000"/>
                </a:solidFill>
              </a:rPr>
              <a:t>You a</a:t>
            </a:r>
            <a:r>
              <a:rPr lang="en-US" dirty="0" smtClean="0"/>
              <a:t>re </a:t>
            </a:r>
            <a:r>
              <a:rPr lang="en-US" i="0" dirty="0" smtClean="0"/>
              <a:t>encouraged </a:t>
            </a:r>
            <a:r>
              <a:rPr lang="en-US" dirty="0" smtClean="0"/>
              <a:t>to provide culturally sensitive enrollment assistance that is reasonably accessible to all regardless of ethnic heritage/race, nationality of family origin, age, gender, religion, sexual orientation, disability, or socioeconomic status. To achieve this, you may use other available resources. For example, referrals of limited English proficient (LEP) consumers to the Call Center or other assisters such as Navigators, who are required to provide services in a culturally and linguistically appropriate manner. </a:t>
            </a:r>
          </a:p>
          <a:p>
            <a:pPr marL="0" marR="0" lvl="2" indent="0" algn="l" defTabSz="914400" rtl="0" eaLnBrk="1" fontAlgn="auto" latinLnBrk="0" hangingPunct="1">
              <a:lnSpc>
                <a:spcPct val="100000"/>
              </a:lnSpc>
              <a:spcBef>
                <a:spcPts val="600"/>
              </a:spcBef>
              <a:spcAft>
                <a:spcPts val="0"/>
              </a:spcAft>
              <a:buClrTx/>
              <a:buSzTx/>
              <a:buFontTx/>
              <a:buNone/>
              <a:tabLst/>
              <a:defRPr/>
            </a:pPr>
            <a:r>
              <a:rPr lang="en-US" dirty="0"/>
              <a:t>In the same manner, if an enrollment event will occur in a known multilingual area, there may be a need for multilingual resources in an effort to optimize Marketplace engagement. </a:t>
            </a:r>
            <a:r>
              <a:rPr lang="en-US" dirty="0" smtClean="0"/>
              <a:t>Materials should be offered in alternate formats, including large print, Spanish, and Braille. Marketplace </a:t>
            </a:r>
            <a:r>
              <a:rPr lang="en-US" dirty="0"/>
              <a:t>materials/resources in other languages can be found at </a:t>
            </a:r>
            <a:r>
              <a:rPr lang="en-US" sz="1200" u="sng" kern="1200" dirty="0" smtClean="0">
                <a:solidFill>
                  <a:schemeClr val="tx1"/>
                </a:solidFill>
                <a:effectLst/>
                <a:latin typeface="+mn-lt"/>
                <a:ea typeface="+mn-ea"/>
                <a:cs typeface="+mn-cs"/>
                <a:hlinkClick r:id="rId3" action="ppaction://hlinkfile"/>
              </a:rPr>
              <a:t>Marketplace.cms.gov</a:t>
            </a:r>
            <a:r>
              <a:rPr lang="en-US" dirty="0" smtClean="0"/>
              <a:t>.</a:t>
            </a:r>
            <a:endParaRPr lang="en-US" dirty="0"/>
          </a:p>
          <a:p>
            <a:pPr marL="0" lvl="2" defTabSz="897169">
              <a:spcBef>
                <a:spcPts val="600"/>
              </a:spcBef>
              <a:defRPr/>
            </a:pPr>
            <a:endParaRPr lang="en-US" dirty="0" smtClean="0"/>
          </a:p>
          <a:p>
            <a:pPr marL="0" lvl="2" defTabSz="897169">
              <a:spcBef>
                <a:spcPts val="600"/>
              </a:spcBef>
              <a:defRPr/>
            </a:pPr>
            <a:endParaRPr lang="en-US" dirty="0" smtClean="0"/>
          </a:p>
          <a:p>
            <a:pPr>
              <a:spcBef>
                <a:spcPts val="600"/>
              </a:spcBef>
            </a:pPr>
            <a:endParaRPr lang="en-US" dirty="0" smtClean="0"/>
          </a:p>
        </p:txBody>
      </p:sp>
      <p:sp>
        <p:nvSpPr>
          <p:cNvPr id="5" name="Slide Number Placeholder 4"/>
          <p:cNvSpPr>
            <a:spLocks noGrp="1"/>
          </p:cNvSpPr>
          <p:nvPr>
            <p:ph type="sldNum" sz="quarter" idx="11"/>
          </p:nvPr>
        </p:nvSpPr>
        <p:spPr/>
        <p:txBody>
          <a:bodyPr/>
          <a:lstStyle/>
          <a:p>
            <a:fld id="{5E64BDDF-6235-4F77-BA63-72C44C840117}" type="slidenum">
              <a:rPr lang="en-US" smtClean="0"/>
              <a:t>9</a:t>
            </a:fld>
            <a:endParaRPr lang="en-US" dirty="0"/>
          </a:p>
        </p:txBody>
      </p:sp>
    </p:spTree>
    <p:extLst>
      <p:ext uri="{BB962C8B-B14F-4D97-AF65-F5344CB8AC3E}">
        <p14:creationId xmlns:p14="http://schemas.microsoft.com/office/powerpoint/2010/main" val="1851548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defRPr baseline="0"/>
            </a:lvl1pPr>
          </a:lstStyle>
          <a:p>
            <a:r>
              <a:rPr lang="en-US" smtClean="0"/>
              <a:t>Click to edit Master title style</a:t>
            </a:r>
            <a:endParaRPr lang="en-US" dirty="0"/>
          </a:p>
        </p:txBody>
      </p:sp>
      <p:sp>
        <p:nvSpPr>
          <p:cNvPr id="3" name="Content Placeholder 2"/>
          <p:cNvSpPr>
            <a:spLocks noGrp="1"/>
          </p:cNvSpPr>
          <p:nvPr>
            <p:ph idx="1"/>
          </p:nvPr>
        </p:nvSpPr>
        <p:spPr>
          <a:xfrm>
            <a:off x="457200" y="1371600"/>
            <a:ext cx="8229600" cy="4754563"/>
          </a:xfrm>
        </p:spPr>
        <p:txBody>
          <a:bodyPr/>
          <a:lstStyle>
            <a:lvl1pPr>
              <a:spcBef>
                <a:spcPts val="600"/>
              </a:spcBef>
              <a:defRPr sz="3200"/>
            </a:lvl1pPr>
            <a:lvl2pPr>
              <a:spcBef>
                <a:spcPts val="600"/>
              </a:spcBef>
              <a:defRPr sz="2800"/>
            </a:lvl2pPr>
            <a:lvl3pPr>
              <a:spcBef>
                <a:spcPts val="600"/>
              </a:spcBef>
              <a:defRPr sz="2800"/>
            </a:lvl3pPr>
            <a:lvl4pPr>
              <a:spcBef>
                <a:spcPts val="600"/>
              </a:spcBef>
              <a:defRPr sz="2800"/>
            </a:lvl4pPr>
            <a:lvl5pPr>
              <a:spcBef>
                <a:spcPts val="600"/>
              </a:spcBef>
              <a:defRPr sz="2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US" dirty="0" smtClean="0"/>
              <a:t>September 2015</a:t>
            </a:r>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Tips for Assisters</a:t>
            </a:r>
            <a:endParaRPr lang="en-US" dirty="0"/>
          </a:p>
        </p:txBody>
      </p:sp>
      <p:sp>
        <p:nvSpPr>
          <p:cNvPr id="6" name="Slide Number Placeholder 5"/>
          <p:cNvSpPr>
            <a:spLocks noGrp="1"/>
          </p:cNvSpPr>
          <p:nvPr>
            <p:ph type="sldNum" sz="quarter" idx="12"/>
          </p:nvPr>
        </p:nvSpPr>
        <p:spPr/>
        <p:txBody>
          <a:bodyPr/>
          <a:lstStyle>
            <a:lvl1pPr>
              <a:defRPr/>
            </a:lvl1pPr>
          </a:lstStyle>
          <a:p>
            <a:fld id="{1C46BBB4-4880-424C-B72C-F05E7E85480B}" type="slidenum">
              <a:rPr lang="en-US" smtClean="0"/>
              <a:pPr/>
              <a:t>‹#›</a:t>
            </a:fld>
            <a:endParaRPr lang="en-US" dirty="0"/>
          </a:p>
        </p:txBody>
      </p:sp>
    </p:spTree>
    <p:extLst>
      <p:ext uri="{BB962C8B-B14F-4D97-AF65-F5344CB8AC3E}">
        <p14:creationId xmlns:p14="http://schemas.microsoft.com/office/powerpoint/2010/main" val="18344740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CMS content2">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828800"/>
            <a:ext cx="8229600" cy="4297363"/>
          </a:xfrm>
        </p:spPr>
        <p:txBody>
          <a:bodyPr/>
          <a:lstStyle>
            <a:lvl1pPr marL="342900" indent="-342900">
              <a:buFont typeface="Wingdings" pitchFamily="2" charset="2"/>
              <a:buChar char="§"/>
              <a:defRPr/>
            </a:lvl1pPr>
            <a:lvl2pPr marL="742950" indent="-285750">
              <a:buFont typeface="Arial" pitchFamily="34" charset="0"/>
              <a:buChar char="•"/>
              <a:defRPr/>
            </a:lvl2pPr>
            <a:lvl3pPr marL="1143000" indent="-228600">
              <a:buFont typeface="Courier New" pitchFamily="49" charset="0"/>
              <a:buChar char="o"/>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8"/>
          <p:cNvSpPr>
            <a:spLocks noGrp="1"/>
          </p:cNvSpPr>
          <p:nvPr>
            <p:ph type="title"/>
          </p:nvPr>
        </p:nvSpPr>
        <p:spPr>
          <a:xfrm>
            <a:off x="0" y="0"/>
            <a:ext cx="9144000" cy="1447800"/>
          </a:xfrm>
          <a:prstGeom prst="rect">
            <a:avLst/>
          </a:prstGeom>
          <a:solidFill>
            <a:srgbClr val="FFD004"/>
          </a:solidFill>
          <a:effectLst>
            <a:outerShdw dist="76200" dir="5640000" algn="tl" rotWithShape="0">
              <a:srgbClr val="084A9C"/>
            </a:outerShdw>
          </a:effectLst>
        </p:spPr>
        <p:txBody>
          <a:bodyPr vert="horz" lIns="91440" tIns="45720" rIns="91440" bIns="45720" rtlCol="0" anchor="ctr">
            <a:noAutofit/>
          </a:bodyPr>
          <a:lstStyle/>
          <a:p>
            <a:r>
              <a:rPr lang="en-US" dirty="0"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solidFill>
                  <a:prstClr val="black">
                    <a:tint val="75000"/>
                  </a:prstClr>
                </a:solidFill>
              </a:rPr>
              <a:t>July 2014</a:t>
            </a:r>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solidFill>
                  <a:prstClr val="black">
                    <a:tint val="75000"/>
                  </a:prstClr>
                </a:solidFill>
              </a:rPr>
              <a:t>Tips for Assisters</a:t>
            </a:r>
            <a:endParaRPr lang="en-US" dirty="0">
              <a:solidFill>
                <a:prstClr val="black">
                  <a:tint val="75000"/>
                </a:prstClr>
              </a:solidFill>
            </a:endParaRPr>
          </a:p>
        </p:txBody>
      </p:sp>
      <p:sp>
        <p:nvSpPr>
          <p:cNvPr id="8" name="Slide Number Placeholder 5"/>
          <p:cNvSpPr>
            <a:spLocks noGrp="1"/>
          </p:cNvSpPr>
          <p:nvPr>
            <p:ph type="sldNum" sz="quarter" idx="12"/>
          </p:nvPr>
        </p:nvSpPr>
        <p:spPr>
          <a:xfrm>
            <a:off x="6553200" y="6356350"/>
            <a:ext cx="2133600" cy="365125"/>
          </a:xfrm>
        </p:spPr>
        <p:txBody>
          <a:bodyPr/>
          <a:lstStyle/>
          <a:p>
            <a:fld id="{4C7DC1E6-81B2-456F-AAD5-518541D82B0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1229571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015 Two Content Slid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12900"/>
            <a:ext cx="4038600" cy="4648200"/>
          </a:xfrm>
          <a:ln>
            <a:noFill/>
          </a:ln>
        </p:spPr>
        <p:txBody>
          <a:bodyPr/>
          <a:lstStyle>
            <a:lvl1pPr>
              <a:buClrTx/>
              <a:defRPr sz="2600" b="1"/>
            </a:lvl1pPr>
            <a:lvl2pPr>
              <a:defRPr sz="2400" b="0"/>
            </a:lvl2pPr>
            <a:lvl3pPr>
              <a:defRPr sz="2400" b="0"/>
            </a:lvl3pPr>
            <a:lvl4pPr>
              <a:defRPr sz="2400" b="0"/>
            </a:lvl4pPr>
            <a:lvl5pPr>
              <a:defRPr sz="2400" b="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24400" y="1612900"/>
            <a:ext cx="3962400" cy="4648200"/>
          </a:xfrm>
          <a:ln>
            <a:noFill/>
          </a:ln>
        </p:spPr>
        <p:txBody>
          <a:bodyPr/>
          <a:lstStyle>
            <a:lvl1pPr>
              <a:buClrTx/>
              <a:defRPr sz="2600" b="1"/>
            </a:lvl1pPr>
            <a:lvl2pPr>
              <a:defRPr sz="2400" b="0"/>
            </a:lvl2pPr>
            <a:lvl3pPr>
              <a:defRPr sz="2400" b="0"/>
            </a:lvl3pPr>
            <a:lvl4pPr>
              <a:defRPr sz="2400" b="0"/>
            </a:lvl4pPr>
            <a:lvl5pPr>
              <a:defRPr sz="2400" b="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4"/>
          <p:cNvSpPr>
            <a:spLocks noGrp="1"/>
          </p:cNvSpPr>
          <p:nvPr>
            <p:ph type="title"/>
          </p:nvPr>
        </p:nvSpPr>
        <p:spPr>
          <a:xfrm>
            <a:off x="0" y="0"/>
            <a:ext cx="9144000" cy="1186210"/>
          </a:xfrm>
        </p:spPr>
        <p:txBody>
          <a:bodyPr/>
          <a:lstStyle/>
          <a:p>
            <a:r>
              <a:rPr lang="en-US" dirty="0" smtClean="0"/>
              <a:t>Click to edit Master title style</a:t>
            </a:r>
            <a:endParaRPr lang="en-US" dirty="0"/>
          </a:p>
        </p:txBody>
      </p:sp>
      <p:sp>
        <p:nvSpPr>
          <p:cNvPr id="10" name="Date Placeholder 1"/>
          <p:cNvSpPr>
            <a:spLocks noGrp="1"/>
          </p:cNvSpPr>
          <p:nvPr>
            <p:ph type="dt" sz="half" idx="10"/>
          </p:nvPr>
        </p:nvSpPr>
        <p:spPr>
          <a:xfrm>
            <a:off x="457200" y="6340475"/>
            <a:ext cx="2133600" cy="365125"/>
          </a:xfrm>
          <a:prstGeom prst="rect">
            <a:avLst/>
          </a:prstGeom>
        </p:spPr>
        <p:txBody>
          <a:bodyPr anchor="ctr"/>
          <a:lstStyle>
            <a:lvl1pPr>
              <a:defRPr sz="1200">
                <a:solidFill>
                  <a:schemeClr val="tx1"/>
                </a:solidFill>
              </a:defRPr>
            </a:lvl1pPr>
          </a:lstStyle>
          <a:p>
            <a:r>
              <a:rPr lang="en-US" dirty="0" smtClean="0">
                <a:solidFill>
                  <a:prstClr val="black"/>
                </a:solidFill>
              </a:rPr>
              <a:t>Date</a:t>
            </a:r>
            <a:endParaRPr lang="en-US" dirty="0">
              <a:solidFill>
                <a:prstClr val="black"/>
              </a:solidFill>
            </a:endParaRPr>
          </a:p>
        </p:txBody>
      </p:sp>
      <p:sp>
        <p:nvSpPr>
          <p:cNvPr id="11" name="Footer Placeholder 2"/>
          <p:cNvSpPr>
            <a:spLocks noGrp="1"/>
          </p:cNvSpPr>
          <p:nvPr>
            <p:ph type="ftr" sz="quarter" idx="3"/>
          </p:nvPr>
        </p:nvSpPr>
        <p:spPr>
          <a:xfrm>
            <a:off x="2590800" y="6340475"/>
            <a:ext cx="3962400" cy="365125"/>
          </a:xfrm>
          <a:prstGeom prst="rect">
            <a:avLst/>
          </a:prstGeom>
        </p:spPr>
        <p:txBody>
          <a:bodyPr anchor="ctr"/>
          <a:lstStyle>
            <a:lvl1pPr>
              <a:defRPr sz="1200">
                <a:solidFill>
                  <a:schemeClr val="tx1"/>
                </a:solidFill>
              </a:defRPr>
            </a:lvl1pPr>
          </a:lstStyle>
          <a:p>
            <a:r>
              <a:rPr lang="en-US" dirty="0" smtClean="0">
                <a:solidFill>
                  <a:prstClr val="black"/>
                </a:solidFill>
              </a:rPr>
              <a:t>Title</a:t>
            </a:r>
            <a:endParaRPr lang="en-US" dirty="0">
              <a:solidFill>
                <a:prstClr val="black"/>
              </a:solidFill>
            </a:endParaRPr>
          </a:p>
        </p:txBody>
      </p:sp>
      <p:sp>
        <p:nvSpPr>
          <p:cNvPr id="12" name="Slide Number Placeholder 3"/>
          <p:cNvSpPr>
            <a:spLocks noGrp="1"/>
          </p:cNvSpPr>
          <p:nvPr>
            <p:ph type="sldNum" sz="quarter" idx="4"/>
          </p:nvPr>
        </p:nvSpPr>
        <p:spPr>
          <a:xfrm>
            <a:off x="6553200" y="6340475"/>
            <a:ext cx="2133600" cy="365125"/>
          </a:xfrm>
          <a:prstGeom prst="rect">
            <a:avLst/>
          </a:prstGeom>
        </p:spPr>
        <p:txBody>
          <a:bodyPr anchor="ctr"/>
          <a:lstStyle>
            <a:lvl1pPr>
              <a:defRPr sz="1200">
                <a:solidFill>
                  <a:schemeClr val="tx1"/>
                </a:solidFill>
              </a:defRPr>
            </a:lvl1pPr>
          </a:lstStyle>
          <a:p>
            <a:pPr algn="r"/>
            <a:fld id="{78C0CC3C-85F1-4D86-9B70-8D9F8B17F046}" type="slidenum">
              <a:rPr lang="en-US" smtClean="0">
                <a:solidFill>
                  <a:prstClr val="black"/>
                </a:solidFill>
              </a:rPr>
              <a:pPr algn="r"/>
              <a:t>‹#›</a:t>
            </a:fld>
            <a:endParaRPr lang="en-US" dirty="0">
              <a:solidFill>
                <a:prstClr val="black"/>
              </a:solidFill>
            </a:endParaRPr>
          </a:p>
        </p:txBody>
      </p:sp>
    </p:spTree>
    <p:extLst>
      <p:ext uri="{BB962C8B-B14F-4D97-AF65-F5344CB8AC3E}">
        <p14:creationId xmlns:p14="http://schemas.microsoft.com/office/powerpoint/2010/main" val="342674181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CMS content2">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144000" cy="1417638"/>
          </a:xfrm>
          <a:prstGeom prst="rect">
            <a:avLst/>
          </a:prstGeom>
          <a:solidFill>
            <a:srgbClr val="084A9C"/>
          </a:solidFill>
          <a:effectLst>
            <a:outerShdw dist="76200" dir="5640000" algn="tl" rotWithShape="0">
              <a:srgbClr val="FFD004"/>
            </a:outerShdw>
          </a:effectLst>
        </p:spPr>
        <p:txBody>
          <a:bodyPr/>
          <a:lstStyle>
            <a:lvl1pPr>
              <a:defRPr>
                <a:solidFill>
                  <a:schemeClr val="bg1"/>
                </a:solidFill>
              </a:defRPr>
            </a:lvl1pPr>
          </a:lstStyle>
          <a:p>
            <a:r>
              <a:rPr lang="en-US" smtClean="0"/>
              <a:t>Click to edit Master title style</a:t>
            </a:r>
            <a:endParaRPr lang="en-US" dirty="0"/>
          </a:p>
        </p:txBody>
      </p:sp>
      <p:sp>
        <p:nvSpPr>
          <p:cNvPr id="6" name="Content Placeholder 2"/>
          <p:cNvSpPr>
            <a:spLocks noGrp="1"/>
          </p:cNvSpPr>
          <p:nvPr>
            <p:ph idx="1"/>
          </p:nvPr>
        </p:nvSpPr>
        <p:spPr>
          <a:xfrm>
            <a:off x="457200" y="1828800"/>
            <a:ext cx="8229600" cy="4297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6"/>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2FF3C-310F-4809-A5BE-BC5BA8AA108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14309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 name="Content Placeholder 2"/>
          <p:cNvSpPr>
            <a:spLocks noGrp="1"/>
          </p:cNvSpPr>
          <p:nvPr>
            <p:ph idx="1"/>
          </p:nvPr>
        </p:nvSpPr>
        <p:spPr>
          <a:xfrm>
            <a:off x="457200" y="1600200"/>
            <a:ext cx="8229600" cy="4525963"/>
          </a:xfrm>
        </p:spPr>
        <p:txBody>
          <a:bodyPr/>
          <a:lstStyle>
            <a:lvl1pPr>
              <a:spcBef>
                <a:spcPts val="500"/>
              </a:spcBef>
              <a:defRPr/>
            </a:lvl1pPr>
            <a:lvl2pPr>
              <a:spcBef>
                <a:spcPts val="500"/>
              </a:spcBef>
              <a:defRPr/>
            </a:lvl2pPr>
            <a:lvl3pPr>
              <a:spcBef>
                <a:spcPts val="500"/>
              </a:spcBef>
              <a:defRPr/>
            </a:lvl3pPr>
            <a:lvl4pPr>
              <a:spcBef>
                <a:spcPts val="500"/>
              </a:spcBef>
              <a:defRPr/>
            </a:lvl4pPr>
            <a:lvl5pPr>
              <a:spcBef>
                <a:spcPts val="5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itle Placeholder 1"/>
          <p:cNvSpPr>
            <a:spLocks noGrp="1"/>
          </p:cNvSpPr>
          <p:nvPr>
            <p:ph type="title"/>
          </p:nvPr>
        </p:nvSpPr>
        <p:spPr>
          <a:xfrm>
            <a:off x="457200" y="76200"/>
            <a:ext cx="8229600" cy="1096962"/>
          </a:xfrm>
          <a:prstGeom prst="rect">
            <a:avLst/>
          </a:prstGeom>
        </p:spPr>
        <p:txBody>
          <a:bodyPr rtlCol="0">
            <a:normAutofit/>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lvl1pPr>
              <a:defRPr dirty="0">
                <a:solidFill>
                  <a:schemeClr val="tx1"/>
                </a:solidFill>
              </a:defRPr>
            </a:lvl1pPr>
          </a:lstStyle>
          <a:p>
            <a:r>
              <a:rPr lang="en-US" dirty="0" smtClean="0"/>
              <a:t>September 2015</a:t>
            </a:r>
            <a:endParaRPr lang="en-US" dirty="0"/>
          </a:p>
        </p:txBody>
      </p:sp>
      <p:sp>
        <p:nvSpPr>
          <p:cNvPr id="5" name="Footer Placeholder 4"/>
          <p:cNvSpPr>
            <a:spLocks noGrp="1"/>
          </p:cNvSpPr>
          <p:nvPr>
            <p:ph type="ftr" sz="quarter" idx="11"/>
          </p:nvPr>
        </p:nvSpPr>
        <p:spPr/>
        <p:txBody>
          <a:bodyPr/>
          <a:lstStyle>
            <a:lvl1pPr>
              <a:defRPr dirty="0">
                <a:solidFill>
                  <a:schemeClr val="tx1"/>
                </a:solidFill>
              </a:defRPr>
            </a:lvl1pPr>
          </a:lstStyle>
          <a:p>
            <a:r>
              <a:rPr lang="en-US" dirty="0" smtClean="0"/>
              <a:t>Tips for Assisters</a:t>
            </a: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C46BBB4-4880-424C-B72C-F05E7E85480B}" type="slidenum">
              <a:rPr lang="en-US" smtClean="0"/>
              <a:pPr/>
              <a:t>‹#›</a:t>
            </a:fld>
            <a:endParaRPr lang="en-US" dirty="0"/>
          </a:p>
        </p:txBody>
      </p:sp>
    </p:spTree>
    <p:extLst>
      <p:ext uri="{BB962C8B-B14F-4D97-AF65-F5344CB8AC3E}">
        <p14:creationId xmlns:p14="http://schemas.microsoft.com/office/powerpoint/2010/main" val="26639925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dirty="0" smtClean="0"/>
              <a:t>September 2015</a:t>
            </a:r>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Tips for Assisters</a:t>
            </a:r>
            <a:endParaRPr lang="en-US" dirty="0"/>
          </a:p>
        </p:txBody>
      </p:sp>
      <p:sp>
        <p:nvSpPr>
          <p:cNvPr id="6" name="Slide Number Placeholder 5"/>
          <p:cNvSpPr>
            <a:spLocks noGrp="1"/>
          </p:cNvSpPr>
          <p:nvPr>
            <p:ph type="sldNum" sz="quarter" idx="12"/>
          </p:nvPr>
        </p:nvSpPr>
        <p:spPr/>
        <p:txBody>
          <a:bodyPr/>
          <a:lstStyle>
            <a:lvl1pPr>
              <a:defRPr/>
            </a:lvl1pPr>
          </a:lstStyle>
          <a:p>
            <a:fld id="{1C46BBB4-4880-424C-B72C-F05E7E85480B}" type="slidenum">
              <a:rPr lang="en-US" smtClean="0"/>
              <a:pPr/>
              <a:t>‹#›</a:t>
            </a:fld>
            <a:endParaRPr lang="en-US" dirty="0"/>
          </a:p>
        </p:txBody>
      </p:sp>
    </p:spTree>
    <p:extLst>
      <p:ext uri="{BB962C8B-B14F-4D97-AF65-F5344CB8AC3E}">
        <p14:creationId xmlns:p14="http://schemas.microsoft.com/office/powerpoint/2010/main" val="3400727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lvl1pPr>
              <a:defRPr>
                <a:solidFill>
                  <a:srgbClr val="FFFFFF"/>
                </a:solidFill>
              </a:defRPr>
            </a:lvl1pPr>
            <a:extLst/>
          </a:lstStyle>
          <a:p>
            <a:r>
              <a:rPr lang="en-US" dirty="0" smtClean="0"/>
              <a:t>July 2014</a:t>
            </a:r>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dirty="0" smtClean="0"/>
              <a:t>Tips for Assisters</a:t>
            </a:r>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B8F1DDE-B1A3-4CEE-8104-F8A65D21AAC6}" type="slidenum">
              <a:rPr lang="en-US" smtClean="0"/>
              <a:pPr/>
              <a:t>‹#›</a:t>
            </a:fld>
            <a:endParaRPr lang="en-US" dirty="0"/>
          </a:p>
        </p:txBody>
      </p:sp>
    </p:spTree>
    <p:extLst>
      <p:ext uri="{BB962C8B-B14F-4D97-AF65-F5344CB8AC3E}">
        <p14:creationId xmlns:p14="http://schemas.microsoft.com/office/powerpoint/2010/main" val="254154778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defRPr baseline="0"/>
            </a:lvl1pPr>
          </a:lstStyle>
          <a:p>
            <a:r>
              <a:rPr lang="en-US" smtClean="0"/>
              <a:t>Click to edit Master title style</a:t>
            </a:r>
            <a:endParaRPr lang="en-US" dirty="0"/>
          </a:p>
        </p:txBody>
      </p:sp>
      <p:sp>
        <p:nvSpPr>
          <p:cNvPr id="3" name="Content Placeholder 2"/>
          <p:cNvSpPr>
            <a:spLocks noGrp="1"/>
          </p:cNvSpPr>
          <p:nvPr>
            <p:ph idx="1"/>
          </p:nvPr>
        </p:nvSpPr>
        <p:spPr>
          <a:xfrm>
            <a:off x="457200" y="1371600"/>
            <a:ext cx="8229600" cy="4754563"/>
          </a:xfrm>
        </p:spPr>
        <p:txBody>
          <a:bodyPr/>
          <a:lstStyle>
            <a:lvl1pPr>
              <a:spcBef>
                <a:spcPts val="600"/>
              </a:spcBef>
              <a:defRPr sz="3200"/>
            </a:lvl1pPr>
            <a:lvl2pPr>
              <a:spcBef>
                <a:spcPts val="600"/>
              </a:spcBef>
              <a:defRPr sz="2800"/>
            </a:lvl2pPr>
            <a:lvl3pPr>
              <a:spcBef>
                <a:spcPts val="600"/>
              </a:spcBef>
              <a:defRPr sz="2800"/>
            </a:lvl3pPr>
            <a:lvl4pPr>
              <a:spcBef>
                <a:spcPts val="600"/>
              </a:spcBef>
              <a:defRPr sz="2800"/>
            </a:lvl4pPr>
            <a:lvl5pPr>
              <a:spcBef>
                <a:spcPts val="600"/>
              </a:spcBef>
              <a:defRPr sz="2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US" dirty="0" smtClean="0">
                <a:solidFill>
                  <a:prstClr val="black"/>
                </a:solidFill>
              </a:rPr>
              <a:t>July 2014</a:t>
            </a:r>
            <a:endParaRPr lang="en-US" dirty="0">
              <a:solidFill>
                <a:prstClr val="black"/>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prstClr val="black"/>
                </a:solidFill>
              </a:rPr>
              <a:t>Tips for Assisters</a:t>
            </a:r>
            <a:endParaRPr lang="en-US" dirty="0">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1C46BBB4-4880-424C-B72C-F05E7E85480B}"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4609643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2015 Lessons &amp; Objective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35197"/>
            <a:ext cx="9144000" cy="1069430"/>
          </a:xfrm>
        </p:spPr>
        <p:txBody>
          <a:bodyPr>
            <a:normAutofit/>
          </a:bodyPr>
          <a:lstStyle>
            <a:lvl1pPr>
              <a:defRPr sz="3600" b="1" baseline="0"/>
            </a:lvl1pPr>
          </a:lstStyle>
          <a:p>
            <a:r>
              <a:rPr lang="en-US" dirty="0" smtClean="0"/>
              <a:t>Lesson </a:t>
            </a:r>
            <a:endParaRPr lang="en-US" dirty="0"/>
          </a:p>
        </p:txBody>
      </p:sp>
      <p:sp>
        <p:nvSpPr>
          <p:cNvPr id="3" name="Content Placeholder 2"/>
          <p:cNvSpPr>
            <a:spLocks noGrp="1"/>
          </p:cNvSpPr>
          <p:nvPr>
            <p:ph idx="1"/>
          </p:nvPr>
        </p:nvSpPr>
        <p:spPr>
          <a:xfrm>
            <a:off x="457200" y="1363710"/>
            <a:ext cx="8229600" cy="45259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Date Placeholder 1"/>
          <p:cNvSpPr>
            <a:spLocks noGrp="1"/>
          </p:cNvSpPr>
          <p:nvPr>
            <p:ph type="dt" sz="half" idx="2"/>
          </p:nvPr>
        </p:nvSpPr>
        <p:spPr>
          <a:xfrm>
            <a:off x="457200" y="6340475"/>
            <a:ext cx="2133600" cy="365125"/>
          </a:xfrm>
          <a:prstGeom prst="rect">
            <a:avLst/>
          </a:prstGeom>
        </p:spPr>
        <p:txBody>
          <a:bodyPr anchor="ctr"/>
          <a:lstStyle>
            <a:lvl1pPr>
              <a:defRPr sz="1200">
                <a:solidFill>
                  <a:schemeClr val="tx1"/>
                </a:solidFill>
              </a:defRPr>
            </a:lvl1pPr>
          </a:lstStyle>
          <a:p>
            <a:r>
              <a:rPr lang="en-US" dirty="0" smtClean="0">
                <a:solidFill>
                  <a:prstClr val="black"/>
                </a:solidFill>
              </a:rPr>
              <a:t>5/01/201</a:t>
            </a:r>
            <a:endParaRPr lang="en-US" dirty="0">
              <a:solidFill>
                <a:prstClr val="black"/>
              </a:solidFill>
            </a:endParaRPr>
          </a:p>
        </p:txBody>
      </p:sp>
      <p:sp>
        <p:nvSpPr>
          <p:cNvPr id="10" name="Footer Placeholder 2"/>
          <p:cNvSpPr>
            <a:spLocks noGrp="1"/>
          </p:cNvSpPr>
          <p:nvPr>
            <p:ph type="ftr" sz="quarter" idx="3"/>
          </p:nvPr>
        </p:nvSpPr>
        <p:spPr>
          <a:xfrm>
            <a:off x="2590800" y="6340475"/>
            <a:ext cx="3962400" cy="365125"/>
          </a:xfrm>
          <a:prstGeom prst="rect">
            <a:avLst/>
          </a:prstGeom>
        </p:spPr>
        <p:txBody>
          <a:bodyPr anchor="ctr"/>
          <a:lstStyle>
            <a:lvl1pPr>
              <a:defRPr sz="1200">
                <a:solidFill>
                  <a:schemeClr val="tx1"/>
                </a:solidFill>
              </a:defRPr>
            </a:lvl1pPr>
          </a:lstStyle>
          <a:p>
            <a:pPr algn="ctr"/>
            <a:r>
              <a:rPr lang="en-US" dirty="0" smtClean="0">
                <a:solidFill>
                  <a:prstClr val="black"/>
                </a:solidFill>
              </a:rPr>
              <a:t>Coordination of Benefits</a:t>
            </a:r>
            <a:endParaRPr lang="en-US" dirty="0">
              <a:solidFill>
                <a:prstClr val="black"/>
              </a:solidFill>
            </a:endParaRPr>
          </a:p>
        </p:txBody>
      </p:sp>
      <p:sp>
        <p:nvSpPr>
          <p:cNvPr id="11" name="Slide Number Placeholder 3"/>
          <p:cNvSpPr>
            <a:spLocks noGrp="1"/>
          </p:cNvSpPr>
          <p:nvPr>
            <p:ph type="sldNum" sz="quarter" idx="4"/>
          </p:nvPr>
        </p:nvSpPr>
        <p:spPr>
          <a:xfrm>
            <a:off x="6553200" y="6340475"/>
            <a:ext cx="2133600" cy="365125"/>
          </a:xfrm>
          <a:prstGeom prst="rect">
            <a:avLst/>
          </a:prstGeom>
        </p:spPr>
        <p:txBody>
          <a:bodyPr anchor="ctr"/>
          <a:lstStyle>
            <a:lvl1pPr>
              <a:defRPr sz="1200">
                <a:solidFill>
                  <a:schemeClr val="tx1"/>
                </a:solidFill>
              </a:defRPr>
            </a:lvl1pPr>
          </a:lstStyle>
          <a:p>
            <a:pPr algn="r"/>
            <a:fld id="{78C0CC3C-85F1-4D86-9B70-8D9F8B17F046}" type="slidenum">
              <a:rPr lang="en-US" smtClean="0">
                <a:solidFill>
                  <a:prstClr val="black"/>
                </a:solidFill>
              </a:rPr>
              <a:pPr algn="r"/>
              <a:t>‹#›</a:t>
            </a:fld>
            <a:endParaRPr lang="en-US" dirty="0">
              <a:solidFill>
                <a:prstClr val="black"/>
              </a:solidFill>
            </a:endParaRPr>
          </a:p>
        </p:txBody>
      </p:sp>
    </p:spTree>
    <p:extLst>
      <p:ext uri="{BB962C8B-B14F-4D97-AF65-F5344CB8AC3E}">
        <p14:creationId xmlns:p14="http://schemas.microsoft.com/office/powerpoint/2010/main" val="229524944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015 Question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1"/>
          <p:cNvSpPr txBox="1">
            <a:spLocks/>
          </p:cNvSpPr>
          <p:nvPr userDrawn="1"/>
        </p:nvSpPr>
        <p:spPr>
          <a:xfrm>
            <a:off x="0" y="-28738"/>
            <a:ext cx="9144000" cy="1143000"/>
          </a:xfrm>
          <a:prstGeom prst="rect">
            <a:avLst/>
          </a:prstGeom>
          <a:solidFill>
            <a:srgbClr val="FFD004"/>
          </a:solidFill>
          <a:effectLst>
            <a:outerShdw dist="76200" dir="5640000" algn="tl" rotWithShape="0">
              <a:srgbClr val="084A9C"/>
            </a:outerShdw>
          </a:effectLst>
        </p:spPr>
        <p:txBody>
          <a:bodyPr vert="horz" lIns="91440" tIns="45720" rIns="91440" bIns="45720" rtlCol="0" anchor="ctr">
            <a:noAutofit/>
          </a:bodyPr>
          <a:lstStyle>
            <a:lvl1pPr indent="0" algn="ctr" defTabSz="914400" rtl="0" eaLnBrk="1" latinLnBrk="0" hangingPunct="1">
              <a:spcBef>
                <a:spcPts val="0"/>
              </a:spcBef>
              <a:buNone/>
              <a:defRPr sz="4400" b="1" kern="1200">
                <a:solidFill>
                  <a:schemeClr val="tx1"/>
                </a:solidFill>
                <a:latin typeface="+mj-lt"/>
                <a:ea typeface="+mj-ea"/>
                <a:cs typeface="+mj-cs"/>
              </a:defRPr>
            </a:lvl1pPr>
          </a:lstStyle>
          <a:p>
            <a:pPr>
              <a:defRPr/>
            </a:pPr>
            <a:endParaRPr lang="en-US" sz="3600" dirty="0">
              <a:solidFill>
                <a:sysClr val="windowText" lastClr="000000"/>
              </a:solidFill>
            </a:endParaRPr>
          </a:p>
        </p:txBody>
      </p:sp>
      <p:sp>
        <p:nvSpPr>
          <p:cNvPr id="8" name="Date Placeholder 3"/>
          <p:cNvSpPr>
            <a:spLocks noGrp="1"/>
          </p:cNvSpPr>
          <p:nvPr>
            <p:ph type="dt" sz="half" idx="2"/>
          </p:nvPr>
        </p:nvSpPr>
        <p:spPr>
          <a:xfrm>
            <a:off x="457200" y="6340475"/>
            <a:ext cx="2133600" cy="365125"/>
          </a:xfrm>
          <a:prstGeom prst="rect">
            <a:avLst/>
          </a:prstGeom>
        </p:spPr>
        <p:txBody>
          <a:bodyPr vert="horz" lIns="91440" tIns="45720" rIns="91440" bIns="45720" rtlCol="0" anchor="ctr"/>
          <a:lstStyle>
            <a:lvl1pPr algn="l">
              <a:defRPr sz="1200">
                <a:solidFill>
                  <a:schemeClr val="tx1"/>
                </a:solidFill>
              </a:defRPr>
            </a:lvl1pPr>
          </a:lstStyle>
          <a:p>
            <a:r>
              <a:rPr lang="en-US" dirty="0" smtClean="0">
                <a:solidFill>
                  <a:prstClr val="black"/>
                </a:solidFill>
              </a:rPr>
              <a:t>07/24/2015</a:t>
            </a:r>
            <a:endParaRPr lang="en-US" dirty="0">
              <a:solidFill>
                <a:prstClr val="black"/>
              </a:solidFill>
            </a:endParaRPr>
          </a:p>
        </p:txBody>
      </p:sp>
      <p:sp>
        <p:nvSpPr>
          <p:cNvPr id="9" name="Footer Placeholder 4"/>
          <p:cNvSpPr>
            <a:spLocks noGrp="1"/>
          </p:cNvSpPr>
          <p:nvPr>
            <p:ph type="ftr" sz="quarter" idx="3"/>
          </p:nvPr>
        </p:nvSpPr>
        <p:spPr>
          <a:xfrm>
            <a:off x="2590800" y="6340475"/>
            <a:ext cx="3962400" cy="365125"/>
          </a:xfrm>
          <a:prstGeom prst="rect">
            <a:avLst/>
          </a:prstGeom>
        </p:spPr>
        <p:txBody>
          <a:bodyPr vert="horz" lIns="91440" tIns="45720" rIns="91440" bIns="45720" rtlCol="0" anchor="ctr"/>
          <a:lstStyle>
            <a:lvl1pPr algn="ctr">
              <a:defRPr sz="1200">
                <a:solidFill>
                  <a:schemeClr val="tx1"/>
                </a:solidFill>
              </a:defRPr>
            </a:lvl1pPr>
          </a:lstStyle>
          <a:p>
            <a:r>
              <a:rPr lang="en-US" dirty="0" smtClean="0">
                <a:solidFill>
                  <a:prstClr val="black"/>
                </a:solidFill>
              </a:rPr>
              <a:t>Coordination of Benefits</a:t>
            </a:r>
            <a:endParaRPr lang="en-US" dirty="0">
              <a:solidFill>
                <a:prstClr val="black"/>
              </a:solidFill>
            </a:endParaRPr>
          </a:p>
        </p:txBody>
      </p:sp>
      <p:sp>
        <p:nvSpPr>
          <p:cNvPr id="10" name="Slide Number Placeholder 5"/>
          <p:cNvSpPr>
            <a:spLocks noGrp="1"/>
          </p:cNvSpPr>
          <p:nvPr>
            <p:ph type="sldNum" sz="quarter" idx="4"/>
          </p:nvPr>
        </p:nvSpPr>
        <p:spPr>
          <a:xfrm>
            <a:off x="6553200" y="6340475"/>
            <a:ext cx="2133600" cy="365125"/>
          </a:xfrm>
          <a:prstGeom prst="rect">
            <a:avLst/>
          </a:prstGeom>
        </p:spPr>
        <p:txBody>
          <a:bodyPr vert="horz" lIns="91440" tIns="45720" rIns="91440" bIns="45720" rtlCol="0" anchor="ctr"/>
          <a:lstStyle>
            <a:lvl1pPr algn="r">
              <a:defRPr sz="1200">
                <a:solidFill>
                  <a:schemeClr val="tx1"/>
                </a:solidFill>
              </a:defRPr>
            </a:lvl1pPr>
          </a:lstStyle>
          <a:p>
            <a:fld id="{78C0CC3C-85F1-4D86-9B70-8D9F8B17F046}" type="slidenum">
              <a:rPr lang="en-US" smtClean="0">
                <a:solidFill>
                  <a:prstClr val="black"/>
                </a:solidFill>
              </a:rPr>
              <a:pPr/>
              <a:t>‹#›</a:t>
            </a:fld>
            <a:endParaRPr lang="en-US" dirty="0">
              <a:solidFill>
                <a:prstClr val="black"/>
              </a:solidFill>
            </a:endParaRPr>
          </a:p>
        </p:txBody>
      </p:sp>
      <p:sp>
        <p:nvSpPr>
          <p:cNvPr id="11" name="Title 1"/>
          <p:cNvSpPr>
            <a:spLocks noGrp="1"/>
          </p:cNvSpPr>
          <p:nvPr>
            <p:ph type="title"/>
          </p:nvPr>
        </p:nvSpPr>
        <p:spPr>
          <a:xfrm>
            <a:off x="0" y="0"/>
            <a:ext cx="9144000" cy="1143000"/>
          </a:xfrm>
        </p:spPr>
        <p:txBody>
          <a:bodyPr>
            <a:normAutofit/>
          </a:bodyPr>
          <a:lstStyle>
            <a:lvl1pPr>
              <a:defRPr sz="3600" b="1" baseline="0">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5553883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015 Two Content Slid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12900"/>
            <a:ext cx="4038600" cy="4648200"/>
          </a:xfrm>
          <a:ln>
            <a:noFill/>
          </a:ln>
        </p:spPr>
        <p:txBody>
          <a:bodyPr/>
          <a:lstStyle>
            <a:lvl1pPr>
              <a:buClrTx/>
              <a:defRPr sz="2600" b="1"/>
            </a:lvl1pPr>
            <a:lvl2pPr>
              <a:defRPr sz="2400" b="0"/>
            </a:lvl2pPr>
            <a:lvl3pPr>
              <a:defRPr sz="2400" b="0"/>
            </a:lvl3pPr>
            <a:lvl4pPr>
              <a:defRPr sz="2400" b="0"/>
            </a:lvl4pPr>
            <a:lvl5pPr>
              <a:defRPr sz="2400" b="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24400" y="1612900"/>
            <a:ext cx="3962400" cy="4648200"/>
          </a:xfrm>
          <a:ln>
            <a:noFill/>
          </a:ln>
        </p:spPr>
        <p:txBody>
          <a:bodyPr/>
          <a:lstStyle>
            <a:lvl1pPr>
              <a:buClrTx/>
              <a:defRPr sz="2600" b="1"/>
            </a:lvl1pPr>
            <a:lvl2pPr>
              <a:defRPr sz="2400" b="0"/>
            </a:lvl2pPr>
            <a:lvl3pPr>
              <a:defRPr sz="2400" b="0"/>
            </a:lvl3pPr>
            <a:lvl4pPr>
              <a:defRPr sz="2400" b="0"/>
            </a:lvl4pPr>
            <a:lvl5pPr>
              <a:defRPr sz="2400" b="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4"/>
          <p:cNvSpPr>
            <a:spLocks noGrp="1"/>
          </p:cNvSpPr>
          <p:nvPr>
            <p:ph type="title"/>
          </p:nvPr>
        </p:nvSpPr>
        <p:spPr>
          <a:xfrm>
            <a:off x="0" y="0"/>
            <a:ext cx="9144000" cy="1186210"/>
          </a:xfrm>
        </p:spPr>
        <p:txBody>
          <a:bodyPr/>
          <a:lstStyle/>
          <a:p>
            <a:r>
              <a:rPr lang="en-US" dirty="0" smtClean="0"/>
              <a:t>Click to edit Master title style</a:t>
            </a:r>
            <a:endParaRPr lang="en-US" dirty="0"/>
          </a:p>
        </p:txBody>
      </p:sp>
      <p:sp>
        <p:nvSpPr>
          <p:cNvPr id="10" name="Date Placeholder 1"/>
          <p:cNvSpPr>
            <a:spLocks noGrp="1"/>
          </p:cNvSpPr>
          <p:nvPr>
            <p:ph type="dt" sz="half" idx="10"/>
          </p:nvPr>
        </p:nvSpPr>
        <p:spPr>
          <a:xfrm>
            <a:off x="457200" y="6340475"/>
            <a:ext cx="2133600" cy="365125"/>
          </a:xfrm>
          <a:prstGeom prst="rect">
            <a:avLst/>
          </a:prstGeom>
        </p:spPr>
        <p:txBody>
          <a:bodyPr anchor="ctr"/>
          <a:lstStyle>
            <a:lvl1pPr>
              <a:defRPr sz="1200">
                <a:solidFill>
                  <a:schemeClr val="tx1"/>
                </a:solidFill>
              </a:defRPr>
            </a:lvl1pPr>
          </a:lstStyle>
          <a:p>
            <a:r>
              <a:rPr lang="en-US" dirty="0" smtClean="0">
                <a:solidFill>
                  <a:prstClr val="black"/>
                </a:solidFill>
              </a:rPr>
              <a:t>5/01/201</a:t>
            </a:r>
            <a:endParaRPr lang="en-US" dirty="0">
              <a:solidFill>
                <a:prstClr val="black"/>
              </a:solidFill>
            </a:endParaRPr>
          </a:p>
        </p:txBody>
      </p:sp>
      <p:sp>
        <p:nvSpPr>
          <p:cNvPr id="11" name="Footer Placeholder 2"/>
          <p:cNvSpPr>
            <a:spLocks noGrp="1"/>
          </p:cNvSpPr>
          <p:nvPr>
            <p:ph type="ftr" sz="quarter" idx="3"/>
          </p:nvPr>
        </p:nvSpPr>
        <p:spPr>
          <a:xfrm>
            <a:off x="2590800" y="6340475"/>
            <a:ext cx="3962400" cy="365125"/>
          </a:xfrm>
          <a:prstGeom prst="rect">
            <a:avLst/>
          </a:prstGeom>
        </p:spPr>
        <p:txBody>
          <a:bodyPr anchor="ctr"/>
          <a:lstStyle>
            <a:lvl1pPr>
              <a:defRPr sz="1200">
                <a:solidFill>
                  <a:schemeClr val="tx1"/>
                </a:solidFill>
              </a:defRPr>
            </a:lvl1pPr>
          </a:lstStyle>
          <a:p>
            <a:pPr algn="ctr"/>
            <a:r>
              <a:rPr lang="en-US" dirty="0" smtClean="0">
                <a:solidFill>
                  <a:prstClr val="black"/>
                </a:solidFill>
              </a:rPr>
              <a:t>Coordination of Benefits</a:t>
            </a:r>
            <a:endParaRPr lang="en-US" dirty="0">
              <a:solidFill>
                <a:prstClr val="black"/>
              </a:solidFill>
            </a:endParaRPr>
          </a:p>
        </p:txBody>
      </p:sp>
      <p:sp>
        <p:nvSpPr>
          <p:cNvPr id="12" name="Slide Number Placeholder 3"/>
          <p:cNvSpPr>
            <a:spLocks noGrp="1"/>
          </p:cNvSpPr>
          <p:nvPr>
            <p:ph type="sldNum" sz="quarter" idx="4"/>
          </p:nvPr>
        </p:nvSpPr>
        <p:spPr>
          <a:xfrm>
            <a:off x="6553200" y="6340475"/>
            <a:ext cx="2133600" cy="365125"/>
          </a:xfrm>
          <a:prstGeom prst="rect">
            <a:avLst/>
          </a:prstGeom>
        </p:spPr>
        <p:txBody>
          <a:bodyPr anchor="ctr"/>
          <a:lstStyle>
            <a:lvl1pPr>
              <a:defRPr sz="1200">
                <a:solidFill>
                  <a:schemeClr val="tx1"/>
                </a:solidFill>
              </a:defRPr>
            </a:lvl1pPr>
          </a:lstStyle>
          <a:p>
            <a:pPr algn="r"/>
            <a:fld id="{78C0CC3C-85F1-4D86-9B70-8D9F8B17F046}" type="slidenum">
              <a:rPr lang="en-US" smtClean="0">
                <a:solidFill>
                  <a:prstClr val="black"/>
                </a:solidFill>
              </a:rPr>
              <a:pPr algn="r"/>
              <a:t>‹#›</a:t>
            </a:fld>
            <a:endParaRPr lang="en-US" dirty="0">
              <a:solidFill>
                <a:prstClr val="black"/>
              </a:solidFill>
            </a:endParaRPr>
          </a:p>
        </p:txBody>
      </p:sp>
    </p:spTree>
    <p:extLst>
      <p:ext uri="{BB962C8B-B14F-4D97-AF65-F5344CB8AC3E}">
        <p14:creationId xmlns:p14="http://schemas.microsoft.com/office/powerpoint/2010/main" val="395589632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6_CMS title1">
    <p:bg>
      <p:bgPr>
        <a:solidFill>
          <a:schemeClr val="bg1"/>
        </a:solidFill>
        <a:effectLst/>
      </p:bgPr>
    </p:bg>
    <p:spTree>
      <p:nvGrpSpPr>
        <p:cNvPr id="1" name=""/>
        <p:cNvGrpSpPr/>
        <p:nvPr/>
      </p:nvGrpSpPr>
      <p:grpSpPr>
        <a:xfrm>
          <a:off x="0" y="0"/>
          <a:ext cx="0" cy="0"/>
          <a:chOff x="0" y="0"/>
          <a:chExt cx="0" cy="0"/>
        </a:xfrm>
      </p:grpSpPr>
      <p:sp>
        <p:nvSpPr>
          <p:cNvPr id="13" name="TextBox 12"/>
          <p:cNvSpPr txBox="1"/>
          <p:nvPr/>
        </p:nvSpPr>
        <p:spPr>
          <a:xfrm>
            <a:off x="-1668146" y="4928188"/>
            <a:ext cx="184666" cy="369332"/>
          </a:xfrm>
          <a:prstGeom prst="rect">
            <a:avLst/>
          </a:prstGeom>
          <a:noFill/>
        </p:spPr>
        <p:txBody>
          <a:bodyPr wrap="none" rtlCol="0">
            <a:spAutoFit/>
          </a:bodyPr>
          <a:lstStyle/>
          <a:p>
            <a:endParaRPr lang="en-US" dirty="0">
              <a:solidFill>
                <a:prstClr val="black"/>
              </a:solidFill>
            </a:endParaRPr>
          </a:p>
        </p:txBody>
      </p:sp>
      <p:sp>
        <p:nvSpPr>
          <p:cNvPr id="12" name="Title 7"/>
          <p:cNvSpPr>
            <a:spLocks noGrp="1"/>
          </p:cNvSpPr>
          <p:nvPr>
            <p:ph type="title"/>
          </p:nvPr>
        </p:nvSpPr>
        <p:spPr>
          <a:xfrm>
            <a:off x="0" y="1371600"/>
            <a:ext cx="9144000" cy="1066800"/>
          </a:xfrm>
        </p:spPr>
        <p:txBody>
          <a:bodyPr/>
          <a:lstStyle/>
          <a:p>
            <a:r>
              <a:rPr lang="en-US" dirty="0" smtClean="0"/>
              <a:t>Click to edit Master title style</a:t>
            </a:r>
            <a:endParaRPr lang="en-US" dirty="0"/>
          </a:p>
        </p:txBody>
      </p:sp>
      <p:sp>
        <p:nvSpPr>
          <p:cNvPr id="8" name="Text Placeholder 2"/>
          <p:cNvSpPr>
            <a:spLocks noGrp="1"/>
          </p:cNvSpPr>
          <p:nvPr>
            <p:ph type="body" sz="quarter" idx="10" hasCustomPrompt="1"/>
          </p:nvPr>
        </p:nvSpPr>
        <p:spPr>
          <a:xfrm>
            <a:off x="381000" y="3048000"/>
            <a:ext cx="2286000" cy="2249520"/>
          </a:xfrm>
        </p:spPr>
        <p:txBody>
          <a:bodyPr>
            <a:normAutofit/>
          </a:bodyPr>
          <a:lstStyle>
            <a:lvl1pPr marL="0" indent="0" algn="l">
              <a:buNone/>
              <a:defRPr sz="2400" b="1" i="1">
                <a:solidFill>
                  <a:srgbClr val="084A9C"/>
                </a:solidFill>
              </a:defRPr>
            </a:lvl1pPr>
          </a:lstStyle>
          <a:p>
            <a:pPr algn="l"/>
            <a:r>
              <a:rPr lang="en-US" sz="2400" b="1" i="1" dirty="0" smtClean="0">
                <a:solidFill>
                  <a:srgbClr val="084A9C"/>
                </a:solidFill>
              </a:rPr>
              <a:t>Subtitle</a:t>
            </a:r>
          </a:p>
          <a:p>
            <a:pPr algn="l"/>
            <a:endParaRPr lang="en-US" sz="2800" b="0" i="1" dirty="0" smtClean="0">
              <a:solidFill>
                <a:srgbClr val="084A9C"/>
              </a:solidFill>
            </a:endParaRPr>
          </a:p>
        </p:txBody>
      </p:sp>
      <p:sp>
        <p:nvSpPr>
          <p:cNvPr id="14" name="TextBox 13"/>
          <p:cNvSpPr txBox="1"/>
          <p:nvPr userDrawn="1"/>
        </p:nvSpPr>
        <p:spPr>
          <a:xfrm>
            <a:off x="-1668146" y="4928188"/>
            <a:ext cx="184666" cy="369332"/>
          </a:xfrm>
          <a:prstGeom prst="rect">
            <a:avLst/>
          </a:prstGeom>
          <a:noFill/>
        </p:spPr>
        <p:txBody>
          <a:bodyPr wrap="none" rtlCol="0">
            <a:spAutoFit/>
          </a:bodyPr>
          <a:lstStyle/>
          <a:p>
            <a:endParaRPr lang="en-US" dirty="0">
              <a:solidFill>
                <a:prstClr val="black"/>
              </a:solidFill>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72829" y="152400"/>
            <a:ext cx="1103313" cy="1103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2416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4.xml"/><Relationship Id="rId1" Type="http://schemas.openxmlformats.org/officeDocument/2006/relationships/slideLayout" Target="../slideLayouts/slideLayout8.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theme" Target="../theme/theme5.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371600"/>
            <a:ext cx="8229600" cy="4754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457200" y="6340475"/>
            <a:ext cx="2133600" cy="365125"/>
          </a:xfrm>
          <a:prstGeom prst="rect">
            <a:avLst/>
          </a:prstGeom>
        </p:spPr>
        <p:txBody>
          <a:bodyPr vert="horz" lIns="91440" tIns="45720" rIns="91440" bIns="45720" rtlCol="0" anchor="ctr"/>
          <a:lstStyle>
            <a:lvl1pPr algn="l">
              <a:defRPr sz="1200" dirty="0">
                <a:solidFill>
                  <a:schemeClr val="tx1"/>
                </a:solidFill>
              </a:defRPr>
            </a:lvl1pPr>
          </a:lstStyle>
          <a:p>
            <a:r>
              <a:rPr lang="en-US" dirty="0" smtClean="0"/>
              <a:t>September 2015</a:t>
            </a:r>
            <a:endParaRPr lang="en-US" dirty="0"/>
          </a:p>
        </p:txBody>
      </p:sp>
      <p:sp>
        <p:nvSpPr>
          <p:cNvPr id="5" name="Footer Placeholder 4"/>
          <p:cNvSpPr>
            <a:spLocks noGrp="1"/>
          </p:cNvSpPr>
          <p:nvPr>
            <p:ph type="ftr" sz="quarter" idx="3"/>
          </p:nvPr>
        </p:nvSpPr>
        <p:spPr>
          <a:xfrm>
            <a:off x="3124200" y="6340475"/>
            <a:ext cx="2895600" cy="365125"/>
          </a:xfrm>
          <a:prstGeom prst="rect">
            <a:avLst/>
          </a:prstGeom>
        </p:spPr>
        <p:txBody>
          <a:bodyPr vert="horz" lIns="91440" tIns="45720" rIns="91440" bIns="45720" rtlCol="0" anchor="ctr"/>
          <a:lstStyle>
            <a:lvl1pPr algn="ctr">
              <a:defRPr sz="1200" dirty="0">
                <a:solidFill>
                  <a:schemeClr val="tx1"/>
                </a:solidFill>
              </a:defRPr>
            </a:lvl1pPr>
          </a:lstStyle>
          <a:p>
            <a:r>
              <a:rPr lang="en-US" dirty="0" smtClean="0"/>
              <a:t>Tips for Assisters</a:t>
            </a:r>
            <a:endParaRPr lang="en-US" dirty="0"/>
          </a:p>
        </p:txBody>
      </p:sp>
      <p:sp>
        <p:nvSpPr>
          <p:cNvPr id="6" name="Slide Number Placeholder 5"/>
          <p:cNvSpPr>
            <a:spLocks noGrp="1"/>
          </p:cNvSpPr>
          <p:nvPr>
            <p:ph type="sldNum" sz="quarter" idx="4"/>
          </p:nvPr>
        </p:nvSpPr>
        <p:spPr>
          <a:xfrm>
            <a:off x="6553200" y="6340475"/>
            <a:ext cx="2133600" cy="365125"/>
          </a:xfrm>
          <a:prstGeom prst="rect">
            <a:avLst/>
          </a:prstGeom>
        </p:spPr>
        <p:txBody>
          <a:bodyPr vert="horz" lIns="91440" tIns="45720" rIns="91440" bIns="45720" rtlCol="0" anchor="ctr"/>
          <a:lstStyle>
            <a:lvl1pPr algn="r">
              <a:defRPr sz="1200">
                <a:solidFill>
                  <a:schemeClr val="tx1"/>
                </a:solidFill>
              </a:defRPr>
            </a:lvl1pPr>
          </a:lstStyle>
          <a:p>
            <a:fld id="{1C46BBB4-4880-424C-B72C-F05E7E85480B}" type="slidenum">
              <a:rPr lang="en-US" smtClean="0"/>
              <a:pPr/>
              <a:t>‹#›</a:t>
            </a:fld>
            <a:endParaRPr lang="en-US" dirty="0"/>
          </a:p>
        </p:txBody>
      </p:sp>
    </p:spTree>
    <p:extLst>
      <p:ext uri="{BB962C8B-B14F-4D97-AF65-F5344CB8AC3E}">
        <p14:creationId xmlns:p14="http://schemas.microsoft.com/office/powerpoint/2010/main" val="41271683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7" r:id="rId3"/>
    <p:sldLayoutId id="2147483678" r:id="rId4"/>
  </p:sldLayoutIdLst>
  <p:timing>
    <p:tnLst>
      <p:par>
        <p:cTn id="1" dur="indefinite" restart="never" nodeType="tmRoot"/>
      </p:par>
    </p:tnLst>
  </p:timing>
  <p:hf hdr="0"/>
  <p:txStyles>
    <p:titleStyle>
      <a:lvl1pPr algn="ctr" rtl="0" eaLnBrk="1" fontAlgn="base" hangingPunct="1">
        <a:spcBef>
          <a:spcPct val="0"/>
        </a:spcBef>
        <a:spcAft>
          <a:spcPct val="0"/>
        </a:spcAft>
        <a:defRPr sz="3600" b="1" i="0" u="none" kern="1200">
          <a:solidFill>
            <a:schemeClr val="tx1"/>
          </a:solidFill>
          <a:latin typeface="+mj-lt"/>
          <a:ea typeface="+mj-ea"/>
          <a:cs typeface="+mj-cs"/>
        </a:defRPr>
      </a:lvl1pPr>
      <a:lvl2pPr algn="ctr" rtl="0" eaLnBrk="1" fontAlgn="base" hangingPunct="1">
        <a:spcBef>
          <a:spcPct val="0"/>
        </a:spcBef>
        <a:spcAft>
          <a:spcPct val="0"/>
        </a:spcAft>
        <a:defRPr sz="3600" b="1">
          <a:solidFill>
            <a:schemeClr val="tx1"/>
          </a:solidFill>
          <a:latin typeface="Calibri" pitchFamily="34" charset="0"/>
        </a:defRPr>
      </a:lvl2pPr>
      <a:lvl3pPr algn="ctr" rtl="0" eaLnBrk="1" fontAlgn="base" hangingPunct="1">
        <a:spcBef>
          <a:spcPct val="0"/>
        </a:spcBef>
        <a:spcAft>
          <a:spcPct val="0"/>
        </a:spcAft>
        <a:defRPr sz="3600" b="1">
          <a:solidFill>
            <a:schemeClr val="tx1"/>
          </a:solidFill>
          <a:latin typeface="Calibri" pitchFamily="34" charset="0"/>
        </a:defRPr>
      </a:lvl3pPr>
      <a:lvl4pPr algn="ctr" rtl="0" eaLnBrk="1" fontAlgn="base" hangingPunct="1">
        <a:spcBef>
          <a:spcPct val="0"/>
        </a:spcBef>
        <a:spcAft>
          <a:spcPct val="0"/>
        </a:spcAft>
        <a:defRPr sz="3600" b="1">
          <a:solidFill>
            <a:schemeClr val="tx1"/>
          </a:solidFill>
          <a:latin typeface="Calibri" pitchFamily="34" charset="0"/>
        </a:defRPr>
      </a:lvl4pPr>
      <a:lvl5pPr algn="ctr" rtl="0" eaLnBrk="1" fontAlgn="base" hangingPunct="1">
        <a:spcBef>
          <a:spcPct val="0"/>
        </a:spcBef>
        <a:spcAft>
          <a:spcPct val="0"/>
        </a:spcAft>
        <a:defRPr sz="3600" b="1">
          <a:solidFill>
            <a:schemeClr val="tx1"/>
          </a:solidFill>
          <a:latin typeface="Calibri" pitchFamily="34" charset="0"/>
        </a:defRPr>
      </a:lvl5pPr>
      <a:lvl6pPr marL="457200" algn="ctr" rtl="0" eaLnBrk="1" fontAlgn="base" hangingPunct="1">
        <a:spcBef>
          <a:spcPct val="0"/>
        </a:spcBef>
        <a:spcAft>
          <a:spcPct val="0"/>
        </a:spcAft>
        <a:defRPr sz="3600" b="1">
          <a:solidFill>
            <a:schemeClr val="tx1"/>
          </a:solidFill>
          <a:latin typeface="Calibri" pitchFamily="34" charset="0"/>
        </a:defRPr>
      </a:lvl6pPr>
      <a:lvl7pPr marL="914400" algn="ctr" rtl="0" eaLnBrk="1" fontAlgn="base" hangingPunct="1">
        <a:spcBef>
          <a:spcPct val="0"/>
        </a:spcBef>
        <a:spcAft>
          <a:spcPct val="0"/>
        </a:spcAft>
        <a:defRPr sz="3600" b="1">
          <a:solidFill>
            <a:schemeClr val="tx1"/>
          </a:solidFill>
          <a:latin typeface="Calibri" pitchFamily="34" charset="0"/>
        </a:defRPr>
      </a:lvl7pPr>
      <a:lvl8pPr marL="1371600" algn="ctr" rtl="0" eaLnBrk="1" fontAlgn="base" hangingPunct="1">
        <a:spcBef>
          <a:spcPct val="0"/>
        </a:spcBef>
        <a:spcAft>
          <a:spcPct val="0"/>
        </a:spcAft>
        <a:defRPr sz="3600" b="1">
          <a:solidFill>
            <a:schemeClr val="tx1"/>
          </a:solidFill>
          <a:latin typeface="Calibri" pitchFamily="34" charset="0"/>
        </a:defRPr>
      </a:lvl8pPr>
      <a:lvl9pPr marL="1828800" algn="ctr" rtl="0" eaLnBrk="1" fontAlgn="base" hangingPunct="1">
        <a:spcBef>
          <a:spcPct val="0"/>
        </a:spcBef>
        <a:spcAft>
          <a:spcPct val="0"/>
        </a:spcAft>
        <a:defRPr sz="3600" b="1">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Wingdings" pitchFamily="2" charset="2"/>
        <a:buChar char="§"/>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400" b="0" i="0" u="none" kern="1200">
          <a:solidFill>
            <a:schemeClr val="tx1"/>
          </a:solidFill>
          <a:latin typeface="+mn-lt"/>
          <a:ea typeface="+mn-ea"/>
          <a:cs typeface="+mn-cs"/>
        </a:defRPr>
      </a:lvl2pPr>
      <a:lvl3pPr marL="1143000" indent="-228600" algn="l" rtl="0" eaLnBrk="1" fontAlgn="base" hangingPunct="1">
        <a:spcBef>
          <a:spcPct val="20000"/>
        </a:spcBef>
        <a:spcAft>
          <a:spcPct val="0"/>
        </a:spcAft>
        <a:buSzPct val="50000"/>
        <a:buFont typeface="Wingdings" pitchFamily="2" charset="2"/>
        <a:buChar char="q"/>
        <a:defRPr sz="22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Wingdings" pitchFamily="2" charset="2"/>
        <a:buChar char="§"/>
        <a:defRPr sz="2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371600"/>
            <a:ext cx="8229600" cy="4754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457200" y="6340475"/>
            <a:ext cx="2133600" cy="365125"/>
          </a:xfrm>
          <a:prstGeom prst="rect">
            <a:avLst/>
          </a:prstGeom>
        </p:spPr>
        <p:txBody>
          <a:bodyPr vert="horz" lIns="91440" tIns="45720" rIns="91440" bIns="45720" rtlCol="0" anchor="ctr"/>
          <a:lstStyle>
            <a:lvl1pPr algn="l">
              <a:defRPr sz="1200" dirty="0">
                <a:solidFill>
                  <a:schemeClr val="tx1"/>
                </a:solidFill>
              </a:defRPr>
            </a:lvl1pPr>
          </a:lstStyle>
          <a:p>
            <a:r>
              <a:rPr lang="en-US" dirty="0" smtClean="0">
                <a:solidFill>
                  <a:prstClr val="black"/>
                </a:solidFill>
              </a:rPr>
              <a:t>September 2015</a:t>
            </a:r>
            <a:endParaRPr lang="en-US" dirty="0">
              <a:solidFill>
                <a:prstClr val="black"/>
              </a:solidFill>
            </a:endParaRPr>
          </a:p>
        </p:txBody>
      </p:sp>
      <p:sp>
        <p:nvSpPr>
          <p:cNvPr id="5" name="Footer Placeholder 4"/>
          <p:cNvSpPr>
            <a:spLocks noGrp="1"/>
          </p:cNvSpPr>
          <p:nvPr>
            <p:ph type="ftr" sz="quarter" idx="3"/>
          </p:nvPr>
        </p:nvSpPr>
        <p:spPr>
          <a:xfrm>
            <a:off x="3124200" y="6340475"/>
            <a:ext cx="2895600" cy="365125"/>
          </a:xfrm>
          <a:prstGeom prst="rect">
            <a:avLst/>
          </a:prstGeom>
        </p:spPr>
        <p:txBody>
          <a:bodyPr vert="horz" lIns="91440" tIns="45720" rIns="91440" bIns="45720" rtlCol="0" anchor="ctr"/>
          <a:lstStyle>
            <a:lvl1pPr algn="ctr">
              <a:defRPr sz="1200" dirty="0">
                <a:solidFill>
                  <a:schemeClr val="tx1"/>
                </a:solidFill>
              </a:defRPr>
            </a:lvl1pPr>
          </a:lstStyle>
          <a:p>
            <a:r>
              <a:rPr lang="en-US" dirty="0" smtClean="0">
                <a:solidFill>
                  <a:prstClr val="black"/>
                </a:solidFill>
              </a:rPr>
              <a:t>Tips for Assisters</a:t>
            </a:r>
            <a:endParaRPr lang="en-US" dirty="0">
              <a:solidFill>
                <a:prstClr val="black"/>
              </a:solidFill>
            </a:endParaRPr>
          </a:p>
        </p:txBody>
      </p:sp>
      <p:sp>
        <p:nvSpPr>
          <p:cNvPr id="6" name="Slide Number Placeholder 5"/>
          <p:cNvSpPr>
            <a:spLocks noGrp="1"/>
          </p:cNvSpPr>
          <p:nvPr>
            <p:ph type="sldNum" sz="quarter" idx="4"/>
          </p:nvPr>
        </p:nvSpPr>
        <p:spPr>
          <a:xfrm>
            <a:off x="6553200" y="6340475"/>
            <a:ext cx="2133600" cy="365125"/>
          </a:xfrm>
          <a:prstGeom prst="rect">
            <a:avLst/>
          </a:prstGeom>
        </p:spPr>
        <p:txBody>
          <a:bodyPr vert="horz" lIns="91440" tIns="45720" rIns="91440" bIns="45720" rtlCol="0" anchor="ctr"/>
          <a:lstStyle>
            <a:lvl1pPr algn="r">
              <a:defRPr sz="1200">
                <a:solidFill>
                  <a:schemeClr val="tx1"/>
                </a:solidFill>
              </a:defRPr>
            </a:lvl1pPr>
          </a:lstStyle>
          <a:p>
            <a:fld id="{1C46BBB4-4880-424C-B72C-F05E7E85480B}"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826192970"/>
      </p:ext>
    </p:extLst>
  </p:cSld>
  <p:clrMap bg1="lt1" tx1="dk1" bg2="lt2" tx2="dk2" accent1="accent1" accent2="accent2" accent3="accent3" accent4="accent4" accent5="accent5" accent6="accent6" hlink="hlink" folHlink="folHlink"/>
  <p:sldLayoutIdLst>
    <p:sldLayoutId id="2147483706" r:id="rId1"/>
  </p:sldLayoutIdLst>
  <p:timing>
    <p:tnLst>
      <p:par>
        <p:cTn id="1" dur="indefinite" restart="never" nodeType="tmRoot"/>
      </p:par>
    </p:tnLst>
  </p:timing>
  <p:hf hdr="0"/>
  <p:txStyles>
    <p:titleStyle>
      <a:lvl1pPr algn="ctr" rtl="0" eaLnBrk="1" fontAlgn="base" hangingPunct="1">
        <a:spcBef>
          <a:spcPct val="0"/>
        </a:spcBef>
        <a:spcAft>
          <a:spcPct val="0"/>
        </a:spcAft>
        <a:defRPr sz="3600" b="1" i="0" u="none" kern="1200">
          <a:solidFill>
            <a:schemeClr val="tx1"/>
          </a:solidFill>
          <a:latin typeface="+mj-lt"/>
          <a:ea typeface="+mj-ea"/>
          <a:cs typeface="+mj-cs"/>
        </a:defRPr>
      </a:lvl1pPr>
      <a:lvl2pPr algn="ctr" rtl="0" eaLnBrk="1" fontAlgn="base" hangingPunct="1">
        <a:spcBef>
          <a:spcPct val="0"/>
        </a:spcBef>
        <a:spcAft>
          <a:spcPct val="0"/>
        </a:spcAft>
        <a:defRPr sz="3600" b="1">
          <a:solidFill>
            <a:schemeClr val="tx1"/>
          </a:solidFill>
          <a:latin typeface="Calibri" pitchFamily="34" charset="0"/>
        </a:defRPr>
      </a:lvl2pPr>
      <a:lvl3pPr algn="ctr" rtl="0" eaLnBrk="1" fontAlgn="base" hangingPunct="1">
        <a:spcBef>
          <a:spcPct val="0"/>
        </a:spcBef>
        <a:spcAft>
          <a:spcPct val="0"/>
        </a:spcAft>
        <a:defRPr sz="3600" b="1">
          <a:solidFill>
            <a:schemeClr val="tx1"/>
          </a:solidFill>
          <a:latin typeface="Calibri" pitchFamily="34" charset="0"/>
        </a:defRPr>
      </a:lvl3pPr>
      <a:lvl4pPr algn="ctr" rtl="0" eaLnBrk="1" fontAlgn="base" hangingPunct="1">
        <a:spcBef>
          <a:spcPct val="0"/>
        </a:spcBef>
        <a:spcAft>
          <a:spcPct val="0"/>
        </a:spcAft>
        <a:defRPr sz="3600" b="1">
          <a:solidFill>
            <a:schemeClr val="tx1"/>
          </a:solidFill>
          <a:latin typeface="Calibri" pitchFamily="34" charset="0"/>
        </a:defRPr>
      </a:lvl4pPr>
      <a:lvl5pPr algn="ctr" rtl="0" eaLnBrk="1" fontAlgn="base" hangingPunct="1">
        <a:spcBef>
          <a:spcPct val="0"/>
        </a:spcBef>
        <a:spcAft>
          <a:spcPct val="0"/>
        </a:spcAft>
        <a:defRPr sz="3600" b="1">
          <a:solidFill>
            <a:schemeClr val="tx1"/>
          </a:solidFill>
          <a:latin typeface="Calibri" pitchFamily="34" charset="0"/>
        </a:defRPr>
      </a:lvl5pPr>
      <a:lvl6pPr marL="457200" algn="ctr" rtl="0" eaLnBrk="1" fontAlgn="base" hangingPunct="1">
        <a:spcBef>
          <a:spcPct val="0"/>
        </a:spcBef>
        <a:spcAft>
          <a:spcPct val="0"/>
        </a:spcAft>
        <a:defRPr sz="3600" b="1">
          <a:solidFill>
            <a:schemeClr val="tx1"/>
          </a:solidFill>
          <a:latin typeface="Calibri" pitchFamily="34" charset="0"/>
        </a:defRPr>
      </a:lvl6pPr>
      <a:lvl7pPr marL="914400" algn="ctr" rtl="0" eaLnBrk="1" fontAlgn="base" hangingPunct="1">
        <a:spcBef>
          <a:spcPct val="0"/>
        </a:spcBef>
        <a:spcAft>
          <a:spcPct val="0"/>
        </a:spcAft>
        <a:defRPr sz="3600" b="1">
          <a:solidFill>
            <a:schemeClr val="tx1"/>
          </a:solidFill>
          <a:latin typeface="Calibri" pitchFamily="34" charset="0"/>
        </a:defRPr>
      </a:lvl7pPr>
      <a:lvl8pPr marL="1371600" algn="ctr" rtl="0" eaLnBrk="1" fontAlgn="base" hangingPunct="1">
        <a:spcBef>
          <a:spcPct val="0"/>
        </a:spcBef>
        <a:spcAft>
          <a:spcPct val="0"/>
        </a:spcAft>
        <a:defRPr sz="3600" b="1">
          <a:solidFill>
            <a:schemeClr val="tx1"/>
          </a:solidFill>
          <a:latin typeface="Calibri" pitchFamily="34" charset="0"/>
        </a:defRPr>
      </a:lvl8pPr>
      <a:lvl9pPr marL="1828800" algn="ctr" rtl="0" eaLnBrk="1" fontAlgn="base" hangingPunct="1">
        <a:spcBef>
          <a:spcPct val="0"/>
        </a:spcBef>
        <a:spcAft>
          <a:spcPct val="0"/>
        </a:spcAft>
        <a:defRPr sz="3600" b="1">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Wingdings" pitchFamily="2" charset="2"/>
        <a:buChar char="§"/>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400" b="0" i="0" u="none" kern="1200">
          <a:solidFill>
            <a:schemeClr val="tx1"/>
          </a:solidFill>
          <a:latin typeface="+mn-lt"/>
          <a:ea typeface="+mn-ea"/>
          <a:cs typeface="+mn-cs"/>
        </a:defRPr>
      </a:lvl2pPr>
      <a:lvl3pPr marL="1143000" indent="-228600" algn="l" rtl="0" eaLnBrk="1" fontAlgn="base" hangingPunct="1">
        <a:spcBef>
          <a:spcPct val="20000"/>
        </a:spcBef>
        <a:spcAft>
          <a:spcPct val="0"/>
        </a:spcAft>
        <a:buSzPct val="50000"/>
        <a:buFont typeface="Wingdings" pitchFamily="2" charset="2"/>
        <a:buChar char="q"/>
        <a:defRPr sz="22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Wingdings" pitchFamily="2" charset="2"/>
        <a:buChar char="§"/>
        <a:defRPr sz="2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85" y="0"/>
            <a:ext cx="9164583" cy="1140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0" y="35197"/>
            <a:ext cx="9144000" cy="10694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8" name="Date Placeholder 1"/>
          <p:cNvSpPr>
            <a:spLocks noGrp="1"/>
          </p:cNvSpPr>
          <p:nvPr>
            <p:ph type="dt" sz="half" idx="2"/>
          </p:nvPr>
        </p:nvSpPr>
        <p:spPr>
          <a:xfrm>
            <a:off x="457200" y="6340475"/>
            <a:ext cx="2133600" cy="365125"/>
          </a:xfrm>
          <a:prstGeom prst="rect">
            <a:avLst/>
          </a:prstGeom>
        </p:spPr>
        <p:txBody>
          <a:bodyPr anchor="ctr"/>
          <a:lstStyle>
            <a:lvl1pPr>
              <a:defRPr sz="1200">
                <a:solidFill>
                  <a:schemeClr val="tx1"/>
                </a:solidFill>
              </a:defRPr>
            </a:lvl1pPr>
          </a:lstStyle>
          <a:p>
            <a:r>
              <a:rPr lang="en-US" dirty="0" smtClean="0">
                <a:solidFill>
                  <a:prstClr val="black"/>
                </a:solidFill>
              </a:rPr>
              <a:t>5/01/201</a:t>
            </a:r>
            <a:endParaRPr lang="en-US" dirty="0">
              <a:solidFill>
                <a:prstClr val="black"/>
              </a:solidFill>
            </a:endParaRPr>
          </a:p>
        </p:txBody>
      </p:sp>
      <p:sp>
        <p:nvSpPr>
          <p:cNvPr id="9" name="Footer Placeholder 2"/>
          <p:cNvSpPr>
            <a:spLocks noGrp="1"/>
          </p:cNvSpPr>
          <p:nvPr>
            <p:ph type="ftr" sz="quarter" idx="3"/>
          </p:nvPr>
        </p:nvSpPr>
        <p:spPr>
          <a:xfrm>
            <a:off x="2590800" y="6340475"/>
            <a:ext cx="3962400" cy="365125"/>
          </a:xfrm>
          <a:prstGeom prst="rect">
            <a:avLst/>
          </a:prstGeom>
        </p:spPr>
        <p:txBody>
          <a:bodyPr anchor="ctr"/>
          <a:lstStyle>
            <a:lvl1pPr>
              <a:defRPr sz="1200">
                <a:solidFill>
                  <a:schemeClr val="tx1"/>
                </a:solidFill>
              </a:defRPr>
            </a:lvl1pPr>
          </a:lstStyle>
          <a:p>
            <a:pPr algn="ctr"/>
            <a:r>
              <a:rPr lang="en-US" dirty="0" smtClean="0">
                <a:solidFill>
                  <a:prstClr val="black"/>
                </a:solidFill>
              </a:rPr>
              <a:t>Coordination of Benefits</a:t>
            </a:r>
            <a:endParaRPr lang="en-US" dirty="0">
              <a:solidFill>
                <a:prstClr val="black"/>
              </a:solidFill>
            </a:endParaRPr>
          </a:p>
        </p:txBody>
      </p:sp>
      <p:sp>
        <p:nvSpPr>
          <p:cNvPr id="10" name="Slide Number Placeholder 3"/>
          <p:cNvSpPr>
            <a:spLocks noGrp="1"/>
          </p:cNvSpPr>
          <p:nvPr>
            <p:ph type="sldNum" sz="quarter" idx="4"/>
          </p:nvPr>
        </p:nvSpPr>
        <p:spPr>
          <a:xfrm>
            <a:off x="6553200" y="6340475"/>
            <a:ext cx="2133600" cy="365125"/>
          </a:xfrm>
          <a:prstGeom prst="rect">
            <a:avLst/>
          </a:prstGeom>
        </p:spPr>
        <p:txBody>
          <a:bodyPr anchor="ctr"/>
          <a:lstStyle>
            <a:lvl1pPr>
              <a:defRPr sz="1200">
                <a:solidFill>
                  <a:schemeClr val="tx1"/>
                </a:solidFill>
              </a:defRPr>
            </a:lvl1pPr>
          </a:lstStyle>
          <a:p>
            <a:pPr algn="r"/>
            <a:fld id="{78C0CC3C-85F1-4D86-9B70-8D9F8B17F046}" type="slidenum">
              <a:rPr lang="en-US" smtClean="0">
                <a:solidFill>
                  <a:prstClr val="black"/>
                </a:solidFill>
              </a:rPr>
              <a:pPr algn="r"/>
              <a:t>‹#›</a:t>
            </a:fld>
            <a:endParaRPr lang="en-US" dirty="0">
              <a:solidFill>
                <a:prstClr val="black"/>
              </a:solidFill>
            </a:endParaRPr>
          </a:p>
        </p:txBody>
      </p:sp>
    </p:spTree>
    <p:extLst>
      <p:ext uri="{BB962C8B-B14F-4D97-AF65-F5344CB8AC3E}">
        <p14:creationId xmlns:p14="http://schemas.microsoft.com/office/powerpoint/2010/main" val="137662417"/>
      </p:ext>
    </p:extLst>
  </p:cSld>
  <p:clrMap bg1="lt1" tx1="dk1" bg2="lt2" tx2="dk2" accent1="accent1" accent2="accent2" accent3="accent3" accent4="accent4" accent5="accent5" accent6="accent6" hlink="hlink" folHlink="folHlink"/>
  <p:sldLayoutIdLst>
    <p:sldLayoutId id="2147483722" r:id="rId1"/>
    <p:sldLayoutId id="2147483723" r:id="rId2"/>
  </p:sldLayoutIdLst>
  <p:timing>
    <p:tnLst>
      <p:par>
        <p:cTn id="1" dur="indefinite" restart="never" nodeType="tmRoot"/>
      </p:par>
    </p:tnLst>
  </p:timing>
  <p:hf hdr="0"/>
  <p:txStyles>
    <p:titleStyle>
      <a:lvl1pPr algn="ctr" defTabSz="914400" rtl="0" eaLnBrk="1" latinLnBrk="0" hangingPunct="1">
        <a:spcBef>
          <a:spcPct val="0"/>
        </a:spcBef>
        <a:buNone/>
        <a:defRPr sz="3600" b="1" kern="1200">
          <a:solidFill>
            <a:schemeClr val="bg1"/>
          </a:solidFill>
          <a:latin typeface="+mj-lt"/>
          <a:ea typeface="+mj-ea"/>
          <a:cs typeface="+mj-cs"/>
        </a:defRPr>
      </a:lvl1pPr>
    </p:titleStyle>
    <p:bodyStyle>
      <a:lvl1pPr marL="342900" indent="-342900" algn="l" defTabSz="914400" rtl="0" eaLnBrk="1" latinLnBrk="0" hangingPunct="1">
        <a:spcBef>
          <a:spcPts val="600"/>
        </a:spcBef>
        <a:buFont typeface="Wingdings" panose="05000000000000000000" pitchFamily="2" charset="2"/>
        <a:buChar char="§"/>
        <a:defRPr sz="3200" kern="1200">
          <a:solidFill>
            <a:schemeClr val="tx1"/>
          </a:solidFill>
          <a:latin typeface="+mn-lt"/>
          <a:ea typeface="+mn-ea"/>
          <a:cs typeface="+mn-cs"/>
        </a:defRPr>
      </a:lvl1pPr>
      <a:lvl2pPr marL="695325" indent="-238125" algn="l" defTabSz="914400" rtl="0" eaLnBrk="1" latinLnBrk="0" hangingPunct="1">
        <a:spcBef>
          <a:spcPts val="600"/>
        </a:spcBef>
        <a:buFont typeface="Arial" panose="020B0604020202020204" pitchFamily="34" charset="0"/>
        <a:buChar char="•"/>
        <a:defRPr sz="2800" kern="1200">
          <a:solidFill>
            <a:schemeClr val="tx1"/>
          </a:solidFill>
          <a:latin typeface="+mn-lt"/>
          <a:ea typeface="+mn-ea"/>
          <a:cs typeface="+mn-cs"/>
        </a:defRPr>
      </a:lvl2pPr>
      <a:lvl3pPr marL="1025525" indent="-347472" algn="l" defTabSz="914400" rtl="0" eaLnBrk="1" latinLnBrk="0" hangingPunct="1">
        <a:spcBef>
          <a:spcPts val="600"/>
        </a:spcBef>
        <a:buSzPct val="50000"/>
        <a:buFont typeface="Wingdings" panose="05000000000000000000" pitchFamily="2" charset="2"/>
        <a:buChar char="q"/>
        <a:defRPr sz="2400" kern="1200">
          <a:solidFill>
            <a:schemeClr val="tx1"/>
          </a:solidFill>
          <a:latin typeface="+mn-lt"/>
          <a:ea typeface="+mn-ea"/>
          <a:cs typeface="+mn-cs"/>
        </a:defRPr>
      </a:lvl3pPr>
      <a:lvl4pPr marL="1260475" indent="-234950" algn="l" defTabSz="914400" rtl="0" eaLnBrk="1" latinLnBrk="0" hangingPunct="1">
        <a:spcBef>
          <a:spcPct val="20000"/>
        </a:spcBef>
        <a:buSzPct val="50000"/>
        <a:buFont typeface="Courier New" panose="02070309020205020404" pitchFamily="49" charset="0"/>
        <a:buChar char="o"/>
        <a:tabLst>
          <a:tab pos="1198563" algn="l"/>
        </a:tabLst>
        <a:defRPr sz="2000" kern="1200">
          <a:solidFill>
            <a:schemeClr val="tx1"/>
          </a:solidFill>
          <a:latin typeface="+mn-lt"/>
          <a:ea typeface="+mn-ea"/>
          <a:cs typeface="+mn-cs"/>
        </a:defRPr>
      </a:lvl4pPr>
      <a:lvl5pPr marL="1714500" indent="-342900" algn="l" defTabSz="914400" rtl="0" eaLnBrk="1" latinLnBrk="0" hangingPunct="1">
        <a:spcBef>
          <a:spcPts val="600"/>
        </a:spcBef>
        <a:buSzPct val="50000"/>
        <a:buFont typeface="Calibri" panose="020F050202020403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371600"/>
            <a:ext cx="8229600" cy="47545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Date Placeholder 1"/>
          <p:cNvSpPr>
            <a:spLocks noGrp="1"/>
          </p:cNvSpPr>
          <p:nvPr>
            <p:ph type="dt" sz="half" idx="2"/>
          </p:nvPr>
        </p:nvSpPr>
        <p:spPr>
          <a:xfrm>
            <a:off x="457200" y="6340475"/>
            <a:ext cx="2133600" cy="365125"/>
          </a:xfrm>
          <a:prstGeom prst="rect">
            <a:avLst/>
          </a:prstGeom>
        </p:spPr>
        <p:txBody>
          <a:bodyPr anchor="ctr"/>
          <a:lstStyle>
            <a:lvl1pPr>
              <a:defRPr sz="1200">
                <a:solidFill>
                  <a:schemeClr val="tx1"/>
                </a:solidFill>
              </a:defRPr>
            </a:lvl1pPr>
          </a:lstStyle>
          <a:p>
            <a:r>
              <a:rPr lang="en-US" dirty="0" smtClean="0">
                <a:solidFill>
                  <a:prstClr val="black"/>
                </a:solidFill>
              </a:rPr>
              <a:t>5/01/201</a:t>
            </a:r>
            <a:endParaRPr lang="en-US" dirty="0">
              <a:solidFill>
                <a:prstClr val="black"/>
              </a:solidFill>
            </a:endParaRPr>
          </a:p>
        </p:txBody>
      </p:sp>
      <p:sp>
        <p:nvSpPr>
          <p:cNvPr id="10" name="Footer Placeholder 2"/>
          <p:cNvSpPr>
            <a:spLocks noGrp="1"/>
          </p:cNvSpPr>
          <p:nvPr>
            <p:ph type="ftr" sz="quarter" idx="3"/>
          </p:nvPr>
        </p:nvSpPr>
        <p:spPr>
          <a:xfrm>
            <a:off x="2590800" y="6340475"/>
            <a:ext cx="3962400" cy="365125"/>
          </a:xfrm>
          <a:prstGeom prst="rect">
            <a:avLst/>
          </a:prstGeom>
        </p:spPr>
        <p:txBody>
          <a:bodyPr anchor="ctr"/>
          <a:lstStyle>
            <a:lvl1pPr>
              <a:defRPr sz="1200">
                <a:solidFill>
                  <a:schemeClr val="tx1"/>
                </a:solidFill>
              </a:defRPr>
            </a:lvl1pPr>
          </a:lstStyle>
          <a:p>
            <a:pPr algn="ctr"/>
            <a:r>
              <a:rPr lang="en-US" dirty="0" smtClean="0">
                <a:solidFill>
                  <a:prstClr val="black"/>
                </a:solidFill>
              </a:rPr>
              <a:t>Coordination of Benefits</a:t>
            </a:r>
            <a:endParaRPr lang="en-US" dirty="0">
              <a:solidFill>
                <a:prstClr val="black"/>
              </a:solidFill>
            </a:endParaRPr>
          </a:p>
        </p:txBody>
      </p:sp>
      <p:sp>
        <p:nvSpPr>
          <p:cNvPr id="11" name="Slide Number Placeholder 3"/>
          <p:cNvSpPr>
            <a:spLocks noGrp="1"/>
          </p:cNvSpPr>
          <p:nvPr>
            <p:ph type="sldNum" sz="quarter" idx="4"/>
          </p:nvPr>
        </p:nvSpPr>
        <p:spPr>
          <a:xfrm>
            <a:off x="6553200" y="6340475"/>
            <a:ext cx="2133600" cy="365125"/>
          </a:xfrm>
          <a:prstGeom prst="rect">
            <a:avLst/>
          </a:prstGeom>
        </p:spPr>
        <p:txBody>
          <a:bodyPr anchor="ctr"/>
          <a:lstStyle>
            <a:lvl1pPr>
              <a:defRPr sz="1200">
                <a:solidFill>
                  <a:schemeClr val="tx1"/>
                </a:solidFill>
              </a:defRPr>
            </a:lvl1pPr>
          </a:lstStyle>
          <a:p>
            <a:pPr algn="r"/>
            <a:fld id="{78C0CC3C-85F1-4D86-9B70-8D9F8B17F046}" type="slidenum">
              <a:rPr lang="en-US" smtClean="0">
                <a:solidFill>
                  <a:prstClr val="black"/>
                </a:solidFill>
              </a:rPr>
              <a:pPr algn="r"/>
              <a:t>‹#›</a:t>
            </a:fld>
            <a:endParaRPr lang="en-US" dirty="0">
              <a:solidFill>
                <a:prstClr val="black"/>
              </a:solidFill>
            </a:endParaRPr>
          </a:p>
        </p:txBody>
      </p:sp>
    </p:spTree>
    <p:extLst>
      <p:ext uri="{BB962C8B-B14F-4D97-AF65-F5344CB8AC3E}">
        <p14:creationId xmlns:p14="http://schemas.microsoft.com/office/powerpoint/2010/main" val="3978790968"/>
      </p:ext>
    </p:extLst>
  </p:cSld>
  <p:clrMap bg1="lt1" tx1="dk1" bg2="lt2" tx2="dk2" accent1="accent1" accent2="accent2" accent3="accent3" accent4="accent4" accent5="accent5" accent6="accent6" hlink="hlink" folHlink="folHlink"/>
  <p:sldLayoutIdLst>
    <p:sldLayoutId id="2147483726" r:id="rId1"/>
  </p:sldLayoutIdLst>
  <p:timing>
    <p:tnLst>
      <p:par>
        <p:cTn id="1" dur="indefinite" restart="never" nodeType="tmRoot"/>
      </p:par>
    </p:tnLst>
  </p:timing>
  <p:hf hdr="0"/>
  <p:txStyles>
    <p:titleStyle>
      <a:lvl1pPr algn="ctr" defTabSz="914400" rtl="0" eaLnBrk="1" latinLnBrk="0" hangingPunct="1">
        <a:spcBef>
          <a:spcPct val="0"/>
        </a:spcBef>
        <a:buNone/>
        <a:defRPr sz="3600" b="1" i="0" u="none" kern="1200">
          <a:solidFill>
            <a:schemeClr val="tx1"/>
          </a:solidFill>
          <a:latin typeface="+mj-lt"/>
          <a:ea typeface="+mj-ea"/>
          <a:cs typeface="+mj-cs"/>
        </a:defRPr>
      </a:lvl1pPr>
    </p:titleStyle>
    <p:bodyStyle>
      <a:lvl1pPr marL="365760" indent="-365760" algn="l" defTabSz="914400" rtl="0" eaLnBrk="1" latinLnBrk="0" hangingPunct="1">
        <a:spcBef>
          <a:spcPts val="600"/>
        </a:spcBef>
        <a:buFont typeface="Wingdings" pitchFamily="2" charset="2"/>
        <a:buChar char="§"/>
        <a:defRPr sz="2800" kern="1200">
          <a:solidFill>
            <a:schemeClr val="tx1"/>
          </a:solidFill>
          <a:latin typeface="+mn-lt"/>
          <a:ea typeface="+mn-ea"/>
          <a:cs typeface="+mn-cs"/>
        </a:defRPr>
      </a:lvl1pPr>
      <a:lvl2pPr marL="731520" indent="-365760" algn="l" defTabSz="914400" rtl="0" eaLnBrk="1" latinLnBrk="0" hangingPunct="1">
        <a:spcBef>
          <a:spcPts val="600"/>
        </a:spcBef>
        <a:buFont typeface="Arial" pitchFamily="34" charset="0"/>
        <a:buChar char="•"/>
        <a:defRPr sz="2400" b="0" i="0" u="none" kern="1200">
          <a:solidFill>
            <a:schemeClr val="tx1"/>
          </a:solidFill>
          <a:latin typeface="+mn-lt"/>
          <a:ea typeface="+mn-ea"/>
          <a:cs typeface="+mn-cs"/>
        </a:defRPr>
      </a:lvl2pPr>
      <a:lvl3pPr marL="1097280" indent="-365760" algn="l" defTabSz="914400" rtl="0" eaLnBrk="1" latinLnBrk="0" hangingPunct="1">
        <a:spcBef>
          <a:spcPts val="600"/>
        </a:spcBef>
        <a:buSzPct val="50000"/>
        <a:buFont typeface="Wingdings" pitchFamily="2" charset="2"/>
        <a:buChar char="q"/>
        <a:defRPr sz="2200" kern="1200">
          <a:solidFill>
            <a:schemeClr val="tx1"/>
          </a:solidFill>
          <a:latin typeface="+mn-lt"/>
          <a:ea typeface="+mn-ea"/>
          <a:cs typeface="+mn-cs"/>
        </a:defRPr>
      </a:lvl3pPr>
      <a:lvl4pPr marL="1463040" indent="-365760" algn="l" defTabSz="914400" rtl="0" eaLnBrk="1" latinLnBrk="0" hangingPunct="1">
        <a:spcBef>
          <a:spcPct val="20000"/>
        </a:spcBef>
        <a:buSzPct val="50000"/>
        <a:buFont typeface="Courier New" panose="02070309020205020404" pitchFamily="49" charset="0"/>
        <a:buChar char="o"/>
        <a:defRPr sz="2200" kern="1200">
          <a:solidFill>
            <a:schemeClr val="tx1"/>
          </a:solidFill>
          <a:latin typeface="+mn-lt"/>
          <a:ea typeface="+mn-ea"/>
          <a:cs typeface="+mn-cs"/>
        </a:defRPr>
      </a:lvl4pPr>
      <a:lvl5pPr marL="1828800" indent="-365760" algn="l" defTabSz="914400" rtl="0" eaLnBrk="1" latinLnBrk="0" hangingPunct="1">
        <a:spcBef>
          <a:spcPts val="600"/>
        </a:spcBef>
        <a:buSzPct val="50000"/>
        <a:buFont typeface="Calibri" panose="020F0502020204030204" pitchFamily="34" charset="0"/>
        <a:buChar char="‒"/>
        <a:defRPr sz="2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8"/>
          <p:cNvSpPr>
            <a:spLocks noGrp="1"/>
          </p:cNvSpPr>
          <p:nvPr>
            <p:ph type="title"/>
          </p:nvPr>
        </p:nvSpPr>
        <p:spPr>
          <a:xfrm>
            <a:off x="0" y="0"/>
            <a:ext cx="9144000" cy="1447800"/>
          </a:xfrm>
          <a:prstGeom prst="rect">
            <a:avLst/>
          </a:prstGeom>
          <a:solidFill>
            <a:srgbClr val="FFD004"/>
          </a:solidFill>
          <a:effectLst>
            <a:outerShdw dist="76200" dir="5640000" algn="tl" rotWithShape="0">
              <a:srgbClr val="084A9C"/>
            </a:outerShdw>
          </a:effectLst>
        </p:spPr>
        <p:txBody>
          <a:bodyPr vert="horz" lIns="91440" tIns="45720" rIns="91440" bIns="45720" rtlCol="0" anchor="ctr">
            <a:noAutofit/>
          </a:bodyPr>
          <a:lstStyle/>
          <a:p>
            <a:r>
              <a:rPr lang="en-US" smtClean="0"/>
              <a:t>Click to edit Master title style</a:t>
            </a:r>
            <a:endParaRPr lang="en-US" dirty="0"/>
          </a:p>
        </p:txBody>
      </p:sp>
      <p:sp>
        <p:nvSpPr>
          <p:cNvPr id="8" name="Date Placeholder 7"/>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solidFill>
                  <a:prstClr val="black">
                    <a:tint val="75000"/>
                  </a:prstClr>
                </a:solidFill>
              </a:rPr>
              <a:t>September 2015</a:t>
            </a:r>
            <a:endParaRPr lang="en-US" dirty="0">
              <a:solidFill>
                <a:prstClr val="black">
                  <a:tint val="75000"/>
                </a:prstClr>
              </a:solidFill>
            </a:endParaRPr>
          </a:p>
        </p:txBody>
      </p:sp>
      <p:sp>
        <p:nvSpPr>
          <p:cNvPr id="10" name="Slide Number Placeholder 9"/>
          <p:cNvSpPr>
            <a:spLocks noGrp="1"/>
          </p:cNvSpPr>
          <p:nvPr>
            <p:ph type="sldNum" sz="quarter" idx="4"/>
          </p:nvPr>
        </p:nvSpPr>
        <p:spPr>
          <a:xfrm>
            <a:off x="7772400" y="6324600"/>
            <a:ext cx="990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E8555075-F7D8-774D-92CE-0FFE5404D32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46715985"/>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3" r:id="rId3"/>
    <p:sldLayoutId id="2147483730" r:id="rId4"/>
  </p:sldLayoutIdLst>
  <p:timing>
    <p:tnLst>
      <p:par>
        <p:cTn id="1" dur="indefinite" restart="never" nodeType="tmRoot"/>
      </p:par>
    </p:tnLst>
  </p:timing>
  <p:hf hdr="0"/>
  <p:txStyles>
    <p:titleStyle>
      <a:lvl1pPr indent="0" algn="ctr" defTabSz="914400" rtl="0" eaLnBrk="1" latinLnBrk="0" hangingPunct="1">
        <a:spcBef>
          <a:spcPts val="0"/>
        </a:spcBef>
        <a:buNone/>
        <a:defRPr sz="4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healthcare.gov/fees-exemptions/exemptions-from-the-fee/"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hyperlink" Target="http://findahealthcenter.hrsa.gov/"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marketplace.cms.gov/technical-assistance-resources/c2c.html"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www.marketplace.cms.gov/"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hyperlink" Target="mailto:assisterlistserv@cms.hhs.gov"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ealthCare.gov/subscribe"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hyperlink" Target="http://www.healthcare.gov/blog/" TargetMode="External"/><Relationship Id="rId4" Type="http://schemas.openxmlformats.org/officeDocument/2006/relationships/hyperlink" Target="CuidadoDeSalud.gov/es/subscrib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www.rwjf.org/en/library/research/2015/06/understanding-the-uninsured-now.html" TargetMode="External"/><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hyperlink" Target="http://www.rwjf.org/en/library/research/2015/06/understanding-the-uninsured-now.html"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www.rwjf.org/en/library/research/2015/06/understanding-the-uninsured-now.html"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800" dirty="0" smtClean="0">
                <a:solidFill>
                  <a:schemeClr val="tx2"/>
                </a:solidFill>
                <a:latin typeface="Arial" pitchFamily="34" charset="0"/>
                <a:cs typeface="Arial" pitchFamily="34" charset="0"/>
              </a:rPr>
              <a:t>Engaging Consumers in the</a:t>
            </a:r>
            <a:br>
              <a:rPr lang="en-US" sz="2800" dirty="0" smtClean="0">
                <a:solidFill>
                  <a:schemeClr val="tx2"/>
                </a:solidFill>
                <a:latin typeface="Arial" pitchFamily="34" charset="0"/>
                <a:cs typeface="Arial" pitchFamily="34" charset="0"/>
              </a:rPr>
            </a:br>
            <a:r>
              <a:rPr lang="en-US" sz="2800" dirty="0" smtClean="0">
                <a:solidFill>
                  <a:schemeClr val="tx2"/>
                </a:solidFill>
                <a:latin typeface="Arial" pitchFamily="34" charset="0"/>
                <a:cs typeface="Arial" pitchFamily="34" charset="0"/>
              </a:rPr>
              <a:t>Health Insurance Marketplace</a:t>
            </a:r>
            <a:endParaRPr lang="en-US" sz="2800" dirty="0">
              <a:solidFill>
                <a:schemeClr val="tx2"/>
              </a:solidFill>
            </a:endParaRPr>
          </a:p>
        </p:txBody>
      </p:sp>
      <p:grpSp>
        <p:nvGrpSpPr>
          <p:cNvPr id="7" name="Group 6" descr="Title Graphic - Tips for Assisters featuring photograph of smiling young woman and Health Insurance Marketplace logo.  August 2015&#10;&#10;" title="Title Graphic - Tips for Assisters featuring photograph of smiling young woman and Health Insurance Marketplace logo.  August 2015"/>
          <p:cNvGrpSpPr/>
          <p:nvPr/>
        </p:nvGrpSpPr>
        <p:grpSpPr>
          <a:xfrm>
            <a:off x="857491" y="2977572"/>
            <a:ext cx="7600709" cy="3549558"/>
            <a:chOff x="857491" y="2977572"/>
            <a:chExt cx="7600709" cy="3549558"/>
          </a:xfrm>
        </p:grpSpPr>
        <p:sp>
          <p:nvSpPr>
            <p:cNvPr id="4" name="Rounded Rectangle 3"/>
            <p:cNvSpPr/>
            <p:nvPr/>
          </p:nvSpPr>
          <p:spPr>
            <a:xfrm>
              <a:off x="857491" y="2977572"/>
              <a:ext cx="7315200" cy="26737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extBox 1"/>
            <p:cNvSpPr txBox="1"/>
            <p:nvPr/>
          </p:nvSpPr>
          <p:spPr>
            <a:xfrm>
              <a:off x="5181600" y="6065465"/>
              <a:ext cx="3276600" cy="461665"/>
            </a:xfrm>
            <a:prstGeom prst="rect">
              <a:avLst/>
            </a:prstGeom>
            <a:noFill/>
          </p:spPr>
          <p:txBody>
            <a:bodyPr wrap="square" rtlCol="0">
              <a:spAutoFit/>
            </a:bodyPr>
            <a:lstStyle/>
            <a:p>
              <a:pPr algn="r"/>
              <a:r>
                <a:rPr lang="en-US" sz="2400" dirty="0" smtClean="0">
                  <a:solidFill>
                    <a:srgbClr val="1F497D"/>
                  </a:solidFill>
                  <a:latin typeface="Arial" pitchFamily="34" charset="0"/>
                  <a:cs typeface="Arial" pitchFamily="34" charset="0"/>
                </a:rPr>
                <a:t>September 2015</a:t>
              </a:r>
              <a:endParaRPr lang="en-US" sz="2400" dirty="0">
                <a:solidFill>
                  <a:srgbClr val="1F497D"/>
                </a:solidFill>
                <a:latin typeface="Arial" pitchFamily="34" charset="0"/>
                <a:cs typeface="Arial" pitchFamily="34" charset="0"/>
              </a:endParaRPr>
            </a:p>
          </p:txBody>
        </p:sp>
        <p:pic>
          <p:nvPicPr>
            <p:cNvPr id="1027" name="Picture 3" descr="Photograph of smiling young woman" title="Photograph of smiling young wom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5868" y="3108482"/>
              <a:ext cx="2140364" cy="2442275"/>
            </a:xfrm>
            <a:prstGeom prst="rect">
              <a:avLst/>
            </a:prstGeom>
            <a:noFill/>
            <a:ln>
              <a:noFill/>
            </a:ln>
            <a:effectLst>
              <a:glow rad="139700">
                <a:schemeClr val="accent1">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3" name="Group 12"/>
            <p:cNvGrpSpPr/>
            <p:nvPr/>
          </p:nvGrpSpPr>
          <p:grpSpPr>
            <a:xfrm>
              <a:off x="3878929" y="3429000"/>
              <a:ext cx="2436929" cy="1407593"/>
              <a:chOff x="2844586" y="3675589"/>
              <a:chExt cx="2364741" cy="1167880"/>
            </a:xfrm>
          </p:grpSpPr>
          <p:sp>
            <p:nvSpPr>
              <p:cNvPr id="3" name="TextBox 2"/>
              <p:cNvSpPr txBox="1"/>
              <p:nvPr/>
            </p:nvSpPr>
            <p:spPr>
              <a:xfrm>
                <a:off x="3631581" y="3842808"/>
                <a:ext cx="945693" cy="536261"/>
              </a:xfrm>
              <a:prstGeom prst="rect">
                <a:avLst/>
              </a:prstGeom>
              <a:noFill/>
              <a:effectLst/>
            </p:spPr>
            <p:txBody>
              <a:bodyPr wrap="none" rtlCol="0">
                <a:spAutoFit/>
              </a:bodyPr>
              <a:lstStyle/>
              <a:p>
                <a:r>
                  <a:rPr lang="en-US" sz="3200" b="1" dirty="0" smtClean="0">
                    <a:solidFill>
                      <a:srgbClr val="1F497D">
                        <a:lumMod val="75000"/>
                      </a:srgbClr>
                    </a:solidFill>
                  </a:rPr>
                  <a:t>Tips</a:t>
                </a:r>
                <a:r>
                  <a:rPr lang="en-US" sz="3600" b="1" dirty="0" smtClean="0">
                    <a:solidFill>
                      <a:srgbClr val="1F497D">
                        <a:lumMod val="75000"/>
                      </a:srgbClr>
                    </a:solidFill>
                  </a:rPr>
                  <a:t> </a:t>
                </a:r>
                <a:endParaRPr lang="en-US" sz="3600" dirty="0">
                  <a:solidFill>
                    <a:srgbClr val="1F497D">
                      <a:lumMod val="75000"/>
                    </a:srgbClr>
                  </a:solidFill>
                </a:endParaRPr>
              </a:p>
            </p:txBody>
          </p:sp>
          <p:sp>
            <p:nvSpPr>
              <p:cNvPr id="9" name="TextBox 8"/>
              <p:cNvSpPr txBox="1"/>
              <p:nvPr/>
            </p:nvSpPr>
            <p:spPr>
              <a:xfrm>
                <a:off x="2844586" y="3675589"/>
                <a:ext cx="179259" cy="306435"/>
              </a:xfrm>
              <a:prstGeom prst="rect">
                <a:avLst/>
              </a:prstGeom>
              <a:noFill/>
              <a:effectLst/>
            </p:spPr>
            <p:txBody>
              <a:bodyPr wrap="none" rtlCol="0">
                <a:spAutoFit/>
              </a:bodyPr>
              <a:lstStyle/>
              <a:p>
                <a:endParaRPr lang="en-US" dirty="0">
                  <a:solidFill>
                    <a:prstClr val="black"/>
                  </a:solidFill>
                </a:endParaRPr>
              </a:p>
            </p:txBody>
          </p:sp>
          <p:sp>
            <p:nvSpPr>
              <p:cNvPr id="6" name="Snip Same Side Corner Rectangle 5"/>
              <p:cNvSpPr/>
              <p:nvPr/>
            </p:nvSpPr>
            <p:spPr>
              <a:xfrm>
                <a:off x="2999528" y="4230821"/>
                <a:ext cx="2209799" cy="612648"/>
              </a:xfrm>
              <a:prstGeom prst="snip2Same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1F497D">
                        <a:lumMod val="75000"/>
                      </a:srgbClr>
                    </a:solidFill>
                  </a:rPr>
                  <a:t>For Assisters</a:t>
                </a:r>
                <a:endParaRPr lang="en-US" sz="2800" b="1" dirty="0">
                  <a:solidFill>
                    <a:srgbClr val="1F497D">
                      <a:lumMod val="75000"/>
                    </a:srgbClr>
                  </a:solidFill>
                </a:endParaRPr>
              </a:p>
            </p:txBody>
          </p:sp>
        </p:grpSp>
      </p:grpSp>
    </p:spTree>
    <p:extLst>
      <p:ext uri="{BB962C8B-B14F-4D97-AF65-F5344CB8AC3E}">
        <p14:creationId xmlns:p14="http://schemas.microsoft.com/office/powerpoint/2010/main" val="21557527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prstClr val="black"/>
                </a:solidFill>
              </a:rPr>
              <a:t>4. Emphasize Affordability</a:t>
            </a:r>
            <a:endParaRPr lang="en-US" dirty="0"/>
          </a:p>
        </p:txBody>
      </p:sp>
      <p:sp>
        <p:nvSpPr>
          <p:cNvPr id="7" name="Content Placeholder 1"/>
          <p:cNvSpPr>
            <a:spLocks noGrp="1"/>
          </p:cNvSpPr>
          <p:nvPr>
            <p:ph sz="half" idx="1"/>
          </p:nvPr>
        </p:nvSpPr>
        <p:spPr>
          <a:xfrm>
            <a:off x="228600" y="1271679"/>
            <a:ext cx="6858000" cy="4813300"/>
          </a:xfrm>
        </p:spPr>
        <p:txBody>
          <a:bodyPr>
            <a:normAutofit/>
          </a:bodyPr>
          <a:lstStyle/>
          <a:p>
            <a:r>
              <a:rPr lang="en-US" sz="2800" dirty="0" smtClean="0"/>
              <a:t>More than 8 in 10 individuals with a plan selection for 2015 Marketplace plans qualified for an advance premium tax credit</a:t>
            </a:r>
          </a:p>
          <a:p>
            <a:r>
              <a:rPr lang="en-US" sz="2800" dirty="0" smtClean="0"/>
              <a:t>The average net premium was $105 per month among individuals with plan selections qualifying for an advance premium tax credit </a:t>
            </a:r>
          </a:p>
          <a:p>
            <a:r>
              <a:rPr lang="en-US" sz="2800" dirty="0" smtClean="0"/>
              <a:t>The average advance premium tax credit covered about 72% of the premium cost</a:t>
            </a:r>
            <a:endParaRPr lang="en-US" sz="2400" dirty="0" smtClean="0"/>
          </a:p>
        </p:txBody>
      </p:sp>
      <p:pic>
        <p:nvPicPr>
          <p:cNvPr id="1027" name="Picture 3" descr="Graphic depicting 8 of 10 people" title="Graphic depicting 8 of 10 peo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5800" y="2602675"/>
            <a:ext cx="248129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Date Placeholder 3"/>
          <p:cNvSpPr>
            <a:spLocks noGrp="1"/>
          </p:cNvSpPr>
          <p:nvPr>
            <p:ph type="dt" sz="half" idx="2"/>
          </p:nvPr>
        </p:nvSpPr>
        <p:spPr>
          <a:xfrm>
            <a:off x="457200" y="6340475"/>
            <a:ext cx="2133600" cy="365125"/>
          </a:xfrm>
        </p:spPr>
        <p:txBody>
          <a:bodyPr/>
          <a:lstStyle/>
          <a:p>
            <a:r>
              <a:rPr lang="en-US" dirty="0" smtClean="0"/>
              <a:t>September 2015</a:t>
            </a:r>
            <a:endParaRPr lang="en-US" dirty="0"/>
          </a:p>
        </p:txBody>
      </p:sp>
      <p:sp>
        <p:nvSpPr>
          <p:cNvPr id="19" name="Footer Placeholder 4"/>
          <p:cNvSpPr>
            <a:spLocks noGrp="1"/>
          </p:cNvSpPr>
          <p:nvPr>
            <p:ph type="ftr" sz="quarter" idx="3"/>
          </p:nvPr>
        </p:nvSpPr>
        <p:spPr>
          <a:xfrm>
            <a:off x="2590800" y="6340475"/>
            <a:ext cx="3962400" cy="365125"/>
          </a:xfrm>
        </p:spPr>
        <p:txBody>
          <a:bodyPr/>
          <a:lstStyle/>
          <a:p>
            <a:r>
              <a:rPr lang="en-US" dirty="0" smtClean="0"/>
              <a:t>Tips for Assisters</a:t>
            </a:r>
            <a:endParaRPr lang="en-US" dirty="0"/>
          </a:p>
        </p:txBody>
      </p:sp>
      <p:sp>
        <p:nvSpPr>
          <p:cNvPr id="20" name="Slide Number Placeholder 5"/>
          <p:cNvSpPr>
            <a:spLocks noGrp="1"/>
          </p:cNvSpPr>
          <p:nvPr>
            <p:ph type="sldNum" sz="quarter" idx="4"/>
          </p:nvPr>
        </p:nvSpPr>
        <p:spPr>
          <a:xfrm>
            <a:off x="6553200" y="6340475"/>
            <a:ext cx="2133600" cy="365125"/>
          </a:xfrm>
        </p:spPr>
        <p:txBody>
          <a:bodyPr/>
          <a:lstStyle/>
          <a:p>
            <a:fld id="{4C7DC1E6-81B2-456F-AAD5-518541D82B07}" type="slidenum">
              <a:rPr lang="en-US" smtClean="0"/>
              <a:pPr/>
              <a:t>10</a:t>
            </a:fld>
            <a:endParaRPr lang="en-US" dirty="0"/>
          </a:p>
        </p:txBody>
      </p:sp>
    </p:spTree>
    <p:extLst>
      <p:ext uri="{BB962C8B-B14F-4D97-AF65-F5344CB8AC3E}">
        <p14:creationId xmlns:p14="http://schemas.microsoft.com/office/powerpoint/2010/main" val="24540126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371600"/>
            <a:ext cx="8458200" cy="4525963"/>
          </a:xfrm>
        </p:spPr>
        <p:txBody>
          <a:bodyPr>
            <a:noAutofit/>
          </a:bodyPr>
          <a:lstStyle/>
          <a:p>
            <a:pPr marL="344488" indent="-344488">
              <a:lnSpc>
                <a:spcPct val="120000"/>
              </a:lnSpc>
            </a:pPr>
            <a:r>
              <a:rPr lang="en-US" sz="2800" dirty="0" smtClean="0">
                <a:solidFill>
                  <a:prstClr val="black"/>
                </a:solidFill>
              </a:rPr>
              <a:t>HealthCare.gov</a:t>
            </a:r>
            <a:endParaRPr lang="en-US" sz="2800" dirty="0" smtClean="0"/>
          </a:p>
          <a:p>
            <a:pPr marL="682625" lvl="1" indent="-334963">
              <a:lnSpc>
                <a:spcPct val="120000"/>
              </a:lnSpc>
              <a:buSzPct val="100000"/>
            </a:pPr>
            <a:r>
              <a:rPr lang="en-US" dirty="0" smtClean="0"/>
              <a:t>Tool showing income qualification standards for</a:t>
            </a:r>
          </a:p>
          <a:p>
            <a:pPr marL="1027113" lvl="3" indent="-344488">
              <a:lnSpc>
                <a:spcPct val="120000"/>
              </a:lnSpc>
              <a:buSzPct val="50000"/>
              <a:buFont typeface="Wingdings" panose="05000000000000000000" pitchFamily="2" charset="2"/>
              <a:buChar char="q"/>
            </a:pPr>
            <a:r>
              <a:rPr lang="en-US" sz="2800" dirty="0" smtClean="0"/>
              <a:t>Lower costs on premiums and out-of-pocket costs</a:t>
            </a:r>
          </a:p>
          <a:p>
            <a:pPr marL="1027113" lvl="2" indent="-344488">
              <a:lnSpc>
                <a:spcPct val="120000"/>
              </a:lnSpc>
              <a:buSzPct val="50000"/>
              <a:buFont typeface="Wingdings" panose="05000000000000000000" pitchFamily="2" charset="2"/>
              <a:buChar char="q"/>
            </a:pPr>
            <a:r>
              <a:rPr lang="en-US" sz="2800" dirty="0" smtClean="0"/>
              <a:t>Low-cost </a:t>
            </a:r>
            <a:r>
              <a:rPr lang="en-US" sz="2800" dirty="0"/>
              <a:t>health care through </a:t>
            </a:r>
            <a:r>
              <a:rPr lang="en-US" sz="2800" dirty="0" smtClean="0"/>
              <a:t>Medicaid and the Children’s Health Insurance Program (CHIP)</a:t>
            </a:r>
          </a:p>
          <a:p>
            <a:pPr marL="640080" lvl="1">
              <a:lnSpc>
                <a:spcPct val="120000"/>
              </a:lnSpc>
            </a:pPr>
            <a:r>
              <a:rPr lang="en-US" dirty="0" smtClean="0">
                <a:solidFill>
                  <a:prstClr val="black"/>
                </a:solidFill>
              </a:rPr>
              <a:t>See Plans &amp; Prices</a:t>
            </a:r>
          </a:p>
          <a:p>
            <a:pPr marL="914400" lvl="2">
              <a:lnSpc>
                <a:spcPct val="120000"/>
              </a:lnSpc>
              <a:buSzPct val="50000"/>
              <a:buFont typeface="Wingdings" panose="05000000000000000000" pitchFamily="2" charset="2"/>
              <a:buChar char="q"/>
            </a:pPr>
            <a:r>
              <a:rPr lang="en-US" sz="2800" dirty="0" smtClean="0">
                <a:solidFill>
                  <a:prstClr val="black"/>
                </a:solidFill>
              </a:rPr>
              <a:t>Answer a few questions to see premium estimates for plans in your area</a:t>
            </a:r>
          </a:p>
        </p:txBody>
      </p:sp>
      <p:sp>
        <p:nvSpPr>
          <p:cNvPr id="4" name="Date Placeholder 3"/>
          <p:cNvSpPr>
            <a:spLocks noGrp="1"/>
          </p:cNvSpPr>
          <p:nvPr>
            <p:ph type="dt" sz="half" idx="2"/>
          </p:nvPr>
        </p:nvSpPr>
        <p:spPr/>
        <p:txBody>
          <a:bodyPr/>
          <a:lstStyle/>
          <a:p>
            <a:r>
              <a:rPr lang="en-US" dirty="0" smtClean="0"/>
              <a:t>September 2015</a:t>
            </a:r>
            <a:endParaRPr lang="en-US" dirty="0"/>
          </a:p>
        </p:txBody>
      </p:sp>
      <p:sp>
        <p:nvSpPr>
          <p:cNvPr id="5" name="Footer Placeholder 4"/>
          <p:cNvSpPr>
            <a:spLocks noGrp="1"/>
          </p:cNvSpPr>
          <p:nvPr>
            <p:ph type="ftr" sz="quarter" idx="3"/>
          </p:nvPr>
        </p:nvSpPr>
        <p:spPr/>
        <p:txBody>
          <a:bodyPr/>
          <a:lstStyle/>
          <a:p>
            <a:r>
              <a:rPr lang="en-US" dirty="0" smtClean="0"/>
              <a:t>Tips for Assisters</a:t>
            </a:r>
            <a:endParaRPr lang="en-US" dirty="0"/>
          </a:p>
        </p:txBody>
      </p:sp>
      <p:sp>
        <p:nvSpPr>
          <p:cNvPr id="6" name="Slide Number Placeholder 5"/>
          <p:cNvSpPr>
            <a:spLocks noGrp="1"/>
          </p:cNvSpPr>
          <p:nvPr>
            <p:ph type="sldNum" sz="quarter" idx="4"/>
          </p:nvPr>
        </p:nvSpPr>
        <p:spPr/>
        <p:txBody>
          <a:bodyPr/>
          <a:lstStyle/>
          <a:p>
            <a:fld id="{4C7DC1E6-81B2-456F-AAD5-518541D82B07}" type="slidenum">
              <a:rPr lang="en-US" smtClean="0"/>
              <a:pPr/>
              <a:t>11</a:t>
            </a:fld>
            <a:endParaRPr lang="en-US" dirty="0"/>
          </a:p>
        </p:txBody>
      </p:sp>
      <p:sp>
        <p:nvSpPr>
          <p:cNvPr id="3" name="Title 2"/>
          <p:cNvSpPr>
            <a:spLocks noGrp="1"/>
          </p:cNvSpPr>
          <p:nvPr>
            <p:ph type="title"/>
          </p:nvPr>
        </p:nvSpPr>
        <p:spPr/>
        <p:txBody>
          <a:bodyPr/>
          <a:lstStyle/>
          <a:p>
            <a:r>
              <a:rPr lang="en-US" sz="3600" dirty="0" smtClean="0"/>
              <a:t>Consumer Affordability Information</a:t>
            </a:r>
            <a:endParaRPr lang="en-US" sz="3600" dirty="0"/>
          </a:p>
        </p:txBody>
      </p:sp>
    </p:spTree>
    <p:extLst>
      <p:ext uri="{BB962C8B-B14F-4D97-AF65-F5344CB8AC3E}">
        <p14:creationId xmlns:p14="http://schemas.microsoft.com/office/powerpoint/2010/main" val="29384606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371600"/>
            <a:ext cx="8610600" cy="4525963"/>
          </a:xfrm>
        </p:spPr>
        <p:txBody>
          <a:bodyPr>
            <a:noAutofit/>
          </a:bodyPr>
          <a:lstStyle/>
          <a:p>
            <a:r>
              <a:rPr lang="en-US" sz="2800" dirty="0" smtClean="0"/>
              <a:t>If </a:t>
            </a:r>
            <a:r>
              <a:rPr lang="en-US" sz="2800" dirty="0"/>
              <a:t>you didn’t qualify for Medicaid or Children’s Health Insurance Program (CHIP) coverage, and you aren’t eligible for lower costs through the Health Insurance Marketplace, you still have options that could help.</a:t>
            </a:r>
          </a:p>
          <a:p>
            <a:pPr lvl="1"/>
            <a:r>
              <a:rPr lang="en-US" dirty="0"/>
              <a:t>You can apply for an exemption so you won’t have to pay a fee for going without </a:t>
            </a:r>
            <a:r>
              <a:rPr lang="en-US" dirty="0" smtClean="0"/>
              <a:t>coverage. </a:t>
            </a:r>
          </a:p>
          <a:p>
            <a:pPr lvl="2"/>
            <a:r>
              <a:rPr lang="en-US" sz="2800" dirty="0" smtClean="0"/>
              <a:t>Visit </a:t>
            </a:r>
            <a:r>
              <a:rPr lang="en-US" sz="2800" u="sng" dirty="0" smtClean="0">
                <a:hlinkClick r:id="rId3"/>
              </a:rPr>
              <a:t>HealthCare.gov/exemptions</a:t>
            </a:r>
            <a:r>
              <a:rPr lang="en-US" sz="2800" u="sng" dirty="0" smtClean="0"/>
              <a:t> </a:t>
            </a:r>
            <a:r>
              <a:rPr lang="en-US" sz="2800" dirty="0" smtClean="0"/>
              <a:t> for details.</a:t>
            </a:r>
            <a:endParaRPr lang="en-US" sz="2800" dirty="0"/>
          </a:p>
          <a:p>
            <a:r>
              <a:rPr lang="en-US" sz="2800" dirty="0"/>
              <a:t>You may be able to get low-cost health care at a community health center</a:t>
            </a:r>
            <a:r>
              <a:rPr lang="en-US" sz="2800" dirty="0" smtClean="0"/>
              <a:t>. To </a:t>
            </a:r>
            <a:r>
              <a:rPr lang="en-US" sz="2800" dirty="0"/>
              <a:t>locate a community health center near you, </a:t>
            </a:r>
            <a:r>
              <a:rPr lang="en-US" sz="2800" dirty="0" smtClean="0"/>
              <a:t>visit </a:t>
            </a:r>
            <a:r>
              <a:rPr lang="en-US" sz="2800" u="sng" dirty="0" smtClean="0">
                <a:hlinkClick r:id="rId4"/>
              </a:rPr>
              <a:t>findahealthcenter.hrsa.gov</a:t>
            </a:r>
            <a:r>
              <a:rPr lang="en-US" sz="2800" u="sng" dirty="0" smtClean="0"/>
              <a:t>.</a:t>
            </a:r>
            <a:endParaRPr lang="en-US" sz="2800" dirty="0"/>
          </a:p>
        </p:txBody>
      </p:sp>
      <p:sp>
        <p:nvSpPr>
          <p:cNvPr id="6" name="Title 5"/>
          <p:cNvSpPr>
            <a:spLocks noGrp="1"/>
          </p:cNvSpPr>
          <p:nvPr>
            <p:ph type="title"/>
          </p:nvPr>
        </p:nvSpPr>
        <p:spPr/>
        <p:txBody>
          <a:bodyPr/>
          <a:lstStyle/>
          <a:p>
            <a:r>
              <a:rPr lang="en-US" dirty="0" smtClean="0"/>
              <a:t>Can’t Afford Health Coverage?</a:t>
            </a:r>
            <a:endParaRPr lang="en-US" dirty="0"/>
          </a:p>
        </p:txBody>
      </p:sp>
      <p:sp>
        <p:nvSpPr>
          <p:cNvPr id="7" name="Date Placeholder 3"/>
          <p:cNvSpPr>
            <a:spLocks noGrp="1"/>
          </p:cNvSpPr>
          <p:nvPr>
            <p:ph type="dt" sz="half" idx="2"/>
          </p:nvPr>
        </p:nvSpPr>
        <p:spPr>
          <a:xfrm>
            <a:off x="457200" y="6340475"/>
            <a:ext cx="2133600" cy="365125"/>
          </a:xfrm>
        </p:spPr>
        <p:txBody>
          <a:bodyPr>
            <a:normAutofit/>
          </a:bodyPr>
          <a:lstStyle/>
          <a:p>
            <a:pPr marL="0" indent="0">
              <a:buNone/>
            </a:pPr>
            <a:r>
              <a:rPr lang="en-US" sz="1200" b="0" dirty="0" smtClean="0"/>
              <a:t>September 2015 </a:t>
            </a:r>
            <a:endParaRPr lang="en-US" sz="1200" b="0" dirty="0"/>
          </a:p>
        </p:txBody>
      </p:sp>
      <p:sp>
        <p:nvSpPr>
          <p:cNvPr id="8" name="Footer Placeholder 4"/>
          <p:cNvSpPr>
            <a:spLocks noGrp="1"/>
          </p:cNvSpPr>
          <p:nvPr>
            <p:ph type="ftr" sz="quarter" idx="3"/>
          </p:nvPr>
        </p:nvSpPr>
        <p:spPr>
          <a:xfrm>
            <a:off x="2590800" y="6340475"/>
            <a:ext cx="3962400" cy="365125"/>
          </a:xfrm>
        </p:spPr>
        <p:txBody>
          <a:bodyPr/>
          <a:lstStyle/>
          <a:p>
            <a:pPr algn="ctr"/>
            <a:r>
              <a:rPr lang="en-US" dirty="0" smtClean="0"/>
              <a:t>Tips for Assisters</a:t>
            </a:r>
            <a:endParaRPr lang="en-US" dirty="0"/>
          </a:p>
        </p:txBody>
      </p:sp>
      <p:sp>
        <p:nvSpPr>
          <p:cNvPr id="9" name="Slide Number Placeholder 5"/>
          <p:cNvSpPr>
            <a:spLocks noGrp="1"/>
          </p:cNvSpPr>
          <p:nvPr>
            <p:ph type="sldNum" sz="quarter" idx="4"/>
          </p:nvPr>
        </p:nvSpPr>
        <p:spPr>
          <a:xfrm>
            <a:off x="6553200" y="6340475"/>
            <a:ext cx="2133600" cy="365125"/>
          </a:xfrm>
        </p:spPr>
        <p:txBody>
          <a:bodyPr/>
          <a:lstStyle/>
          <a:p>
            <a:pPr algn="r"/>
            <a:fld id="{4C7DC1E6-81B2-456F-AAD5-518541D82B07}" type="slidenum">
              <a:rPr lang="en-US" smtClean="0"/>
              <a:pPr algn="r"/>
              <a:t>12</a:t>
            </a:fld>
            <a:endParaRPr lang="en-US" dirty="0"/>
          </a:p>
        </p:txBody>
      </p:sp>
    </p:spTree>
    <p:extLst>
      <p:ext uri="{BB962C8B-B14F-4D97-AF65-F5344CB8AC3E}">
        <p14:creationId xmlns:p14="http://schemas.microsoft.com/office/powerpoint/2010/main" val="21123832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nSpc>
                <a:spcPct val="110000"/>
              </a:lnSpc>
              <a:spcBef>
                <a:spcPts val="600"/>
              </a:spcBef>
            </a:pPr>
            <a:r>
              <a:rPr lang="en-US" sz="2800" dirty="0" smtClean="0"/>
              <a:t>Consumers may not understand Marketplace or insurance terminology, including “Open Enrollment”</a:t>
            </a:r>
          </a:p>
          <a:p>
            <a:pPr>
              <a:lnSpc>
                <a:spcPct val="110000"/>
              </a:lnSpc>
              <a:spcBef>
                <a:spcPts val="600"/>
              </a:spcBef>
            </a:pPr>
            <a:r>
              <a:rPr lang="en-US" sz="2800" dirty="0" smtClean="0"/>
              <a:t>Use consistent</a:t>
            </a:r>
            <a:r>
              <a:rPr lang="en-US" sz="2800" dirty="0"/>
              <a:t>, short, </a:t>
            </a:r>
            <a:r>
              <a:rPr lang="en-US" sz="2800" dirty="0" smtClean="0"/>
              <a:t>and easy </a:t>
            </a:r>
            <a:r>
              <a:rPr lang="en-US" sz="2800" dirty="0"/>
              <a:t>to understand </a:t>
            </a:r>
            <a:r>
              <a:rPr lang="en-US" sz="2800" dirty="0" smtClean="0"/>
              <a:t>messages</a:t>
            </a:r>
          </a:p>
          <a:p>
            <a:pPr lvl="1">
              <a:lnSpc>
                <a:spcPct val="110000"/>
              </a:lnSpc>
              <a:spcBef>
                <a:spcPts val="600"/>
              </a:spcBef>
            </a:pPr>
            <a:r>
              <a:rPr lang="en-US" dirty="0" smtClean="0"/>
              <a:t>Instead of “There are affordability programs to help you pay lower monthly premiums,” say “You may pay lower costs”</a:t>
            </a:r>
          </a:p>
          <a:p>
            <a:pPr>
              <a:lnSpc>
                <a:spcPct val="110000"/>
              </a:lnSpc>
              <a:spcBef>
                <a:spcPts val="600"/>
              </a:spcBef>
            </a:pPr>
            <a:r>
              <a:rPr lang="en-US" sz="2800" dirty="0" smtClean="0"/>
              <a:t>Don’t avoid talking about specific concepts because you are concerned they may be too complicated (deductibles, cost-sharing, etc.)</a:t>
            </a:r>
          </a:p>
          <a:p>
            <a:pPr lvl="1">
              <a:lnSpc>
                <a:spcPct val="110000"/>
              </a:lnSpc>
              <a:spcBef>
                <a:spcPts val="600"/>
              </a:spcBef>
            </a:pPr>
            <a:r>
              <a:rPr lang="en-US" dirty="0" smtClean="0"/>
              <a:t>Find clear ways to talk about them </a:t>
            </a:r>
          </a:p>
          <a:p>
            <a:pPr marL="1033463" lvl="2" indent="-293688">
              <a:lnSpc>
                <a:spcPct val="110000"/>
              </a:lnSpc>
              <a:spcBef>
                <a:spcPts val="600"/>
              </a:spcBef>
            </a:pPr>
            <a:endParaRPr lang="en-US" sz="2200" dirty="0" smtClean="0"/>
          </a:p>
          <a:p>
            <a:pPr lvl="1">
              <a:lnSpc>
                <a:spcPct val="110000"/>
              </a:lnSpc>
              <a:spcBef>
                <a:spcPts val="600"/>
              </a:spcBef>
            </a:pPr>
            <a:endParaRPr lang="en-US" sz="2600" dirty="0" smtClean="0"/>
          </a:p>
          <a:p>
            <a:pPr lvl="1">
              <a:lnSpc>
                <a:spcPct val="110000"/>
              </a:lnSpc>
              <a:spcBef>
                <a:spcPts val="600"/>
              </a:spcBef>
            </a:pPr>
            <a:endParaRPr lang="en-US" sz="2600" dirty="0"/>
          </a:p>
          <a:p>
            <a:pPr lvl="1">
              <a:lnSpc>
                <a:spcPct val="110000"/>
              </a:lnSpc>
              <a:spcBef>
                <a:spcPts val="600"/>
              </a:spcBef>
            </a:pPr>
            <a:endParaRPr lang="en-US" sz="2600" dirty="0" smtClean="0"/>
          </a:p>
          <a:p>
            <a:pPr lvl="1"/>
            <a:endParaRPr lang="en-US" sz="2600" dirty="0"/>
          </a:p>
        </p:txBody>
      </p:sp>
      <p:sp>
        <p:nvSpPr>
          <p:cNvPr id="4" name="Date Placeholder 3"/>
          <p:cNvSpPr>
            <a:spLocks noGrp="1"/>
          </p:cNvSpPr>
          <p:nvPr>
            <p:ph type="dt" sz="half" idx="2"/>
          </p:nvPr>
        </p:nvSpPr>
        <p:spPr/>
        <p:txBody>
          <a:bodyPr/>
          <a:lstStyle/>
          <a:p>
            <a:r>
              <a:rPr lang="en-US" dirty="0" smtClean="0"/>
              <a:t>September 2015</a:t>
            </a:r>
            <a:endParaRPr lang="en-US" dirty="0"/>
          </a:p>
        </p:txBody>
      </p:sp>
      <p:sp>
        <p:nvSpPr>
          <p:cNvPr id="5" name="Footer Placeholder 4"/>
          <p:cNvSpPr>
            <a:spLocks noGrp="1"/>
          </p:cNvSpPr>
          <p:nvPr>
            <p:ph type="ftr" sz="quarter" idx="3"/>
          </p:nvPr>
        </p:nvSpPr>
        <p:spPr/>
        <p:txBody>
          <a:bodyPr/>
          <a:lstStyle/>
          <a:p>
            <a:r>
              <a:rPr lang="en-US" dirty="0" smtClean="0"/>
              <a:t>Tips for Assisters</a:t>
            </a:r>
            <a:endParaRPr lang="en-US" dirty="0"/>
          </a:p>
        </p:txBody>
      </p:sp>
      <p:sp>
        <p:nvSpPr>
          <p:cNvPr id="6" name="Slide Number Placeholder 5"/>
          <p:cNvSpPr>
            <a:spLocks noGrp="1"/>
          </p:cNvSpPr>
          <p:nvPr>
            <p:ph type="sldNum" sz="quarter" idx="4"/>
          </p:nvPr>
        </p:nvSpPr>
        <p:spPr/>
        <p:txBody>
          <a:bodyPr/>
          <a:lstStyle/>
          <a:p>
            <a:fld id="{4C7DC1E6-81B2-456F-AAD5-518541D82B07}" type="slidenum">
              <a:rPr lang="en-US" smtClean="0"/>
              <a:pPr/>
              <a:t>13</a:t>
            </a:fld>
            <a:endParaRPr lang="en-US" dirty="0"/>
          </a:p>
        </p:txBody>
      </p:sp>
      <p:sp>
        <p:nvSpPr>
          <p:cNvPr id="3" name="Title 2"/>
          <p:cNvSpPr>
            <a:spLocks noGrp="1"/>
          </p:cNvSpPr>
          <p:nvPr>
            <p:ph type="title"/>
          </p:nvPr>
        </p:nvSpPr>
        <p:spPr/>
        <p:txBody>
          <a:bodyPr/>
          <a:lstStyle/>
          <a:p>
            <a:r>
              <a:rPr lang="en-US" sz="3600" dirty="0" smtClean="0"/>
              <a:t>5. Keep It Simple</a:t>
            </a:r>
            <a:endParaRPr lang="en-US" sz="3600" dirty="0"/>
          </a:p>
        </p:txBody>
      </p:sp>
    </p:spTree>
    <p:extLst>
      <p:ext uri="{BB962C8B-B14F-4D97-AF65-F5344CB8AC3E}">
        <p14:creationId xmlns:p14="http://schemas.microsoft.com/office/powerpoint/2010/main" val="3018751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Coverage to Care</a:t>
            </a:r>
            <a:endParaRPr lang="en-US" sz="3600" dirty="0"/>
          </a:p>
        </p:txBody>
      </p:sp>
      <p:sp>
        <p:nvSpPr>
          <p:cNvPr id="2" name="Content Placeholder 1"/>
          <p:cNvSpPr>
            <a:spLocks noGrp="1"/>
          </p:cNvSpPr>
          <p:nvPr>
            <p:ph idx="1"/>
          </p:nvPr>
        </p:nvSpPr>
        <p:spPr>
          <a:xfrm>
            <a:off x="457200" y="1371600"/>
            <a:ext cx="4876800" cy="4525963"/>
          </a:xfrm>
        </p:spPr>
        <p:txBody>
          <a:bodyPr>
            <a:normAutofit fontScale="92500" lnSpcReduction="10000"/>
          </a:bodyPr>
          <a:lstStyle/>
          <a:p>
            <a:r>
              <a:rPr lang="en-US" sz="2600" dirty="0" smtClean="0"/>
              <a:t>Coverage </a:t>
            </a:r>
            <a:r>
              <a:rPr lang="en-US" sz="2600" dirty="0"/>
              <a:t>to Care is an initiative to help people with new health care coverage understand their benefits and connect to primary care and </a:t>
            </a:r>
            <a:r>
              <a:rPr lang="en-US" sz="2600" dirty="0" smtClean="0"/>
              <a:t>preventive services.</a:t>
            </a:r>
          </a:p>
          <a:p>
            <a:r>
              <a:rPr lang="en-US" sz="2600" dirty="0" smtClean="0"/>
              <a:t>There are toolkits, publications, and videos to use to help people understand and use their health care coverage.</a:t>
            </a:r>
          </a:p>
          <a:p>
            <a:r>
              <a:rPr lang="en-US" sz="2600" dirty="0" smtClean="0"/>
              <a:t>The tools are available on  </a:t>
            </a:r>
            <a:r>
              <a:rPr lang="en-US" sz="2800" u="sng" dirty="0" smtClean="0">
                <a:hlinkClick r:id="rId3"/>
              </a:rPr>
              <a:t>Marketplace.cms.gov/technical-assistance-resources/c2c.html</a:t>
            </a:r>
            <a:endParaRPr lang="en-US" sz="2800" dirty="0"/>
          </a:p>
          <a:p>
            <a:pPr marL="457200" lvl="1" indent="0">
              <a:lnSpc>
                <a:spcPct val="110000"/>
              </a:lnSpc>
              <a:spcBef>
                <a:spcPts val="600"/>
              </a:spcBef>
              <a:buNone/>
            </a:pPr>
            <a:endParaRPr lang="en-US" sz="2600" dirty="0" smtClean="0"/>
          </a:p>
          <a:p>
            <a:pPr lvl="1">
              <a:lnSpc>
                <a:spcPct val="110000"/>
              </a:lnSpc>
              <a:spcBef>
                <a:spcPts val="600"/>
              </a:spcBef>
            </a:pPr>
            <a:endParaRPr lang="en-US" sz="2600" dirty="0"/>
          </a:p>
          <a:p>
            <a:pPr lvl="1">
              <a:lnSpc>
                <a:spcPct val="110000"/>
              </a:lnSpc>
              <a:spcBef>
                <a:spcPts val="600"/>
              </a:spcBef>
            </a:pPr>
            <a:endParaRPr lang="en-US" sz="2600" dirty="0" smtClean="0"/>
          </a:p>
          <a:p>
            <a:pPr lvl="1"/>
            <a:endParaRPr lang="en-US" sz="2600" dirty="0"/>
          </a:p>
        </p:txBody>
      </p:sp>
      <p:pic>
        <p:nvPicPr>
          <p:cNvPr id="1026" name="Picture 2" descr="Coverage to Care Graphic showing two people holding sign saying Coverage to Care" title="Coverage to Care Graph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8129" y="1331214"/>
            <a:ext cx="1959293" cy="1959293"/>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1028" name="Picture 4" descr="Coverage to Care Graphic showing two people holding sign saying Coverage to Care" title="Coverage to Care graphi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8129" y="3465804"/>
            <a:ext cx="1959293" cy="1959293"/>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2"/>
          </p:nvPr>
        </p:nvSpPr>
        <p:spPr/>
        <p:txBody>
          <a:bodyPr/>
          <a:lstStyle/>
          <a:p>
            <a:r>
              <a:rPr lang="en-US" dirty="0" smtClean="0"/>
              <a:t>September 2015</a:t>
            </a:r>
            <a:endParaRPr lang="en-US" dirty="0"/>
          </a:p>
        </p:txBody>
      </p:sp>
      <p:sp>
        <p:nvSpPr>
          <p:cNvPr id="5" name="Footer Placeholder 4"/>
          <p:cNvSpPr>
            <a:spLocks noGrp="1"/>
          </p:cNvSpPr>
          <p:nvPr>
            <p:ph type="ftr" sz="quarter" idx="3"/>
          </p:nvPr>
        </p:nvSpPr>
        <p:spPr/>
        <p:txBody>
          <a:bodyPr/>
          <a:lstStyle/>
          <a:p>
            <a:r>
              <a:rPr lang="en-US" dirty="0" smtClean="0"/>
              <a:t>Tips for Assisters</a:t>
            </a:r>
            <a:endParaRPr lang="en-US" dirty="0"/>
          </a:p>
        </p:txBody>
      </p:sp>
      <p:sp>
        <p:nvSpPr>
          <p:cNvPr id="6" name="Slide Number Placeholder 5"/>
          <p:cNvSpPr>
            <a:spLocks noGrp="1"/>
          </p:cNvSpPr>
          <p:nvPr>
            <p:ph type="sldNum" sz="quarter" idx="4"/>
          </p:nvPr>
        </p:nvSpPr>
        <p:spPr/>
        <p:txBody>
          <a:bodyPr/>
          <a:lstStyle/>
          <a:p>
            <a:fld id="{4C7DC1E6-81B2-456F-AAD5-518541D82B07}" type="slidenum">
              <a:rPr lang="en-US" smtClean="0"/>
              <a:pPr/>
              <a:t>14</a:t>
            </a:fld>
            <a:endParaRPr lang="en-US" dirty="0"/>
          </a:p>
        </p:txBody>
      </p:sp>
    </p:spTree>
    <p:extLst>
      <p:ext uri="{BB962C8B-B14F-4D97-AF65-F5344CB8AC3E}">
        <p14:creationId xmlns:p14="http://schemas.microsoft.com/office/powerpoint/2010/main" val="16773671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6. Keep the Door Open</a:t>
            </a:r>
            <a:endParaRPr lang="en-US" sz="3600" dirty="0"/>
          </a:p>
        </p:txBody>
      </p:sp>
      <p:sp>
        <p:nvSpPr>
          <p:cNvPr id="2" name="Content Placeholder 1"/>
          <p:cNvSpPr>
            <a:spLocks noGrp="1"/>
          </p:cNvSpPr>
          <p:nvPr>
            <p:ph idx="1"/>
          </p:nvPr>
        </p:nvSpPr>
        <p:spPr/>
        <p:txBody>
          <a:bodyPr>
            <a:normAutofit/>
          </a:bodyPr>
          <a:lstStyle/>
          <a:p>
            <a:r>
              <a:rPr lang="en-US" sz="2800" dirty="0" smtClean="0"/>
              <a:t>Provide a handout with contact information at the event encouraging consumers to connect with you again in the future</a:t>
            </a:r>
          </a:p>
          <a:p>
            <a:pPr marL="649224" lvl="1"/>
            <a:r>
              <a:rPr lang="en-US" dirty="0" smtClean="0"/>
              <a:t>Many were interested in enrolling after events</a:t>
            </a:r>
          </a:p>
          <a:p>
            <a:pPr marL="649224" lvl="1"/>
            <a:r>
              <a:rPr lang="en-US" dirty="0" smtClean="0"/>
              <a:t>Friends and families of attendees may also be interested in enrolling</a:t>
            </a:r>
          </a:p>
          <a:p>
            <a:pPr lvl="0"/>
            <a:r>
              <a:rPr lang="en-US" sz="2800" dirty="0" smtClean="0"/>
              <a:t>Emphasize </a:t>
            </a:r>
            <a:r>
              <a:rPr lang="en-US" sz="2800" dirty="0"/>
              <a:t>that free help is continually </a:t>
            </a:r>
            <a:r>
              <a:rPr lang="en-US" sz="2800" dirty="0" smtClean="0"/>
              <a:t>available</a:t>
            </a:r>
          </a:p>
          <a:p>
            <a:pPr lvl="0"/>
            <a:r>
              <a:rPr lang="en-US" sz="2800" dirty="0" smtClean="0">
                <a:solidFill>
                  <a:prstClr val="black"/>
                </a:solidFill>
              </a:rPr>
              <a:t>Remind </a:t>
            </a:r>
            <a:r>
              <a:rPr lang="en-US" sz="2800" dirty="0">
                <a:solidFill>
                  <a:prstClr val="black"/>
                </a:solidFill>
              </a:rPr>
              <a:t>them about reporting life changes</a:t>
            </a:r>
          </a:p>
          <a:p>
            <a:endParaRPr lang="en-US" dirty="0" smtClean="0"/>
          </a:p>
          <a:p>
            <a:endParaRPr lang="en-US" dirty="0"/>
          </a:p>
          <a:p>
            <a:endParaRPr lang="en-US" dirty="0"/>
          </a:p>
        </p:txBody>
      </p:sp>
      <p:pic>
        <p:nvPicPr>
          <p:cNvPr id="4098" name="Picture 2" descr="Graphic of welcome mat" title="Graphic of welcome ma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0900" y="4805172"/>
            <a:ext cx="1615155" cy="1152144"/>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2"/>
          </p:nvPr>
        </p:nvSpPr>
        <p:spPr/>
        <p:txBody>
          <a:bodyPr/>
          <a:lstStyle/>
          <a:p>
            <a:r>
              <a:rPr lang="en-US" dirty="0" smtClean="0"/>
              <a:t>September 2015</a:t>
            </a:r>
            <a:endParaRPr lang="en-US" dirty="0"/>
          </a:p>
        </p:txBody>
      </p:sp>
      <p:sp>
        <p:nvSpPr>
          <p:cNvPr id="5" name="Footer Placeholder 4"/>
          <p:cNvSpPr>
            <a:spLocks noGrp="1"/>
          </p:cNvSpPr>
          <p:nvPr>
            <p:ph type="ftr" sz="quarter" idx="3"/>
          </p:nvPr>
        </p:nvSpPr>
        <p:spPr/>
        <p:txBody>
          <a:bodyPr/>
          <a:lstStyle/>
          <a:p>
            <a:r>
              <a:rPr lang="en-US" dirty="0" smtClean="0"/>
              <a:t>Tips for Assisters</a:t>
            </a:r>
            <a:endParaRPr lang="en-US" dirty="0"/>
          </a:p>
        </p:txBody>
      </p:sp>
      <p:sp>
        <p:nvSpPr>
          <p:cNvPr id="6" name="Slide Number Placeholder 5"/>
          <p:cNvSpPr>
            <a:spLocks noGrp="1"/>
          </p:cNvSpPr>
          <p:nvPr>
            <p:ph type="sldNum" sz="quarter" idx="4"/>
          </p:nvPr>
        </p:nvSpPr>
        <p:spPr/>
        <p:txBody>
          <a:bodyPr/>
          <a:lstStyle/>
          <a:p>
            <a:fld id="{4C7DC1E6-81B2-456F-AAD5-518541D82B07}" type="slidenum">
              <a:rPr lang="en-US" smtClean="0"/>
              <a:pPr/>
              <a:t>15</a:t>
            </a:fld>
            <a:endParaRPr lang="en-US" dirty="0"/>
          </a:p>
        </p:txBody>
      </p:sp>
    </p:spTree>
    <p:extLst>
      <p:ext uri="{BB962C8B-B14F-4D97-AF65-F5344CB8AC3E}">
        <p14:creationId xmlns:p14="http://schemas.microsoft.com/office/powerpoint/2010/main" val="36347023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7. </a:t>
            </a:r>
            <a:r>
              <a:rPr lang="en-US" sz="3600" dirty="0"/>
              <a:t>Persistence with P</a:t>
            </a:r>
            <a:r>
              <a:rPr lang="en-US" sz="3600" dirty="0" smtClean="0"/>
              <a:t>ermission</a:t>
            </a:r>
            <a:endParaRPr lang="en-US" sz="3600" dirty="0"/>
          </a:p>
        </p:txBody>
      </p:sp>
      <p:sp>
        <p:nvSpPr>
          <p:cNvPr id="14" name="Content Placeholder 1"/>
          <p:cNvSpPr>
            <a:spLocks noGrp="1"/>
          </p:cNvSpPr>
          <p:nvPr>
            <p:ph sz="half" idx="1"/>
          </p:nvPr>
        </p:nvSpPr>
        <p:spPr>
          <a:xfrm>
            <a:off x="304800" y="1181100"/>
            <a:ext cx="8610600" cy="4914900"/>
          </a:xfrm>
        </p:spPr>
        <p:txBody>
          <a:bodyPr>
            <a:noAutofit/>
          </a:bodyPr>
          <a:lstStyle/>
          <a:p>
            <a:r>
              <a:rPr lang="en-US" sz="2600" b="0" dirty="0"/>
              <a:t>Assisters may </a:t>
            </a:r>
            <a:r>
              <a:rPr lang="en-US" sz="2600" b="0" dirty="0" smtClean="0"/>
              <a:t>contact </a:t>
            </a:r>
            <a:r>
              <a:rPr lang="en-US" sz="2600" b="0" dirty="0"/>
              <a:t>consumers </a:t>
            </a:r>
            <a:r>
              <a:rPr lang="en-US" sz="2600" b="0" dirty="0" smtClean="0"/>
              <a:t>directly without </a:t>
            </a:r>
            <a:r>
              <a:rPr lang="en-US" sz="2600" b="0" dirty="0"/>
              <a:t>permission </a:t>
            </a:r>
            <a:r>
              <a:rPr lang="en-US" sz="2600" b="0" dirty="0" smtClean="0"/>
              <a:t>for outreach </a:t>
            </a:r>
            <a:r>
              <a:rPr lang="en-US" sz="2600" b="0" dirty="0"/>
              <a:t>and public </a:t>
            </a:r>
            <a:r>
              <a:rPr lang="en-US" sz="2600" b="0" dirty="0" smtClean="0"/>
              <a:t>education</a:t>
            </a:r>
            <a:endParaRPr lang="en-US" sz="2600" b="0" dirty="0"/>
          </a:p>
          <a:p>
            <a:r>
              <a:rPr lang="en-US" sz="2600" b="0" dirty="0" smtClean="0"/>
              <a:t>Contact consumers </a:t>
            </a:r>
            <a:r>
              <a:rPr lang="en-US" sz="2600" b="0" dirty="0"/>
              <a:t>about </a:t>
            </a:r>
            <a:r>
              <a:rPr lang="en-US" sz="2600" b="0" dirty="0" smtClean="0"/>
              <a:t>applying or enrolling only if </a:t>
            </a:r>
            <a:r>
              <a:rPr lang="en-US" sz="2600" b="0" dirty="0"/>
              <a:t>they’ve asked you </a:t>
            </a:r>
            <a:r>
              <a:rPr lang="en-US" sz="2600" b="0" dirty="0" smtClean="0"/>
              <a:t>to/contacted </a:t>
            </a:r>
            <a:r>
              <a:rPr lang="en-US" sz="2600" b="0" dirty="0"/>
              <a:t>you </a:t>
            </a:r>
            <a:r>
              <a:rPr lang="en-US" sz="2600" b="0" dirty="0" smtClean="0"/>
              <a:t>first OR you have a preexisting relationship (e.g., existing client or patient)</a:t>
            </a:r>
          </a:p>
          <a:p>
            <a:pPr marL="274320"/>
            <a:r>
              <a:rPr lang="en-US" sz="2600" b="0" dirty="0" smtClean="0"/>
              <a:t>For those who didn’t enroll during the event</a:t>
            </a:r>
          </a:p>
          <a:p>
            <a:pPr marL="640080" lvl="1"/>
            <a:r>
              <a:rPr lang="en-US" sz="2600" dirty="0" smtClean="0"/>
              <a:t>Seek </a:t>
            </a:r>
            <a:r>
              <a:rPr lang="en-US" sz="2600" dirty="0"/>
              <a:t>their consent to </a:t>
            </a:r>
            <a:r>
              <a:rPr lang="en-US" sz="2600" dirty="0" smtClean="0"/>
              <a:t>follow up</a:t>
            </a:r>
            <a:r>
              <a:rPr lang="en-US" sz="2600" dirty="0" smtClean="0">
                <a:solidFill>
                  <a:srgbClr val="FF0000"/>
                </a:solidFill>
              </a:rPr>
              <a:t> </a:t>
            </a:r>
            <a:r>
              <a:rPr lang="en-US" sz="2600" dirty="0"/>
              <a:t>and keep a record of </a:t>
            </a:r>
            <a:r>
              <a:rPr lang="en-US" sz="2600" dirty="0" smtClean="0"/>
              <a:t>this consent</a:t>
            </a:r>
            <a:endParaRPr lang="en-US" sz="2600" dirty="0"/>
          </a:p>
          <a:p>
            <a:pPr marL="914400" lvl="2"/>
            <a:r>
              <a:rPr lang="en-US" sz="2600" dirty="0"/>
              <a:t>Include a way to capture contact information</a:t>
            </a:r>
          </a:p>
          <a:p>
            <a:pPr marL="914400" lvl="2"/>
            <a:r>
              <a:rPr lang="en-US" sz="2600" dirty="0"/>
              <a:t>Keep them informed of upcoming events</a:t>
            </a:r>
          </a:p>
          <a:p>
            <a:r>
              <a:rPr lang="en-US" sz="2600" b="0" dirty="0"/>
              <a:t>Multiple touches led to increased </a:t>
            </a:r>
            <a:r>
              <a:rPr lang="en-US" sz="2600" b="0" dirty="0" smtClean="0"/>
              <a:t>enrollment</a:t>
            </a:r>
          </a:p>
        </p:txBody>
      </p:sp>
      <p:sp>
        <p:nvSpPr>
          <p:cNvPr id="24" name="Date Placeholder 3"/>
          <p:cNvSpPr>
            <a:spLocks noGrp="1"/>
          </p:cNvSpPr>
          <p:nvPr>
            <p:ph type="dt" sz="half" idx="2"/>
          </p:nvPr>
        </p:nvSpPr>
        <p:spPr>
          <a:xfrm>
            <a:off x="457200" y="6340475"/>
            <a:ext cx="2133600" cy="365125"/>
          </a:xfrm>
        </p:spPr>
        <p:txBody>
          <a:bodyPr/>
          <a:lstStyle/>
          <a:p>
            <a:r>
              <a:rPr lang="en-US" dirty="0" smtClean="0"/>
              <a:t>September 2015</a:t>
            </a:r>
            <a:endParaRPr lang="en-US" dirty="0"/>
          </a:p>
        </p:txBody>
      </p:sp>
      <p:sp>
        <p:nvSpPr>
          <p:cNvPr id="25" name="Footer Placeholder 4"/>
          <p:cNvSpPr>
            <a:spLocks noGrp="1"/>
          </p:cNvSpPr>
          <p:nvPr>
            <p:ph type="ftr" sz="quarter" idx="3"/>
          </p:nvPr>
        </p:nvSpPr>
        <p:spPr>
          <a:xfrm>
            <a:off x="2590800" y="6340475"/>
            <a:ext cx="3962400" cy="365125"/>
          </a:xfrm>
        </p:spPr>
        <p:txBody>
          <a:bodyPr/>
          <a:lstStyle/>
          <a:p>
            <a:r>
              <a:rPr lang="en-US" dirty="0" smtClean="0"/>
              <a:t>Tips for Assisters</a:t>
            </a:r>
            <a:endParaRPr lang="en-US" dirty="0"/>
          </a:p>
        </p:txBody>
      </p:sp>
      <p:sp>
        <p:nvSpPr>
          <p:cNvPr id="26" name="Slide Number Placeholder 5"/>
          <p:cNvSpPr>
            <a:spLocks noGrp="1"/>
          </p:cNvSpPr>
          <p:nvPr>
            <p:ph type="sldNum" sz="quarter" idx="4"/>
          </p:nvPr>
        </p:nvSpPr>
        <p:spPr>
          <a:xfrm>
            <a:off x="6553200" y="6340475"/>
            <a:ext cx="2133600" cy="365125"/>
          </a:xfrm>
        </p:spPr>
        <p:txBody>
          <a:bodyPr/>
          <a:lstStyle/>
          <a:p>
            <a:fld id="{4C7DC1E6-81B2-456F-AAD5-518541D82B07}" type="slidenum">
              <a:rPr lang="en-US" smtClean="0"/>
              <a:pPr/>
              <a:t>16</a:t>
            </a:fld>
            <a:endParaRPr lang="en-US" dirty="0"/>
          </a:p>
        </p:txBody>
      </p:sp>
    </p:spTree>
    <p:extLst>
      <p:ext uri="{BB962C8B-B14F-4D97-AF65-F5344CB8AC3E}">
        <p14:creationId xmlns:p14="http://schemas.microsoft.com/office/powerpoint/2010/main" val="4082761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371600"/>
            <a:ext cx="8763000" cy="4525963"/>
          </a:xfrm>
        </p:spPr>
        <p:txBody>
          <a:bodyPr>
            <a:normAutofit/>
          </a:bodyPr>
          <a:lstStyle/>
          <a:p>
            <a:r>
              <a:rPr lang="en-US" dirty="0" smtClean="0"/>
              <a:t>Share feedback with/learn from</a:t>
            </a:r>
          </a:p>
          <a:p>
            <a:pPr lvl="1"/>
            <a:r>
              <a:rPr lang="en-US" sz="3200" spc="-30" dirty="0"/>
              <a:t>Other organizations </a:t>
            </a:r>
            <a:r>
              <a:rPr lang="en-US" sz="3200" spc="-30" dirty="0" smtClean="0"/>
              <a:t>that enroll </a:t>
            </a:r>
            <a:r>
              <a:rPr lang="en-US" sz="3200" spc="-30" dirty="0"/>
              <a:t>people in the Marketplace</a:t>
            </a:r>
          </a:p>
          <a:p>
            <a:pPr lvl="1"/>
            <a:r>
              <a:rPr lang="en-US" sz="3200" dirty="0"/>
              <a:t>Federal, state and local </a:t>
            </a:r>
            <a:r>
              <a:rPr lang="en-US" sz="3200" dirty="0" smtClean="0"/>
              <a:t>governments</a:t>
            </a:r>
            <a:endParaRPr lang="en-US" sz="3200" dirty="0" smtClean="0">
              <a:solidFill>
                <a:srgbClr val="FF0000"/>
              </a:solidFill>
            </a:endParaRPr>
          </a:p>
          <a:p>
            <a:pPr marL="457200" lvl="2" indent="-457200">
              <a:buSzPct val="100000"/>
              <a:buFont typeface="Wingdings" panose="05000000000000000000" pitchFamily="2" charset="2"/>
              <a:buChar char="§"/>
            </a:pPr>
            <a:r>
              <a:rPr lang="en-US" sz="3200" dirty="0" smtClean="0"/>
              <a:t>Look at websites</a:t>
            </a:r>
            <a:r>
              <a:rPr lang="en-US" sz="3200" dirty="0"/>
              <a:t>, publications, social </a:t>
            </a:r>
            <a:r>
              <a:rPr lang="en-US" sz="3200" dirty="0" smtClean="0"/>
              <a:t>media</a:t>
            </a:r>
          </a:p>
          <a:p>
            <a:pPr marL="457200" lvl="2" indent="-457200">
              <a:buSzPct val="100000"/>
              <a:buFont typeface="Wingdings" panose="05000000000000000000" pitchFamily="2" charset="2"/>
              <a:buChar char="§"/>
            </a:pPr>
            <a:r>
              <a:rPr lang="en-US" sz="3200" dirty="0" smtClean="0"/>
              <a:t>Attend </a:t>
            </a:r>
            <a:r>
              <a:rPr lang="en-US" sz="3200" dirty="0"/>
              <a:t>in-person </a:t>
            </a:r>
            <a:r>
              <a:rPr lang="en-US" sz="3200" dirty="0" smtClean="0"/>
              <a:t>training</a:t>
            </a:r>
          </a:p>
          <a:p>
            <a:r>
              <a:rPr lang="en-US" dirty="0" smtClean="0"/>
              <a:t>Make adjustments based on lessons learned</a:t>
            </a:r>
          </a:p>
          <a:p>
            <a:pPr marL="457200" lvl="1" indent="0">
              <a:buNone/>
            </a:pPr>
            <a:endParaRPr lang="en-US" dirty="0" smtClean="0"/>
          </a:p>
          <a:p>
            <a:pPr marL="777240" lvl="2" indent="0">
              <a:buSzPct val="50000"/>
              <a:buNone/>
            </a:pPr>
            <a:endParaRPr lang="en-US" dirty="0" smtClean="0"/>
          </a:p>
        </p:txBody>
      </p:sp>
      <p:sp>
        <p:nvSpPr>
          <p:cNvPr id="4" name="Date Placeholder 3"/>
          <p:cNvSpPr>
            <a:spLocks noGrp="1"/>
          </p:cNvSpPr>
          <p:nvPr>
            <p:ph type="dt" sz="half" idx="2"/>
          </p:nvPr>
        </p:nvSpPr>
        <p:spPr/>
        <p:txBody>
          <a:bodyPr/>
          <a:lstStyle/>
          <a:p>
            <a:r>
              <a:rPr lang="en-US" dirty="0" smtClean="0"/>
              <a:t>September 2015</a:t>
            </a:r>
            <a:endParaRPr lang="en-US" dirty="0"/>
          </a:p>
        </p:txBody>
      </p:sp>
      <p:sp>
        <p:nvSpPr>
          <p:cNvPr id="5" name="Footer Placeholder 4"/>
          <p:cNvSpPr>
            <a:spLocks noGrp="1"/>
          </p:cNvSpPr>
          <p:nvPr>
            <p:ph type="ftr" sz="quarter" idx="3"/>
          </p:nvPr>
        </p:nvSpPr>
        <p:spPr/>
        <p:txBody>
          <a:bodyPr/>
          <a:lstStyle/>
          <a:p>
            <a:r>
              <a:rPr lang="en-US" dirty="0" smtClean="0"/>
              <a:t>Tips for Assisters</a:t>
            </a:r>
            <a:endParaRPr lang="en-US" dirty="0"/>
          </a:p>
        </p:txBody>
      </p:sp>
      <p:sp>
        <p:nvSpPr>
          <p:cNvPr id="6" name="Slide Number Placeholder 5"/>
          <p:cNvSpPr>
            <a:spLocks noGrp="1"/>
          </p:cNvSpPr>
          <p:nvPr>
            <p:ph type="sldNum" sz="quarter" idx="4"/>
          </p:nvPr>
        </p:nvSpPr>
        <p:spPr/>
        <p:txBody>
          <a:bodyPr/>
          <a:lstStyle/>
          <a:p>
            <a:fld id="{4C7DC1E6-81B2-456F-AAD5-518541D82B07}" type="slidenum">
              <a:rPr lang="en-US" smtClean="0"/>
              <a:pPr/>
              <a:t>17</a:t>
            </a:fld>
            <a:endParaRPr lang="en-US" dirty="0"/>
          </a:p>
        </p:txBody>
      </p:sp>
      <p:sp>
        <p:nvSpPr>
          <p:cNvPr id="3" name="Title 2"/>
          <p:cNvSpPr>
            <a:spLocks noGrp="1"/>
          </p:cNvSpPr>
          <p:nvPr>
            <p:ph type="title"/>
          </p:nvPr>
        </p:nvSpPr>
        <p:spPr/>
        <p:txBody>
          <a:bodyPr/>
          <a:lstStyle/>
          <a:p>
            <a:r>
              <a:rPr lang="en-US" sz="3600" dirty="0" smtClean="0"/>
              <a:t>8. Share Feedback</a:t>
            </a:r>
            <a:endParaRPr lang="en-US" sz="3600" dirty="0"/>
          </a:p>
        </p:txBody>
      </p:sp>
    </p:spTree>
    <p:extLst>
      <p:ext uri="{BB962C8B-B14F-4D97-AF65-F5344CB8AC3E}">
        <p14:creationId xmlns:p14="http://schemas.microsoft.com/office/powerpoint/2010/main" val="33262444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342900" lvl="1" indent="-342900">
              <a:buFont typeface="Wingdings" pitchFamily="2" charset="2"/>
              <a:buChar char="§"/>
            </a:pPr>
            <a:r>
              <a:rPr lang="en-US" dirty="0" smtClean="0"/>
              <a:t>Remain </a:t>
            </a:r>
            <a:r>
              <a:rPr lang="en-US" dirty="0"/>
              <a:t>up-to-date on information related to Marketplace </a:t>
            </a:r>
            <a:r>
              <a:rPr lang="en-US" dirty="0" smtClean="0"/>
              <a:t>enrollment </a:t>
            </a:r>
          </a:p>
          <a:p>
            <a:pPr marL="673100" lvl="2" indent="-342900">
              <a:buSzPct val="100000"/>
              <a:buFont typeface="Arial" panose="020B0604020202020204" pitchFamily="34" charset="0"/>
              <a:buChar char="•"/>
            </a:pPr>
            <a:r>
              <a:rPr lang="en-US" sz="2800" dirty="0" smtClean="0"/>
              <a:t>Know </a:t>
            </a:r>
            <a:r>
              <a:rPr lang="en-US" sz="2800" dirty="0"/>
              <a:t>how to get helpful </a:t>
            </a:r>
            <a:r>
              <a:rPr lang="en-US" sz="2800" dirty="0" smtClean="0"/>
              <a:t>materials on </a:t>
            </a:r>
            <a:r>
              <a:rPr lang="en-US" sz="2800" dirty="0" smtClean="0">
                <a:solidFill>
                  <a:srgbClr val="FF0000"/>
                </a:solidFill>
                <a:hlinkClick r:id="rId3"/>
              </a:rPr>
              <a:t>Marketplace.cms.gov</a:t>
            </a:r>
            <a:r>
              <a:rPr lang="en-US" sz="2800" dirty="0" smtClean="0">
                <a:solidFill>
                  <a:srgbClr val="FF0000"/>
                </a:solidFill>
              </a:rPr>
              <a:t> </a:t>
            </a:r>
            <a:r>
              <a:rPr lang="en-US" sz="2800" dirty="0" smtClean="0"/>
              <a:t>and </a:t>
            </a:r>
            <a:r>
              <a:rPr lang="en-US" sz="2800" dirty="0"/>
              <a:t>HealthCare.gov</a:t>
            </a:r>
            <a:r>
              <a:rPr lang="en-US" sz="2800" dirty="0" smtClean="0"/>
              <a:t>  </a:t>
            </a:r>
            <a:endParaRPr lang="en-US" sz="2800" dirty="0"/>
          </a:p>
          <a:p>
            <a:pPr marL="640080" lvl="1"/>
            <a:r>
              <a:rPr lang="en-US" dirty="0" smtClean="0"/>
              <a:t>Receive assister information</a:t>
            </a:r>
          </a:p>
          <a:p>
            <a:pPr marL="1027113" lvl="3" indent="-344488">
              <a:lnSpc>
                <a:spcPct val="120000"/>
              </a:lnSpc>
              <a:buSzPct val="50000"/>
              <a:buFont typeface="Wingdings" panose="05000000000000000000" pitchFamily="2" charset="2"/>
              <a:buChar char="q"/>
            </a:pPr>
            <a:r>
              <a:rPr lang="en-US" sz="2800" dirty="0" smtClean="0"/>
              <a:t>Sign up for the CMS weekly </a:t>
            </a:r>
            <a:r>
              <a:rPr lang="en-US" sz="2800" dirty="0"/>
              <a:t>a</a:t>
            </a:r>
            <a:r>
              <a:rPr lang="en-US" sz="2800" dirty="0" smtClean="0"/>
              <a:t>ssister </a:t>
            </a:r>
            <a:r>
              <a:rPr lang="en-US" sz="2800" dirty="0"/>
              <a:t>n</a:t>
            </a:r>
            <a:r>
              <a:rPr lang="en-US" sz="2800" dirty="0" smtClean="0"/>
              <a:t>ewsletter </a:t>
            </a:r>
          </a:p>
          <a:p>
            <a:pPr marL="1262063" lvl="4">
              <a:lnSpc>
                <a:spcPct val="120000"/>
              </a:lnSpc>
              <a:buFont typeface="Wingdings" panose="05000000000000000000" pitchFamily="2" charset="2"/>
              <a:buChar char="§"/>
            </a:pPr>
            <a:r>
              <a:rPr lang="en-US" sz="2800" dirty="0"/>
              <a:t>Email </a:t>
            </a:r>
            <a:r>
              <a:rPr lang="en-US" sz="2800" dirty="0" smtClean="0">
                <a:hlinkClick r:id="rId4"/>
              </a:rPr>
              <a:t>assisterlistserv@cms.hhs.gov </a:t>
            </a:r>
            <a:r>
              <a:rPr lang="en-US" sz="2800" dirty="0" smtClean="0"/>
              <a:t>and write “Add </a:t>
            </a:r>
            <a:r>
              <a:rPr lang="en-US" sz="2800" dirty="0"/>
              <a:t>to listserv” in the subject </a:t>
            </a:r>
            <a:r>
              <a:rPr lang="en-US" sz="2800" dirty="0" smtClean="0"/>
              <a:t>line </a:t>
            </a:r>
          </a:p>
          <a:p>
            <a:pPr marL="915988" lvl="3" indent="-230188">
              <a:lnSpc>
                <a:spcPct val="120000"/>
              </a:lnSpc>
              <a:buFont typeface="Wingdings" panose="05000000000000000000" pitchFamily="2" charset="2"/>
              <a:buChar char="q"/>
            </a:pPr>
            <a:r>
              <a:rPr lang="en-US" sz="2800" dirty="0" smtClean="0"/>
              <a:t>Participate in the CMS assister webinars</a:t>
            </a:r>
          </a:p>
        </p:txBody>
      </p:sp>
      <p:sp>
        <p:nvSpPr>
          <p:cNvPr id="4" name="Date Placeholder 3"/>
          <p:cNvSpPr>
            <a:spLocks noGrp="1"/>
          </p:cNvSpPr>
          <p:nvPr>
            <p:ph type="dt" sz="half" idx="2"/>
          </p:nvPr>
        </p:nvSpPr>
        <p:spPr/>
        <p:txBody>
          <a:bodyPr/>
          <a:lstStyle/>
          <a:p>
            <a:r>
              <a:rPr lang="en-US" dirty="0" smtClean="0"/>
              <a:t>September 2015</a:t>
            </a:r>
            <a:endParaRPr lang="en-US" dirty="0"/>
          </a:p>
        </p:txBody>
      </p:sp>
      <p:sp>
        <p:nvSpPr>
          <p:cNvPr id="5" name="Footer Placeholder 4"/>
          <p:cNvSpPr>
            <a:spLocks noGrp="1"/>
          </p:cNvSpPr>
          <p:nvPr>
            <p:ph type="ftr" sz="quarter" idx="3"/>
          </p:nvPr>
        </p:nvSpPr>
        <p:spPr/>
        <p:txBody>
          <a:bodyPr/>
          <a:lstStyle/>
          <a:p>
            <a:r>
              <a:rPr lang="en-US" dirty="0" smtClean="0"/>
              <a:t>Tips for Assisters</a:t>
            </a:r>
            <a:endParaRPr lang="en-US" dirty="0"/>
          </a:p>
        </p:txBody>
      </p:sp>
      <p:sp>
        <p:nvSpPr>
          <p:cNvPr id="6" name="Slide Number Placeholder 5"/>
          <p:cNvSpPr>
            <a:spLocks noGrp="1"/>
          </p:cNvSpPr>
          <p:nvPr>
            <p:ph type="sldNum" sz="quarter" idx="4"/>
          </p:nvPr>
        </p:nvSpPr>
        <p:spPr/>
        <p:txBody>
          <a:bodyPr/>
          <a:lstStyle/>
          <a:p>
            <a:fld id="{4C7DC1E6-81B2-456F-AAD5-518541D82B07}" type="slidenum">
              <a:rPr lang="en-US" smtClean="0"/>
              <a:pPr/>
              <a:t>18</a:t>
            </a:fld>
            <a:endParaRPr lang="en-US" dirty="0"/>
          </a:p>
        </p:txBody>
      </p:sp>
      <p:sp>
        <p:nvSpPr>
          <p:cNvPr id="3" name="Title 2"/>
          <p:cNvSpPr>
            <a:spLocks noGrp="1"/>
          </p:cNvSpPr>
          <p:nvPr>
            <p:ph type="title"/>
          </p:nvPr>
        </p:nvSpPr>
        <p:spPr/>
        <p:txBody>
          <a:bodyPr/>
          <a:lstStyle/>
          <a:p>
            <a:r>
              <a:rPr lang="en-US" sz="3600" dirty="0"/>
              <a:t>9</a:t>
            </a:r>
            <a:r>
              <a:rPr lang="en-US" sz="3600" dirty="0" smtClean="0"/>
              <a:t>. Stay Up-To-Date</a:t>
            </a:r>
            <a:endParaRPr lang="en-US" sz="3600" dirty="0"/>
          </a:p>
        </p:txBody>
      </p:sp>
    </p:spTree>
    <p:extLst>
      <p:ext uri="{BB962C8B-B14F-4D97-AF65-F5344CB8AC3E}">
        <p14:creationId xmlns:p14="http://schemas.microsoft.com/office/powerpoint/2010/main" val="42280665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Marketplace.cms.gov</a:t>
            </a:r>
            <a:endParaRPr lang="en-US" dirty="0"/>
          </a:p>
        </p:txBody>
      </p:sp>
      <p:pic>
        <p:nvPicPr>
          <p:cNvPr id="1027" name="Picture 3" descr="Graphic showing screen grab of Markeplace.cms.gov homepage" title="Graphic showing screen grab of Markeplace.cms.gov homepage"/>
          <p:cNvPicPr>
            <a:picLocks noChangeAspect="1" noChangeArrowheads="1"/>
          </p:cNvPicPr>
          <p:nvPr/>
        </p:nvPicPr>
        <p:blipFill rotWithShape="1">
          <a:blip r:embed="rId3">
            <a:extLst>
              <a:ext uri="{28A0092B-C50C-407E-A947-70E740481C1C}">
                <a14:useLocalDpi xmlns:a14="http://schemas.microsoft.com/office/drawing/2010/main" val="0"/>
              </a:ext>
            </a:extLst>
          </a:blip>
          <a:srcRect l="30000" r="30789" b="7486"/>
          <a:stretch/>
        </p:blipFill>
        <p:spPr bwMode="auto">
          <a:xfrm>
            <a:off x="2667000" y="1243456"/>
            <a:ext cx="3823924" cy="5075021"/>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Date Placeholder 3"/>
          <p:cNvSpPr>
            <a:spLocks noGrp="1"/>
          </p:cNvSpPr>
          <p:nvPr>
            <p:ph type="dt" sz="half" idx="2"/>
          </p:nvPr>
        </p:nvSpPr>
        <p:spPr>
          <a:xfrm>
            <a:off x="457200" y="6340475"/>
            <a:ext cx="2133600" cy="365125"/>
          </a:xfrm>
        </p:spPr>
        <p:txBody>
          <a:bodyPr/>
          <a:lstStyle/>
          <a:p>
            <a:r>
              <a:rPr lang="en-US" dirty="0" smtClean="0"/>
              <a:t>September 2015</a:t>
            </a:r>
            <a:endParaRPr lang="en-US" dirty="0"/>
          </a:p>
        </p:txBody>
      </p:sp>
      <p:sp>
        <p:nvSpPr>
          <p:cNvPr id="11" name="Footer Placeholder 4"/>
          <p:cNvSpPr>
            <a:spLocks noGrp="1"/>
          </p:cNvSpPr>
          <p:nvPr>
            <p:ph type="ftr" sz="quarter" idx="3"/>
          </p:nvPr>
        </p:nvSpPr>
        <p:spPr>
          <a:xfrm>
            <a:off x="2590800" y="6340475"/>
            <a:ext cx="3962400" cy="365125"/>
          </a:xfrm>
        </p:spPr>
        <p:txBody>
          <a:bodyPr/>
          <a:lstStyle/>
          <a:p>
            <a:r>
              <a:rPr lang="en-US" dirty="0" smtClean="0"/>
              <a:t>Tips for Assisters</a:t>
            </a:r>
            <a:endParaRPr lang="en-US" dirty="0"/>
          </a:p>
        </p:txBody>
      </p:sp>
      <p:sp>
        <p:nvSpPr>
          <p:cNvPr id="12" name="Slide Number Placeholder 5"/>
          <p:cNvSpPr>
            <a:spLocks noGrp="1"/>
          </p:cNvSpPr>
          <p:nvPr>
            <p:ph type="sldNum" sz="quarter" idx="4"/>
          </p:nvPr>
        </p:nvSpPr>
        <p:spPr>
          <a:xfrm>
            <a:off x="6553200" y="6340475"/>
            <a:ext cx="2133600" cy="365125"/>
          </a:xfrm>
        </p:spPr>
        <p:txBody>
          <a:bodyPr/>
          <a:lstStyle/>
          <a:p>
            <a:fld id="{4C7DC1E6-81B2-456F-AAD5-518541D82B07}" type="slidenum">
              <a:rPr lang="en-US" smtClean="0"/>
              <a:pPr/>
              <a:t>19</a:t>
            </a:fld>
            <a:endParaRPr lang="en-US" dirty="0"/>
          </a:p>
        </p:txBody>
      </p:sp>
    </p:spTree>
    <p:extLst>
      <p:ext uri="{BB962C8B-B14F-4D97-AF65-F5344CB8AC3E}">
        <p14:creationId xmlns:p14="http://schemas.microsoft.com/office/powerpoint/2010/main" val="7192989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457200" indent="-457200">
              <a:buFont typeface="+mj-lt"/>
              <a:buAutoNum type="arabicPeriod"/>
            </a:pPr>
            <a:r>
              <a:rPr lang="en-US" sz="2500" dirty="0" smtClean="0"/>
              <a:t>Target Your Audience</a:t>
            </a:r>
          </a:p>
          <a:p>
            <a:pPr marL="457200" indent="-457200">
              <a:buFont typeface="+mj-lt"/>
              <a:buAutoNum type="arabicPeriod"/>
            </a:pPr>
            <a:r>
              <a:rPr lang="en-US" sz="2500" dirty="0" smtClean="0"/>
              <a:t>The 2 Es – Educate and Enroll</a:t>
            </a:r>
          </a:p>
          <a:p>
            <a:pPr marL="457200" indent="-457200">
              <a:buFont typeface="+mj-lt"/>
              <a:buAutoNum type="arabicPeriod"/>
            </a:pPr>
            <a:r>
              <a:rPr lang="en-US" sz="2500" dirty="0" smtClean="0"/>
              <a:t>Be Inclusive</a:t>
            </a:r>
          </a:p>
          <a:p>
            <a:pPr marL="457200" indent="-457200">
              <a:buFont typeface="+mj-lt"/>
              <a:buAutoNum type="arabicPeriod"/>
            </a:pPr>
            <a:r>
              <a:rPr lang="en-US" sz="2500" dirty="0" smtClean="0"/>
              <a:t>Emphasize Affordability</a:t>
            </a:r>
          </a:p>
          <a:p>
            <a:pPr marL="457200" indent="-457200">
              <a:buFont typeface="+mj-lt"/>
              <a:buAutoNum type="arabicPeriod"/>
            </a:pPr>
            <a:r>
              <a:rPr lang="en-US" sz="2500" dirty="0" smtClean="0"/>
              <a:t>Keep It Simple</a:t>
            </a:r>
          </a:p>
          <a:p>
            <a:pPr marL="457200" indent="-457200">
              <a:buFont typeface="+mj-lt"/>
              <a:buAutoNum type="arabicPeriod"/>
            </a:pPr>
            <a:r>
              <a:rPr lang="en-US" sz="2500" dirty="0" smtClean="0"/>
              <a:t>Keep the Door Open </a:t>
            </a:r>
          </a:p>
          <a:p>
            <a:pPr marL="457200" indent="-457200">
              <a:buFont typeface="+mj-lt"/>
              <a:buAutoNum type="arabicPeriod"/>
            </a:pPr>
            <a:r>
              <a:rPr lang="en-US" sz="2500" dirty="0" smtClean="0"/>
              <a:t>Persistence With Permission</a:t>
            </a:r>
          </a:p>
          <a:p>
            <a:pPr marL="457200" indent="-457200">
              <a:buFont typeface="+mj-lt"/>
              <a:buAutoNum type="arabicPeriod"/>
            </a:pPr>
            <a:r>
              <a:rPr lang="en-US" sz="2500" dirty="0"/>
              <a:t>Share </a:t>
            </a:r>
            <a:r>
              <a:rPr lang="en-US" sz="2500" dirty="0" smtClean="0"/>
              <a:t>Feedback</a:t>
            </a:r>
          </a:p>
          <a:p>
            <a:pPr marL="457200" indent="-457200">
              <a:buFont typeface="+mj-lt"/>
              <a:buAutoNum type="arabicPeriod"/>
            </a:pPr>
            <a:r>
              <a:rPr lang="en-US" sz="2500" dirty="0" smtClean="0"/>
              <a:t>Stay Up-to-Date</a:t>
            </a:r>
            <a:endParaRPr lang="en-US" sz="2500" dirty="0"/>
          </a:p>
          <a:p>
            <a:pPr marL="457200" indent="-457200">
              <a:buFont typeface="+mj-lt"/>
              <a:buAutoNum type="arabicPeriod"/>
            </a:pPr>
            <a:endParaRPr lang="en-US" sz="2500" dirty="0" smtClean="0"/>
          </a:p>
        </p:txBody>
      </p:sp>
      <p:sp>
        <p:nvSpPr>
          <p:cNvPr id="4" name="Date Placeholder 3"/>
          <p:cNvSpPr>
            <a:spLocks noGrp="1"/>
          </p:cNvSpPr>
          <p:nvPr>
            <p:ph type="dt" sz="half" idx="2"/>
          </p:nvPr>
        </p:nvSpPr>
        <p:spPr/>
        <p:txBody>
          <a:bodyPr/>
          <a:lstStyle/>
          <a:p>
            <a:r>
              <a:rPr lang="en-US" dirty="0" smtClean="0"/>
              <a:t>September 2015</a:t>
            </a:r>
          </a:p>
        </p:txBody>
      </p:sp>
      <p:sp>
        <p:nvSpPr>
          <p:cNvPr id="5" name="Footer Placeholder 4"/>
          <p:cNvSpPr>
            <a:spLocks noGrp="1"/>
          </p:cNvSpPr>
          <p:nvPr>
            <p:ph type="ftr" sz="quarter" idx="3"/>
          </p:nvPr>
        </p:nvSpPr>
        <p:spPr/>
        <p:txBody>
          <a:bodyPr/>
          <a:lstStyle/>
          <a:p>
            <a:r>
              <a:rPr lang="en-US" dirty="0" smtClean="0"/>
              <a:t>Tips for Assisters</a:t>
            </a:r>
            <a:endParaRPr lang="en-US" dirty="0"/>
          </a:p>
        </p:txBody>
      </p:sp>
      <p:sp>
        <p:nvSpPr>
          <p:cNvPr id="6" name="Slide Number Placeholder 5"/>
          <p:cNvSpPr>
            <a:spLocks noGrp="1"/>
          </p:cNvSpPr>
          <p:nvPr>
            <p:ph type="sldNum" sz="quarter" idx="4"/>
          </p:nvPr>
        </p:nvSpPr>
        <p:spPr/>
        <p:txBody>
          <a:bodyPr/>
          <a:lstStyle/>
          <a:p>
            <a:fld id="{4C7DC1E6-81B2-456F-AAD5-518541D82B07}" type="slidenum">
              <a:rPr lang="en-US" smtClean="0"/>
              <a:pPr/>
              <a:t>2</a:t>
            </a:fld>
            <a:endParaRPr lang="en-US" dirty="0"/>
          </a:p>
        </p:txBody>
      </p:sp>
      <p:sp>
        <p:nvSpPr>
          <p:cNvPr id="3" name="Title 2"/>
          <p:cNvSpPr>
            <a:spLocks noGrp="1"/>
          </p:cNvSpPr>
          <p:nvPr>
            <p:ph type="title"/>
          </p:nvPr>
        </p:nvSpPr>
        <p:spPr/>
        <p:txBody>
          <a:bodyPr/>
          <a:lstStyle/>
          <a:p>
            <a:r>
              <a:rPr lang="en-US" sz="3600" dirty="0" smtClean="0"/>
              <a:t>Tips For Assisters</a:t>
            </a:r>
            <a:endParaRPr lang="en-US" sz="3600" dirty="0"/>
          </a:p>
        </p:txBody>
      </p:sp>
    </p:spTree>
    <p:extLst>
      <p:ext uri="{BB962C8B-B14F-4D97-AF65-F5344CB8AC3E}">
        <p14:creationId xmlns:p14="http://schemas.microsoft.com/office/powerpoint/2010/main" val="23795180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700" dirty="0" smtClean="0">
                <a:cs typeface="Calibri" pitchFamily="34" charset="0"/>
              </a:rPr>
              <a:t>Sign up for updates at </a:t>
            </a:r>
            <a:r>
              <a:rPr lang="en-US" sz="2800" u="sng" dirty="0">
                <a:hlinkClick r:id="rId3" action="ppaction://hlinkfile"/>
              </a:rPr>
              <a:t>HealthCare.gov/subscribe </a:t>
            </a:r>
            <a:r>
              <a:rPr lang="en-US" sz="2700" dirty="0" smtClean="0">
                <a:cs typeface="Calibri" pitchFamily="34" charset="0"/>
              </a:rPr>
              <a:t> or </a:t>
            </a:r>
            <a:r>
              <a:rPr lang="en-US" sz="2800" u="sng" dirty="0" smtClean="0">
                <a:hlinkClick r:id="rId4" action="ppaction://hlinkfile"/>
              </a:rPr>
              <a:t>CuidadoDeSalud.gov/es/subscribe</a:t>
            </a:r>
            <a:endParaRPr lang="en-US" sz="2800" u="sng" dirty="0" smtClean="0"/>
          </a:p>
          <a:p>
            <a:r>
              <a:rPr lang="en-US" sz="2700" dirty="0" smtClean="0">
                <a:cs typeface="Calibri" pitchFamily="34" charset="0"/>
              </a:rPr>
              <a:t>Twitter.com/HealthCareGov </a:t>
            </a:r>
            <a:r>
              <a:rPr lang="en-US" sz="2800" dirty="0" smtClean="0">
                <a:latin typeface="Calibri" pitchFamily="34" charset="0"/>
                <a:cs typeface="Calibri" pitchFamily="34" charset="0"/>
              </a:rPr>
              <a:t>–</a:t>
            </a:r>
            <a:r>
              <a:rPr lang="en-US" sz="2700" dirty="0" smtClean="0">
                <a:cs typeface="Calibri" pitchFamily="34" charset="0"/>
              </a:rPr>
              <a:t> Follow @HealthCareGov</a:t>
            </a:r>
          </a:p>
          <a:p>
            <a:pPr>
              <a:spcBef>
                <a:spcPts val="600"/>
              </a:spcBef>
            </a:pPr>
            <a:r>
              <a:rPr lang="en-US" sz="2700" dirty="0" smtClean="0">
                <a:cs typeface="Calibri" pitchFamily="34" charset="0"/>
              </a:rPr>
              <a:t>Facebook.com/HealthCareGov</a:t>
            </a:r>
          </a:p>
          <a:p>
            <a:pPr>
              <a:spcBef>
                <a:spcPts val="600"/>
              </a:spcBef>
            </a:pPr>
            <a:r>
              <a:rPr lang="en-US" sz="2700" dirty="0" smtClean="0">
                <a:cs typeface="Calibri" pitchFamily="34" charset="0"/>
              </a:rPr>
              <a:t>YouTube.com/HealthCareGov</a:t>
            </a:r>
          </a:p>
          <a:p>
            <a:pPr>
              <a:spcBef>
                <a:spcPts val="600"/>
              </a:spcBef>
            </a:pPr>
            <a:r>
              <a:rPr lang="en-US" sz="2700" dirty="0" smtClean="0">
                <a:cs typeface="Calibri" pitchFamily="34" charset="0"/>
              </a:rPr>
              <a:t>The Health Insurance Blog: </a:t>
            </a:r>
            <a:r>
              <a:rPr lang="en-US" sz="2700" dirty="0" smtClean="0">
                <a:cs typeface="Calibri" pitchFamily="34" charset="0"/>
                <a:hlinkClick r:id="rId5"/>
              </a:rPr>
              <a:t>HealthCare.gov/blog/</a:t>
            </a:r>
            <a:endParaRPr lang="en-US" sz="2700" dirty="0" smtClean="0">
              <a:cs typeface="Calibri" pitchFamily="34" charset="0"/>
            </a:endParaRPr>
          </a:p>
        </p:txBody>
      </p:sp>
      <p:sp>
        <p:nvSpPr>
          <p:cNvPr id="7" name="Date Placeholder 6"/>
          <p:cNvSpPr>
            <a:spLocks noGrp="1"/>
          </p:cNvSpPr>
          <p:nvPr>
            <p:ph type="dt" sz="half" idx="2"/>
          </p:nvPr>
        </p:nvSpPr>
        <p:spPr/>
        <p:txBody>
          <a:bodyPr/>
          <a:lstStyle/>
          <a:p>
            <a:r>
              <a:rPr lang="en-US" dirty="0" smtClean="0"/>
              <a:t>September 2015</a:t>
            </a:r>
            <a:endParaRPr lang="en-US" dirty="0"/>
          </a:p>
        </p:txBody>
      </p:sp>
      <p:sp>
        <p:nvSpPr>
          <p:cNvPr id="8" name="Footer Placeholder 7"/>
          <p:cNvSpPr>
            <a:spLocks noGrp="1"/>
          </p:cNvSpPr>
          <p:nvPr>
            <p:ph type="ftr" sz="quarter" idx="3"/>
          </p:nvPr>
        </p:nvSpPr>
        <p:spPr/>
        <p:txBody>
          <a:bodyPr/>
          <a:lstStyle/>
          <a:p>
            <a:r>
              <a:rPr lang="en-US" dirty="0" smtClean="0"/>
              <a:t>Tips for Assisters</a:t>
            </a:r>
            <a:endParaRPr lang="en-US" dirty="0"/>
          </a:p>
        </p:txBody>
      </p:sp>
      <p:sp>
        <p:nvSpPr>
          <p:cNvPr id="6" name="Slide Number Placeholder 5"/>
          <p:cNvSpPr>
            <a:spLocks noGrp="1"/>
          </p:cNvSpPr>
          <p:nvPr>
            <p:ph type="sldNum" sz="quarter" idx="4"/>
          </p:nvPr>
        </p:nvSpPr>
        <p:spPr/>
        <p:txBody>
          <a:bodyPr/>
          <a:lstStyle/>
          <a:p>
            <a:fld id="{4C7DC1E6-81B2-456F-AAD5-518541D82B07}" type="slidenum">
              <a:rPr lang="en-US" smtClean="0"/>
              <a:pPr/>
              <a:t>20</a:t>
            </a:fld>
            <a:endParaRPr lang="en-US" dirty="0"/>
          </a:p>
        </p:txBody>
      </p:sp>
      <p:sp>
        <p:nvSpPr>
          <p:cNvPr id="3" name="Title 2"/>
          <p:cNvSpPr>
            <a:spLocks noGrp="1"/>
          </p:cNvSpPr>
          <p:nvPr>
            <p:ph type="title"/>
          </p:nvPr>
        </p:nvSpPr>
        <p:spPr/>
        <p:txBody>
          <a:bodyPr/>
          <a:lstStyle/>
          <a:p>
            <a:r>
              <a:rPr lang="en-US" sz="3600" dirty="0" smtClean="0"/>
              <a:t>Stay Connected</a:t>
            </a:r>
            <a:endParaRPr lang="en-US" sz="3600" dirty="0"/>
          </a:p>
        </p:txBody>
      </p:sp>
    </p:spTree>
    <p:extLst>
      <p:ext uri="{BB962C8B-B14F-4D97-AF65-F5344CB8AC3E}">
        <p14:creationId xmlns:p14="http://schemas.microsoft.com/office/powerpoint/2010/main" val="22800967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219200"/>
            <a:ext cx="8534400" cy="4953000"/>
          </a:xfrm>
        </p:spPr>
        <p:txBody>
          <a:bodyPr>
            <a:noAutofit/>
          </a:bodyPr>
          <a:lstStyle/>
          <a:p>
            <a:pPr marL="342900" lvl="1" indent="-342900">
              <a:buFont typeface="Wingdings" pitchFamily="2" charset="2"/>
              <a:buChar char="§"/>
            </a:pPr>
            <a:r>
              <a:rPr lang="en-US" dirty="0" smtClean="0"/>
              <a:t>Focus outreach to your specific audience</a:t>
            </a:r>
          </a:p>
          <a:p>
            <a:r>
              <a:rPr lang="en-US" sz="2800" dirty="0" smtClean="0"/>
              <a:t>Reach through </a:t>
            </a:r>
            <a:r>
              <a:rPr lang="en-US" sz="2800" dirty="0"/>
              <a:t>multiple </a:t>
            </a:r>
            <a:r>
              <a:rPr lang="en-US" sz="2800" dirty="0" smtClean="0"/>
              <a:t>mediums using</a:t>
            </a:r>
          </a:p>
          <a:p>
            <a:pPr marL="649224" lvl="1"/>
            <a:r>
              <a:rPr lang="en-US" dirty="0" smtClean="0"/>
              <a:t>CMS provided drop-in articles, publications, fact sheets, customizable posters, videos, and </a:t>
            </a:r>
            <a:r>
              <a:rPr lang="en-US" dirty="0"/>
              <a:t>P</a:t>
            </a:r>
            <a:r>
              <a:rPr lang="en-US" dirty="0" smtClean="0"/>
              <a:t>ublic Service Announcements (PSAs)</a:t>
            </a:r>
          </a:p>
          <a:p>
            <a:pPr marL="649224" lvl="1"/>
            <a:r>
              <a:rPr lang="en-US" dirty="0" smtClean="0"/>
              <a:t>Partnerships with local media and businesses to advertise services</a:t>
            </a:r>
          </a:p>
          <a:p>
            <a:pPr marL="649224" lvl="1"/>
            <a:r>
              <a:rPr lang="en-US" dirty="0"/>
              <a:t>S</a:t>
            </a:r>
            <a:r>
              <a:rPr lang="en-US" dirty="0" smtClean="0"/>
              <a:t>ocial media</a:t>
            </a:r>
          </a:p>
          <a:p>
            <a:pPr marL="249174"/>
            <a:r>
              <a:rPr lang="en-US" sz="2800" dirty="0" smtClean="0"/>
              <a:t>Develop strategic partners</a:t>
            </a:r>
          </a:p>
          <a:p>
            <a:pPr marL="249174" lvl="1" indent="-342900">
              <a:buFont typeface="Wingdings" pitchFamily="2" charset="2"/>
              <a:buChar char="§"/>
            </a:pPr>
            <a:r>
              <a:rPr lang="en-US" dirty="0"/>
              <a:t>Collaborate with other </a:t>
            </a:r>
            <a:r>
              <a:rPr lang="en-US" dirty="0" smtClean="0"/>
              <a:t>assisters</a:t>
            </a:r>
            <a:endParaRPr lang="en-US" dirty="0"/>
          </a:p>
        </p:txBody>
      </p:sp>
      <p:sp>
        <p:nvSpPr>
          <p:cNvPr id="4" name="Date Placeholder 3"/>
          <p:cNvSpPr>
            <a:spLocks noGrp="1"/>
          </p:cNvSpPr>
          <p:nvPr>
            <p:ph type="dt" sz="half" idx="2"/>
          </p:nvPr>
        </p:nvSpPr>
        <p:spPr/>
        <p:txBody>
          <a:bodyPr/>
          <a:lstStyle/>
          <a:p>
            <a:r>
              <a:rPr lang="en-US" dirty="0" smtClean="0"/>
              <a:t>September 2015</a:t>
            </a:r>
            <a:endParaRPr lang="en-US" dirty="0"/>
          </a:p>
        </p:txBody>
      </p:sp>
      <p:sp>
        <p:nvSpPr>
          <p:cNvPr id="5" name="Footer Placeholder 4"/>
          <p:cNvSpPr>
            <a:spLocks noGrp="1"/>
          </p:cNvSpPr>
          <p:nvPr>
            <p:ph type="ftr" sz="quarter" idx="3"/>
          </p:nvPr>
        </p:nvSpPr>
        <p:spPr/>
        <p:txBody>
          <a:bodyPr/>
          <a:lstStyle/>
          <a:p>
            <a:r>
              <a:rPr lang="en-US" dirty="0" smtClean="0"/>
              <a:t>Tips for Assisters</a:t>
            </a:r>
            <a:endParaRPr lang="en-US" dirty="0"/>
          </a:p>
        </p:txBody>
      </p:sp>
      <p:sp>
        <p:nvSpPr>
          <p:cNvPr id="6" name="Slide Number Placeholder 5"/>
          <p:cNvSpPr>
            <a:spLocks noGrp="1"/>
          </p:cNvSpPr>
          <p:nvPr>
            <p:ph type="sldNum" sz="quarter" idx="4"/>
          </p:nvPr>
        </p:nvSpPr>
        <p:spPr/>
        <p:txBody>
          <a:bodyPr/>
          <a:lstStyle/>
          <a:p>
            <a:fld id="{4C7DC1E6-81B2-456F-AAD5-518541D82B07}" type="slidenum">
              <a:rPr lang="en-US" smtClean="0"/>
              <a:pPr/>
              <a:t>3</a:t>
            </a:fld>
            <a:endParaRPr lang="en-US" dirty="0"/>
          </a:p>
        </p:txBody>
      </p:sp>
      <p:sp>
        <p:nvSpPr>
          <p:cNvPr id="3" name="Title 2"/>
          <p:cNvSpPr>
            <a:spLocks noGrp="1"/>
          </p:cNvSpPr>
          <p:nvPr>
            <p:ph type="title"/>
          </p:nvPr>
        </p:nvSpPr>
        <p:spPr/>
        <p:txBody>
          <a:bodyPr/>
          <a:lstStyle/>
          <a:p>
            <a:r>
              <a:rPr lang="en-US" sz="3600" dirty="0" smtClean="0"/>
              <a:t>1. Target Your Audience</a:t>
            </a:r>
            <a:endParaRPr lang="en-US" sz="3600" dirty="0"/>
          </a:p>
        </p:txBody>
      </p:sp>
    </p:spTree>
    <p:extLst>
      <p:ext uri="{BB962C8B-B14F-4D97-AF65-F5344CB8AC3E}">
        <p14:creationId xmlns:p14="http://schemas.microsoft.com/office/powerpoint/2010/main" val="12413156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smtClean="0"/>
              <a:t>Use an effective messenger who </a:t>
            </a:r>
            <a:endParaRPr lang="en-US" sz="2800" dirty="0"/>
          </a:p>
          <a:p>
            <a:pPr marL="682625" lvl="1" indent="-334963">
              <a:buSzPct val="100000"/>
            </a:pPr>
            <a:r>
              <a:rPr lang="en-US" dirty="0" smtClean="0"/>
              <a:t>Is trusted </a:t>
            </a:r>
            <a:r>
              <a:rPr lang="en-US" dirty="0"/>
              <a:t>by </a:t>
            </a:r>
            <a:r>
              <a:rPr lang="en-US" dirty="0" smtClean="0"/>
              <a:t>the audience</a:t>
            </a:r>
          </a:p>
          <a:p>
            <a:pPr marL="682625" lvl="1" indent="-334963">
              <a:buSzPct val="100000"/>
            </a:pPr>
            <a:r>
              <a:rPr lang="en-US" dirty="0" smtClean="0"/>
              <a:t>Knows how to tailor the message to the particular audience</a:t>
            </a:r>
          </a:p>
          <a:p>
            <a:pPr marL="404813" indent="-404813">
              <a:buSzPct val="100000"/>
            </a:pPr>
            <a:r>
              <a:rPr lang="en-US" sz="2800" dirty="0" smtClean="0"/>
              <a:t>Know what motivates consumers</a:t>
            </a:r>
          </a:p>
          <a:p>
            <a:pPr marL="404813" indent="-404813">
              <a:buSzPct val="100000"/>
            </a:pPr>
            <a:r>
              <a:rPr lang="en-US" sz="2800" dirty="0" smtClean="0"/>
              <a:t>Use personalized and localized messages, </a:t>
            </a:r>
            <a:r>
              <a:rPr lang="en-US" sz="2800" dirty="0"/>
              <a:t>and tailored resources</a:t>
            </a:r>
          </a:p>
          <a:p>
            <a:pPr marL="57150" indent="0">
              <a:buSzPct val="100000"/>
              <a:buNone/>
            </a:pPr>
            <a:endParaRPr lang="en-US" dirty="0"/>
          </a:p>
          <a:p>
            <a:pPr marL="434340" indent="-457200">
              <a:buSzPct val="60000"/>
            </a:pPr>
            <a:endParaRPr lang="en-US" dirty="0" smtClean="0"/>
          </a:p>
        </p:txBody>
      </p:sp>
      <p:sp>
        <p:nvSpPr>
          <p:cNvPr id="4" name="Date Placeholder 3"/>
          <p:cNvSpPr>
            <a:spLocks noGrp="1"/>
          </p:cNvSpPr>
          <p:nvPr>
            <p:ph type="dt" sz="half" idx="2"/>
          </p:nvPr>
        </p:nvSpPr>
        <p:spPr/>
        <p:txBody>
          <a:bodyPr/>
          <a:lstStyle/>
          <a:p>
            <a:r>
              <a:rPr lang="en-US" dirty="0" smtClean="0"/>
              <a:t>September 2015</a:t>
            </a:r>
            <a:endParaRPr lang="en-US" dirty="0"/>
          </a:p>
        </p:txBody>
      </p:sp>
      <p:sp>
        <p:nvSpPr>
          <p:cNvPr id="5" name="Footer Placeholder 4"/>
          <p:cNvSpPr>
            <a:spLocks noGrp="1"/>
          </p:cNvSpPr>
          <p:nvPr>
            <p:ph type="ftr" sz="quarter" idx="3"/>
          </p:nvPr>
        </p:nvSpPr>
        <p:spPr/>
        <p:txBody>
          <a:bodyPr/>
          <a:lstStyle/>
          <a:p>
            <a:r>
              <a:rPr lang="en-US" dirty="0" smtClean="0"/>
              <a:t>Tips for Assisters</a:t>
            </a:r>
            <a:endParaRPr lang="en-US" dirty="0"/>
          </a:p>
        </p:txBody>
      </p:sp>
      <p:sp>
        <p:nvSpPr>
          <p:cNvPr id="6" name="Slide Number Placeholder 5"/>
          <p:cNvSpPr>
            <a:spLocks noGrp="1"/>
          </p:cNvSpPr>
          <p:nvPr>
            <p:ph type="sldNum" sz="quarter" idx="4"/>
          </p:nvPr>
        </p:nvSpPr>
        <p:spPr/>
        <p:txBody>
          <a:bodyPr/>
          <a:lstStyle/>
          <a:p>
            <a:fld id="{4C7DC1E6-81B2-456F-AAD5-518541D82B07}" type="slidenum">
              <a:rPr lang="en-US" smtClean="0"/>
              <a:pPr/>
              <a:t>4</a:t>
            </a:fld>
            <a:endParaRPr lang="en-US" dirty="0"/>
          </a:p>
        </p:txBody>
      </p:sp>
      <p:sp>
        <p:nvSpPr>
          <p:cNvPr id="3" name="Title 2"/>
          <p:cNvSpPr>
            <a:spLocks noGrp="1"/>
          </p:cNvSpPr>
          <p:nvPr>
            <p:ph type="title"/>
          </p:nvPr>
        </p:nvSpPr>
        <p:spPr/>
        <p:txBody>
          <a:bodyPr/>
          <a:lstStyle/>
          <a:p>
            <a:pPr marL="457200" indent="-457200"/>
            <a:r>
              <a:rPr lang="en-US" sz="3600" dirty="0" smtClean="0"/>
              <a:t>Target Your Audience</a:t>
            </a:r>
            <a:endParaRPr lang="en-US" sz="3600" dirty="0"/>
          </a:p>
        </p:txBody>
      </p:sp>
    </p:spTree>
    <p:extLst>
      <p:ext uri="{BB962C8B-B14F-4D97-AF65-F5344CB8AC3E}">
        <p14:creationId xmlns:p14="http://schemas.microsoft.com/office/powerpoint/2010/main" val="2974949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457200" indent="-457200"/>
            <a:r>
              <a:rPr lang="en-US" sz="3600" dirty="0" smtClean="0"/>
              <a:t>2. The 2 Es – Educate and Enroll</a:t>
            </a:r>
            <a:endParaRPr lang="en-US" sz="3600" dirty="0"/>
          </a:p>
        </p:txBody>
      </p:sp>
      <p:grpSp>
        <p:nvGrpSpPr>
          <p:cNvPr id="10" name="Group 9" descr="Arrow pointing to Insured Yes checkbox. Arrow has text &quot;Education helps take consumers fromuncertain and confused to&quot;" title="Arrow pointing to Insured Yes checkbox. Arrow has text &quot;Education helps take consumers fromuncertain and confused to&quot;"/>
          <p:cNvGrpSpPr/>
          <p:nvPr/>
        </p:nvGrpSpPr>
        <p:grpSpPr>
          <a:xfrm>
            <a:off x="1295400" y="1196734"/>
            <a:ext cx="6096001" cy="1013066"/>
            <a:chOff x="3962400" y="3733800"/>
            <a:chExt cx="4929187" cy="1600200"/>
          </a:xfrm>
        </p:grpSpPr>
        <p:pic>
          <p:nvPicPr>
            <p:cNvPr id="1026" name="Picture 2" descr="Graphic of document with Insured as heading and two checkboxes, Yes and No, with an X in the Yes box" title="Graphic of document with Insured as heading and two checkboxes, Yes and No, with an X in the Yes 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3883589"/>
              <a:ext cx="2109787" cy="14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ight Arrow 7"/>
            <p:cNvSpPr/>
            <p:nvPr/>
          </p:nvSpPr>
          <p:spPr>
            <a:xfrm>
              <a:off x="3962400" y="3733800"/>
              <a:ext cx="3733800" cy="1600200"/>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Education helps take consumers from uncertain and confused to </a:t>
              </a:r>
              <a:endParaRPr lang="en-US" b="1" dirty="0">
                <a:solidFill>
                  <a:schemeClr val="tx1"/>
                </a:solidFill>
              </a:endParaRPr>
            </a:p>
          </p:txBody>
        </p:sp>
        <p:sp>
          <p:nvSpPr>
            <p:cNvPr id="9" name="TextBox 8"/>
            <p:cNvSpPr txBox="1"/>
            <p:nvPr/>
          </p:nvSpPr>
          <p:spPr>
            <a:xfrm rot="652790">
              <a:off x="8026958" y="4540916"/>
              <a:ext cx="499517" cy="408209"/>
            </a:xfrm>
            <a:prstGeom prst="rect">
              <a:avLst/>
            </a:prstGeom>
            <a:noFill/>
          </p:spPr>
          <p:txBody>
            <a:bodyPr wrap="square" rtlCol="0">
              <a:spAutoFit/>
            </a:bodyPr>
            <a:lstStyle/>
            <a:p>
              <a:r>
                <a:rPr lang="en-US" b="1" dirty="0" smtClean="0">
                  <a:ln w="12700">
                    <a:solidFill>
                      <a:schemeClr val="tx2">
                        <a:satMod val="155000"/>
                      </a:schemeClr>
                    </a:solidFill>
                    <a:prstDash val="solid"/>
                  </a:ln>
                  <a:solidFill>
                    <a:srgbClr val="0F4B9A"/>
                  </a:solidFill>
                  <a:effectLst>
                    <a:outerShdw blurRad="41275" dist="20320" dir="1800000" algn="tl" rotWithShape="0">
                      <a:srgbClr val="000000">
                        <a:alpha val="40000"/>
                      </a:srgbClr>
                    </a:outerShdw>
                  </a:effectLst>
                </a:rPr>
                <a:t>X</a:t>
              </a:r>
              <a:endParaRPr lang="en-US" b="1" dirty="0">
                <a:ln w="12700">
                  <a:solidFill>
                    <a:schemeClr val="tx2">
                      <a:satMod val="155000"/>
                    </a:schemeClr>
                  </a:solidFill>
                  <a:prstDash val="solid"/>
                </a:ln>
                <a:solidFill>
                  <a:srgbClr val="0F4B9A"/>
                </a:solidFill>
                <a:effectLst>
                  <a:outerShdw blurRad="41275" dist="20320" dir="1800000" algn="tl" rotWithShape="0">
                    <a:srgbClr val="000000">
                      <a:alpha val="40000"/>
                    </a:srgbClr>
                  </a:outerShdw>
                </a:effectLst>
              </a:endParaRPr>
            </a:p>
          </p:txBody>
        </p:sp>
      </p:grpSp>
      <p:sp>
        <p:nvSpPr>
          <p:cNvPr id="2" name="Content Placeholder 1"/>
          <p:cNvSpPr>
            <a:spLocks noGrp="1"/>
          </p:cNvSpPr>
          <p:nvPr>
            <p:ph idx="1"/>
          </p:nvPr>
        </p:nvSpPr>
        <p:spPr>
          <a:xfrm>
            <a:off x="304800" y="2111648"/>
            <a:ext cx="8610600" cy="4185965"/>
          </a:xfrm>
        </p:spPr>
        <p:txBody>
          <a:bodyPr>
            <a:normAutofit fontScale="92500"/>
          </a:bodyPr>
          <a:lstStyle/>
          <a:p>
            <a:r>
              <a:rPr lang="en-US" sz="2800" dirty="0" smtClean="0"/>
              <a:t>Enrollment events need an education component</a:t>
            </a:r>
          </a:p>
          <a:p>
            <a:r>
              <a:rPr lang="en-US" sz="2800" dirty="0" smtClean="0"/>
              <a:t>Comfort levels increase with knowledge</a:t>
            </a:r>
          </a:p>
          <a:p>
            <a:r>
              <a:rPr lang="en-US" sz="2800" dirty="0" smtClean="0"/>
              <a:t>Provide basic health insurance and Marketplace information</a:t>
            </a:r>
          </a:p>
          <a:p>
            <a:pPr marL="731520" lvl="1" indent="-365760">
              <a:buSzPct val="100000"/>
            </a:pPr>
            <a:r>
              <a:rPr lang="en-US" sz="2600" dirty="0"/>
              <a:t>How </a:t>
            </a:r>
            <a:r>
              <a:rPr lang="en-US" sz="2600" dirty="0" smtClean="0"/>
              <a:t>health insurance works; what’s covered; basic insurance concepts like premiums, deductibles, and copayments</a:t>
            </a:r>
          </a:p>
          <a:p>
            <a:pPr marL="731520" lvl="1" indent="-365760">
              <a:buSzPct val="100000"/>
            </a:pPr>
            <a:r>
              <a:rPr lang="en-US" sz="2600" dirty="0" smtClean="0"/>
              <a:t>Enrollment deadlines</a:t>
            </a:r>
          </a:p>
          <a:p>
            <a:pPr marL="731520" lvl="1" indent="-365760">
              <a:buSzPct val="100000"/>
            </a:pPr>
            <a:r>
              <a:rPr lang="en-US" sz="2600" dirty="0" smtClean="0"/>
              <a:t>The value of insurance</a:t>
            </a:r>
          </a:p>
          <a:p>
            <a:pPr marL="731520" lvl="1" indent="-365760">
              <a:buSzPct val="100000"/>
            </a:pPr>
            <a:r>
              <a:rPr lang="en-US" sz="2600" dirty="0" smtClean="0"/>
              <a:t>What the application process looks like</a:t>
            </a:r>
          </a:p>
        </p:txBody>
      </p:sp>
      <p:sp>
        <p:nvSpPr>
          <p:cNvPr id="4" name="Date Placeholder 3"/>
          <p:cNvSpPr>
            <a:spLocks noGrp="1"/>
          </p:cNvSpPr>
          <p:nvPr>
            <p:ph type="dt" sz="half" idx="2"/>
          </p:nvPr>
        </p:nvSpPr>
        <p:spPr/>
        <p:txBody>
          <a:bodyPr/>
          <a:lstStyle/>
          <a:p>
            <a:r>
              <a:rPr lang="en-US" dirty="0" smtClean="0"/>
              <a:t>September 2015</a:t>
            </a:r>
            <a:endParaRPr lang="en-US" dirty="0"/>
          </a:p>
        </p:txBody>
      </p:sp>
      <p:sp>
        <p:nvSpPr>
          <p:cNvPr id="5" name="Footer Placeholder 4"/>
          <p:cNvSpPr>
            <a:spLocks noGrp="1"/>
          </p:cNvSpPr>
          <p:nvPr>
            <p:ph type="ftr" sz="quarter" idx="3"/>
          </p:nvPr>
        </p:nvSpPr>
        <p:spPr/>
        <p:txBody>
          <a:bodyPr/>
          <a:lstStyle/>
          <a:p>
            <a:r>
              <a:rPr lang="en-US" dirty="0" smtClean="0"/>
              <a:t>Tips for Assisters</a:t>
            </a:r>
            <a:endParaRPr lang="en-US" dirty="0"/>
          </a:p>
        </p:txBody>
      </p:sp>
      <p:sp>
        <p:nvSpPr>
          <p:cNvPr id="6" name="Slide Number Placeholder 5"/>
          <p:cNvSpPr>
            <a:spLocks noGrp="1"/>
          </p:cNvSpPr>
          <p:nvPr>
            <p:ph type="sldNum" sz="quarter" idx="4"/>
          </p:nvPr>
        </p:nvSpPr>
        <p:spPr/>
        <p:txBody>
          <a:bodyPr/>
          <a:lstStyle/>
          <a:p>
            <a:fld id="{4C7DC1E6-81B2-456F-AAD5-518541D82B07}" type="slidenum">
              <a:rPr lang="en-US" smtClean="0"/>
              <a:pPr/>
              <a:t>5</a:t>
            </a:fld>
            <a:endParaRPr lang="en-US" dirty="0"/>
          </a:p>
        </p:txBody>
      </p:sp>
    </p:spTree>
    <p:extLst>
      <p:ext uri="{BB962C8B-B14F-4D97-AF65-F5344CB8AC3E}">
        <p14:creationId xmlns:p14="http://schemas.microsoft.com/office/powerpoint/2010/main" val="2210221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The Uninsured</a:t>
            </a:r>
            <a:endParaRPr lang="en-US" sz="3600" dirty="0"/>
          </a:p>
        </p:txBody>
      </p:sp>
      <p:sp>
        <p:nvSpPr>
          <p:cNvPr id="2" name="Content Placeholder 1"/>
          <p:cNvSpPr>
            <a:spLocks noGrp="1"/>
          </p:cNvSpPr>
          <p:nvPr>
            <p:ph sz="half" idx="1"/>
          </p:nvPr>
        </p:nvSpPr>
        <p:spPr>
          <a:xfrm>
            <a:off x="457200" y="1295400"/>
            <a:ext cx="8153400" cy="4495800"/>
          </a:xfrm>
        </p:spPr>
        <p:txBody>
          <a:bodyPr>
            <a:noAutofit/>
          </a:bodyPr>
          <a:lstStyle/>
          <a:p>
            <a:pPr>
              <a:spcBef>
                <a:spcPts val="1200"/>
              </a:spcBef>
              <a:buFont typeface="Wingdings" panose="05000000000000000000" pitchFamily="2" charset="2"/>
              <a:buChar char="§"/>
            </a:pPr>
            <a:r>
              <a:rPr lang="en-US" sz="2800" b="0" dirty="0" smtClean="0"/>
              <a:t>Most </a:t>
            </a:r>
            <a:r>
              <a:rPr lang="en-US" sz="2800" b="0" dirty="0"/>
              <a:t>uninsured individuals think that having health insurance is important. More than </a:t>
            </a:r>
            <a:r>
              <a:rPr lang="en-US" sz="2800" b="0" dirty="0" smtClean="0"/>
              <a:t>4 </a:t>
            </a:r>
            <a:r>
              <a:rPr lang="en-US" sz="2800" b="0" dirty="0"/>
              <a:t>in </a:t>
            </a:r>
            <a:r>
              <a:rPr lang="en-US" sz="2800" b="0" dirty="0" smtClean="0"/>
              <a:t>10 have </a:t>
            </a:r>
            <a:r>
              <a:rPr lang="en-US" sz="2800" b="0" dirty="0"/>
              <a:t>looked into getting insurance on their own in the last year and 56% say they are likely to go to the </a:t>
            </a:r>
            <a:r>
              <a:rPr lang="en-US" sz="2800" b="0" dirty="0" smtClean="0"/>
              <a:t>Marketplace </a:t>
            </a:r>
            <a:r>
              <a:rPr lang="en-US" sz="2800" b="0" dirty="0"/>
              <a:t>in the future. </a:t>
            </a:r>
          </a:p>
          <a:p>
            <a:pPr>
              <a:spcBef>
                <a:spcPts val="1200"/>
              </a:spcBef>
              <a:buFont typeface="Wingdings" panose="05000000000000000000" pitchFamily="2" charset="2"/>
              <a:buChar char="§"/>
            </a:pPr>
            <a:r>
              <a:rPr lang="en-US" sz="2800" b="0" dirty="0"/>
              <a:t>Cost remains the main barrier to insurance. Those who have looked made a calculated decision based on more than just the premium. They also consider out-of-pocket expenses, deductibles, </a:t>
            </a:r>
            <a:r>
              <a:rPr lang="en-US" sz="2800" b="0" dirty="0" smtClean="0"/>
              <a:t>copayments </a:t>
            </a:r>
            <a:r>
              <a:rPr lang="en-US" sz="2800" b="0" dirty="0"/>
              <a:t>and other factors in their decision. </a:t>
            </a:r>
          </a:p>
        </p:txBody>
      </p:sp>
      <p:sp>
        <p:nvSpPr>
          <p:cNvPr id="11" name="Content Placeholder 6"/>
          <p:cNvSpPr>
            <a:spLocks noGrp="1"/>
          </p:cNvSpPr>
          <p:nvPr/>
        </p:nvSpPr>
        <p:spPr>
          <a:xfrm>
            <a:off x="495300" y="5899150"/>
            <a:ext cx="8153400" cy="393700"/>
          </a:xfrm>
          <a:prstGeom prst="rect">
            <a:avLst/>
          </a:prstGeom>
          <a:ln>
            <a:noFill/>
          </a:ln>
        </p:spPr>
        <p:txBody>
          <a:bodyPr vert="horz" lIns="91440" tIns="45720" rIns="91440" bIns="45720" rtlCol="0">
            <a:noAutofit/>
          </a:bodyPr>
          <a:lstStyle/>
          <a:p>
            <a:pPr marL="0" marR="0" algn="ctr">
              <a:spcBef>
                <a:spcPts val="385"/>
              </a:spcBef>
              <a:spcAft>
                <a:spcPts val="0"/>
              </a:spcAft>
            </a:pPr>
            <a:r>
              <a:rPr lang="en-US" sz="1600" kern="1200" dirty="0">
                <a:solidFill>
                  <a:srgbClr val="000000"/>
                </a:solidFill>
                <a:effectLst/>
                <a:latin typeface="Calibri"/>
                <a:ea typeface="Times New Roman"/>
                <a:cs typeface="Times New Roman"/>
              </a:rPr>
              <a:t>Data courtesy of </a:t>
            </a:r>
            <a:r>
              <a:rPr lang="en-US" sz="1600" u="sng" dirty="0">
                <a:solidFill>
                  <a:srgbClr val="0000FF"/>
                </a:solidFill>
                <a:effectLst/>
                <a:latin typeface="Calibri"/>
                <a:ea typeface="Calibri"/>
                <a:cs typeface="Times New Roman"/>
                <a:hlinkClick r:id="rId3"/>
              </a:rPr>
              <a:t>Robert Wood Johnson Foundation poll </a:t>
            </a:r>
            <a:r>
              <a:rPr lang="en-US" sz="1600" kern="1200" dirty="0">
                <a:solidFill>
                  <a:srgbClr val="000000"/>
                </a:solidFill>
                <a:effectLst/>
                <a:latin typeface="Calibri"/>
                <a:ea typeface="Times New Roman"/>
                <a:cs typeface="Times New Roman"/>
              </a:rPr>
              <a:t>June, 2015</a:t>
            </a:r>
            <a:endParaRPr lang="en-US" sz="1200" dirty="0">
              <a:effectLst/>
              <a:latin typeface="Times New Roman"/>
              <a:ea typeface="Times New Roman"/>
            </a:endParaRPr>
          </a:p>
        </p:txBody>
      </p:sp>
      <p:sp>
        <p:nvSpPr>
          <p:cNvPr id="12" name="Date Placeholder 3"/>
          <p:cNvSpPr>
            <a:spLocks noGrp="1"/>
          </p:cNvSpPr>
          <p:nvPr>
            <p:ph type="dt" sz="half" idx="2"/>
          </p:nvPr>
        </p:nvSpPr>
        <p:spPr>
          <a:xfrm>
            <a:off x="457200" y="6340475"/>
            <a:ext cx="2133600" cy="365125"/>
          </a:xfrm>
        </p:spPr>
        <p:txBody>
          <a:bodyPr>
            <a:noAutofit/>
          </a:bodyPr>
          <a:lstStyle/>
          <a:p>
            <a:pPr marL="0" indent="0">
              <a:buNone/>
            </a:pPr>
            <a:r>
              <a:rPr lang="en-US" sz="1200" b="0" dirty="0" smtClean="0"/>
              <a:t>September 2015</a:t>
            </a:r>
            <a:endParaRPr lang="en-US" sz="1200" b="0" dirty="0"/>
          </a:p>
        </p:txBody>
      </p:sp>
      <p:sp>
        <p:nvSpPr>
          <p:cNvPr id="13" name="Footer Placeholder 4"/>
          <p:cNvSpPr>
            <a:spLocks noGrp="1"/>
          </p:cNvSpPr>
          <p:nvPr>
            <p:ph type="ftr" sz="quarter" idx="3"/>
          </p:nvPr>
        </p:nvSpPr>
        <p:spPr>
          <a:xfrm>
            <a:off x="2590800" y="6340475"/>
            <a:ext cx="3962400" cy="365125"/>
          </a:xfrm>
        </p:spPr>
        <p:txBody>
          <a:bodyPr/>
          <a:lstStyle/>
          <a:p>
            <a:pPr algn="ctr"/>
            <a:r>
              <a:rPr lang="en-US" dirty="0" smtClean="0"/>
              <a:t>Tips for Assisters</a:t>
            </a:r>
            <a:endParaRPr lang="en-US" dirty="0"/>
          </a:p>
        </p:txBody>
      </p:sp>
      <p:sp>
        <p:nvSpPr>
          <p:cNvPr id="14" name="Slide Number Placeholder 5"/>
          <p:cNvSpPr>
            <a:spLocks noGrp="1"/>
          </p:cNvSpPr>
          <p:nvPr>
            <p:ph type="sldNum" sz="quarter" idx="4"/>
          </p:nvPr>
        </p:nvSpPr>
        <p:spPr>
          <a:xfrm>
            <a:off x="6553200" y="6340475"/>
            <a:ext cx="2133600" cy="365125"/>
          </a:xfrm>
        </p:spPr>
        <p:txBody>
          <a:bodyPr/>
          <a:lstStyle/>
          <a:p>
            <a:pPr algn="r"/>
            <a:fld id="{4C7DC1E6-81B2-456F-AAD5-518541D82B07}" type="slidenum">
              <a:rPr lang="en-US" smtClean="0"/>
              <a:pPr algn="r"/>
              <a:t>6</a:t>
            </a:fld>
            <a:endParaRPr lang="en-US" dirty="0"/>
          </a:p>
        </p:txBody>
      </p:sp>
    </p:spTree>
    <p:extLst>
      <p:ext uri="{BB962C8B-B14F-4D97-AF65-F5344CB8AC3E}">
        <p14:creationId xmlns:p14="http://schemas.microsoft.com/office/powerpoint/2010/main" val="32141494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Understand </a:t>
            </a:r>
            <a:r>
              <a:rPr lang="en-US" dirty="0" smtClean="0"/>
              <a:t>the Uninsured </a:t>
            </a:r>
            <a:endParaRPr lang="en-US" dirty="0"/>
          </a:p>
        </p:txBody>
      </p:sp>
      <p:sp>
        <p:nvSpPr>
          <p:cNvPr id="2" name="Content Placeholder 1"/>
          <p:cNvSpPr>
            <a:spLocks noGrp="1"/>
          </p:cNvSpPr>
          <p:nvPr>
            <p:ph idx="1"/>
          </p:nvPr>
        </p:nvSpPr>
        <p:spPr>
          <a:xfrm>
            <a:off x="381000" y="1371600"/>
            <a:ext cx="8305800" cy="4525963"/>
          </a:xfrm>
        </p:spPr>
        <p:txBody>
          <a:bodyPr>
            <a:normAutofit/>
          </a:bodyPr>
          <a:lstStyle/>
          <a:p>
            <a:r>
              <a:rPr lang="en-US" sz="2800" dirty="0"/>
              <a:t>Many are struggling financially but are optimistic about the future. They believe their finances will improve soon and that they may get insurance then.</a:t>
            </a:r>
          </a:p>
          <a:p>
            <a:r>
              <a:rPr lang="en-US" sz="2800" dirty="0" smtClean="0"/>
              <a:t>There </a:t>
            </a:r>
            <a:r>
              <a:rPr lang="en-US" sz="2800" dirty="0"/>
              <a:t>are other reasons uninsured individuals may be putting off </a:t>
            </a:r>
            <a:r>
              <a:rPr lang="en-US" sz="2800" dirty="0" smtClean="0"/>
              <a:t>insurance, such as </a:t>
            </a:r>
            <a:r>
              <a:rPr lang="en-US" sz="2800" dirty="0"/>
              <a:t>the ability to still get care and pay for it out-of-pocket even without insurance and a perception of insurance as a “commitment” rather than something temporary to get in between jobs. </a:t>
            </a:r>
          </a:p>
        </p:txBody>
      </p:sp>
      <p:sp>
        <p:nvSpPr>
          <p:cNvPr id="11" name="Content Placeholder 6"/>
          <p:cNvSpPr>
            <a:spLocks noGrp="1"/>
          </p:cNvSpPr>
          <p:nvPr/>
        </p:nvSpPr>
        <p:spPr>
          <a:xfrm>
            <a:off x="495300" y="5899150"/>
            <a:ext cx="8153400" cy="393700"/>
          </a:xfrm>
          <a:prstGeom prst="rect">
            <a:avLst/>
          </a:prstGeom>
          <a:ln>
            <a:noFill/>
          </a:ln>
        </p:spPr>
        <p:txBody>
          <a:bodyPr vert="horz" lIns="91440" tIns="45720" rIns="91440" bIns="45720" rtlCol="0">
            <a:noAutofit/>
          </a:bodyPr>
          <a:lstStyle/>
          <a:p>
            <a:pPr marL="0" marR="0" algn="ctr">
              <a:spcBef>
                <a:spcPts val="385"/>
              </a:spcBef>
              <a:spcAft>
                <a:spcPts val="0"/>
              </a:spcAft>
            </a:pPr>
            <a:r>
              <a:rPr lang="en-US" sz="1600" kern="1200" dirty="0">
                <a:solidFill>
                  <a:srgbClr val="000000"/>
                </a:solidFill>
                <a:effectLst/>
                <a:latin typeface="Calibri"/>
                <a:ea typeface="Times New Roman"/>
                <a:cs typeface="Times New Roman"/>
              </a:rPr>
              <a:t>Data courtesy of </a:t>
            </a:r>
            <a:r>
              <a:rPr lang="en-US" sz="1600" u="sng" dirty="0">
                <a:solidFill>
                  <a:srgbClr val="0000FF"/>
                </a:solidFill>
                <a:effectLst/>
                <a:latin typeface="Calibri"/>
                <a:ea typeface="Calibri"/>
                <a:cs typeface="Times New Roman"/>
                <a:hlinkClick r:id="rId3"/>
              </a:rPr>
              <a:t>Robert Wood Johnson Foundation poll </a:t>
            </a:r>
            <a:r>
              <a:rPr lang="en-US" sz="1600" kern="1200" dirty="0">
                <a:solidFill>
                  <a:srgbClr val="000000"/>
                </a:solidFill>
                <a:effectLst/>
                <a:latin typeface="Calibri"/>
                <a:ea typeface="Times New Roman"/>
                <a:cs typeface="Times New Roman"/>
              </a:rPr>
              <a:t>June, 2015</a:t>
            </a:r>
            <a:endParaRPr lang="en-US" sz="1200" dirty="0">
              <a:effectLst/>
              <a:latin typeface="Times New Roman"/>
              <a:ea typeface="Times New Roman"/>
            </a:endParaRPr>
          </a:p>
        </p:txBody>
      </p:sp>
      <p:sp>
        <p:nvSpPr>
          <p:cNvPr id="8" name="Date Placeholder 3"/>
          <p:cNvSpPr>
            <a:spLocks noGrp="1"/>
          </p:cNvSpPr>
          <p:nvPr>
            <p:ph type="dt" sz="half" idx="2"/>
          </p:nvPr>
        </p:nvSpPr>
        <p:spPr>
          <a:xfrm>
            <a:off x="457200" y="6340475"/>
            <a:ext cx="2133600" cy="365125"/>
          </a:xfrm>
        </p:spPr>
        <p:txBody>
          <a:bodyPr>
            <a:normAutofit/>
          </a:bodyPr>
          <a:lstStyle/>
          <a:p>
            <a:pPr marL="0" indent="0">
              <a:buNone/>
            </a:pPr>
            <a:r>
              <a:rPr lang="en-US" sz="1200" b="0" dirty="0" smtClean="0"/>
              <a:t>September 2015 </a:t>
            </a:r>
            <a:endParaRPr lang="en-US" sz="1200" b="0" dirty="0"/>
          </a:p>
        </p:txBody>
      </p:sp>
      <p:sp>
        <p:nvSpPr>
          <p:cNvPr id="9" name="Footer Placeholder 4"/>
          <p:cNvSpPr>
            <a:spLocks noGrp="1"/>
          </p:cNvSpPr>
          <p:nvPr>
            <p:ph type="ftr" sz="quarter" idx="3"/>
          </p:nvPr>
        </p:nvSpPr>
        <p:spPr>
          <a:xfrm>
            <a:off x="2590800" y="6340475"/>
            <a:ext cx="3962400" cy="365125"/>
          </a:xfrm>
        </p:spPr>
        <p:txBody>
          <a:bodyPr/>
          <a:lstStyle/>
          <a:p>
            <a:pPr algn="ctr"/>
            <a:r>
              <a:rPr lang="en-US" dirty="0" smtClean="0"/>
              <a:t>Tips for Assisters</a:t>
            </a:r>
            <a:endParaRPr lang="en-US" dirty="0"/>
          </a:p>
        </p:txBody>
      </p:sp>
      <p:sp>
        <p:nvSpPr>
          <p:cNvPr id="10" name="Slide Number Placeholder 5"/>
          <p:cNvSpPr>
            <a:spLocks noGrp="1"/>
          </p:cNvSpPr>
          <p:nvPr>
            <p:ph type="sldNum" sz="quarter" idx="4"/>
          </p:nvPr>
        </p:nvSpPr>
        <p:spPr>
          <a:xfrm>
            <a:off x="6553200" y="6340475"/>
            <a:ext cx="2133600" cy="365125"/>
          </a:xfrm>
        </p:spPr>
        <p:txBody>
          <a:bodyPr/>
          <a:lstStyle/>
          <a:p>
            <a:pPr algn="r"/>
            <a:fld id="{4C7DC1E6-81B2-456F-AAD5-518541D82B07}" type="slidenum">
              <a:rPr lang="en-US" smtClean="0"/>
              <a:pPr algn="r"/>
              <a:t>7</a:t>
            </a:fld>
            <a:endParaRPr lang="en-US" dirty="0"/>
          </a:p>
        </p:txBody>
      </p:sp>
    </p:spTree>
    <p:extLst>
      <p:ext uri="{BB962C8B-B14F-4D97-AF65-F5344CB8AC3E}">
        <p14:creationId xmlns:p14="http://schemas.microsoft.com/office/powerpoint/2010/main" val="11391008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Understand </a:t>
            </a:r>
            <a:r>
              <a:rPr lang="en-US" dirty="0" smtClean="0"/>
              <a:t>the Uninsured– continued</a:t>
            </a:r>
            <a:endParaRPr lang="en-US" dirty="0"/>
          </a:p>
        </p:txBody>
      </p:sp>
      <p:sp>
        <p:nvSpPr>
          <p:cNvPr id="2" name="Content Placeholder 1"/>
          <p:cNvSpPr>
            <a:spLocks noGrp="1"/>
          </p:cNvSpPr>
          <p:nvPr>
            <p:ph idx="1"/>
          </p:nvPr>
        </p:nvSpPr>
        <p:spPr>
          <a:xfrm>
            <a:off x="228600" y="1371600"/>
            <a:ext cx="8534400" cy="4525963"/>
          </a:xfrm>
        </p:spPr>
        <p:txBody>
          <a:bodyPr>
            <a:normAutofit lnSpcReduction="10000"/>
          </a:bodyPr>
          <a:lstStyle/>
          <a:p>
            <a:r>
              <a:rPr lang="en-US" sz="3000" dirty="0"/>
              <a:t>Almost half (47%) </a:t>
            </a:r>
            <a:r>
              <a:rPr lang="en-US" sz="3000" dirty="0" smtClean="0"/>
              <a:t>haven’t </a:t>
            </a:r>
            <a:r>
              <a:rPr lang="en-US" sz="3000" dirty="0"/>
              <a:t>gone to the Health Insurance Marketplace and another 10% are unsure if they have. This means there is still a substantial number of uninsured to reach with information encouraging them to look into their options. </a:t>
            </a:r>
          </a:p>
          <a:p>
            <a:r>
              <a:rPr lang="en-US" sz="3000" dirty="0"/>
              <a:t>There are substantial knowledge gaps around the tax credits and special enrollment periods that need to be filled. Education about the increasing </a:t>
            </a:r>
            <a:r>
              <a:rPr lang="en-US" sz="3000" dirty="0" smtClean="0"/>
              <a:t>fee </a:t>
            </a:r>
            <a:r>
              <a:rPr lang="en-US" sz="3000" dirty="0"/>
              <a:t>amount could drive about one-quarter of the uninsured to enroll.</a:t>
            </a:r>
          </a:p>
          <a:p>
            <a:endParaRPr lang="en-US" dirty="0"/>
          </a:p>
        </p:txBody>
      </p:sp>
      <p:sp>
        <p:nvSpPr>
          <p:cNvPr id="7" name="Content Placeholder 6"/>
          <p:cNvSpPr>
            <a:spLocks noGrp="1"/>
          </p:cNvSpPr>
          <p:nvPr/>
        </p:nvSpPr>
        <p:spPr>
          <a:xfrm>
            <a:off x="495300" y="5899150"/>
            <a:ext cx="8153400" cy="393700"/>
          </a:xfrm>
          <a:prstGeom prst="rect">
            <a:avLst/>
          </a:prstGeom>
          <a:ln>
            <a:noFill/>
          </a:ln>
        </p:spPr>
        <p:txBody>
          <a:bodyPr vert="horz" lIns="91440" tIns="45720" rIns="91440" bIns="45720" rtlCol="0">
            <a:noAutofit/>
          </a:bodyPr>
          <a:lstStyle/>
          <a:p>
            <a:pPr marL="0" marR="0" algn="ctr">
              <a:spcBef>
                <a:spcPts val="385"/>
              </a:spcBef>
              <a:spcAft>
                <a:spcPts val="0"/>
              </a:spcAft>
            </a:pPr>
            <a:r>
              <a:rPr lang="en-US" sz="1600" kern="1200" dirty="0">
                <a:solidFill>
                  <a:srgbClr val="000000"/>
                </a:solidFill>
                <a:effectLst/>
                <a:latin typeface="Calibri"/>
                <a:ea typeface="Times New Roman"/>
                <a:cs typeface="Times New Roman"/>
              </a:rPr>
              <a:t>Data courtesy of </a:t>
            </a:r>
            <a:r>
              <a:rPr lang="en-US" sz="1600" u="sng" dirty="0">
                <a:solidFill>
                  <a:srgbClr val="0000FF"/>
                </a:solidFill>
                <a:effectLst/>
                <a:latin typeface="Calibri"/>
                <a:ea typeface="Calibri"/>
                <a:cs typeface="Times New Roman"/>
                <a:hlinkClick r:id="rId3"/>
              </a:rPr>
              <a:t>Robert Wood Johnson Foundation poll </a:t>
            </a:r>
            <a:r>
              <a:rPr lang="en-US" sz="1600" kern="1200" dirty="0">
                <a:solidFill>
                  <a:srgbClr val="000000"/>
                </a:solidFill>
                <a:effectLst/>
                <a:latin typeface="Calibri"/>
                <a:ea typeface="Times New Roman"/>
                <a:cs typeface="Times New Roman"/>
              </a:rPr>
              <a:t>June, 2015</a:t>
            </a:r>
            <a:endParaRPr lang="en-US" sz="1200" dirty="0">
              <a:effectLst/>
              <a:latin typeface="Times New Roman"/>
              <a:ea typeface="Times New Roman"/>
            </a:endParaRPr>
          </a:p>
        </p:txBody>
      </p:sp>
      <p:sp>
        <p:nvSpPr>
          <p:cNvPr id="9" name="Date Placeholder 3"/>
          <p:cNvSpPr>
            <a:spLocks noGrp="1"/>
          </p:cNvSpPr>
          <p:nvPr>
            <p:ph type="dt" sz="half" idx="2"/>
          </p:nvPr>
        </p:nvSpPr>
        <p:spPr>
          <a:xfrm>
            <a:off x="457200" y="6340475"/>
            <a:ext cx="2133600" cy="365125"/>
          </a:xfrm>
        </p:spPr>
        <p:txBody>
          <a:bodyPr>
            <a:normAutofit/>
          </a:bodyPr>
          <a:lstStyle/>
          <a:p>
            <a:pPr marL="0" indent="0">
              <a:buNone/>
            </a:pPr>
            <a:r>
              <a:rPr lang="en-US" sz="1200" b="0" dirty="0" smtClean="0"/>
              <a:t>September 2015 </a:t>
            </a:r>
            <a:endParaRPr lang="en-US" sz="1200" b="0" dirty="0"/>
          </a:p>
        </p:txBody>
      </p:sp>
      <p:sp>
        <p:nvSpPr>
          <p:cNvPr id="10" name="Footer Placeholder 4"/>
          <p:cNvSpPr>
            <a:spLocks noGrp="1"/>
          </p:cNvSpPr>
          <p:nvPr>
            <p:ph type="ftr" sz="quarter" idx="3"/>
          </p:nvPr>
        </p:nvSpPr>
        <p:spPr>
          <a:xfrm>
            <a:off x="2590800" y="6340475"/>
            <a:ext cx="3962400" cy="365125"/>
          </a:xfrm>
        </p:spPr>
        <p:txBody>
          <a:bodyPr/>
          <a:lstStyle/>
          <a:p>
            <a:pPr algn="ctr"/>
            <a:r>
              <a:rPr lang="en-US" dirty="0" smtClean="0"/>
              <a:t>Tips for Assisters</a:t>
            </a:r>
            <a:endParaRPr lang="en-US" dirty="0"/>
          </a:p>
        </p:txBody>
      </p:sp>
      <p:sp>
        <p:nvSpPr>
          <p:cNvPr id="11" name="Slide Number Placeholder 5"/>
          <p:cNvSpPr>
            <a:spLocks noGrp="1"/>
          </p:cNvSpPr>
          <p:nvPr>
            <p:ph type="sldNum" sz="quarter" idx="4"/>
          </p:nvPr>
        </p:nvSpPr>
        <p:spPr>
          <a:xfrm>
            <a:off x="6553200" y="6340475"/>
            <a:ext cx="2133600" cy="365125"/>
          </a:xfrm>
        </p:spPr>
        <p:txBody>
          <a:bodyPr/>
          <a:lstStyle/>
          <a:p>
            <a:pPr algn="r"/>
            <a:fld id="{4C7DC1E6-81B2-456F-AAD5-518541D82B07}" type="slidenum">
              <a:rPr lang="en-US" smtClean="0"/>
              <a:pPr algn="r"/>
              <a:t>8</a:t>
            </a:fld>
            <a:endParaRPr lang="en-US" dirty="0"/>
          </a:p>
        </p:txBody>
      </p:sp>
    </p:spTree>
    <p:extLst>
      <p:ext uri="{BB962C8B-B14F-4D97-AF65-F5344CB8AC3E}">
        <p14:creationId xmlns:p14="http://schemas.microsoft.com/office/powerpoint/2010/main" val="22523974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51955"/>
            <a:ext cx="9144000" cy="1039091"/>
          </a:xfrm>
        </p:spPr>
        <p:txBody>
          <a:bodyPr/>
          <a:lstStyle/>
          <a:p>
            <a:r>
              <a:rPr lang="en-US" sz="3600" dirty="0" smtClean="0"/>
              <a:t>3. Be Inclusive</a:t>
            </a:r>
            <a:endParaRPr lang="en-US" sz="3600" dirty="0"/>
          </a:p>
        </p:txBody>
      </p:sp>
      <p:pic>
        <p:nvPicPr>
          <p:cNvPr id="7170" name="Picture 2" descr="Graphic of note on bulletin board that says Everyone Matters" title="Graphic of note on bulletin board that says Everyone Matter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721" t="18828" r="17849" b="10764"/>
          <a:stretch/>
        </p:blipFill>
        <p:spPr bwMode="auto">
          <a:xfrm>
            <a:off x="633254" y="1292247"/>
            <a:ext cx="2438399" cy="1777301"/>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p:cNvSpPr txBox="1">
            <a:spLocks/>
          </p:cNvSpPr>
          <p:nvPr/>
        </p:nvSpPr>
        <p:spPr>
          <a:xfrm>
            <a:off x="3121572" y="1303719"/>
            <a:ext cx="6019800" cy="184771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Ensure language access and access for people with disabilities</a:t>
            </a:r>
          </a:p>
          <a:p>
            <a:pPr marL="640080" lvl="1"/>
            <a:r>
              <a:rPr lang="en-US" sz="2400" dirty="0" smtClean="0"/>
              <a:t>Directly, or through the Call </a:t>
            </a:r>
            <a:r>
              <a:rPr lang="en-US" sz="2400" dirty="0"/>
              <a:t>C</a:t>
            </a:r>
            <a:r>
              <a:rPr lang="en-US" sz="2400" dirty="0" smtClean="0"/>
              <a:t>enter, referrals to other assisters, or online</a:t>
            </a:r>
          </a:p>
        </p:txBody>
      </p:sp>
      <p:sp>
        <p:nvSpPr>
          <p:cNvPr id="2" name="Content Placeholder 1"/>
          <p:cNvSpPr>
            <a:spLocks noGrp="1"/>
          </p:cNvSpPr>
          <p:nvPr>
            <p:ph idx="1"/>
          </p:nvPr>
        </p:nvSpPr>
        <p:spPr>
          <a:xfrm>
            <a:off x="381000" y="3012459"/>
            <a:ext cx="8305800" cy="3007342"/>
          </a:xfrm>
        </p:spPr>
        <p:txBody>
          <a:bodyPr>
            <a:noAutofit/>
          </a:bodyPr>
          <a:lstStyle/>
          <a:p>
            <a:pPr marL="365760" indent="-365760"/>
            <a:r>
              <a:rPr lang="en-US" sz="2400" dirty="0" smtClean="0"/>
              <a:t>Provide culturally-appropriate enrollment assistance based on the community you serve</a:t>
            </a:r>
          </a:p>
          <a:p>
            <a:pPr marL="682625" lvl="1" indent="-341313"/>
            <a:r>
              <a:rPr lang="en-US" sz="2400" dirty="0" smtClean="0"/>
              <a:t>Consider ethnic </a:t>
            </a:r>
            <a:r>
              <a:rPr lang="en-US" sz="2400" dirty="0"/>
              <a:t>heritage, nationality of family origin, age, religion, sexual </a:t>
            </a:r>
            <a:r>
              <a:rPr lang="en-US" sz="2400" dirty="0" smtClean="0"/>
              <a:t>orientation</a:t>
            </a:r>
            <a:r>
              <a:rPr lang="en-US" sz="2400" dirty="0"/>
              <a:t>, </a:t>
            </a:r>
            <a:r>
              <a:rPr lang="en-US" sz="2400" dirty="0" smtClean="0"/>
              <a:t>gender identity, disability</a:t>
            </a:r>
            <a:r>
              <a:rPr lang="en-US" sz="2400" dirty="0"/>
              <a:t>, </a:t>
            </a:r>
            <a:r>
              <a:rPr lang="en-US" sz="2400" dirty="0" smtClean="0"/>
              <a:t>and </a:t>
            </a:r>
            <a:r>
              <a:rPr lang="en-US" sz="2400" dirty="0"/>
              <a:t>socioeconomic </a:t>
            </a:r>
            <a:r>
              <a:rPr lang="en-US" sz="2400" dirty="0" smtClean="0"/>
              <a:t>status</a:t>
            </a:r>
          </a:p>
          <a:p>
            <a:pPr marL="365760" indent="-365760"/>
            <a:r>
              <a:rPr lang="en-US" sz="2400" dirty="0"/>
              <a:t>Have multilingual sessions if </a:t>
            </a:r>
            <a:r>
              <a:rPr lang="en-US" sz="2400" dirty="0" smtClean="0"/>
              <a:t>appropriate</a:t>
            </a:r>
          </a:p>
          <a:p>
            <a:pPr marL="365760" indent="-365760"/>
            <a:r>
              <a:rPr lang="en-US" sz="2400" dirty="0" smtClean="0"/>
              <a:t>Have materials in alternative formats, like Braille or large print</a:t>
            </a:r>
          </a:p>
        </p:txBody>
      </p:sp>
      <p:sp>
        <p:nvSpPr>
          <p:cNvPr id="4" name="Date Placeholder 3"/>
          <p:cNvSpPr>
            <a:spLocks noGrp="1"/>
          </p:cNvSpPr>
          <p:nvPr>
            <p:ph type="dt" sz="half" idx="2"/>
          </p:nvPr>
        </p:nvSpPr>
        <p:spPr/>
        <p:txBody>
          <a:bodyPr/>
          <a:lstStyle/>
          <a:p>
            <a:r>
              <a:rPr lang="en-US" dirty="0" smtClean="0"/>
              <a:t>September 2015 </a:t>
            </a:r>
            <a:endParaRPr lang="en-US" dirty="0"/>
          </a:p>
        </p:txBody>
      </p:sp>
      <p:sp>
        <p:nvSpPr>
          <p:cNvPr id="5" name="Footer Placeholder 4"/>
          <p:cNvSpPr>
            <a:spLocks noGrp="1"/>
          </p:cNvSpPr>
          <p:nvPr>
            <p:ph type="ftr" sz="quarter" idx="3"/>
          </p:nvPr>
        </p:nvSpPr>
        <p:spPr/>
        <p:txBody>
          <a:bodyPr/>
          <a:lstStyle/>
          <a:p>
            <a:r>
              <a:rPr lang="en-US" dirty="0" smtClean="0"/>
              <a:t>Tips for Assisters</a:t>
            </a:r>
            <a:endParaRPr lang="en-US" dirty="0"/>
          </a:p>
        </p:txBody>
      </p:sp>
      <p:sp>
        <p:nvSpPr>
          <p:cNvPr id="6" name="Slide Number Placeholder 5"/>
          <p:cNvSpPr>
            <a:spLocks noGrp="1"/>
          </p:cNvSpPr>
          <p:nvPr>
            <p:ph type="sldNum" sz="quarter" idx="4"/>
          </p:nvPr>
        </p:nvSpPr>
        <p:spPr/>
        <p:txBody>
          <a:bodyPr/>
          <a:lstStyle/>
          <a:p>
            <a:fld id="{4C7DC1E6-81B2-456F-AAD5-518541D82B07}" type="slidenum">
              <a:rPr lang="en-US" smtClean="0"/>
              <a:pPr/>
              <a:t>9</a:t>
            </a:fld>
            <a:endParaRPr lang="en-US" dirty="0"/>
          </a:p>
        </p:txBody>
      </p:sp>
    </p:spTree>
    <p:extLst>
      <p:ext uri="{BB962C8B-B14F-4D97-AF65-F5344CB8AC3E}">
        <p14:creationId xmlns:p14="http://schemas.microsoft.com/office/powerpoint/2010/main" val="80566323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54536&quot;&gt;&lt;property id=&quot;20148&quot; value=&quot;5&quot;/&gt;&lt;property id=&quot;20300&quot; value=&quot;Slide 2 - &amp;quot;Tips For Assisters&amp;quot;&quot;/&gt;&lt;property id=&quot;20307&quot; value=&quot;401&quot;/&gt;&lt;/object&gt;&lt;object type=&quot;3&quot; unique_id=&quot;54537&quot;&gt;&lt;property id=&quot;20148&quot; value=&quot;5&quot;/&gt;&lt;property id=&quot;20300&quot; value=&quot;Slide 3 - &amp;quot;1. Target Your Audience&amp;quot;&quot;/&gt;&lt;property id=&quot;20307&quot; value=&quot;391&quot;/&gt;&lt;/object&gt;&lt;object type=&quot;3&quot; unique_id=&quot;54538&quot;&gt;&lt;property id=&quot;20148&quot; value=&quot;5&quot;/&gt;&lt;property id=&quot;20300&quot; value=&quot;Slide 5 - &amp;quot;2. The 2 E’s – Educate and Enroll&amp;quot;&quot;/&gt;&lt;property id=&quot;20307&quot; value=&quot;392&quot;/&gt;&lt;/object&gt;&lt;object type=&quot;3&quot; unique_id=&quot;54540&quot;&gt;&lt;property id=&quot;20148&quot; value=&quot;5&quot;/&gt;&lt;property id=&quot;20300&quot; value=&quot;Slide 4 - &amp;quot;Target Your Audience&amp;quot;&quot;/&gt;&lt;property id=&quot;20307&quot; value=&quot;394&quot;/&gt;&lt;/object&gt;&lt;object type=&quot;3&quot; unique_id=&quot;54542&quot;&gt;&lt;property id=&quot;20148&quot; value=&quot;5&quot;/&gt;&lt;property id=&quot;20300&quot; value=&quot;Slide 9 - &amp;quot;3. Be Inclusive&amp;quot;&quot;/&gt;&lt;property id=&quot;20307&quot; value=&quot;419&quot;/&gt;&lt;/object&gt;&lt;object type=&quot;3&quot; unique_id=&quot;54544&quot;&gt;&lt;property id=&quot;20148&quot; value=&quot;5&quot;/&gt;&lt;property id=&quot;20300&quot; value=&quot;Slide 11 - &amp;quot; Emphasize Affordability&amp;quot;&quot;/&gt;&lt;property id=&quot;20307&quot; value=&quot;415&quot;/&gt;&lt;/object&gt;&lt;object type=&quot;3&quot; unique_id=&quot;54545&quot;&gt;&lt;property id=&quot;20148&quot; value=&quot;5&quot;/&gt;&lt;property id=&quot;20300&quot; value=&quot;Slide 14 - &amp;quot;5. Keep It Simple&amp;quot;&quot;/&gt;&lt;property id=&quot;20307&quot; value=&quot;418&quot;/&gt;&lt;/object&gt;&lt;object type=&quot;3&quot; unique_id=&quot;54546&quot;&gt;&lt;property id=&quot;20148&quot; value=&quot;5&quot;/&gt;&lt;property id=&quot;20300&quot; value=&quot;Slide 18 - &amp;quot;9. Stay Up-To-Date&amp;quot;&quot;/&gt;&lt;property id=&quot;20307&quot; value=&quot;410&quot;/&gt;&lt;/object&gt;&lt;object type=&quot;3&quot; unique_id=&quot;54548&quot;&gt;&lt;property id=&quot;20148&quot; value=&quot;5&quot;/&gt;&lt;property id=&quot;20300&quot; value=&quot;Slide 15 - &amp;quot;6. Keep the Door Open&amp;quot;&quot;/&gt;&lt;property id=&quot;20307&quot; value=&quot;400&quot;/&gt;&lt;/object&gt;&lt;object type=&quot;3&quot; unique_id=&quot;54549&quot;&gt;&lt;property id=&quot;20148&quot; value=&quot;5&quot;/&gt;&lt;property id=&quot;20300&quot; value=&quot;Slide 16 - &amp;quot;7. Persistence with Permission&amp;quot;&quot;/&gt;&lt;property id=&quot;20307&quot; value=&quot;414&quot;/&gt;&lt;/object&gt;&lt;object type=&quot;3&quot; unique_id=&quot;54550&quot;&gt;&lt;property id=&quot;20148&quot; value=&quot;5&quot;/&gt;&lt;property id=&quot;20300&quot; value=&quot;Slide 17 - &amp;quot;8. Share Feedback&amp;quot;&quot;/&gt;&lt;property id=&quot;20307&quot; value=&quot;412&quot;/&gt;&lt;/object&gt;&lt;object type=&quot;3&quot; unique_id=&quot;54551&quot;&gt;&lt;property id=&quot;20148&quot; value=&quot;5&quot;/&gt;&lt;property id=&quot;20300&quot; value=&quot;Slide 20 - &amp;quot;Stay Connected&amp;quot;&quot;/&gt;&lt;property id=&quot;20307&quot; value=&quot;421&quot;/&gt;&lt;/object&gt;&lt;object type=&quot;3&quot; unique_id=&quot;54552&quot;&gt;&lt;property id=&quot;20148&quot; value=&quot;5&quot;/&gt;&lt;property id=&quot;20300&quot; value=&quot;Slide 1 - &amp;quot;Engaging Consumers in the Health Insurance Marketplace&amp;quot;&quot;/&gt;&lt;property id=&quot;20307&quot; value=&quot;426&quot;/&gt;&lt;/object&gt;&lt;object type=&quot;3&quot; unique_id=&quot;54553&quot;&gt;&lt;property id=&quot;20148&quot; value=&quot;5&quot;/&gt;&lt;property id=&quot;20300&quot; value=&quot;Slide 10 - &amp;quot;4. Emphasize Affordability&amp;quot;&quot;/&gt;&lt;property id=&quot;20307&quot; value=&quot;425&quot;/&gt;&lt;/object&gt;&lt;object type=&quot;3&quot; unique_id=&quot;54554&quot;&gt;&lt;property id=&quot;20148&quot; value=&quot;5&quot;/&gt;&lt;property id=&quot;20300&quot; value=&quot;Slide 12 - &amp;quot;Consumer Affordability Information&amp;quot;&quot;/&gt;&lt;property id=&quot;20307&quot; value=&quot;424&quot;/&gt;&lt;/object&gt;&lt;object type=&quot;3&quot; unique_id=&quot;54555&quot;&gt;&lt;property id=&quot;20148&quot; value=&quot;5&quot;/&gt;&lt;property id=&quot;20300&quot; value=&quot;Slide 19 - &amp;quot;Marketplace.cms.gov&amp;quot;&quot;/&gt;&lt;property id=&quot;20307&quot; value=&quot;423&quot;/&gt;&lt;/object&gt;&lt;object type=&quot;3&quot; unique_id=&quot;219265&quot;&gt;&lt;property id=&quot;20148&quot; value=&quot;5&quot;/&gt;&lt;property id=&quot;20300&quot; value=&quot;Slide 6 - &amp;quot;Understand Uninsured People&amp;quot;&quot;/&gt;&lt;property id=&quot;20307&quot; value=&quot;427&quot;/&gt;&lt;/object&gt;&lt;object type=&quot;3&quot; unique_id=&quot;219266&quot;&gt;&lt;property id=&quot;20148&quot; value=&quot;5&quot;/&gt;&lt;property id=&quot;20300&quot; value=&quot;Slide 7 - &amp;quot;Understand Uninsured People - continued&amp;quot;&quot;/&gt;&lt;property id=&quot;20307&quot; value=&quot;428&quot;/&gt;&lt;/object&gt;&lt;object type=&quot;3&quot; unique_id=&quot;220333&quot;&gt;&lt;property id=&quot;20148&quot; value=&quot;5&quot;/&gt;&lt;property id=&quot;20300&quot; value=&quot;Slide 13 - &amp;quot;Can’t Afford Health Coverage?&amp;quot;&quot;/&gt;&lt;property id=&quot;20307&quot; value=&quot;429&quot;/&gt;&lt;/object&gt;&lt;object type=&quot;3&quot; unique_id=&quot;220460&quot;&gt;&lt;property id=&quot;20148&quot; value=&quot;5&quot;/&gt;&lt;property id=&quot;20300&quot; value=&quot;Slide 8 - &amp;quot;Understand Uninsured People – slide 3&amp;quot;&quot;/&gt;&lt;property id=&quot;20307&quot; value=&quot;430&quot;/&gt;&lt;/object&gt;&lt;/object&gt;&lt;/object&gt;&lt;/database&gt;"/>
  <p:tag name="SECTOMILLISECCONVERTED" val="1"/>
</p:tagLst>
</file>

<file path=ppt/theme/theme1.xml><?xml version="1.0" encoding="utf-8"?>
<a:theme xmlns:a="http://schemas.openxmlformats.org/drawingml/2006/main" name="Theme2">
  <a:themeElements>
    <a:clrScheme name="Custom 1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DB3E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Theme2">
  <a:themeElements>
    <a:clrScheme name="Custom 1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DB3E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015 Blue Section Header - bulleted lis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015 Text Slide - bulleted list">
  <a:themeElements>
    <a:clrScheme name="Custom 1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DB3E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41275" cap="flat" cmpd="sng" algn="ctr">
          <a:solidFill>
            <a:srgbClr val="FF0000"/>
          </a:solidFill>
          <a:prstDash val="solid"/>
        </a:ln>
        <a:effectLst/>
        <a:extLst>
          <a:ext uri="{909E8E84-426E-40DD-AFC4-6F175D3DCCD1}">
            <a14:hiddenFill xmlns:a14="http://schemas.microsoft.com/office/drawing/2010/main">
              <a:solidFill>
                <a:schemeClr val="accent1"/>
              </a:solidFill>
            </a14:hiddenFill>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5.xml><?xml version="1.0" encoding="utf-8"?>
<a:theme xmlns:a="http://schemas.openxmlformats.org/drawingml/2006/main" name="CMS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40830</TotalTime>
  <Words>3836</Words>
  <Application>Microsoft Office PowerPoint</Application>
  <PresentationFormat>On-screen Show (4:3)</PresentationFormat>
  <Paragraphs>283</Paragraphs>
  <Slides>20</Slides>
  <Notes>20</Notes>
  <HiddenSlides>0</HiddenSlides>
  <MMClips>0</MMClips>
  <ScaleCrop>false</ScaleCrop>
  <HeadingPairs>
    <vt:vector size="4" baseType="variant">
      <vt:variant>
        <vt:lpstr>Theme</vt:lpstr>
      </vt:variant>
      <vt:variant>
        <vt:i4>5</vt:i4>
      </vt:variant>
      <vt:variant>
        <vt:lpstr>Slide Titles</vt:lpstr>
      </vt:variant>
      <vt:variant>
        <vt:i4>20</vt:i4>
      </vt:variant>
    </vt:vector>
  </HeadingPairs>
  <TitlesOfParts>
    <vt:vector size="25" baseType="lpstr">
      <vt:lpstr>Theme2</vt:lpstr>
      <vt:lpstr>3_Theme2</vt:lpstr>
      <vt:lpstr>2015 Blue Section Header - bulleted list</vt:lpstr>
      <vt:lpstr>2015 Text Slide - bulleted list</vt:lpstr>
      <vt:lpstr>CMS_template</vt:lpstr>
      <vt:lpstr>Engaging Consumers in the Health Insurance Marketplace</vt:lpstr>
      <vt:lpstr>Tips For Assisters</vt:lpstr>
      <vt:lpstr>1. Target Your Audience</vt:lpstr>
      <vt:lpstr>Target Your Audience</vt:lpstr>
      <vt:lpstr>2. The 2 Es – Educate and Enroll</vt:lpstr>
      <vt:lpstr>The Uninsured</vt:lpstr>
      <vt:lpstr>Understand the Uninsured </vt:lpstr>
      <vt:lpstr>Understand the Uninsured– continued</vt:lpstr>
      <vt:lpstr>3. Be Inclusive</vt:lpstr>
      <vt:lpstr>4. Emphasize Affordability</vt:lpstr>
      <vt:lpstr>Consumer Affordability Information</vt:lpstr>
      <vt:lpstr>Can’t Afford Health Coverage?</vt:lpstr>
      <vt:lpstr>5. Keep It Simple</vt:lpstr>
      <vt:lpstr>Coverage to Care</vt:lpstr>
      <vt:lpstr>6. Keep the Door Open</vt:lpstr>
      <vt:lpstr>7. Persistence with Permission</vt:lpstr>
      <vt:lpstr>8. Share Feedback</vt:lpstr>
      <vt:lpstr>9. Stay Up-To-Date</vt:lpstr>
      <vt:lpstr>Marketplace.cms.gov</vt:lpstr>
      <vt:lpstr>Stay Connected</vt:lpstr>
    </vt:vector>
  </TitlesOfParts>
  <Company>CMS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CMS</dc:creator>
  <cp:lastModifiedBy>SUSAN GUSTAFSON</cp:lastModifiedBy>
  <cp:revision>1133</cp:revision>
  <cp:lastPrinted>2015-09-08T19:15:10Z</cp:lastPrinted>
  <dcterms:created xsi:type="dcterms:W3CDTF">2012-06-28T19:49:56Z</dcterms:created>
  <dcterms:modified xsi:type="dcterms:W3CDTF">2015-11-19T15:46:53Z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380339981</vt:i4>
  </property>
  <property fmtid="{D5CDD505-2E9C-101B-9397-08002B2CF9AE}" pid="3" name="_NewReviewCycle">
    <vt:lpwstr/>
  </property>
  <property fmtid="{D5CDD505-2E9C-101B-9397-08002B2CF9AE}" pid="4" name="_EmailSubject">
    <vt:lpwstr>Please replace the Top Tips for Assisters Presentation</vt:lpwstr>
  </property>
  <property fmtid="{D5CDD505-2E9C-101B-9397-08002B2CF9AE}" pid="5" name="_AuthorEmail">
    <vt:lpwstr>Susan.Gustafson@cms.hhs.gov</vt:lpwstr>
  </property>
  <property fmtid="{D5CDD505-2E9C-101B-9397-08002B2CF9AE}" pid="6" name="_AuthorEmailDisplayName">
    <vt:lpwstr>Gustafson, Susan (CMS/OC)</vt:lpwstr>
  </property>
  <property fmtid="{D5CDD505-2E9C-101B-9397-08002B2CF9AE}" pid="7" name="_PreviousAdHocReviewCycleID">
    <vt:i4>-1026600374</vt:i4>
  </property>
</Properties>
</file>