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7" r:id="rId2"/>
  </p:sldMasterIdLst>
  <p:notesMasterIdLst>
    <p:notesMasterId r:id="rId41"/>
  </p:notesMasterIdLst>
  <p:handoutMasterIdLst>
    <p:handoutMasterId r:id="rId42"/>
  </p:handoutMasterIdLst>
  <p:sldIdLst>
    <p:sldId id="256" r:id="rId3"/>
    <p:sldId id="257" r:id="rId4"/>
    <p:sldId id="300" r:id="rId5"/>
    <p:sldId id="301" r:id="rId6"/>
    <p:sldId id="307" r:id="rId7"/>
    <p:sldId id="359" r:id="rId8"/>
    <p:sldId id="351" r:id="rId9"/>
    <p:sldId id="323" r:id="rId10"/>
    <p:sldId id="360" r:id="rId11"/>
    <p:sldId id="324" r:id="rId12"/>
    <p:sldId id="325" r:id="rId13"/>
    <p:sldId id="315" r:id="rId14"/>
    <p:sldId id="318" r:id="rId15"/>
    <p:sldId id="327" r:id="rId16"/>
    <p:sldId id="317" r:id="rId17"/>
    <p:sldId id="326" r:id="rId18"/>
    <p:sldId id="329" r:id="rId19"/>
    <p:sldId id="330" r:id="rId20"/>
    <p:sldId id="332" r:id="rId21"/>
    <p:sldId id="337" r:id="rId22"/>
    <p:sldId id="338" r:id="rId23"/>
    <p:sldId id="352" r:id="rId24"/>
    <p:sldId id="344" r:id="rId25"/>
    <p:sldId id="353" r:id="rId26"/>
    <p:sldId id="345" r:id="rId27"/>
    <p:sldId id="354" r:id="rId28"/>
    <p:sldId id="347" r:id="rId29"/>
    <p:sldId id="355" r:id="rId30"/>
    <p:sldId id="349" r:id="rId31"/>
    <p:sldId id="357" r:id="rId32"/>
    <p:sldId id="358" r:id="rId33"/>
    <p:sldId id="356" r:id="rId34"/>
    <p:sldId id="342" r:id="rId35"/>
    <p:sldId id="350" r:id="rId36"/>
    <p:sldId id="333" r:id="rId37"/>
    <p:sldId id="331" r:id="rId38"/>
    <p:sldId id="322" r:id="rId39"/>
    <p:sldId id="298" r:id="rId40"/>
  </p:sldIdLst>
  <p:sldSz cx="9144000" cy="6858000" type="screen4x3"/>
  <p:notesSz cx="7010400" cy="9296400"/>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RIELLA CAMERA" initials="AC" lastIdx="5" clrIdx="0"/>
  <p:cmAuthor id="7" name="Karie Watson" initials="KW" lastIdx="19" clrIdx="7">
    <p:extLst>
      <p:ext uri="{19B8F6BF-5375-455C-9EA6-DF929625EA0E}">
        <p15:presenceInfo xmlns:p15="http://schemas.microsoft.com/office/powerpoint/2012/main" userId="S-1-5-21-4095628063-3556742122-3606576086-133138" providerId="AD"/>
      </p:ext>
    </p:extLst>
  </p:cmAuthor>
  <p:cmAuthor id="1" name="Jessica Veffer" initials="JV" lastIdx="8" clrIdx="1"/>
  <p:cmAuthor id="8" name="Susan Razik" initials="SR" lastIdx="5" clrIdx="8">
    <p:extLst>
      <p:ext uri="{19B8F6BF-5375-455C-9EA6-DF929625EA0E}">
        <p15:presenceInfo xmlns:p15="http://schemas.microsoft.com/office/powerpoint/2012/main" userId="S-1-5-21-4095628063-3556742122-3606576086-10170" providerId="AD"/>
      </p:ext>
    </p:extLst>
  </p:cmAuthor>
  <p:cmAuthor id="2" name="ELIZABETH PARISH" initials="EP" lastIdx="2" clrIdx="2"/>
  <p:cmAuthor id="9" name="Amy Miner" initials="AM" lastIdx="14" clrIdx="9">
    <p:extLst>
      <p:ext uri="{19B8F6BF-5375-455C-9EA6-DF929625EA0E}">
        <p15:presenceInfo xmlns:p15="http://schemas.microsoft.com/office/powerpoint/2012/main" userId="S-1-5-21-4095628063-3556742122-3606576086-8437" providerId="AD"/>
      </p:ext>
    </p:extLst>
  </p:cmAuthor>
  <p:cmAuthor id="3" name="Susan K. Razik" initials="SKR" lastIdx="4" clrIdx="3"/>
  <p:cmAuthor id="10" name="Erin Gordon" initials="EG" lastIdx="26" clrIdx="10">
    <p:extLst>
      <p:ext uri="{19B8F6BF-5375-455C-9EA6-DF929625EA0E}">
        <p15:presenceInfo xmlns:p15="http://schemas.microsoft.com/office/powerpoint/2012/main" userId="S-1-5-21-4095628063-3556742122-3606576086-10842" providerId="AD"/>
      </p:ext>
    </p:extLst>
  </p:cmAuthor>
  <p:cmAuthor id="4" name="Craig Stoltz" initials="CS" lastIdx="4" clrIdx="4"/>
  <p:cmAuthor id="11" name="Erin Pressley" initials="EP" lastIdx="3" clrIdx="11">
    <p:extLst>
      <p:ext uri="{19B8F6BF-5375-455C-9EA6-DF929625EA0E}">
        <p15:presenceInfo xmlns:p15="http://schemas.microsoft.com/office/powerpoint/2012/main" userId="S-1-5-21-4095628063-3556742122-3606576086-8914" providerId="AD"/>
      </p:ext>
    </p:extLst>
  </p:cmAuthor>
  <p:cmAuthor id="5" name="Amanda Brander" initials="AB" lastIdx="6" clrIdx="5">
    <p:extLst>
      <p:ext uri="{19B8F6BF-5375-455C-9EA6-DF929625EA0E}">
        <p15:presenceInfo xmlns:p15="http://schemas.microsoft.com/office/powerpoint/2012/main" userId="S-1-5-21-4095628063-3556742122-3606576086-123942" providerId="AD"/>
      </p:ext>
    </p:extLst>
  </p:cmAuthor>
  <p:cmAuthor id="6" name="KATE FICKE" initials="KF" lastIdx="15" clrIdx="6">
    <p:extLst>
      <p:ext uri="{19B8F6BF-5375-455C-9EA6-DF929625EA0E}">
        <p15:presenceInfo xmlns:p15="http://schemas.microsoft.com/office/powerpoint/2012/main" userId="S-1-5-21-4095628063-3556742122-3606576086-7543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0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65" autoAdjust="0"/>
    <p:restoredTop sz="41293" autoAdjust="0"/>
  </p:normalViewPr>
  <p:slideViewPr>
    <p:cSldViewPr>
      <p:cViewPr>
        <p:scale>
          <a:sx n="60" d="100"/>
          <a:sy n="60" d="100"/>
        </p:scale>
        <p:origin x="1584" y="-264"/>
      </p:cViewPr>
      <p:guideLst>
        <p:guide orient="horz" pos="2160"/>
        <p:guide pos="2880"/>
      </p:guideLst>
    </p:cSldViewPr>
  </p:slideViewPr>
  <p:notesTextViewPr>
    <p:cViewPr>
      <p:scale>
        <a:sx n="150" d="100"/>
        <a:sy n="150" d="100"/>
      </p:scale>
      <p:origin x="0" y="0"/>
    </p:cViewPr>
  </p:notesTextViewPr>
  <p:sorterViewPr>
    <p:cViewPr>
      <p:scale>
        <a:sx n="148" d="100"/>
        <a:sy n="148" d="100"/>
      </p:scale>
      <p:origin x="0" y="-1824"/>
    </p:cViewPr>
  </p:sorterViewPr>
  <p:notesViewPr>
    <p:cSldViewPr>
      <p:cViewPr varScale="1">
        <p:scale>
          <a:sx n="56" d="100"/>
          <a:sy n="56" d="100"/>
        </p:scale>
        <p:origin x="2832"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gs" Target="tags/tag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DE24DCC6-69B8-44D6-9F34-A3B85CBCC1CB}" type="datetimeFigureOut">
              <a:rPr lang="en-US" smtClean="0"/>
              <a:t>11/18/2016</a:t>
            </a:fld>
            <a:endParaRPr lang="en-US" dirty="0"/>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9CB0BA10-5AAD-4AE7-8739-2DA1E1572876}" type="slidenum">
              <a:rPr lang="en-US" smtClean="0"/>
              <a:t>‹#›</a:t>
            </a:fld>
            <a:endParaRPr lang="en-US" dirty="0"/>
          </a:p>
        </p:txBody>
      </p:sp>
    </p:spTree>
    <p:extLst>
      <p:ext uri="{BB962C8B-B14F-4D97-AF65-F5344CB8AC3E}">
        <p14:creationId xmlns:p14="http://schemas.microsoft.com/office/powerpoint/2010/main" val="39850843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0" cy="464820"/>
          </a:xfrm>
          <a:prstGeom prst="rect">
            <a:avLst/>
          </a:prstGeom>
        </p:spPr>
        <p:txBody>
          <a:bodyPr vert="horz" lIns="93168" tIns="46584" rIns="93168" bIns="46584" rtlCol="0"/>
          <a:lstStyle>
            <a:lvl1pPr algn="l">
              <a:defRPr sz="1200"/>
            </a:lvl1pPr>
          </a:lstStyle>
          <a:p>
            <a:endParaRPr lang="en-US" dirty="0"/>
          </a:p>
        </p:txBody>
      </p:sp>
      <p:sp>
        <p:nvSpPr>
          <p:cNvPr id="3" name="Date Placeholder 2"/>
          <p:cNvSpPr>
            <a:spLocks noGrp="1"/>
          </p:cNvSpPr>
          <p:nvPr>
            <p:ph type="dt" idx="1"/>
          </p:nvPr>
        </p:nvSpPr>
        <p:spPr>
          <a:xfrm>
            <a:off x="3970939" y="0"/>
            <a:ext cx="3037840" cy="464820"/>
          </a:xfrm>
          <a:prstGeom prst="rect">
            <a:avLst/>
          </a:prstGeom>
        </p:spPr>
        <p:txBody>
          <a:bodyPr vert="horz" lIns="93168" tIns="46584" rIns="93168" bIns="46584" rtlCol="0"/>
          <a:lstStyle>
            <a:lvl1pPr algn="r">
              <a:defRPr sz="1200"/>
            </a:lvl1pPr>
          </a:lstStyle>
          <a:p>
            <a:fld id="{AA1DEE83-FFA2-41AC-A2BE-92FCE3A98EAF}" type="datetimeFigureOut">
              <a:rPr lang="en-US" smtClean="0"/>
              <a:t>11/18/2016</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68" tIns="46584" rIns="93168" bIns="46584"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68" tIns="46584" rIns="93168" bIns="4658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829967"/>
            <a:ext cx="3037840" cy="464820"/>
          </a:xfrm>
          <a:prstGeom prst="rect">
            <a:avLst/>
          </a:prstGeom>
        </p:spPr>
        <p:txBody>
          <a:bodyPr vert="horz" lIns="93168" tIns="46584" rIns="93168" bIns="46584"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9" y="8829967"/>
            <a:ext cx="3037840" cy="464820"/>
          </a:xfrm>
          <a:prstGeom prst="rect">
            <a:avLst/>
          </a:prstGeom>
        </p:spPr>
        <p:txBody>
          <a:bodyPr vert="horz" lIns="93168" tIns="46584" rIns="93168" bIns="46584" rtlCol="0" anchor="b"/>
          <a:lstStyle>
            <a:lvl1pPr algn="r">
              <a:defRPr sz="1200"/>
            </a:lvl1pPr>
          </a:lstStyle>
          <a:p>
            <a:fld id="{12CC208D-7648-44EB-A433-0325AD679931}" type="slidenum">
              <a:rPr lang="en-US" smtClean="0"/>
              <a:t>‹#›</a:t>
            </a:fld>
            <a:endParaRPr lang="en-US" dirty="0"/>
          </a:p>
        </p:txBody>
      </p:sp>
    </p:spTree>
    <p:extLst>
      <p:ext uri="{BB962C8B-B14F-4D97-AF65-F5344CB8AC3E}">
        <p14:creationId xmlns:p14="http://schemas.microsoft.com/office/powerpoint/2010/main" val="3526084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healthcare.gov/exemption-form-instruction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healthcare.gov/choose-a-plan/plans-categorie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healthcare.gov/marketplace-appeal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irs.gov/Affordable-Care-Act/Individuals-and-Families/Individual-Shared-Responsibility-Provision"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healthcare.gov/exemptions-too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www.irs.gov/Help-&amp;-Resources"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www.healthcare.gov/health-coverage-exemptions/exemptions-from-the-fee/" TargetMode="External"/><Relationship Id="rId2" Type="http://schemas.openxmlformats.org/officeDocument/2006/relationships/slide" Target="../slides/slide37.xml"/><Relationship Id="rId1" Type="http://schemas.openxmlformats.org/officeDocument/2006/relationships/notesMaster" Target="../notesMasters/notesMaster1.xml"/><Relationship Id="rId6" Type="http://schemas.openxmlformats.org/officeDocument/2006/relationships/hyperlink" Target="https://www.healtcare.gov/health-coverage-exemptions/hardship-exemptions/" TargetMode="External"/><Relationship Id="rId5" Type="http://schemas.openxmlformats.org/officeDocument/2006/relationships/hyperlink" Target="https://www.healthcare.gov/choose-a-plan/plans-categories/" TargetMode="External"/><Relationship Id="rId4" Type="http://schemas.openxmlformats.org/officeDocument/2006/relationships/hyperlink" Target="https://www.irs.gov/uac/About-Form-8965" TargetMode="Externa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healthcare.gov/exemptions-too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healthcare.gov/immigrants/lawfully-present-immigrants/"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marketplace.cms.gov/applications-and-forms/hardship-exemption.pdf"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healthcare.gov/health-coverage-exemption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irs.gov/pub/irs-pdf/f8965.pdf"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www.irs.gov/instructions/i8965/ch01.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Bef>
                <a:spcPts val="600"/>
              </a:spcBef>
            </a:pPr>
            <a:r>
              <a:rPr lang="en-US" dirty="0" smtClean="0">
                <a:solidFill>
                  <a:prstClr val="black"/>
                </a:solidFill>
              </a:rPr>
              <a:t>The </a:t>
            </a:r>
            <a:r>
              <a:rPr lang="en-US" dirty="0">
                <a:solidFill>
                  <a:prstClr val="black"/>
                </a:solidFill>
              </a:rPr>
              <a:t>information in this presentation was correct as of November 2016. Please note HealthCare.gov undergoes updates on a regular basis so screenshots and language may change as part of the ongoing effort to improve consumer experience. </a:t>
            </a:r>
          </a:p>
          <a:p>
            <a:pPr>
              <a:spcBef>
                <a:spcPts val="600"/>
              </a:spcBef>
            </a:pPr>
            <a:r>
              <a:rPr lang="en-US" dirty="0" smtClean="0"/>
              <a:t>The information presented is for CMS partners. It’s not intended for press purposes and is not on the record. If you are a member of the press, please email the press office at press@cms.hhs.gov.</a:t>
            </a:r>
          </a:p>
          <a:p>
            <a:pPr>
              <a:spcBef>
                <a:spcPts val="600"/>
              </a:spcBef>
            </a:pPr>
            <a:r>
              <a:rPr lang="en-US" dirty="0" smtClean="0"/>
              <a:t>This CMS National Training Program presentation provides basic information about the Marketplace program. You should always consult the relevant statutes, regulations, and rulings for official legal guidance.</a:t>
            </a:r>
          </a:p>
          <a:p>
            <a:endParaRPr lang="en-US" dirty="0"/>
          </a:p>
        </p:txBody>
      </p:sp>
      <p:sp>
        <p:nvSpPr>
          <p:cNvPr id="4" name="Slide Number Placeholder 3"/>
          <p:cNvSpPr>
            <a:spLocks noGrp="1"/>
          </p:cNvSpPr>
          <p:nvPr>
            <p:ph type="sldNum" sz="quarter" idx="10"/>
          </p:nvPr>
        </p:nvSpPr>
        <p:spPr/>
        <p:txBody>
          <a:bodyPr/>
          <a:lstStyle/>
          <a:p>
            <a:fld id="{12CC208D-7648-44EB-A433-0325AD679931}" type="slidenum">
              <a:rPr lang="en-US" smtClean="0"/>
              <a:t>1</a:t>
            </a:fld>
            <a:endParaRPr lang="en-US" dirty="0"/>
          </a:p>
        </p:txBody>
      </p:sp>
    </p:spTree>
    <p:extLst>
      <p:ext uri="{BB962C8B-B14F-4D97-AF65-F5344CB8AC3E}">
        <p14:creationId xmlns:p14="http://schemas.microsoft.com/office/powerpoint/2010/main" val="1940056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US" sz="1200" dirty="0" smtClean="0"/>
              <a:t>Exemptions granted</a:t>
            </a:r>
            <a:r>
              <a:rPr lang="en-US" sz="1200" baseline="0" dirty="0" smtClean="0"/>
              <a:t> by the Marketplace include</a:t>
            </a:r>
            <a:endParaRPr lang="en-US" sz="1200" dirty="0" smtClean="0"/>
          </a:p>
          <a:p>
            <a:pPr marL="171450" indent="-171450">
              <a:buFont typeface="Wingdings" panose="05000000000000000000" pitchFamily="2" charset="2"/>
              <a:buChar char="§"/>
            </a:pPr>
            <a:r>
              <a:rPr lang="en-US" sz="1200" dirty="0" smtClean="0"/>
              <a:t>Exemption for </a:t>
            </a:r>
          </a:p>
          <a:p>
            <a:pPr marL="342900" lvl="0" indent="-171450">
              <a:buFont typeface="Arial" panose="020B0604020202020204" pitchFamily="34" charset="0"/>
              <a:buChar char="•"/>
              <a:tabLst>
                <a:tab pos="342900" algn="l"/>
              </a:tabLst>
            </a:pPr>
            <a:r>
              <a:rPr lang="en-US" sz="1200" dirty="0" smtClean="0"/>
              <a:t>Members of certain religious sect</a:t>
            </a:r>
          </a:p>
          <a:p>
            <a:pPr marL="342900" lvl="0" indent="-171450">
              <a:buFont typeface="Arial" panose="020B0604020202020204" pitchFamily="34" charset="0"/>
              <a:buChar char="•"/>
              <a:tabLst>
                <a:tab pos="342900" algn="l"/>
              </a:tabLst>
            </a:pPr>
            <a:r>
              <a:rPr lang="en-US" sz="1200" dirty="0" smtClean="0"/>
              <a:t>Individuals without access to affordable coverage based on projected household income</a:t>
            </a:r>
          </a:p>
          <a:p>
            <a:pPr marL="342900" indent="-171450">
              <a:buFont typeface="Arial" panose="020B0604020202020204" pitchFamily="34" charset="0"/>
              <a:buChar char="•"/>
              <a:tabLst>
                <a:tab pos="342900" algn="l"/>
              </a:tabLst>
            </a:pPr>
            <a:r>
              <a:rPr lang="en-US" sz="1200" dirty="0" smtClean="0"/>
              <a:t>Hardship exemption for individuals </a:t>
            </a:r>
          </a:p>
          <a:p>
            <a:pPr marL="342900" lvl="0" indent="-171450">
              <a:buFont typeface="Arial" panose="020B0604020202020204" pitchFamily="34" charset="0"/>
              <a:buChar char="•"/>
              <a:tabLst>
                <a:tab pos="342900" algn="l"/>
              </a:tabLst>
            </a:pPr>
            <a:r>
              <a:rPr lang="en-US" sz="1200" dirty="0" smtClean="0"/>
              <a:t>Without access to affordable coverage based on projected income under a Qualified Health Plan (QHP)</a:t>
            </a:r>
          </a:p>
          <a:p>
            <a:pPr marL="342900" lvl="0" indent="-171450">
              <a:buFont typeface="Arial" panose="020B0604020202020204" pitchFamily="34" charset="0"/>
              <a:buChar char="•"/>
              <a:tabLst>
                <a:tab pos="342900" algn="l"/>
              </a:tabLst>
            </a:pPr>
            <a:r>
              <a:rPr lang="en-US" sz="1200" dirty="0" smtClean="0"/>
              <a:t>Ineligible for Medicaid based on a state’s decision not to expand</a:t>
            </a:r>
          </a:p>
          <a:p>
            <a:pPr marL="342900" lvl="0" indent="-171450">
              <a:buFont typeface="Arial" panose="020B0604020202020204" pitchFamily="34" charset="0"/>
              <a:buChar char="•"/>
              <a:tabLst>
                <a:tab pos="342900" algn="l"/>
              </a:tabLst>
            </a:pPr>
            <a:r>
              <a:rPr lang="en-US" sz="1200" dirty="0" smtClean="0"/>
              <a:t>Whose individual insurance plan was cancelled and believe other Marketplace plans are unaffordable</a:t>
            </a:r>
          </a:p>
          <a:p>
            <a:pPr marL="171450" indent="-171450">
              <a:buFont typeface="Wingdings" panose="05000000000000000000" pitchFamily="2" charset="2"/>
              <a:buChar char="§"/>
            </a:pPr>
            <a:r>
              <a:rPr lang="en-US" sz="1200" dirty="0" smtClean="0"/>
              <a:t>General hardship exemption for individuals experiencing circumstances that prevent them from obtaining coverage</a:t>
            </a:r>
            <a:endParaRPr lang="en-US" sz="1200" dirty="0"/>
          </a:p>
        </p:txBody>
      </p:sp>
      <p:sp>
        <p:nvSpPr>
          <p:cNvPr id="4" name="Slide Number Placeholder 3"/>
          <p:cNvSpPr>
            <a:spLocks noGrp="1"/>
          </p:cNvSpPr>
          <p:nvPr>
            <p:ph type="sldNum" sz="quarter" idx="10"/>
          </p:nvPr>
        </p:nvSpPr>
        <p:spPr/>
        <p:txBody>
          <a:bodyPr/>
          <a:lstStyle/>
          <a:p>
            <a:fld id="{12CC208D-7648-44EB-A433-0325AD679931}" type="slidenum">
              <a:rPr lang="en-US" smtClean="0"/>
              <a:t>10</a:t>
            </a:fld>
            <a:endParaRPr lang="en-US" dirty="0"/>
          </a:p>
        </p:txBody>
      </p:sp>
    </p:spTree>
    <p:extLst>
      <p:ext uri="{BB962C8B-B14F-4D97-AF65-F5344CB8AC3E}">
        <p14:creationId xmlns:p14="http://schemas.microsoft.com/office/powerpoint/2010/main" val="2973655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t" latinLnBrk="0" hangingPunct="1">
              <a:spcBef>
                <a:spcPts val="600"/>
              </a:spcBef>
              <a:spcAft>
                <a:spcPts val="0"/>
              </a:spcAft>
              <a:buClrTx/>
              <a:buSzTx/>
              <a:buFont typeface="Wingdings" panose="05000000000000000000" pitchFamily="2" charset="2"/>
              <a:buNone/>
              <a:tabLst/>
              <a:defRPr/>
            </a:pPr>
            <a:r>
              <a:rPr lang="en-US" sz="1200" b="0" i="0" u="none" strike="noStrike" kern="1200" dirty="0" smtClean="0">
                <a:effectLst/>
                <a:latin typeface="+mn-lt"/>
                <a:ea typeface="+mn-ea"/>
                <a:cs typeface="+mn-cs"/>
              </a:rPr>
              <a:t>The</a:t>
            </a:r>
            <a:r>
              <a:rPr lang="en-US" sz="1200" b="0" i="0" u="none" strike="noStrike" kern="1200" baseline="0" dirty="0" smtClean="0">
                <a:effectLst/>
                <a:latin typeface="+mn-lt"/>
                <a:ea typeface="+mn-ea"/>
                <a:cs typeface="+mn-cs"/>
              </a:rPr>
              <a:t> following exemptions m</a:t>
            </a:r>
            <a:r>
              <a:rPr lang="en-US" sz="1200" dirty="0" smtClean="0">
                <a:effectLst/>
              </a:rPr>
              <a:t>ay only be claimed on a federal tax return:</a:t>
            </a:r>
          </a:p>
          <a:p>
            <a:pPr marL="171450" indent="-171450" fontAlgn="t">
              <a:spcBef>
                <a:spcPts val="600"/>
              </a:spcBef>
              <a:buFont typeface="Wingdings" panose="05000000000000000000" pitchFamily="2" charset="2"/>
              <a:buChar char="§"/>
            </a:pPr>
            <a:r>
              <a:rPr lang="en-US" sz="1200" dirty="0" smtClean="0"/>
              <a:t>Exemptions for </a:t>
            </a:r>
          </a:p>
          <a:p>
            <a:pPr marL="400050" lvl="0" indent="-171450" fontAlgn="t">
              <a:spcBef>
                <a:spcPts val="600"/>
              </a:spcBef>
              <a:buFont typeface="Arial" panose="020B0604020202020204" pitchFamily="34" charset="0"/>
              <a:buChar char="•"/>
            </a:pPr>
            <a:r>
              <a:rPr lang="en-US" sz="1200" dirty="0" smtClean="0"/>
              <a:t>Members of Health Care Sharing Ministries</a:t>
            </a:r>
          </a:p>
          <a:p>
            <a:pPr marL="400050" lvl="0" indent="-171450" fontAlgn="t">
              <a:spcBef>
                <a:spcPts val="600"/>
              </a:spcBef>
              <a:buFont typeface="Arial" panose="020B0604020202020204" pitchFamily="34" charset="0"/>
              <a:buChar char="•"/>
            </a:pPr>
            <a:r>
              <a:rPr lang="en-US" sz="1200" dirty="0" smtClean="0"/>
              <a:t>Incarcerated individuals</a:t>
            </a:r>
          </a:p>
          <a:p>
            <a:pPr marL="400050" lvl="0" indent="-171450" fontAlgn="t">
              <a:spcBef>
                <a:spcPts val="600"/>
              </a:spcBef>
              <a:buFont typeface="Arial" panose="020B0604020202020204" pitchFamily="34" charset="0"/>
              <a:buChar char="•"/>
            </a:pPr>
            <a:r>
              <a:rPr lang="en-US" sz="1200" dirty="0" smtClean="0"/>
              <a:t>Individuals not lawfully present</a:t>
            </a:r>
          </a:p>
          <a:p>
            <a:pPr marL="400050" lvl="0" indent="-171450" fontAlgn="t">
              <a:spcBef>
                <a:spcPts val="600"/>
              </a:spcBef>
              <a:buFont typeface="Arial" panose="020B0604020202020204" pitchFamily="34" charset="0"/>
              <a:buChar char="•"/>
            </a:pPr>
            <a:r>
              <a:rPr lang="en-US" sz="1200" dirty="0" smtClean="0"/>
              <a:t>Individuals who experience a short coverage gap</a:t>
            </a:r>
          </a:p>
          <a:p>
            <a:pPr marL="400050" lvl="0" indent="-171450" fontAlgn="t">
              <a:spcBef>
                <a:spcPts val="600"/>
              </a:spcBef>
              <a:buFont typeface="Arial" panose="020B0604020202020204" pitchFamily="34" charset="0"/>
              <a:buChar char="•"/>
            </a:pPr>
            <a:r>
              <a:rPr lang="en-US" sz="1200" dirty="0" smtClean="0"/>
              <a:t>Individuals without access to affordable coverage based on actual household income</a:t>
            </a:r>
          </a:p>
          <a:p>
            <a:pPr marL="400050" lvl="0" indent="-171450" fontAlgn="t">
              <a:spcBef>
                <a:spcPts val="600"/>
              </a:spcBef>
              <a:buFont typeface="Arial" panose="020B0604020202020204" pitchFamily="34" charset="0"/>
              <a:buChar char="•"/>
            </a:pPr>
            <a:r>
              <a:rPr lang="en-US" sz="1200" dirty="0" smtClean="0"/>
              <a:t>Individuals with household income below the income tax filing threshold</a:t>
            </a:r>
          </a:p>
          <a:p>
            <a:pPr marL="400050" lvl="0" indent="-171450" fontAlgn="t">
              <a:spcBef>
                <a:spcPts val="600"/>
              </a:spcBef>
              <a:buFont typeface="Arial" panose="020B0604020202020204" pitchFamily="34" charset="0"/>
              <a:buChar char="•"/>
            </a:pPr>
            <a:r>
              <a:rPr lang="en-US" sz="1200" dirty="0" smtClean="0"/>
              <a:t>Members of Federally-recognized Indian Tribes and Alaska Native Corporation Shareholders, and individuals eligible for care from an Indian health care provider</a:t>
            </a:r>
          </a:p>
          <a:p>
            <a:pPr marL="171450" indent="-171450">
              <a:spcBef>
                <a:spcPts val="600"/>
              </a:spcBef>
              <a:buFont typeface="Wingdings" panose="05000000000000000000" pitchFamily="2" charset="2"/>
              <a:buChar char="§"/>
            </a:pPr>
            <a:r>
              <a:rPr lang="en-US" sz="1200" dirty="0" smtClean="0"/>
              <a:t>Hardship exemption for two or more family members whose aggregate cost of self-only employer-sponsored coverage is unaffordable </a:t>
            </a:r>
          </a:p>
          <a:p>
            <a:pPr marL="0" marR="0" indent="0" algn="l" defTabSz="914400" rtl="0" eaLnBrk="1" fontAlgn="t" latinLnBrk="0" hangingPunct="1">
              <a:spcBef>
                <a:spcPts val="600"/>
              </a:spcBef>
              <a:spcAft>
                <a:spcPts val="0"/>
              </a:spcAft>
              <a:buClrTx/>
              <a:buSzTx/>
              <a:buFont typeface="Wingdings" panose="05000000000000000000" pitchFamily="2" charset="2"/>
              <a:buNone/>
              <a:tabLst/>
              <a:defRPr/>
            </a:pPr>
            <a:endParaRPr lang="en-US" sz="1200" dirty="0" smtClean="0">
              <a:effectLst/>
            </a:endParaRPr>
          </a:p>
        </p:txBody>
      </p:sp>
      <p:sp>
        <p:nvSpPr>
          <p:cNvPr id="4" name="Slide Number Placeholder 3"/>
          <p:cNvSpPr>
            <a:spLocks noGrp="1"/>
          </p:cNvSpPr>
          <p:nvPr>
            <p:ph type="sldNum" sz="quarter" idx="10"/>
          </p:nvPr>
        </p:nvSpPr>
        <p:spPr/>
        <p:txBody>
          <a:bodyPr/>
          <a:lstStyle/>
          <a:p>
            <a:fld id="{12CC208D-7648-44EB-A433-0325AD679931}" type="slidenum">
              <a:rPr lang="en-US" smtClean="0"/>
              <a:t>11</a:t>
            </a:fld>
            <a:endParaRPr lang="en-US" dirty="0"/>
          </a:p>
        </p:txBody>
      </p:sp>
    </p:spTree>
    <p:extLst>
      <p:ext uri="{BB962C8B-B14F-4D97-AF65-F5344CB8AC3E}">
        <p14:creationId xmlns:p14="http://schemas.microsoft.com/office/powerpoint/2010/main" val="2710401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9200" y="685800"/>
            <a:ext cx="4648200" cy="3486150"/>
          </a:xfrm>
        </p:spPr>
      </p:sp>
      <p:sp>
        <p:nvSpPr>
          <p:cNvPr id="3" name="Notes Placeholder 2"/>
          <p:cNvSpPr>
            <a:spLocks noGrp="1"/>
          </p:cNvSpPr>
          <p:nvPr>
            <p:ph type="body" idx="1"/>
          </p:nvPr>
        </p:nvSpPr>
        <p:spPr>
          <a:xfrm>
            <a:off x="739140" y="4394028"/>
            <a:ext cx="5608320" cy="4183380"/>
          </a:xfrm>
        </p:spPr>
        <p:txBody>
          <a:bodyPr/>
          <a:lstStyle/>
          <a:p>
            <a:pPr>
              <a:spcBef>
                <a:spcPts val="600"/>
              </a:spcBef>
            </a:pPr>
            <a:r>
              <a:rPr lang="en-US" sz="1200" dirty="0"/>
              <a:t>Consumers who want an </a:t>
            </a:r>
            <a:r>
              <a:rPr lang="en-US" sz="1200" dirty="0" smtClean="0"/>
              <a:t>exemption (Consumers can apply via mail for hardships due to cancelled plans) should </a:t>
            </a:r>
            <a:r>
              <a:rPr lang="en-US" sz="1200" dirty="0"/>
              <a:t>complete the appropriate exemption application </a:t>
            </a:r>
            <a:r>
              <a:rPr lang="en-US" sz="1200" dirty="0" smtClean="0"/>
              <a:t>and</a:t>
            </a:r>
            <a:r>
              <a:rPr lang="en-US" sz="1200" baseline="0" dirty="0" smtClean="0"/>
              <a:t> </a:t>
            </a:r>
            <a:r>
              <a:rPr lang="en-US" sz="1200" dirty="0" smtClean="0"/>
              <a:t>mail </a:t>
            </a:r>
            <a:r>
              <a:rPr lang="en-US" sz="1200" dirty="0"/>
              <a:t>for processing. There is no online or telephone exemption application at this </a:t>
            </a:r>
            <a:r>
              <a:rPr lang="en-US" sz="1200" dirty="0" smtClean="0"/>
              <a:t>time.</a:t>
            </a:r>
          </a:p>
          <a:p>
            <a:pPr lvl="0">
              <a:spcBef>
                <a:spcPts val="600"/>
              </a:spcBef>
            </a:pPr>
            <a:r>
              <a:rPr lang="en-US" sz="1200" dirty="0">
                <a:solidFill>
                  <a:prstClr val="black"/>
                </a:solidFill>
              </a:rPr>
              <a:t>Exemption forms should be sent to:</a:t>
            </a:r>
          </a:p>
          <a:p>
            <a:pPr marL="171450" lvl="0">
              <a:spcBef>
                <a:spcPts val="600"/>
              </a:spcBef>
            </a:pPr>
            <a:r>
              <a:rPr lang="en-US" sz="1200" dirty="0">
                <a:solidFill>
                  <a:prstClr val="black"/>
                </a:solidFill>
              </a:rPr>
              <a:t>Health Insurance Marketplace – Exemption Processing </a:t>
            </a:r>
          </a:p>
          <a:p>
            <a:pPr marL="171450" lvl="0"/>
            <a:r>
              <a:rPr lang="en-US" sz="1200" dirty="0">
                <a:solidFill>
                  <a:prstClr val="black"/>
                </a:solidFill>
              </a:rPr>
              <a:t>465 Industrial Boulevard </a:t>
            </a:r>
          </a:p>
          <a:p>
            <a:pPr marL="171450" lvl="0"/>
            <a:r>
              <a:rPr lang="en-US" sz="1200" dirty="0">
                <a:solidFill>
                  <a:prstClr val="black"/>
                </a:solidFill>
              </a:rPr>
              <a:t>London, KY 40741</a:t>
            </a:r>
          </a:p>
          <a:p>
            <a:pPr>
              <a:spcBef>
                <a:spcPts val="600"/>
              </a:spcBef>
            </a:pPr>
            <a:r>
              <a:rPr lang="en-US" sz="1200" dirty="0" smtClean="0"/>
              <a:t>If </a:t>
            </a:r>
            <a:r>
              <a:rPr lang="en-US" sz="1200" dirty="0"/>
              <a:t>an exemption application is incomplete, the Marketplace will contact the consumer to collect the missing information. </a:t>
            </a:r>
            <a:r>
              <a:rPr lang="en-US" sz="1200" dirty="0" smtClean="0"/>
              <a:t>To collect missing information, the </a:t>
            </a:r>
            <a:r>
              <a:rPr lang="en-US" sz="1200" dirty="0"/>
              <a:t>Marketplace will </a:t>
            </a:r>
            <a:r>
              <a:rPr lang="en-US" sz="1200" dirty="0" smtClean="0"/>
              <a:t>call the consumer if a phone number is available. If the consumer is not reachable by phone, or if there is no phone number listed on the application, the Marketplace will request missing information by mail. Once the exemption application is processed, the Marketplace will send </a:t>
            </a:r>
            <a:r>
              <a:rPr lang="en-US" sz="1200" dirty="0"/>
              <a:t>the individual an eligibility </a:t>
            </a:r>
            <a:r>
              <a:rPr lang="en-US" sz="1200" dirty="0" smtClean="0"/>
              <a:t>determination notice by mail to the mailing address listed on the application. When </a:t>
            </a:r>
            <a:r>
              <a:rPr lang="en-US" sz="1200" dirty="0"/>
              <a:t>an exemption is approved, the notice will include a unique Exemption Certificate </a:t>
            </a:r>
            <a:r>
              <a:rPr lang="en-US" sz="1200" dirty="0" smtClean="0"/>
              <a:t>Number </a:t>
            </a:r>
            <a:r>
              <a:rPr lang="en-US" sz="1200" dirty="0"/>
              <a:t>(ECN) the consumer will need to put on his or her federal income tax return.</a:t>
            </a:r>
          </a:p>
          <a:p>
            <a:pPr>
              <a:spcBef>
                <a:spcPts val="600"/>
              </a:spcBef>
            </a:pPr>
            <a:r>
              <a:rPr lang="en-US" sz="1200" dirty="0" smtClean="0"/>
              <a:t>Consumers </a:t>
            </a:r>
            <a:r>
              <a:rPr lang="en-US" sz="1200" dirty="0"/>
              <a:t>use </a:t>
            </a:r>
            <a:r>
              <a:rPr lang="en-US" sz="1200" dirty="0" smtClean="0"/>
              <a:t>their </a:t>
            </a:r>
            <a:r>
              <a:rPr lang="en-US" sz="1200" dirty="0"/>
              <a:t>ECN when </a:t>
            </a:r>
            <a:r>
              <a:rPr lang="en-US" sz="1200" dirty="0" smtClean="0"/>
              <a:t>they file their </a:t>
            </a:r>
            <a:r>
              <a:rPr lang="en-US" sz="1200" dirty="0"/>
              <a:t>federal taxes for the </a:t>
            </a:r>
            <a:r>
              <a:rPr lang="en-US" sz="1200" dirty="0" smtClean="0"/>
              <a:t>tax year during which they didn’t </a:t>
            </a:r>
            <a:r>
              <a:rPr lang="en-US" sz="1200" dirty="0"/>
              <a:t>have coverage. </a:t>
            </a:r>
            <a:r>
              <a:rPr lang="en-US" sz="1200" dirty="0" smtClean="0"/>
              <a:t>They’ll </a:t>
            </a:r>
            <a:r>
              <a:rPr lang="en-US" sz="1200" dirty="0"/>
              <a:t>use it to </a:t>
            </a:r>
            <a:r>
              <a:rPr lang="en-US" sz="1200" dirty="0" smtClean="0"/>
              <a:t>complete IRS Form 8965—Health Coverage Exemptions. </a:t>
            </a:r>
            <a:r>
              <a:rPr lang="en-US" sz="1200" dirty="0"/>
              <a:t>Each member of </a:t>
            </a:r>
            <a:r>
              <a:rPr lang="en-US" sz="1200" dirty="0" smtClean="0"/>
              <a:t>their </a:t>
            </a:r>
            <a:r>
              <a:rPr lang="en-US" sz="1200" dirty="0"/>
              <a:t>household who qualifies for an exemption will get their </a:t>
            </a:r>
            <a:r>
              <a:rPr lang="en-US" sz="1200" dirty="0" smtClean="0"/>
              <a:t>own unique </a:t>
            </a:r>
            <a:r>
              <a:rPr lang="en-US" sz="1200" dirty="0"/>
              <a:t>ECN</a:t>
            </a:r>
            <a:r>
              <a:rPr lang="en-US" sz="1200" dirty="0" smtClean="0"/>
              <a:t>.</a:t>
            </a:r>
          </a:p>
          <a:p>
            <a:endParaRPr lang="en-US" sz="1200" dirty="0"/>
          </a:p>
        </p:txBody>
      </p:sp>
      <p:sp>
        <p:nvSpPr>
          <p:cNvPr id="4" name="Slide Number Placeholder 3"/>
          <p:cNvSpPr>
            <a:spLocks noGrp="1"/>
          </p:cNvSpPr>
          <p:nvPr>
            <p:ph type="sldNum" sz="quarter" idx="10"/>
          </p:nvPr>
        </p:nvSpPr>
        <p:spPr/>
        <p:txBody>
          <a:bodyPr/>
          <a:lstStyle/>
          <a:p>
            <a:fld id="{12CC208D-7648-44EB-A433-0325AD679931}" type="slidenum">
              <a:rPr lang="en-US" smtClean="0"/>
              <a:t>12</a:t>
            </a:fld>
            <a:endParaRPr lang="en-US" dirty="0"/>
          </a:p>
        </p:txBody>
      </p:sp>
    </p:spTree>
    <p:extLst>
      <p:ext uri="{BB962C8B-B14F-4D97-AF65-F5344CB8AC3E}">
        <p14:creationId xmlns:p14="http://schemas.microsoft.com/office/powerpoint/2010/main" val="1788803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9200" y="685800"/>
            <a:ext cx="4648200" cy="3486150"/>
          </a:xfrm>
        </p:spPr>
      </p:sp>
      <p:sp>
        <p:nvSpPr>
          <p:cNvPr id="3" name="Notes Placeholder 2"/>
          <p:cNvSpPr>
            <a:spLocks noGrp="1"/>
          </p:cNvSpPr>
          <p:nvPr>
            <p:ph type="body" idx="1"/>
          </p:nvPr>
        </p:nvSpPr>
        <p:spPr/>
        <p:txBody>
          <a:bodyPr>
            <a:normAutofit fontScale="92500" lnSpcReduction="10000"/>
          </a:bodyPr>
          <a:lstStyle/>
          <a:p>
            <a:pPr>
              <a:spcBef>
                <a:spcPts val="600"/>
              </a:spcBef>
            </a:pPr>
            <a:r>
              <a:rPr lang="en-US" sz="1200" dirty="0" smtClean="0">
                <a:solidFill>
                  <a:srgbClr val="333333"/>
                </a:solidFill>
              </a:rPr>
              <a:t>How </a:t>
            </a:r>
            <a:r>
              <a:rPr lang="en-US" sz="1200" dirty="0">
                <a:solidFill>
                  <a:srgbClr val="333333"/>
                </a:solidFill>
              </a:rPr>
              <a:t>to claim </a:t>
            </a:r>
            <a:r>
              <a:rPr lang="en-US" sz="1200" dirty="0"/>
              <a:t>the exemption due to current health insurance being </a:t>
            </a:r>
            <a:r>
              <a:rPr lang="en-US" sz="1200" dirty="0" smtClean="0"/>
              <a:t>cancelled, or any hardship type listed:</a:t>
            </a:r>
            <a:endParaRPr lang="en-US" sz="1200" dirty="0"/>
          </a:p>
          <a:p>
            <a:pPr marL="171450" marR="0" indent="-171450" algn="l" defTabSz="914400" rtl="0" eaLnBrk="1" fontAlgn="auto" latinLnBrk="0" hangingPunct="1">
              <a:lnSpc>
                <a:spcPct val="100000"/>
              </a:lnSpc>
              <a:spcBef>
                <a:spcPts val="600"/>
              </a:spcBef>
              <a:spcAft>
                <a:spcPts val="0"/>
              </a:spcAft>
              <a:buClrTx/>
              <a:buSzTx/>
              <a:buFont typeface="Wingdings" panose="05000000000000000000" pitchFamily="2" charset="2"/>
              <a:buChar char="§"/>
              <a:tabLst/>
              <a:defRPr/>
            </a:pPr>
            <a:r>
              <a:rPr lang="en-US" sz="1200" dirty="0"/>
              <a:t>Read the hardship application and </a:t>
            </a:r>
            <a:r>
              <a:rPr lang="en-US" sz="1200" dirty="0" smtClean="0"/>
              <a:t>instructions. It</a:t>
            </a:r>
            <a:r>
              <a:rPr lang="en-US" sz="1200" baseline="0" dirty="0" smtClean="0"/>
              <a:t> can be found at </a:t>
            </a:r>
            <a:r>
              <a:rPr lang="en-US" sz="1200" u="sng" kern="1200" dirty="0" smtClean="0">
                <a:solidFill>
                  <a:schemeClr val="tx1"/>
                </a:solidFill>
                <a:effectLst/>
                <a:latin typeface="+mn-lt"/>
                <a:ea typeface="+mn-ea"/>
                <a:cs typeface="+mn-cs"/>
                <a:hlinkClick r:id="rId3"/>
              </a:rPr>
              <a:t>HealthCare.gov/exemption-form-instructions/</a:t>
            </a:r>
            <a:endParaRPr lang="en-US" sz="1200" dirty="0"/>
          </a:p>
          <a:p>
            <a:pPr marL="171450" indent="-171450">
              <a:spcBef>
                <a:spcPts val="600"/>
              </a:spcBef>
              <a:buFont typeface="Wingdings" panose="05000000000000000000" pitchFamily="2" charset="2"/>
              <a:buChar char="§"/>
            </a:pPr>
            <a:r>
              <a:rPr lang="en-US" sz="1200" dirty="0"/>
              <a:t>Be sure to include on the application everybody who’s on </a:t>
            </a:r>
            <a:r>
              <a:rPr lang="en-US" sz="1200" dirty="0" smtClean="0"/>
              <a:t>the consumer’s </a:t>
            </a:r>
            <a:r>
              <a:rPr lang="en-US" sz="1200" dirty="0"/>
              <a:t>tax return, </a:t>
            </a:r>
            <a:r>
              <a:rPr lang="en-US" sz="1200" u="sng" dirty="0"/>
              <a:t>even if they don’t need this exemption</a:t>
            </a:r>
            <a:r>
              <a:rPr lang="en-US" sz="1200" dirty="0" smtClean="0"/>
              <a:t>. </a:t>
            </a:r>
            <a:r>
              <a:rPr lang="en-US" sz="1200" dirty="0"/>
              <a:t>If necessary, make copies of Step 2 (page 4) for each person. </a:t>
            </a:r>
            <a:r>
              <a:rPr lang="en-US" sz="1200" dirty="0" smtClean="0"/>
              <a:t>List </a:t>
            </a:r>
            <a:r>
              <a:rPr lang="en-US" sz="1200" dirty="0"/>
              <a:t>everyone who’ll be on </a:t>
            </a:r>
            <a:r>
              <a:rPr lang="en-US" sz="1200" dirty="0" smtClean="0"/>
              <a:t>the </a:t>
            </a:r>
            <a:r>
              <a:rPr lang="en-US" sz="1200" dirty="0"/>
              <a:t>tax return so the IRS can match </a:t>
            </a:r>
            <a:r>
              <a:rPr lang="en-US" sz="1200" dirty="0" smtClean="0"/>
              <a:t>their </a:t>
            </a:r>
            <a:r>
              <a:rPr lang="en-US" sz="1200" dirty="0"/>
              <a:t>information</a:t>
            </a:r>
            <a:r>
              <a:rPr lang="en-US" sz="1200" dirty="0" smtClean="0"/>
              <a:t>. </a:t>
            </a:r>
            <a:endParaRPr lang="en-US" sz="1200" dirty="0"/>
          </a:p>
          <a:p>
            <a:pPr marL="171450" indent="-171450">
              <a:spcBef>
                <a:spcPts val="600"/>
              </a:spcBef>
              <a:buFont typeface="Wingdings" panose="05000000000000000000" pitchFamily="2" charset="2"/>
              <a:buChar char="§"/>
            </a:pPr>
            <a:r>
              <a:rPr lang="en-US" sz="1200" dirty="0"/>
              <a:t>The </a:t>
            </a:r>
            <a:r>
              <a:rPr lang="en-US" sz="1200" dirty="0" smtClean="0"/>
              <a:t>hardship application </a:t>
            </a:r>
            <a:r>
              <a:rPr lang="en-US" sz="1200" dirty="0"/>
              <a:t>allows </a:t>
            </a:r>
            <a:r>
              <a:rPr lang="en-US" sz="1200" dirty="0" smtClean="0"/>
              <a:t>consumers to </a:t>
            </a:r>
            <a:r>
              <a:rPr lang="en-US" sz="1200" dirty="0"/>
              <a:t>claim other kinds of hardships for </a:t>
            </a:r>
            <a:r>
              <a:rPr lang="en-US" sz="1200" dirty="0" smtClean="0"/>
              <a:t>themselves </a:t>
            </a:r>
            <a:r>
              <a:rPr lang="en-US" sz="1200" dirty="0"/>
              <a:t>or others on </a:t>
            </a:r>
            <a:r>
              <a:rPr lang="en-US" sz="1200" dirty="0" smtClean="0"/>
              <a:t>their federal </a:t>
            </a:r>
            <a:r>
              <a:rPr lang="en-US" sz="1200" dirty="0"/>
              <a:t>tax return. If </a:t>
            </a:r>
            <a:r>
              <a:rPr lang="en-US" sz="1200" dirty="0" smtClean="0"/>
              <a:t>they think they qualify </a:t>
            </a:r>
            <a:r>
              <a:rPr lang="en-US" sz="1200" dirty="0"/>
              <a:t>for other hardships, </a:t>
            </a:r>
            <a:r>
              <a:rPr lang="en-US" sz="1200" dirty="0" smtClean="0"/>
              <a:t>they should fill </a:t>
            </a:r>
            <a:r>
              <a:rPr lang="en-US" sz="1200" dirty="0"/>
              <a:t>out that part of the application and include any of the required documents listed on the application.</a:t>
            </a:r>
          </a:p>
          <a:p>
            <a:pPr marL="171450" indent="-171450">
              <a:spcBef>
                <a:spcPts val="600"/>
              </a:spcBef>
              <a:buFont typeface="Wingdings" panose="05000000000000000000" pitchFamily="2" charset="2"/>
              <a:buChar char="§"/>
            </a:pPr>
            <a:r>
              <a:rPr lang="en-US" sz="1200" dirty="0" smtClean="0"/>
              <a:t>The consumer should complete</a:t>
            </a:r>
            <a:r>
              <a:rPr lang="en-US" sz="1200" dirty="0"/>
              <a:t>, sign, and mail the application to the address shown on the form. When </a:t>
            </a:r>
            <a:r>
              <a:rPr lang="en-US" sz="1200" dirty="0" smtClean="0"/>
              <a:t>a consumer signs </a:t>
            </a:r>
            <a:r>
              <a:rPr lang="en-US" sz="1200" dirty="0"/>
              <a:t>the </a:t>
            </a:r>
            <a:r>
              <a:rPr lang="en-US" sz="1200" dirty="0" smtClean="0"/>
              <a:t>application, they </a:t>
            </a:r>
            <a:r>
              <a:rPr lang="en-US" sz="1200" dirty="0"/>
              <a:t>agree that </a:t>
            </a:r>
            <a:r>
              <a:rPr lang="en-US" sz="1200" dirty="0" smtClean="0"/>
              <a:t>they’re </a:t>
            </a:r>
            <a:r>
              <a:rPr lang="en-US" sz="1200" dirty="0"/>
              <a:t>signing under penalty of perjury. This means </a:t>
            </a:r>
            <a:r>
              <a:rPr lang="en-US" sz="1200" dirty="0" smtClean="0"/>
              <a:t>they’ve </a:t>
            </a:r>
            <a:r>
              <a:rPr lang="en-US" sz="1200" dirty="0"/>
              <a:t>answered all questions correctly to the best of </a:t>
            </a:r>
            <a:r>
              <a:rPr lang="en-US" sz="1200" dirty="0" smtClean="0"/>
              <a:t>their </a:t>
            </a:r>
            <a:r>
              <a:rPr lang="en-US" sz="1200" dirty="0"/>
              <a:t>knowledge and understand that </a:t>
            </a:r>
            <a:r>
              <a:rPr lang="en-US" sz="1200" dirty="0" smtClean="0"/>
              <a:t>they </a:t>
            </a:r>
            <a:r>
              <a:rPr lang="en-US" sz="1200" dirty="0"/>
              <a:t>could face criminal penalties if </a:t>
            </a:r>
            <a:r>
              <a:rPr lang="en-US" sz="1200" dirty="0" smtClean="0"/>
              <a:t>they </a:t>
            </a:r>
            <a:r>
              <a:rPr lang="en-US" sz="1200" dirty="0"/>
              <a:t>provide information that’s untrue.</a:t>
            </a:r>
          </a:p>
          <a:p>
            <a:pPr marL="171450" indent="-171450">
              <a:spcBef>
                <a:spcPts val="600"/>
              </a:spcBef>
              <a:buFont typeface="Wingdings" panose="05000000000000000000" pitchFamily="2" charset="2"/>
              <a:buChar char="§"/>
            </a:pPr>
            <a:r>
              <a:rPr lang="en-US" sz="1200" dirty="0" smtClean="0"/>
              <a:t>Consumers</a:t>
            </a:r>
            <a:r>
              <a:rPr lang="en-US" sz="1200" baseline="0" dirty="0" smtClean="0"/>
              <a:t> s</a:t>
            </a:r>
            <a:r>
              <a:rPr lang="en-US" sz="1200" dirty="0" smtClean="0"/>
              <a:t>hould </a:t>
            </a:r>
            <a:r>
              <a:rPr lang="en-US" sz="1200" dirty="0"/>
              <a:t>get a written response from the Marketplace within 2 to 4 weeks. If </a:t>
            </a:r>
            <a:r>
              <a:rPr lang="en-US" sz="1200" dirty="0" smtClean="0"/>
              <a:t>their </a:t>
            </a:r>
            <a:r>
              <a:rPr lang="en-US" sz="1200" dirty="0"/>
              <a:t>exemption is granted, the notice will include an Exemption Certificate Number (ECN) for each household member</a:t>
            </a:r>
            <a:r>
              <a:rPr lang="en-US" sz="1200" dirty="0" smtClean="0"/>
              <a:t>. </a:t>
            </a:r>
            <a:endParaRPr lang="en-US" sz="1200" dirty="0"/>
          </a:p>
          <a:p>
            <a:pPr marL="171450" indent="-171450">
              <a:spcBef>
                <a:spcPts val="600"/>
              </a:spcBef>
              <a:buFont typeface="Wingdings" panose="05000000000000000000" pitchFamily="2" charset="2"/>
              <a:buChar char="§"/>
            </a:pPr>
            <a:r>
              <a:rPr lang="en-US" sz="1200" dirty="0" smtClean="0"/>
              <a:t>Consumers use their ECN when they file their federal taxes for the tax year during which they didn’t have coverage. Keep </a:t>
            </a:r>
            <a:r>
              <a:rPr lang="en-US" sz="1200" dirty="0"/>
              <a:t>the written response and ECNs in a safe place so </a:t>
            </a:r>
            <a:r>
              <a:rPr lang="en-US" sz="1200" dirty="0" smtClean="0"/>
              <a:t>they’re easy to find when </a:t>
            </a:r>
            <a:r>
              <a:rPr lang="en-US" sz="1200" dirty="0">
                <a:solidFill>
                  <a:srgbClr val="333333"/>
                </a:solidFill>
              </a:rPr>
              <a:t>it’s time to </a:t>
            </a:r>
            <a:r>
              <a:rPr lang="en-US" sz="1200" dirty="0" smtClean="0">
                <a:solidFill>
                  <a:srgbClr val="333333"/>
                </a:solidFill>
              </a:rPr>
              <a:t>file</a:t>
            </a:r>
            <a:r>
              <a:rPr lang="en-US" sz="1200" baseline="0" dirty="0" smtClean="0">
                <a:solidFill>
                  <a:srgbClr val="333333"/>
                </a:solidFill>
              </a:rPr>
              <a:t> their </a:t>
            </a:r>
            <a:r>
              <a:rPr lang="en-US" sz="1200" dirty="0" smtClean="0">
                <a:solidFill>
                  <a:srgbClr val="333333"/>
                </a:solidFill>
              </a:rPr>
              <a:t>taxes</a:t>
            </a:r>
            <a:r>
              <a:rPr lang="en-US" sz="1200" dirty="0">
                <a:solidFill>
                  <a:srgbClr val="333333"/>
                </a:solidFill>
              </a:rPr>
              <a:t>. </a:t>
            </a:r>
            <a:r>
              <a:rPr lang="en-US" sz="1200" dirty="0" smtClean="0">
                <a:solidFill>
                  <a:srgbClr val="333333"/>
                </a:solidFill>
              </a:rPr>
              <a:t> </a:t>
            </a:r>
            <a:endParaRPr lang="en-US" sz="1200" dirty="0">
              <a:solidFill>
                <a:srgbClr val="333333"/>
              </a:solidFill>
            </a:endParaRPr>
          </a:p>
          <a:p>
            <a:pPr>
              <a:spcBef>
                <a:spcPts val="600"/>
              </a:spcBef>
            </a:pPr>
            <a:endParaRPr lang="en-US" sz="1200" dirty="0"/>
          </a:p>
        </p:txBody>
      </p:sp>
      <p:sp>
        <p:nvSpPr>
          <p:cNvPr id="4" name="Slide Number Placeholder 3"/>
          <p:cNvSpPr>
            <a:spLocks noGrp="1"/>
          </p:cNvSpPr>
          <p:nvPr>
            <p:ph type="sldNum" sz="quarter" idx="10"/>
          </p:nvPr>
        </p:nvSpPr>
        <p:spPr/>
        <p:txBody>
          <a:bodyPr/>
          <a:lstStyle/>
          <a:p>
            <a:fld id="{12CC208D-7648-44EB-A433-0325AD679931}" type="slidenum">
              <a:rPr lang="en-US" smtClean="0"/>
              <a:t>13</a:t>
            </a:fld>
            <a:endParaRPr lang="en-US" dirty="0"/>
          </a:p>
        </p:txBody>
      </p:sp>
    </p:spTree>
    <p:extLst>
      <p:ext uri="{BB962C8B-B14F-4D97-AF65-F5344CB8AC3E}">
        <p14:creationId xmlns:p14="http://schemas.microsoft.com/office/powerpoint/2010/main" val="1894427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pPr>
            <a:r>
              <a:rPr lang="en-US" sz="1200" dirty="0" smtClean="0"/>
              <a:t>The </a:t>
            </a:r>
            <a:r>
              <a:rPr lang="en-US" sz="1200" dirty="0"/>
              <a:t>time it takes the Marketplace to process an exemption application will vary depending upon the complexity of the exemption requested, whether the application is missing any information, and whether additional supporting documentation is required. If additional information is needed, the processing could take longer. </a:t>
            </a:r>
            <a:endParaRPr lang="en-US" sz="1200" dirty="0" smtClean="0"/>
          </a:p>
          <a:p>
            <a:pPr>
              <a:spcBef>
                <a:spcPts val="600"/>
              </a:spcBef>
            </a:pPr>
            <a:r>
              <a:rPr lang="en-US" sz="1200" dirty="0" smtClean="0"/>
              <a:t>To </a:t>
            </a:r>
            <a:r>
              <a:rPr lang="en-US" sz="1200" dirty="0"/>
              <a:t>process exemption applications most efficiently, we encourage consumers to submit the required documentation with their applications. Complete applications should take about 2 </a:t>
            </a:r>
            <a:r>
              <a:rPr lang="en-US" sz="1200" dirty="0" smtClean="0"/>
              <a:t>to 4 weeks</a:t>
            </a:r>
            <a:r>
              <a:rPr lang="en-US" sz="1200" dirty="0"/>
              <a:t>. The consumer will receive an eligibility determination in the mail when the application has been processed. </a:t>
            </a:r>
            <a:endParaRPr lang="en-US" sz="1200" dirty="0" smtClean="0"/>
          </a:p>
          <a:p>
            <a:pPr>
              <a:spcBef>
                <a:spcPts val="600"/>
              </a:spcBef>
            </a:pPr>
            <a:r>
              <a:rPr lang="en-US" sz="1200" dirty="0" smtClean="0">
                <a:solidFill>
                  <a:srgbClr val="333333"/>
                </a:solidFill>
              </a:rPr>
              <a:t>Consumers </a:t>
            </a:r>
            <a:r>
              <a:rPr lang="en-US" sz="1200" dirty="0">
                <a:solidFill>
                  <a:srgbClr val="333333"/>
                </a:solidFill>
              </a:rPr>
              <a:t>should get a written response from the Marketplace within 2 to 4 weeks. If their exemption is granted, the notice will include an Exemption Certificate Number (ECN) for each household member. </a:t>
            </a:r>
          </a:p>
          <a:p>
            <a:pPr>
              <a:spcBef>
                <a:spcPts val="600"/>
              </a:spcBef>
            </a:pPr>
            <a:r>
              <a:rPr lang="en-US" sz="1200" dirty="0">
                <a:solidFill>
                  <a:srgbClr val="333333"/>
                </a:solidFill>
              </a:rPr>
              <a:t>Consumers need the ECNs to claim the exemption on their </a:t>
            </a:r>
            <a:r>
              <a:rPr lang="en-US" sz="1200" dirty="0" smtClean="0"/>
              <a:t>federal </a:t>
            </a:r>
            <a:r>
              <a:rPr lang="en-US" sz="1200" dirty="0">
                <a:solidFill>
                  <a:srgbClr val="333333"/>
                </a:solidFill>
              </a:rPr>
              <a:t>tax </a:t>
            </a:r>
            <a:r>
              <a:rPr lang="en-US" sz="1200" dirty="0" smtClean="0">
                <a:solidFill>
                  <a:srgbClr val="333333"/>
                </a:solidFill>
              </a:rPr>
              <a:t>return </a:t>
            </a:r>
            <a:r>
              <a:rPr lang="en-US" sz="1200" dirty="0" smtClean="0"/>
              <a:t>for the tax year during which they didn’t have coverage</a:t>
            </a:r>
            <a:r>
              <a:rPr lang="en-US" sz="1200" dirty="0" smtClean="0">
                <a:solidFill>
                  <a:srgbClr val="333333"/>
                </a:solidFill>
              </a:rPr>
              <a:t>. Keep </a:t>
            </a:r>
            <a:r>
              <a:rPr lang="en-US" sz="1200" dirty="0">
                <a:solidFill>
                  <a:srgbClr val="333333"/>
                </a:solidFill>
              </a:rPr>
              <a:t>the written response and ECNs in a safe place so they’re easy to find when it’s time to </a:t>
            </a:r>
            <a:r>
              <a:rPr lang="en-US" sz="1200" dirty="0" smtClean="0">
                <a:solidFill>
                  <a:srgbClr val="333333"/>
                </a:solidFill>
              </a:rPr>
              <a:t>file their federal income tax</a:t>
            </a:r>
            <a:r>
              <a:rPr lang="en-US" sz="1200" baseline="0" dirty="0" smtClean="0">
                <a:solidFill>
                  <a:srgbClr val="333333"/>
                </a:solidFill>
              </a:rPr>
              <a:t> return</a:t>
            </a:r>
            <a:r>
              <a:rPr lang="en-US" dirty="0" smtClean="0">
                <a:solidFill>
                  <a:srgbClr val="333333"/>
                </a:solidFill>
              </a:rPr>
              <a:t>. </a:t>
            </a:r>
          </a:p>
          <a:p>
            <a:pPr>
              <a:spcBef>
                <a:spcPts val="600"/>
              </a:spcBef>
            </a:pPr>
            <a:endParaRPr lang="en-US" dirty="0" smtClean="0">
              <a:solidFill>
                <a:srgbClr val="333333"/>
              </a:solidFill>
            </a:endParaRPr>
          </a:p>
        </p:txBody>
      </p:sp>
      <p:sp>
        <p:nvSpPr>
          <p:cNvPr id="4" name="Slide Number Placeholder 3"/>
          <p:cNvSpPr>
            <a:spLocks noGrp="1"/>
          </p:cNvSpPr>
          <p:nvPr>
            <p:ph type="sldNum" sz="quarter" idx="10"/>
          </p:nvPr>
        </p:nvSpPr>
        <p:spPr/>
        <p:txBody>
          <a:bodyPr/>
          <a:lstStyle/>
          <a:p>
            <a:fld id="{12CC208D-7648-44EB-A433-0325AD679931}" type="slidenum">
              <a:rPr lang="en-US" smtClean="0"/>
              <a:t>14</a:t>
            </a:fld>
            <a:endParaRPr lang="en-US" dirty="0"/>
          </a:p>
        </p:txBody>
      </p:sp>
    </p:spTree>
    <p:extLst>
      <p:ext uri="{BB962C8B-B14F-4D97-AF65-F5344CB8AC3E}">
        <p14:creationId xmlns:p14="http://schemas.microsoft.com/office/powerpoint/2010/main" val="28651812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600"/>
              </a:spcBef>
            </a:pPr>
            <a:r>
              <a:rPr lang="en-US" sz="1200" dirty="0"/>
              <a:t>Individuals who qualify for a hardship exemption can purchase catastrophic coverage even if </a:t>
            </a:r>
            <a:r>
              <a:rPr lang="en-US" sz="1200" dirty="0" smtClean="0"/>
              <a:t>they are over age 30. </a:t>
            </a:r>
          </a:p>
          <a:p>
            <a:pPr>
              <a:spcBef>
                <a:spcPts val="600"/>
              </a:spcBef>
            </a:pPr>
            <a:r>
              <a:rPr lang="en-US" sz="1200" dirty="0" smtClean="0"/>
              <a:t>To </a:t>
            </a:r>
            <a:r>
              <a:rPr lang="en-US" sz="1200" dirty="0"/>
              <a:t>purchase a catastrophic </a:t>
            </a:r>
            <a:r>
              <a:rPr lang="en-US" sz="1200" dirty="0" smtClean="0"/>
              <a:t>plan, individuals should download</a:t>
            </a:r>
            <a:r>
              <a:rPr lang="en-US" sz="1200" dirty="0"/>
              <a:t>, complete, and submit </a:t>
            </a:r>
            <a:r>
              <a:rPr lang="en-US" sz="1200" dirty="0" smtClean="0"/>
              <a:t>an application </a:t>
            </a:r>
            <a:r>
              <a:rPr lang="en-US" sz="1200" dirty="0"/>
              <a:t>for </a:t>
            </a:r>
            <a:r>
              <a:rPr lang="en-US" sz="1200" dirty="0" smtClean="0"/>
              <a:t>an affordability </a:t>
            </a:r>
            <a:r>
              <a:rPr lang="en-US" sz="1200" dirty="0"/>
              <a:t>or </a:t>
            </a:r>
            <a:r>
              <a:rPr lang="en-US" sz="1200" dirty="0" smtClean="0"/>
              <a:t>a hardship exemption. After the individual </a:t>
            </a:r>
            <a:r>
              <a:rPr lang="en-US" sz="1200" dirty="0"/>
              <a:t>receives </a:t>
            </a:r>
            <a:r>
              <a:rPr lang="en-US" sz="1200" dirty="0" smtClean="0"/>
              <a:t>the exemption </a:t>
            </a:r>
            <a:r>
              <a:rPr lang="en-US" sz="1200" dirty="0"/>
              <a:t>eligibility </a:t>
            </a:r>
            <a:r>
              <a:rPr lang="en-US" sz="1200" dirty="0" smtClean="0"/>
              <a:t>notice they  should apply for coverage</a:t>
            </a:r>
            <a:r>
              <a:rPr lang="en-US" sz="1200" baseline="0" dirty="0" smtClean="0"/>
              <a:t> on HealthCare.gov and enter the ECN during the Plan Compare process to unlock catastrophic plans. </a:t>
            </a:r>
            <a:r>
              <a:rPr lang="en-US" sz="1200" dirty="0" smtClean="0"/>
              <a:t>For more information on catastrophic plans, visit </a:t>
            </a:r>
            <a:r>
              <a:rPr lang="en-US" sz="1200" dirty="0" smtClean="0">
                <a:hlinkClick r:id="rId3"/>
              </a:rPr>
              <a:t>HealthCare.gov/choose-a-plan/plans-categories</a:t>
            </a:r>
            <a:r>
              <a:rPr lang="en-US" sz="1200" dirty="0">
                <a:hlinkClick r:id="rId3"/>
              </a:rPr>
              <a:t>/#</a:t>
            </a:r>
            <a:r>
              <a:rPr lang="en-US" sz="1200" dirty="0" smtClean="0">
                <a:hlinkClick r:id="rId3"/>
              </a:rPr>
              <a:t>catastrophic</a:t>
            </a:r>
            <a:r>
              <a:rPr lang="en-US" sz="1200" dirty="0" smtClean="0"/>
              <a:t>.</a:t>
            </a:r>
            <a:endParaRPr lang="en-US" sz="1200" dirty="0"/>
          </a:p>
          <a:p>
            <a:endParaRPr lang="en-US" sz="600" dirty="0"/>
          </a:p>
        </p:txBody>
      </p:sp>
      <p:sp>
        <p:nvSpPr>
          <p:cNvPr id="4" name="Slide Number Placeholder 3"/>
          <p:cNvSpPr>
            <a:spLocks noGrp="1"/>
          </p:cNvSpPr>
          <p:nvPr>
            <p:ph type="sldNum" sz="quarter" idx="10"/>
          </p:nvPr>
        </p:nvSpPr>
        <p:spPr/>
        <p:txBody>
          <a:bodyPr/>
          <a:lstStyle/>
          <a:p>
            <a:fld id="{7B898A01-842B-0042-9AB7-55364486B929}" type="slidenum">
              <a:rPr lang="en-US" smtClean="0"/>
              <a:pPr/>
              <a:t>15</a:t>
            </a:fld>
            <a:endParaRPr lang="en-US" dirty="0"/>
          </a:p>
        </p:txBody>
      </p:sp>
    </p:spTree>
    <p:extLst>
      <p:ext uri="{BB962C8B-B14F-4D97-AF65-F5344CB8AC3E}">
        <p14:creationId xmlns:p14="http://schemas.microsoft.com/office/powerpoint/2010/main" val="673450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9200" y="762000"/>
            <a:ext cx="4648200" cy="3486150"/>
          </a:xfrm>
        </p:spPr>
      </p:sp>
      <p:sp>
        <p:nvSpPr>
          <p:cNvPr id="3" name="Notes Placeholder 2"/>
          <p:cNvSpPr>
            <a:spLocks noGrp="1"/>
          </p:cNvSpPr>
          <p:nvPr>
            <p:ph type="body" idx="1"/>
          </p:nvPr>
        </p:nvSpPr>
        <p:spPr/>
        <p:txBody>
          <a:bodyPr/>
          <a:lstStyle/>
          <a:p>
            <a:pPr marL="165225" indent="-165225">
              <a:spcBef>
                <a:spcPts val="601"/>
              </a:spcBef>
              <a:buFont typeface="Wingdings" panose="05000000000000000000" pitchFamily="2" charset="2"/>
              <a:buChar char="§"/>
            </a:pPr>
            <a:r>
              <a:rPr lang="en-US" sz="1200" dirty="0" smtClean="0">
                <a:latin typeface="+mn-lt"/>
              </a:rPr>
              <a:t>If consumers don’t agree with a decision made by Health Insurance Marketplace, they may be able to file an appeal</a:t>
            </a:r>
          </a:p>
          <a:p>
            <a:pPr marL="165225" marR="0" indent="-165225" algn="l" defTabSz="914400" rtl="0" eaLnBrk="1" fontAlgn="auto" latinLnBrk="0" hangingPunct="1">
              <a:lnSpc>
                <a:spcPct val="100000"/>
              </a:lnSpc>
              <a:spcBef>
                <a:spcPts val="601"/>
              </a:spcBef>
              <a:spcAft>
                <a:spcPts val="0"/>
              </a:spcAft>
              <a:buClrTx/>
              <a:buSzTx/>
              <a:buFont typeface="Wingdings" panose="05000000000000000000" pitchFamily="2" charset="2"/>
              <a:buChar char="§"/>
              <a:tabLst/>
              <a:defRPr/>
            </a:pPr>
            <a:r>
              <a:rPr lang="en-US" sz="1200" dirty="0" smtClean="0">
                <a:latin typeface="+mn-lt"/>
              </a:rPr>
              <a:t>For a complete list of the types of appeals or how to file an appeal, consumers can visit </a:t>
            </a:r>
            <a:r>
              <a:rPr lang="en-US" sz="1200" dirty="0" smtClean="0">
                <a:latin typeface="+mn-lt"/>
                <a:hlinkClick r:id="rId3"/>
              </a:rPr>
              <a:t>www.HealthCare.gov/marketplace-appeals/</a:t>
            </a:r>
            <a:endParaRPr lang="en-US" sz="1200" dirty="0" smtClean="0">
              <a:latin typeface="+mn-lt"/>
            </a:endParaRPr>
          </a:p>
          <a:p>
            <a:pPr marL="165225" indent="-165225">
              <a:spcBef>
                <a:spcPts val="601"/>
              </a:spcBef>
              <a:buFont typeface="Wingdings" panose="05000000000000000000" pitchFamily="2" charset="2"/>
              <a:buChar char="§"/>
            </a:pPr>
            <a:r>
              <a:rPr lang="en-US" sz="1200" dirty="0" smtClean="0">
                <a:latin typeface="+mn-lt"/>
              </a:rPr>
              <a:t>Examples</a:t>
            </a:r>
            <a:r>
              <a:rPr lang="en-US" sz="1200" baseline="0" dirty="0" smtClean="0">
                <a:latin typeface="+mn-lt"/>
              </a:rPr>
              <a:t> of the </a:t>
            </a:r>
            <a:r>
              <a:rPr lang="en-US" sz="1200" dirty="0" smtClean="0">
                <a:latin typeface="+mn-lt"/>
              </a:rPr>
              <a:t>kinds of Marketplace decisions that can be appealed include:</a:t>
            </a:r>
          </a:p>
          <a:p>
            <a:pPr marL="342661" lvl="1" indent="-164158">
              <a:spcBef>
                <a:spcPts val="601"/>
              </a:spcBef>
              <a:buFont typeface="Arial" panose="020B0604020202020204" pitchFamily="34" charset="0"/>
              <a:buChar char="•"/>
            </a:pPr>
            <a:r>
              <a:rPr lang="en-US" sz="1200" dirty="0" smtClean="0">
                <a:latin typeface="+mn-lt"/>
              </a:rPr>
              <a:t>Whether they’re eligible to buy a Marketplace plan</a:t>
            </a:r>
          </a:p>
          <a:p>
            <a:pPr marL="342661" lvl="1" indent="-164158">
              <a:spcBef>
                <a:spcPts val="601"/>
              </a:spcBef>
              <a:buFont typeface="Arial" panose="020B0604020202020204" pitchFamily="34" charset="0"/>
              <a:buChar char="•"/>
            </a:pPr>
            <a:r>
              <a:rPr lang="en-US" sz="1200" dirty="0" smtClean="0">
                <a:latin typeface="+mn-lt"/>
              </a:rPr>
              <a:t>Whether they can enroll in a Marketplace plan outside the regular Open Enrollment Period</a:t>
            </a:r>
          </a:p>
          <a:p>
            <a:pPr marL="342661" lvl="1" indent="-164158">
              <a:spcBef>
                <a:spcPts val="601"/>
              </a:spcBef>
              <a:buFont typeface="Arial" panose="020B0604020202020204" pitchFamily="34" charset="0"/>
              <a:buChar char="•"/>
            </a:pPr>
            <a:r>
              <a:rPr lang="en-US" sz="1200" dirty="0" smtClean="0">
                <a:latin typeface="+mn-lt"/>
              </a:rPr>
              <a:t>Whether they’re eligible for lower costs based on their income</a:t>
            </a:r>
          </a:p>
          <a:p>
            <a:pPr marL="342661" lvl="1" indent="-164158">
              <a:spcBef>
                <a:spcPts val="601"/>
              </a:spcBef>
              <a:buFont typeface="Arial" panose="020B0604020202020204" pitchFamily="34" charset="0"/>
              <a:buChar char="•"/>
            </a:pPr>
            <a:r>
              <a:rPr lang="en-US" sz="1200" dirty="0" smtClean="0">
                <a:latin typeface="+mn-lt"/>
              </a:rPr>
              <a:t>The amount of savings they’re eligible for</a:t>
            </a:r>
          </a:p>
          <a:p>
            <a:pPr marL="342661" lvl="1" indent="-164158">
              <a:spcBef>
                <a:spcPts val="601"/>
              </a:spcBef>
              <a:buFont typeface="Arial" panose="020B0604020202020204" pitchFamily="34" charset="0"/>
              <a:buChar char="•"/>
            </a:pPr>
            <a:r>
              <a:rPr lang="en-US" sz="1200" dirty="0" smtClean="0">
                <a:latin typeface="+mn-lt"/>
              </a:rPr>
              <a:t>Whether they’re eligible for Medicaid or the Children’s Health Insurance Program (CHIP)</a:t>
            </a:r>
          </a:p>
          <a:p>
            <a:pPr marL="342661" lvl="1" indent="-164158">
              <a:spcBef>
                <a:spcPts val="601"/>
              </a:spcBef>
              <a:buFont typeface="Arial" panose="020B0604020202020204" pitchFamily="34" charset="0"/>
              <a:buChar char="•"/>
            </a:pPr>
            <a:r>
              <a:rPr lang="en-US" sz="1200" dirty="0" smtClean="0">
                <a:latin typeface="+mn-lt"/>
              </a:rPr>
              <a:t>Whether they’re eligible for an exemption from the individual responsibility requirement (fee)</a:t>
            </a:r>
          </a:p>
          <a:p>
            <a:pPr marL="605822" lvl="1" indent="-165225">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E64BDDF-6235-4F77-BA63-72C44C840117}" type="slidenum">
              <a:rPr lang="en-US" smtClean="0"/>
              <a:t>16</a:t>
            </a:fld>
            <a:endParaRPr lang="en-US" dirty="0"/>
          </a:p>
        </p:txBody>
      </p:sp>
    </p:spTree>
    <p:extLst>
      <p:ext uri="{BB962C8B-B14F-4D97-AF65-F5344CB8AC3E}">
        <p14:creationId xmlns:p14="http://schemas.microsoft.com/office/powerpoint/2010/main" val="1019907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15793"/>
            <a:ext cx="5699759" cy="3737607"/>
          </a:xfrm>
        </p:spPr>
        <p:txBody>
          <a:bodyPr>
            <a:noAutofit/>
          </a:bodyPr>
          <a:lstStyle/>
          <a:p>
            <a:pPr>
              <a:spcBef>
                <a:spcPts val="611"/>
              </a:spcBef>
            </a:pPr>
            <a:r>
              <a:rPr lang="en-US" dirty="0"/>
              <a:t>When an uninsured person requires urgent—often expensive—medical care but doesn’t pay the bill, everyone else ends up paying the price. That’s why the </a:t>
            </a:r>
            <a:r>
              <a:rPr lang="en-US" dirty="0" smtClean="0"/>
              <a:t>Affordable Care Act requires </a:t>
            </a:r>
            <a:r>
              <a:rPr lang="en-US" dirty="0"/>
              <a:t>all people who can afford it to take responsibility for their own health insurance by </a:t>
            </a:r>
            <a:r>
              <a:rPr lang="en-US" dirty="0" smtClean="0"/>
              <a:t>maintaining minimum essential coverage (MEC) or paying a fee (shared </a:t>
            </a:r>
            <a:r>
              <a:rPr lang="en-US" dirty="0"/>
              <a:t>responsibility payment). </a:t>
            </a:r>
            <a:r>
              <a:rPr lang="en-US" dirty="0" smtClean="0"/>
              <a:t>Individuals who fail to maintain MEC may not be </a:t>
            </a:r>
            <a:r>
              <a:rPr lang="en-US" dirty="0"/>
              <a:t>protected from the kind of very high medical bills that can sometimes lead to bankruptcy. </a:t>
            </a:r>
          </a:p>
          <a:p>
            <a:pPr>
              <a:spcBef>
                <a:spcPts val="611"/>
              </a:spcBef>
            </a:pPr>
            <a:r>
              <a:rPr lang="en-US" dirty="0" smtClean="0"/>
              <a:t>Consumers </a:t>
            </a:r>
            <a:r>
              <a:rPr lang="en-US" dirty="0"/>
              <a:t>generally can’t enroll in a private health plan through </a:t>
            </a:r>
            <a:r>
              <a:rPr lang="en-US" dirty="0" smtClean="0"/>
              <a:t>a Marketplace for coverage after Open Enrollment ends, </a:t>
            </a:r>
            <a:r>
              <a:rPr lang="en-US" dirty="0"/>
              <a:t>unless </a:t>
            </a:r>
            <a:r>
              <a:rPr lang="en-US" dirty="0" smtClean="0"/>
              <a:t>they </a:t>
            </a:r>
            <a:r>
              <a:rPr lang="en-US" dirty="0"/>
              <a:t>have a qualifying life event that provides for a Special Enrollment Period. </a:t>
            </a:r>
            <a:r>
              <a:rPr lang="en-US" dirty="0" smtClean="0"/>
              <a:t>They </a:t>
            </a:r>
            <a:r>
              <a:rPr lang="en-US" dirty="0"/>
              <a:t>can apply for Medicaid or CHIP at any time</a:t>
            </a:r>
            <a:r>
              <a:rPr lang="en-US" dirty="0" smtClean="0"/>
              <a:t>. </a:t>
            </a:r>
          </a:p>
          <a:p>
            <a:pPr>
              <a:spcBef>
                <a:spcPts val="611"/>
              </a:spcBef>
            </a:pPr>
            <a:r>
              <a:rPr lang="en-US" dirty="0" smtClean="0"/>
              <a:t>If a consumer </a:t>
            </a:r>
            <a:r>
              <a:rPr lang="en-US" dirty="0"/>
              <a:t>enrolled in a </a:t>
            </a:r>
            <a:r>
              <a:rPr lang="en-US" dirty="0" smtClean="0"/>
              <a:t>Marketplace </a:t>
            </a:r>
            <a:r>
              <a:rPr lang="en-US" dirty="0"/>
              <a:t>plan </a:t>
            </a:r>
            <a:r>
              <a:rPr lang="en-US" dirty="0" smtClean="0"/>
              <a:t>during </a:t>
            </a:r>
            <a:r>
              <a:rPr lang="en-US" dirty="0"/>
              <a:t>open enrollment, and </a:t>
            </a:r>
            <a:r>
              <a:rPr lang="en-US" dirty="0" smtClean="0"/>
              <a:t>paid </a:t>
            </a:r>
            <a:r>
              <a:rPr lang="en-US" dirty="0"/>
              <a:t>the premiums, </a:t>
            </a:r>
            <a:r>
              <a:rPr lang="en-US" dirty="0" smtClean="0"/>
              <a:t>and maintained coverage throughout the benefit year, he or she </a:t>
            </a:r>
            <a:r>
              <a:rPr lang="en-US" dirty="0"/>
              <a:t>won’t have to pay a fee for a </a:t>
            </a:r>
            <a:r>
              <a:rPr lang="en-US" dirty="0" smtClean="0"/>
              <a:t>short</a:t>
            </a:r>
            <a:r>
              <a:rPr lang="en-US" baseline="0" dirty="0" smtClean="0"/>
              <a:t> </a:t>
            </a:r>
            <a:r>
              <a:rPr lang="en-US" dirty="0" smtClean="0"/>
              <a:t>gap </a:t>
            </a:r>
            <a:r>
              <a:rPr lang="en-US" dirty="0"/>
              <a:t>in </a:t>
            </a:r>
            <a:r>
              <a:rPr lang="en-US" dirty="0" smtClean="0"/>
              <a:t>coverage (see slide #6). </a:t>
            </a:r>
            <a:r>
              <a:rPr lang="en-US" dirty="0"/>
              <a:t>For more information visit </a:t>
            </a:r>
            <a:r>
              <a:rPr lang="en-US" dirty="0" smtClean="0">
                <a:hlinkClick r:id="rId3"/>
              </a:rPr>
              <a:t>irs.gov/Affordable-Care-Act/Individuals-and-Families/Individual-Shared-Responsibility-Provision</a:t>
            </a:r>
            <a:r>
              <a:rPr lang="en-US" dirty="0" smtClean="0"/>
              <a:t>. </a:t>
            </a:r>
            <a:endParaRPr lang="en-US" dirty="0"/>
          </a:p>
        </p:txBody>
      </p:sp>
      <p:sp>
        <p:nvSpPr>
          <p:cNvPr id="4" name="Slide Number Placeholder 3"/>
          <p:cNvSpPr>
            <a:spLocks noGrp="1"/>
          </p:cNvSpPr>
          <p:nvPr>
            <p:ph type="sldNum" sz="quarter" idx="10"/>
          </p:nvPr>
        </p:nvSpPr>
        <p:spPr/>
        <p:txBody>
          <a:bodyPr/>
          <a:lstStyle/>
          <a:p>
            <a:fld id="{DD397CA2-FEEE-46A1-9998-557872620049}" type="slidenum">
              <a:rPr lang="en-US" smtClean="0"/>
              <a:t>17</a:t>
            </a:fld>
            <a:endParaRPr lang="en-US" dirty="0"/>
          </a:p>
        </p:txBody>
      </p:sp>
    </p:spTree>
    <p:extLst>
      <p:ext uri="{BB962C8B-B14F-4D97-AF65-F5344CB8AC3E}">
        <p14:creationId xmlns:p14="http://schemas.microsoft.com/office/powerpoint/2010/main" val="39738442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53745" y="4415791"/>
            <a:ext cx="6102911" cy="4183380"/>
          </a:xfrm>
        </p:spPr>
        <p:txBody>
          <a:bodyPr>
            <a:normAutofit/>
          </a:bodyPr>
          <a:lstStyle/>
          <a:p>
            <a:pPr>
              <a:lnSpc>
                <a:spcPct val="120000"/>
              </a:lnSpc>
              <a:spcBef>
                <a:spcPts val="600"/>
              </a:spcBef>
            </a:pPr>
            <a:r>
              <a:rPr lang="en-US" dirty="0" smtClean="0"/>
              <a:t>Consumers pay </a:t>
            </a:r>
            <a:r>
              <a:rPr lang="en-US" dirty="0"/>
              <a:t>whichever of these amounts is higher:</a:t>
            </a:r>
          </a:p>
          <a:p>
            <a:pPr marL="225425" indent="-225425">
              <a:spcBef>
                <a:spcPts val="600"/>
              </a:spcBef>
              <a:buFont typeface="Wingdings" panose="05000000000000000000" pitchFamily="2" charset="2"/>
              <a:buChar char="§"/>
            </a:pPr>
            <a:r>
              <a:rPr lang="en-US" b="1" dirty="0"/>
              <a:t>2.5% of </a:t>
            </a:r>
            <a:r>
              <a:rPr lang="en-US" b="1" dirty="0" smtClean="0"/>
              <a:t>their </a:t>
            </a:r>
            <a:r>
              <a:rPr lang="en-US" b="1" dirty="0"/>
              <a:t>yearly household income</a:t>
            </a:r>
            <a:r>
              <a:rPr lang="en-US" dirty="0"/>
              <a:t> (Only the amount of income above the tax filing </a:t>
            </a:r>
            <a:r>
              <a:rPr lang="en-US" dirty="0" smtClean="0"/>
              <a:t>threshold is </a:t>
            </a:r>
            <a:r>
              <a:rPr lang="en-US" dirty="0"/>
              <a:t>used to calculate the penalty.) The maximum penalty is the national average premium for a Bronze plan.</a:t>
            </a:r>
          </a:p>
          <a:p>
            <a:pPr marL="225425" indent="-225425">
              <a:spcBef>
                <a:spcPts val="600"/>
              </a:spcBef>
              <a:buFont typeface="Wingdings" panose="05000000000000000000" pitchFamily="2" charset="2"/>
              <a:buChar char="§"/>
            </a:pPr>
            <a:r>
              <a:rPr lang="en-US" b="1" dirty="0"/>
              <a:t>$695 per person ($347.50 per child under 18)</a:t>
            </a:r>
            <a:r>
              <a:rPr lang="en-US" dirty="0"/>
              <a:t> The maximum penalty per family using this method is $2,085.</a:t>
            </a:r>
          </a:p>
          <a:p>
            <a:pPr>
              <a:spcBef>
                <a:spcPts val="600"/>
              </a:spcBef>
            </a:pPr>
            <a:r>
              <a:rPr lang="en-US" sz="1200" dirty="0" smtClean="0"/>
              <a:t>Any </a:t>
            </a:r>
            <a:r>
              <a:rPr lang="en-US" sz="1200" dirty="0"/>
              <a:t>penalty that taxpayers are required to pay for themselves or their dependents must be included in their return for the taxable year. Those individuals who file joint returns are jointly liable for the penalty. </a:t>
            </a:r>
          </a:p>
          <a:p>
            <a:pPr>
              <a:lnSpc>
                <a:spcPct val="120000"/>
              </a:lnSpc>
              <a:spcBef>
                <a:spcPts val="600"/>
              </a:spcBef>
            </a:pPr>
            <a:r>
              <a:rPr lang="en-US" sz="1200" dirty="0" smtClean="0"/>
              <a:t>The amounts for 2017 are the same, but could increase in future years.</a:t>
            </a:r>
          </a:p>
        </p:txBody>
      </p:sp>
      <p:sp>
        <p:nvSpPr>
          <p:cNvPr id="4" name="Slide Number Placeholder 3"/>
          <p:cNvSpPr>
            <a:spLocks noGrp="1"/>
          </p:cNvSpPr>
          <p:nvPr>
            <p:ph type="sldNum" sz="quarter" idx="10"/>
          </p:nvPr>
        </p:nvSpPr>
        <p:spPr/>
        <p:txBody>
          <a:bodyPr/>
          <a:lstStyle/>
          <a:p>
            <a:fld id="{DD397CA2-FEEE-46A1-9998-557872620049}" type="slidenum">
              <a:rPr lang="en-US" smtClean="0">
                <a:solidFill>
                  <a:prstClr val="black"/>
                </a:solidFill>
                <a:latin typeface="Calibri"/>
              </a:rPr>
              <a:pPr/>
              <a:t>18</a:t>
            </a:fld>
            <a:endParaRPr lang="en-US" dirty="0">
              <a:solidFill>
                <a:prstClr val="black"/>
              </a:solidFill>
              <a:latin typeface="Calibri"/>
            </a:endParaRPr>
          </a:p>
        </p:txBody>
      </p:sp>
    </p:spTree>
    <p:extLst>
      <p:ext uri="{BB962C8B-B14F-4D97-AF65-F5344CB8AC3E}">
        <p14:creationId xmlns:p14="http://schemas.microsoft.com/office/powerpoint/2010/main" val="39386522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Exemptions Screener tool</a:t>
            </a:r>
            <a:r>
              <a:rPr lang="en-US" baseline="0" dirty="0" smtClean="0"/>
              <a:t> is </a:t>
            </a:r>
            <a:r>
              <a:rPr lang="en-US" dirty="0" smtClean="0"/>
              <a:t>a HealthCare.gov feature that allows consumers to find health</a:t>
            </a:r>
            <a:r>
              <a:rPr lang="en-US" baseline="0" dirty="0" smtClean="0"/>
              <a:t> coverage exemptions that may apply to them to avoid the fee for going without health insurance coverage</a:t>
            </a:r>
            <a:r>
              <a:rPr lang="en-US" dirty="0" smtClean="0"/>
              <a:t>. </a:t>
            </a:r>
            <a:r>
              <a:rPr lang="en-US" baseline="0" dirty="0" smtClean="0"/>
              <a:t>It can’t tell consumers if they qualify for exemptions, but it can let them know what exemptions </a:t>
            </a:r>
            <a:r>
              <a:rPr lang="en-US" b="1" i="1" baseline="0" dirty="0" smtClean="0"/>
              <a:t>may</a:t>
            </a:r>
            <a:r>
              <a:rPr lang="en-US" baseline="0" dirty="0" smtClean="0"/>
              <a:t> work for them based on their responses to a few questions and their specific situations. If there are </a:t>
            </a:r>
            <a:r>
              <a:rPr lang="en-US" b="0" baseline="0" dirty="0" smtClean="0"/>
              <a:t>exemptions that apply to their situation, the tool will also provide </a:t>
            </a:r>
            <a:r>
              <a:rPr lang="en-US" baseline="0" dirty="0" smtClean="0"/>
              <a:t>details to help them decide whether to apply for an exemption, and step-by-step instructions on how to apply.</a:t>
            </a:r>
            <a:r>
              <a:rPr lang="en-US" dirty="0" smtClean="0"/>
              <a:t> </a:t>
            </a:r>
            <a:r>
              <a:rPr lang="en-US" sz="1200" u="none" kern="1200" dirty="0" smtClean="0">
                <a:solidFill>
                  <a:schemeClr val="tx1"/>
                </a:solidFill>
                <a:effectLst/>
                <a:latin typeface="+mn-lt"/>
                <a:ea typeface="+mn-ea"/>
                <a:cs typeface="+mn-cs"/>
              </a:rPr>
              <a:t>This</a:t>
            </a:r>
            <a:r>
              <a:rPr lang="en-US" sz="1200" u="none" kern="1200" baseline="0" dirty="0" smtClean="0">
                <a:solidFill>
                  <a:schemeClr val="tx1"/>
                </a:solidFill>
                <a:effectLst/>
                <a:latin typeface="+mn-lt"/>
                <a:ea typeface="+mn-ea"/>
                <a:cs typeface="+mn-cs"/>
              </a:rPr>
              <a:t> tool is found at </a:t>
            </a:r>
            <a:r>
              <a:rPr lang="en-US" sz="1200" u="sng" kern="1200" dirty="0" smtClean="0">
                <a:solidFill>
                  <a:schemeClr val="tx1"/>
                </a:solidFill>
                <a:effectLst/>
                <a:latin typeface="+mn-lt"/>
                <a:ea typeface="+mn-ea"/>
                <a:cs typeface="+mn-cs"/>
                <a:hlinkClick r:id="rId3"/>
              </a:rPr>
              <a:t>HealthCare.gov/exemptions-tool/#/</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2CC208D-7648-44EB-A433-0325AD679931}" type="slidenum">
              <a:rPr lang="en-US" smtClean="0"/>
              <a:t>19</a:t>
            </a:fld>
            <a:endParaRPr lang="en-US" dirty="0"/>
          </a:p>
        </p:txBody>
      </p:sp>
    </p:spTree>
    <p:extLst>
      <p:ext uri="{BB962C8B-B14F-4D97-AF65-F5344CB8AC3E}">
        <p14:creationId xmlns:p14="http://schemas.microsoft.com/office/powerpoint/2010/main" val="2566604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pPr>
            <a:r>
              <a:rPr lang="en-US" sz="1200" dirty="0" smtClean="0"/>
              <a:t>Individuals </a:t>
            </a:r>
            <a:r>
              <a:rPr lang="en-US" sz="1200" dirty="0"/>
              <a:t>must have </a:t>
            </a:r>
            <a:r>
              <a:rPr lang="en-US" sz="1200" dirty="0" smtClean="0"/>
              <a:t>minimum essential health </a:t>
            </a:r>
            <a:r>
              <a:rPr lang="en-US" sz="1200" dirty="0"/>
              <a:t>care coverage, have a health coverage exemption, or make a shared responsibility payment with their tax </a:t>
            </a:r>
            <a:r>
              <a:rPr lang="en-US" sz="1200" dirty="0" smtClean="0"/>
              <a:t>return. </a:t>
            </a:r>
          </a:p>
          <a:p>
            <a:pPr>
              <a:spcBef>
                <a:spcPts val="600"/>
              </a:spcBef>
            </a:pPr>
            <a:r>
              <a:rPr lang="en-US" sz="1200" dirty="0" smtClean="0"/>
              <a:t>The shared responsibility payment is also known as the “fee,” “penalty,” “individual shared responsibility payment,” or “individual mandate.” </a:t>
            </a:r>
          </a:p>
        </p:txBody>
      </p:sp>
      <p:sp>
        <p:nvSpPr>
          <p:cNvPr id="4" name="Slide Number Placeholder 3"/>
          <p:cNvSpPr>
            <a:spLocks noGrp="1"/>
          </p:cNvSpPr>
          <p:nvPr>
            <p:ph type="sldNum" sz="quarter" idx="10"/>
          </p:nvPr>
        </p:nvSpPr>
        <p:spPr/>
        <p:txBody>
          <a:bodyPr/>
          <a:lstStyle/>
          <a:p>
            <a:fld id="{12CC208D-7648-44EB-A433-0325AD679931}" type="slidenum">
              <a:rPr lang="en-US" smtClean="0"/>
              <a:t>2</a:t>
            </a:fld>
            <a:endParaRPr lang="en-US" dirty="0"/>
          </a:p>
        </p:txBody>
      </p:sp>
    </p:spTree>
    <p:extLst>
      <p:ext uri="{BB962C8B-B14F-4D97-AF65-F5344CB8AC3E}">
        <p14:creationId xmlns:p14="http://schemas.microsoft.com/office/powerpoint/2010/main" val="14556888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pPr>
            <a:r>
              <a:rPr lang="en-US" sz="1200" dirty="0" smtClean="0"/>
              <a:t>To start, enter the ZIP</a:t>
            </a:r>
            <a:r>
              <a:rPr lang="en-US" sz="1200" baseline="0" dirty="0" smtClean="0"/>
              <a:t> code and county where the consumer lived during 2016 to determine whether they live in a federally-facilitated or state-based Marketplace (SBM). All SBMs are using HealthCare.gov for exemptions except for Connecticut, which issues its own exemptions. Residents of Connecticut need to contact the state directly. Click NEXT to continue.  </a:t>
            </a:r>
          </a:p>
          <a:p>
            <a:pPr>
              <a:spcBef>
                <a:spcPts val="600"/>
              </a:spcBef>
            </a:pPr>
            <a:r>
              <a:rPr lang="en-US" sz="1200" b="1" baseline="0" dirty="0" smtClean="0"/>
              <a:t>Note: </a:t>
            </a:r>
            <a:r>
              <a:rPr lang="en-US" sz="1200" baseline="0" dirty="0" smtClean="0"/>
              <a:t>If a consumer lived in more than one ZIP code during the year, use the one he or she lived in most of the time he or she didn’t have health coverage.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2CC208D-7648-44EB-A433-0325AD679931}" type="slidenum">
              <a:rPr lang="en-US" smtClean="0"/>
              <a:t>20</a:t>
            </a:fld>
            <a:endParaRPr lang="en-US" dirty="0"/>
          </a:p>
        </p:txBody>
      </p:sp>
    </p:spTree>
    <p:extLst>
      <p:ext uri="{BB962C8B-B14F-4D97-AF65-F5344CB8AC3E}">
        <p14:creationId xmlns:p14="http://schemas.microsoft.com/office/powerpoint/2010/main" val="3094848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pPr>
            <a:r>
              <a:rPr lang="en-US" sz="1200" dirty="0" smtClean="0"/>
              <a:t>Next, consumers select the scenario that applies to them for</a:t>
            </a:r>
            <a:r>
              <a:rPr lang="en-US" sz="1200" baseline="0" dirty="0" smtClean="0"/>
              <a:t> how long they had or went without health coverage in 2016</a:t>
            </a:r>
            <a:r>
              <a:rPr lang="en-US" sz="1200" dirty="0" smtClean="0"/>
              <a:t>. </a:t>
            </a:r>
          </a:p>
          <a:p>
            <a:pPr marL="171450" indent="-171450">
              <a:spcBef>
                <a:spcPts val="600"/>
              </a:spcBef>
              <a:buFont typeface="Wingdings" panose="05000000000000000000" pitchFamily="2" charset="2"/>
              <a:buChar char="§"/>
            </a:pPr>
            <a:r>
              <a:rPr lang="en-US" sz="1200" baseline="0" dirty="0" smtClean="0"/>
              <a:t>Qualifying coverage during EVERY MONTH of 2016</a:t>
            </a:r>
          </a:p>
          <a:p>
            <a:pPr marL="171450" indent="-171450">
              <a:spcBef>
                <a:spcPts val="600"/>
              </a:spcBef>
              <a:buFont typeface="Wingdings" panose="05000000000000000000" pitchFamily="2" charset="2"/>
              <a:buChar char="§"/>
            </a:pPr>
            <a:r>
              <a:rPr lang="en-US" sz="1200" baseline="0" dirty="0" smtClean="0"/>
              <a:t>No qualifying coverage during SOME MONTHS of 2016 (next screen will ask which months the consumer had no coverage)</a:t>
            </a:r>
          </a:p>
          <a:p>
            <a:pPr marL="171450" indent="-171450">
              <a:spcBef>
                <a:spcPts val="600"/>
              </a:spcBef>
              <a:buFont typeface="Wingdings" panose="05000000000000000000" pitchFamily="2" charset="2"/>
              <a:buChar char="§"/>
            </a:pPr>
            <a:r>
              <a:rPr lang="en-US" sz="1200" baseline="0" dirty="0" smtClean="0"/>
              <a:t>No qualifying coverage during ANY MONTH of 2016</a:t>
            </a:r>
            <a:endParaRPr lang="en-US" sz="1200" dirty="0"/>
          </a:p>
        </p:txBody>
      </p:sp>
      <p:sp>
        <p:nvSpPr>
          <p:cNvPr id="4" name="Slide Number Placeholder 3"/>
          <p:cNvSpPr>
            <a:spLocks noGrp="1"/>
          </p:cNvSpPr>
          <p:nvPr>
            <p:ph type="sldNum" sz="quarter" idx="10"/>
          </p:nvPr>
        </p:nvSpPr>
        <p:spPr/>
        <p:txBody>
          <a:bodyPr/>
          <a:lstStyle/>
          <a:p>
            <a:fld id="{12CC208D-7648-44EB-A433-0325AD679931}" type="slidenum">
              <a:rPr lang="en-US" smtClean="0"/>
              <a:t>21</a:t>
            </a:fld>
            <a:endParaRPr lang="en-US" dirty="0"/>
          </a:p>
        </p:txBody>
      </p:sp>
    </p:spTree>
    <p:extLst>
      <p:ext uri="{BB962C8B-B14F-4D97-AF65-F5344CB8AC3E}">
        <p14:creationId xmlns:p14="http://schemas.microsoft.com/office/powerpoint/2010/main" val="34407077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sz="1200" dirty="0" smtClean="0"/>
              <a:t>The next few screens are all additional optional questions that help screen consumers for specific exemptions.</a:t>
            </a:r>
            <a:r>
              <a:rPr lang="en-US" sz="1200" baseline="0" dirty="0" smtClean="0"/>
              <a:t> They have the option to skip these questions or click next to continue</a:t>
            </a:r>
            <a:r>
              <a:rPr lang="en-US" sz="1200" dirty="0" smtClean="0"/>
              <a:t>. Note: If they skip questions, they could miss exemptions that could cover them for all months—and wind up paying the fee when they don’t have to. This question regarding bankruptcy and eviction or foreclosure is asked to screen for </a:t>
            </a:r>
            <a:r>
              <a:rPr lang="en-US" sz="1200" baseline="0" dirty="0" smtClean="0"/>
              <a:t>a possible “</a:t>
            </a:r>
            <a:r>
              <a:rPr lang="en-US" sz="1200" dirty="0" smtClean="0"/>
              <a:t>hardship” exemption. Hardships are life situations that keep consumers from getting health insurance.</a:t>
            </a:r>
          </a:p>
          <a:p>
            <a:pPr>
              <a:spcBef>
                <a:spcPts val="600"/>
              </a:spcBef>
            </a:pPr>
            <a:r>
              <a:rPr lang="en-US" sz="1200" dirty="0" smtClean="0"/>
              <a:t>On</a:t>
            </a:r>
            <a:r>
              <a:rPr lang="en-US" sz="1200" baseline="0" dirty="0" smtClean="0"/>
              <a:t> this screen, </a:t>
            </a:r>
            <a:r>
              <a:rPr lang="en-US" sz="1200" dirty="0" smtClean="0"/>
              <a:t>consumers select if either </a:t>
            </a:r>
            <a:r>
              <a:rPr lang="en-US" sz="1200" baseline="0" dirty="0" smtClean="0"/>
              <a:t>happened to them in 2016</a:t>
            </a:r>
            <a:r>
              <a:rPr lang="en-US" sz="1200" dirty="0" smtClean="0"/>
              <a:t>. </a:t>
            </a:r>
          </a:p>
          <a:p>
            <a:pPr marL="171450" indent="-171450">
              <a:spcBef>
                <a:spcPts val="600"/>
              </a:spcBef>
              <a:buFont typeface="Wingdings" panose="05000000000000000000" pitchFamily="2" charset="2"/>
              <a:buChar char="§"/>
            </a:pPr>
            <a:r>
              <a:rPr lang="en-US" sz="1200" dirty="0" smtClean="0"/>
              <a:t>Did</a:t>
            </a:r>
            <a:r>
              <a:rPr lang="en-US" sz="1200" baseline="0" dirty="0" smtClean="0"/>
              <a:t> they file for bankruptcy?</a:t>
            </a:r>
          </a:p>
          <a:p>
            <a:pPr marL="171450" indent="-171450">
              <a:spcBef>
                <a:spcPts val="600"/>
              </a:spcBef>
              <a:buFont typeface="Wingdings" panose="05000000000000000000" pitchFamily="2" charset="2"/>
              <a:buChar char="§"/>
            </a:pPr>
            <a:r>
              <a:rPr lang="en-US" sz="1200" baseline="0" dirty="0" smtClean="0"/>
              <a:t>Were they evicted or were they facing eviction or foreclosure?</a:t>
            </a:r>
            <a:endParaRPr lang="en-US" sz="1200" dirty="0" smtClean="0"/>
          </a:p>
        </p:txBody>
      </p:sp>
      <p:sp>
        <p:nvSpPr>
          <p:cNvPr id="4" name="Slide Number Placeholder 3"/>
          <p:cNvSpPr>
            <a:spLocks noGrp="1"/>
          </p:cNvSpPr>
          <p:nvPr>
            <p:ph type="sldNum" sz="quarter" idx="10"/>
          </p:nvPr>
        </p:nvSpPr>
        <p:spPr/>
        <p:txBody>
          <a:bodyPr/>
          <a:lstStyle/>
          <a:p>
            <a:fld id="{12CC208D-7648-44EB-A433-0325AD679931}" type="slidenum">
              <a:rPr lang="en-US" smtClean="0"/>
              <a:t>22</a:t>
            </a:fld>
            <a:endParaRPr lang="en-US" dirty="0"/>
          </a:p>
        </p:txBody>
      </p:sp>
    </p:spTree>
    <p:extLst>
      <p:ext uri="{BB962C8B-B14F-4D97-AF65-F5344CB8AC3E}">
        <p14:creationId xmlns:p14="http://schemas.microsoft.com/office/powerpoint/2010/main" val="3948637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 if any of these statements describe a consumer’s situation at any time during 2016, check all that may apply. </a:t>
            </a:r>
          </a:p>
        </p:txBody>
      </p:sp>
      <p:sp>
        <p:nvSpPr>
          <p:cNvPr id="4" name="Slide Number Placeholder 3"/>
          <p:cNvSpPr>
            <a:spLocks noGrp="1"/>
          </p:cNvSpPr>
          <p:nvPr>
            <p:ph type="sldNum" sz="quarter" idx="10"/>
          </p:nvPr>
        </p:nvSpPr>
        <p:spPr/>
        <p:txBody>
          <a:bodyPr/>
          <a:lstStyle/>
          <a:p>
            <a:fld id="{12CC208D-7648-44EB-A433-0325AD679931}" type="slidenum">
              <a:rPr lang="en-US" smtClean="0"/>
              <a:t>23</a:t>
            </a:fld>
            <a:endParaRPr lang="en-US" dirty="0"/>
          </a:p>
        </p:txBody>
      </p:sp>
    </p:spTree>
    <p:extLst>
      <p:ext uri="{BB962C8B-B14F-4D97-AF65-F5344CB8AC3E}">
        <p14:creationId xmlns:p14="http://schemas.microsoft.com/office/powerpoint/2010/main" val="2503579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 consumers may select the status that best describes</a:t>
            </a:r>
            <a:r>
              <a:rPr lang="en-US" baseline="0" dirty="0" smtClean="0"/>
              <a:t> them</a:t>
            </a:r>
            <a:r>
              <a:rPr lang="en-US" dirty="0" smtClean="0"/>
              <a:t> during 2016.</a:t>
            </a:r>
          </a:p>
        </p:txBody>
      </p:sp>
      <p:sp>
        <p:nvSpPr>
          <p:cNvPr id="4" name="Slide Number Placeholder 3"/>
          <p:cNvSpPr>
            <a:spLocks noGrp="1"/>
          </p:cNvSpPr>
          <p:nvPr>
            <p:ph type="sldNum" sz="quarter" idx="10"/>
          </p:nvPr>
        </p:nvSpPr>
        <p:spPr/>
        <p:txBody>
          <a:bodyPr/>
          <a:lstStyle/>
          <a:p>
            <a:fld id="{12CC208D-7648-44EB-A433-0325AD679931}" type="slidenum">
              <a:rPr lang="en-US" smtClean="0"/>
              <a:t>24</a:t>
            </a:fld>
            <a:endParaRPr lang="en-US" dirty="0"/>
          </a:p>
        </p:txBody>
      </p:sp>
    </p:spTree>
    <p:extLst>
      <p:ext uri="{BB962C8B-B14F-4D97-AF65-F5344CB8AC3E}">
        <p14:creationId xmlns:p14="http://schemas.microsoft.com/office/powerpoint/2010/main" val="594021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If consumers have medical expenses they couldn’t pay, </a:t>
            </a:r>
            <a:r>
              <a:rPr lang="en-US" dirty="0" smtClean="0"/>
              <a:t>this is considered a “hardship” that kept them from getting health insurance. </a:t>
            </a:r>
            <a:endParaRPr lang="en-US" dirty="0" smtClean="0">
              <a:solidFill>
                <a:srgbClr val="FF0000"/>
              </a:solidFill>
            </a:endParaRPr>
          </a:p>
          <a:p>
            <a:endParaRPr lang="en-US" dirty="0"/>
          </a:p>
          <a:p>
            <a:endParaRPr lang="en-US" dirty="0">
              <a:solidFill>
                <a:srgbClr val="7030A0"/>
              </a:solidFill>
            </a:endParaRPr>
          </a:p>
        </p:txBody>
      </p:sp>
      <p:sp>
        <p:nvSpPr>
          <p:cNvPr id="4" name="Slide Number Placeholder 3"/>
          <p:cNvSpPr>
            <a:spLocks noGrp="1"/>
          </p:cNvSpPr>
          <p:nvPr>
            <p:ph type="sldNum" sz="quarter" idx="10"/>
          </p:nvPr>
        </p:nvSpPr>
        <p:spPr/>
        <p:txBody>
          <a:bodyPr/>
          <a:lstStyle/>
          <a:p>
            <a:fld id="{12CC208D-7648-44EB-A433-0325AD679931}" type="slidenum">
              <a:rPr lang="en-US" smtClean="0"/>
              <a:t>25</a:t>
            </a:fld>
            <a:endParaRPr lang="en-US" dirty="0"/>
          </a:p>
        </p:txBody>
      </p:sp>
    </p:spTree>
    <p:extLst>
      <p:ext uri="{BB962C8B-B14F-4D97-AF65-F5344CB8AC3E}">
        <p14:creationId xmlns:p14="http://schemas.microsoft.com/office/powerpoint/2010/main" val="12687260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 consumers may select the status that best describes</a:t>
            </a:r>
            <a:r>
              <a:rPr lang="en-US" baseline="0" dirty="0" smtClean="0"/>
              <a:t> them</a:t>
            </a:r>
            <a:r>
              <a:rPr lang="en-US" dirty="0" smtClean="0"/>
              <a:t> during 2016.</a:t>
            </a:r>
          </a:p>
        </p:txBody>
      </p:sp>
      <p:sp>
        <p:nvSpPr>
          <p:cNvPr id="4" name="Slide Number Placeholder 3"/>
          <p:cNvSpPr>
            <a:spLocks noGrp="1"/>
          </p:cNvSpPr>
          <p:nvPr>
            <p:ph type="sldNum" sz="quarter" idx="10"/>
          </p:nvPr>
        </p:nvSpPr>
        <p:spPr/>
        <p:txBody>
          <a:bodyPr/>
          <a:lstStyle/>
          <a:p>
            <a:fld id="{12CC208D-7648-44EB-A433-0325AD679931}" type="slidenum">
              <a:rPr lang="en-US" smtClean="0"/>
              <a:t>26</a:t>
            </a:fld>
            <a:endParaRPr lang="en-US" dirty="0"/>
          </a:p>
        </p:txBody>
      </p:sp>
    </p:spTree>
    <p:extLst>
      <p:ext uri="{BB962C8B-B14F-4D97-AF65-F5344CB8AC3E}">
        <p14:creationId xmlns:p14="http://schemas.microsoft.com/office/powerpoint/2010/main" val="12941592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question screens consumers</a:t>
            </a:r>
            <a:r>
              <a:rPr lang="en-US" baseline="0" dirty="0" smtClean="0"/>
              <a:t> for a group membership exemption. </a:t>
            </a:r>
            <a:endParaRPr lang="en-US" dirty="0"/>
          </a:p>
        </p:txBody>
      </p:sp>
      <p:sp>
        <p:nvSpPr>
          <p:cNvPr id="4" name="Slide Number Placeholder 3"/>
          <p:cNvSpPr>
            <a:spLocks noGrp="1"/>
          </p:cNvSpPr>
          <p:nvPr>
            <p:ph type="sldNum" sz="quarter" idx="10"/>
          </p:nvPr>
        </p:nvSpPr>
        <p:spPr/>
        <p:txBody>
          <a:bodyPr/>
          <a:lstStyle/>
          <a:p>
            <a:fld id="{12CC208D-7648-44EB-A433-0325AD679931}" type="slidenum">
              <a:rPr lang="en-US" smtClean="0"/>
              <a:t>27</a:t>
            </a:fld>
            <a:endParaRPr lang="en-US" dirty="0"/>
          </a:p>
        </p:txBody>
      </p:sp>
    </p:spTree>
    <p:extLst>
      <p:ext uri="{BB962C8B-B14F-4D97-AF65-F5344CB8AC3E}">
        <p14:creationId xmlns:p14="http://schemas.microsoft.com/office/powerpoint/2010/main" val="14141166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a:t>
            </a:r>
            <a:r>
              <a:rPr lang="en-US" dirty="0" smtClean="0"/>
              <a:t> questions that screen consumers</a:t>
            </a:r>
            <a:r>
              <a:rPr lang="en-US" baseline="0" dirty="0" smtClean="0"/>
              <a:t> for group membership exemption. Consumers are asked if they are a member of a recognized health care sharing ministry and if they are a member of a religious sect with religious objections to insurance.</a:t>
            </a:r>
            <a:endParaRPr lang="en-US" dirty="0"/>
          </a:p>
        </p:txBody>
      </p:sp>
      <p:sp>
        <p:nvSpPr>
          <p:cNvPr id="4" name="Slide Number Placeholder 3"/>
          <p:cNvSpPr>
            <a:spLocks noGrp="1"/>
          </p:cNvSpPr>
          <p:nvPr>
            <p:ph type="sldNum" sz="quarter" idx="10"/>
          </p:nvPr>
        </p:nvSpPr>
        <p:spPr/>
        <p:txBody>
          <a:bodyPr/>
          <a:lstStyle/>
          <a:p>
            <a:fld id="{12CC208D-7648-44EB-A433-0325AD679931}" type="slidenum">
              <a:rPr lang="en-US" smtClean="0"/>
              <a:t>28</a:t>
            </a:fld>
            <a:endParaRPr lang="en-US" dirty="0"/>
          </a:p>
        </p:txBody>
      </p:sp>
    </p:spTree>
    <p:extLst>
      <p:ext uri="{BB962C8B-B14F-4D97-AF65-F5344CB8AC3E}">
        <p14:creationId xmlns:p14="http://schemas.microsoft.com/office/powerpoint/2010/main" val="23887105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optional screening question for other exemptions.</a:t>
            </a:r>
            <a:endParaRPr lang="en-US" dirty="0"/>
          </a:p>
        </p:txBody>
      </p:sp>
      <p:sp>
        <p:nvSpPr>
          <p:cNvPr id="4" name="Slide Number Placeholder 3"/>
          <p:cNvSpPr>
            <a:spLocks noGrp="1"/>
          </p:cNvSpPr>
          <p:nvPr>
            <p:ph type="sldNum" sz="quarter" idx="10"/>
          </p:nvPr>
        </p:nvSpPr>
        <p:spPr/>
        <p:txBody>
          <a:bodyPr/>
          <a:lstStyle/>
          <a:p>
            <a:fld id="{12CC208D-7648-44EB-A433-0325AD679931}" type="slidenum">
              <a:rPr lang="en-US" smtClean="0"/>
              <a:t>29</a:t>
            </a:fld>
            <a:endParaRPr lang="en-US" dirty="0"/>
          </a:p>
        </p:txBody>
      </p:sp>
    </p:spTree>
    <p:extLst>
      <p:ext uri="{BB962C8B-B14F-4D97-AF65-F5344CB8AC3E}">
        <p14:creationId xmlns:p14="http://schemas.microsoft.com/office/powerpoint/2010/main" val="975463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762000"/>
            <a:ext cx="4645025" cy="3484563"/>
          </a:xfrm>
        </p:spPr>
      </p:sp>
      <p:sp>
        <p:nvSpPr>
          <p:cNvPr id="3" name="Notes Placeholder 2"/>
          <p:cNvSpPr>
            <a:spLocks noGrp="1"/>
          </p:cNvSpPr>
          <p:nvPr>
            <p:ph type="body" idx="1"/>
          </p:nvPr>
        </p:nvSpPr>
        <p:spPr>
          <a:xfrm>
            <a:off x="701041" y="4415795"/>
            <a:ext cx="5608320" cy="4143990"/>
          </a:xfrm>
        </p:spPr>
        <p:txBody>
          <a:bodyPr>
            <a:noAutofit/>
          </a:bodyPr>
          <a:lstStyle/>
          <a:p>
            <a:r>
              <a:rPr lang="en-US" sz="1200" dirty="0" smtClean="0"/>
              <a:t>The following types of coverage are considered minimum essential coverage. If a consumer has it, they’re</a:t>
            </a:r>
            <a:r>
              <a:rPr lang="en-US" sz="1200" dirty="0" smtClean="0">
                <a:solidFill>
                  <a:srgbClr val="FF0000"/>
                </a:solidFill>
              </a:rPr>
              <a:t> </a:t>
            </a:r>
            <a:r>
              <a:rPr lang="en-US" sz="1200" dirty="0" smtClean="0"/>
              <a:t>covered and </a:t>
            </a:r>
            <a:r>
              <a:rPr lang="en-US" sz="1200" b="0" dirty="0" smtClean="0"/>
              <a:t>don’t have to do anything.</a:t>
            </a:r>
          </a:p>
          <a:p>
            <a:pPr marL="226315" indent="-226315">
              <a:spcBef>
                <a:spcPts val="600"/>
              </a:spcBef>
              <a:buFont typeface="Wingdings" panose="05000000000000000000" pitchFamily="2" charset="2"/>
              <a:buChar char="§"/>
            </a:pPr>
            <a:r>
              <a:rPr lang="en-US" sz="1200" dirty="0" smtClean="0">
                <a:solidFill>
                  <a:prstClr val="black"/>
                </a:solidFill>
              </a:rPr>
              <a:t>Employer-sponsored </a:t>
            </a:r>
            <a:r>
              <a:rPr lang="en-US" sz="1200" dirty="0">
                <a:solidFill>
                  <a:prstClr val="black"/>
                </a:solidFill>
              </a:rPr>
              <a:t>coverage, including self-insured plans, COBRA coverage and retiree coverage</a:t>
            </a:r>
          </a:p>
          <a:p>
            <a:pPr marL="226315" lvl="1" indent="-226315" defTabSz="938227" fontAlgn="base">
              <a:spcBef>
                <a:spcPts val="600"/>
              </a:spcBef>
              <a:buFont typeface="Wingdings" pitchFamily="2" charset="2"/>
              <a:buChar char="§"/>
              <a:defRPr/>
            </a:pPr>
            <a:r>
              <a:rPr lang="en-US" sz="1200" dirty="0">
                <a:solidFill>
                  <a:prstClr val="black"/>
                </a:solidFill>
              </a:rPr>
              <a:t>Coverage purchased in the individual market, including a qualified health plan offered by the Health Insurance </a:t>
            </a:r>
            <a:r>
              <a:rPr lang="en-US" sz="1200" dirty="0" smtClean="0">
                <a:solidFill>
                  <a:prstClr val="black"/>
                </a:solidFill>
              </a:rPr>
              <a:t>Marketplace </a:t>
            </a:r>
            <a:endParaRPr lang="en-US" sz="1200" dirty="0">
              <a:solidFill>
                <a:prstClr val="black"/>
              </a:solidFill>
            </a:endParaRPr>
          </a:p>
          <a:p>
            <a:pPr marL="226315" lvl="1" indent="-226315" defTabSz="938227" fontAlgn="base">
              <a:spcBef>
                <a:spcPts val="600"/>
              </a:spcBef>
              <a:buFont typeface="Wingdings" pitchFamily="2" charset="2"/>
              <a:buChar char="§"/>
              <a:defRPr/>
            </a:pPr>
            <a:r>
              <a:rPr lang="en-US" sz="1200" dirty="0">
                <a:solidFill>
                  <a:prstClr val="black"/>
                </a:solidFill>
              </a:rPr>
              <a:t>Medicare (Part A) coverage and Medicare Advantage Plans</a:t>
            </a:r>
          </a:p>
          <a:p>
            <a:pPr marL="226315" lvl="1" indent="-226315" defTabSz="938227" fontAlgn="base">
              <a:spcBef>
                <a:spcPts val="600"/>
              </a:spcBef>
              <a:buFont typeface="Wingdings" pitchFamily="2" charset="2"/>
              <a:buChar char="§"/>
              <a:defRPr/>
            </a:pPr>
            <a:r>
              <a:rPr lang="en-US" sz="1200" dirty="0">
                <a:solidFill>
                  <a:prstClr val="black"/>
                </a:solidFill>
              </a:rPr>
              <a:t>Most Medicaid coverage</a:t>
            </a:r>
          </a:p>
          <a:p>
            <a:pPr marL="226315" lvl="1" indent="-226315" defTabSz="938227" fontAlgn="base">
              <a:spcBef>
                <a:spcPts val="600"/>
              </a:spcBef>
              <a:buFont typeface="Wingdings" pitchFamily="2" charset="2"/>
              <a:buChar char="§"/>
              <a:defRPr/>
            </a:pPr>
            <a:r>
              <a:rPr lang="en-US" sz="1200" dirty="0">
                <a:solidFill>
                  <a:prstClr val="black"/>
                </a:solidFill>
              </a:rPr>
              <a:t>Children’s Health Insurance Program (CHIP) coverage</a:t>
            </a:r>
          </a:p>
          <a:p>
            <a:pPr marL="226315" lvl="1" indent="-226315" defTabSz="938227" fontAlgn="base">
              <a:spcBef>
                <a:spcPts val="600"/>
              </a:spcBef>
              <a:buFont typeface="Wingdings" pitchFamily="2" charset="2"/>
              <a:buChar char="§"/>
              <a:defRPr/>
            </a:pPr>
            <a:r>
              <a:rPr lang="en-US" sz="1200" dirty="0">
                <a:solidFill>
                  <a:prstClr val="black"/>
                </a:solidFill>
              </a:rPr>
              <a:t>Certain types of </a:t>
            </a:r>
            <a:r>
              <a:rPr lang="en-US" sz="1200" dirty="0" smtClean="0">
                <a:solidFill>
                  <a:prstClr val="black"/>
                </a:solidFill>
              </a:rPr>
              <a:t>veteran’s </a:t>
            </a:r>
            <a:r>
              <a:rPr lang="en-US" sz="1200" dirty="0">
                <a:solidFill>
                  <a:prstClr val="black"/>
                </a:solidFill>
              </a:rPr>
              <a:t>health coverage administered by the Department of Veterans Affairs</a:t>
            </a:r>
          </a:p>
          <a:p>
            <a:endParaRPr lang="en-US" dirty="0"/>
          </a:p>
        </p:txBody>
      </p:sp>
      <p:sp>
        <p:nvSpPr>
          <p:cNvPr id="6" name="Slide Number Placeholder 5"/>
          <p:cNvSpPr>
            <a:spLocks noGrp="1"/>
          </p:cNvSpPr>
          <p:nvPr>
            <p:ph type="sldNum" sz="quarter" idx="12"/>
          </p:nvPr>
        </p:nvSpPr>
        <p:spPr/>
        <p:txBody>
          <a:bodyPr/>
          <a:lstStyle/>
          <a:p>
            <a:fld id="{5E64BDDF-6235-4F77-BA63-72C44C840117}" type="slidenum">
              <a:rPr lang="en-US" smtClean="0"/>
              <a:t>3</a:t>
            </a:fld>
            <a:endParaRPr lang="en-US" dirty="0"/>
          </a:p>
        </p:txBody>
      </p:sp>
    </p:spTree>
    <p:extLst>
      <p:ext uri="{BB962C8B-B14F-4D97-AF65-F5344CB8AC3E}">
        <p14:creationId xmlns:p14="http://schemas.microsoft.com/office/powerpoint/2010/main" val="19051432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consumers</a:t>
            </a:r>
            <a:r>
              <a:rPr lang="en-US" baseline="0" dirty="0" smtClean="0"/>
              <a:t> </a:t>
            </a:r>
            <a:r>
              <a:rPr lang="en-US" dirty="0" smtClean="0"/>
              <a:t>can choose</a:t>
            </a:r>
            <a:r>
              <a:rPr lang="en-US" baseline="0" dirty="0" smtClean="0"/>
              <a:t> to either answer some income and household questions to see some exemptions that are based on their 2016 income, or see other exemptions they might qualify for. The upper right box is a feature included to help tax preparers and other assisters see results right away based on the information already provided.</a:t>
            </a:r>
          </a:p>
          <a:p>
            <a:r>
              <a:rPr lang="en-US" baseline="0" dirty="0" smtClean="0"/>
              <a:t>In our scenario, we’ll choose to answer the few questions to see if there are exemptions that may apply based on 2016 income. </a:t>
            </a:r>
            <a:endParaRPr lang="en-US" dirty="0" smtClean="0"/>
          </a:p>
          <a:p>
            <a:endParaRPr lang="en-US" dirty="0"/>
          </a:p>
        </p:txBody>
      </p:sp>
      <p:sp>
        <p:nvSpPr>
          <p:cNvPr id="4" name="Slide Number Placeholder 3"/>
          <p:cNvSpPr>
            <a:spLocks noGrp="1"/>
          </p:cNvSpPr>
          <p:nvPr>
            <p:ph type="sldNum" sz="quarter" idx="10"/>
          </p:nvPr>
        </p:nvSpPr>
        <p:spPr/>
        <p:txBody>
          <a:bodyPr/>
          <a:lstStyle/>
          <a:p>
            <a:fld id="{12CC208D-7648-44EB-A433-0325AD679931}" type="slidenum">
              <a:rPr lang="en-US" smtClean="0"/>
              <a:t>30</a:t>
            </a:fld>
            <a:endParaRPr lang="en-US" dirty="0"/>
          </a:p>
        </p:txBody>
      </p:sp>
    </p:spTree>
    <p:extLst>
      <p:ext uri="{BB962C8B-B14F-4D97-AF65-F5344CB8AC3E}">
        <p14:creationId xmlns:p14="http://schemas.microsoft.com/office/powerpoint/2010/main" val="13108135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 these income and household questions.</a:t>
            </a:r>
            <a:endParaRPr lang="en-US" dirty="0"/>
          </a:p>
        </p:txBody>
      </p:sp>
      <p:sp>
        <p:nvSpPr>
          <p:cNvPr id="4" name="Slide Number Placeholder 3"/>
          <p:cNvSpPr>
            <a:spLocks noGrp="1"/>
          </p:cNvSpPr>
          <p:nvPr>
            <p:ph type="sldNum" sz="quarter" idx="10"/>
          </p:nvPr>
        </p:nvSpPr>
        <p:spPr/>
        <p:txBody>
          <a:bodyPr/>
          <a:lstStyle/>
          <a:p>
            <a:fld id="{12CC208D-7648-44EB-A433-0325AD679931}" type="slidenum">
              <a:rPr lang="en-US" smtClean="0"/>
              <a:t>31</a:t>
            </a:fld>
            <a:endParaRPr lang="en-US" dirty="0"/>
          </a:p>
        </p:txBody>
      </p:sp>
    </p:spTree>
    <p:extLst>
      <p:ext uri="{BB962C8B-B14F-4D97-AF65-F5344CB8AC3E}">
        <p14:creationId xmlns:p14="http://schemas.microsoft.com/office/powerpoint/2010/main" val="1132015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 these screening questions for other exemptions.</a:t>
            </a:r>
            <a:endParaRPr lang="en-US" dirty="0"/>
          </a:p>
        </p:txBody>
      </p:sp>
      <p:sp>
        <p:nvSpPr>
          <p:cNvPr id="4" name="Slide Number Placeholder 3"/>
          <p:cNvSpPr>
            <a:spLocks noGrp="1"/>
          </p:cNvSpPr>
          <p:nvPr>
            <p:ph type="sldNum" sz="quarter" idx="10"/>
          </p:nvPr>
        </p:nvSpPr>
        <p:spPr/>
        <p:txBody>
          <a:bodyPr/>
          <a:lstStyle/>
          <a:p>
            <a:fld id="{12CC208D-7648-44EB-A433-0325AD679931}" type="slidenum">
              <a:rPr lang="en-US" smtClean="0"/>
              <a:t>32</a:t>
            </a:fld>
            <a:endParaRPr lang="en-US" dirty="0"/>
          </a:p>
        </p:txBody>
      </p:sp>
    </p:spTree>
    <p:extLst>
      <p:ext uri="{BB962C8B-B14F-4D97-AF65-F5344CB8AC3E}">
        <p14:creationId xmlns:p14="http://schemas.microsoft.com/office/powerpoint/2010/main" val="30230438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pPr>
            <a:r>
              <a:rPr lang="en-US" dirty="0" smtClean="0"/>
              <a:t>Next, consumers are asked whether</a:t>
            </a:r>
            <a:r>
              <a:rPr lang="en-US" baseline="0" dirty="0" smtClean="0"/>
              <a:t> the premium for the lowest-cost Bronze Marketplace plan (less any tax credit amount they would have qualified for) available to them in </a:t>
            </a:r>
            <a:r>
              <a:rPr lang="en-US" sz="1200" baseline="0" dirty="0" smtClean="0"/>
              <a:t>2016 was more than $257.45 per month. (This amount may vary based on the income amount provided). This question screens for an income-related exemption to see whether the lowest-priced coverage available to them, through either a Marketplace or job-based plan, would cost more </a:t>
            </a:r>
            <a:r>
              <a:rPr lang="en-US" baseline="0" dirty="0" smtClean="0"/>
              <a:t>than 8% of their household income. </a:t>
            </a:r>
          </a:p>
          <a:p>
            <a:pPr>
              <a:spcBef>
                <a:spcPts val="600"/>
              </a:spcBef>
            </a:pPr>
            <a:r>
              <a:rPr lang="en-US" baseline="0" dirty="0" smtClean="0"/>
              <a:t>If they don’t know the amount they can select the “I don’t know” button. They can hover over the question icon, and a pop-up will explain why and how to get this information from their employer, and their results will include what to do for this exemption. </a:t>
            </a:r>
          </a:p>
          <a:p>
            <a:endParaRPr lang="en-US" baseline="0" dirty="0" smtClean="0"/>
          </a:p>
        </p:txBody>
      </p:sp>
      <p:sp>
        <p:nvSpPr>
          <p:cNvPr id="4" name="Slide Number Placeholder 3"/>
          <p:cNvSpPr>
            <a:spLocks noGrp="1"/>
          </p:cNvSpPr>
          <p:nvPr>
            <p:ph type="sldNum" sz="quarter" idx="10"/>
          </p:nvPr>
        </p:nvSpPr>
        <p:spPr/>
        <p:txBody>
          <a:bodyPr/>
          <a:lstStyle/>
          <a:p>
            <a:fld id="{12CC208D-7648-44EB-A433-0325AD679931}" type="slidenum">
              <a:rPr lang="en-US" smtClean="0"/>
              <a:t>33</a:t>
            </a:fld>
            <a:endParaRPr lang="en-US" dirty="0"/>
          </a:p>
        </p:txBody>
      </p:sp>
    </p:spTree>
    <p:extLst>
      <p:ext uri="{BB962C8B-B14F-4D97-AF65-F5344CB8AC3E}">
        <p14:creationId xmlns:p14="http://schemas.microsoft.com/office/powerpoint/2010/main" val="20222696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pPr>
            <a:r>
              <a:rPr lang="en-US" baseline="0" dirty="0" smtClean="0"/>
              <a:t>The consumer’s results will be based on their answers. They could qualify for one or more exemptions, or none. Their results will list those IRS exemptions they can claim on their 2016 tax return and any Marketplace exemptions that require them to fill out and mail in an application to claim an exemption. Click on “Next Steps” for details about each exemption, and step-by-step instructions on how to apply. </a:t>
            </a:r>
          </a:p>
          <a:p>
            <a:pPr>
              <a:spcBef>
                <a:spcPts val="600"/>
              </a:spcBef>
            </a:pPr>
            <a:r>
              <a:rPr lang="en-US" b="1" baseline="0" dirty="0" smtClean="0"/>
              <a:t>Note:</a:t>
            </a:r>
            <a:r>
              <a:rPr lang="en-US" baseline="0" dirty="0" smtClean="0"/>
              <a:t> Consumers can email their results, but keep in mind emailing or sharing may expose sensitive information. Share this information only with trusted people. </a:t>
            </a:r>
            <a:endParaRPr lang="en-US" dirty="0"/>
          </a:p>
        </p:txBody>
      </p:sp>
      <p:sp>
        <p:nvSpPr>
          <p:cNvPr id="4" name="Slide Number Placeholder 3"/>
          <p:cNvSpPr>
            <a:spLocks noGrp="1"/>
          </p:cNvSpPr>
          <p:nvPr>
            <p:ph type="sldNum" sz="quarter" idx="10"/>
          </p:nvPr>
        </p:nvSpPr>
        <p:spPr/>
        <p:txBody>
          <a:bodyPr/>
          <a:lstStyle/>
          <a:p>
            <a:fld id="{12CC208D-7648-44EB-A433-0325AD679931}" type="slidenum">
              <a:rPr lang="en-US" smtClean="0"/>
              <a:t>34</a:t>
            </a:fld>
            <a:endParaRPr lang="en-US" dirty="0"/>
          </a:p>
        </p:txBody>
      </p:sp>
    </p:spTree>
    <p:extLst>
      <p:ext uri="{BB962C8B-B14F-4D97-AF65-F5344CB8AC3E}">
        <p14:creationId xmlns:p14="http://schemas.microsoft.com/office/powerpoint/2010/main" val="8310144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no exemptions apply to a consumer’s situation, they’ll have to pay the fee for any of the months in 2016 they didn’t have</a:t>
            </a:r>
            <a:r>
              <a:rPr lang="en-US" baseline="0" dirty="0" smtClean="0"/>
              <a:t> qualifying coverage. If they have questions about exemptions and fees, be sure to contact the IRS or visit </a:t>
            </a:r>
            <a:r>
              <a:rPr lang="en-US" baseline="0" dirty="0" smtClean="0">
                <a:hlinkClick r:id="rId3"/>
              </a:rPr>
              <a:t>IRS.gov/Help-&amp;-Resources</a:t>
            </a:r>
            <a:r>
              <a:rPr lang="en-US" baseline="0" dirty="0" smtClean="0"/>
              <a:t> for more information.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2CC208D-7648-44EB-A433-0325AD679931}" type="slidenum">
              <a:rPr lang="en-US" smtClean="0"/>
              <a:t>35</a:t>
            </a:fld>
            <a:endParaRPr lang="en-US" dirty="0"/>
          </a:p>
        </p:txBody>
      </p:sp>
    </p:spTree>
    <p:extLst>
      <p:ext uri="{BB962C8B-B14F-4D97-AF65-F5344CB8AC3E}">
        <p14:creationId xmlns:p14="http://schemas.microsoft.com/office/powerpoint/2010/main" val="36505266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8125" lvl="1" indent="-238125">
              <a:spcBef>
                <a:spcPts val="600"/>
              </a:spcBef>
              <a:buFont typeface="Wingdings" panose="05000000000000000000" pitchFamily="2" charset="2"/>
              <a:buChar char="§"/>
            </a:pPr>
            <a:r>
              <a:rPr lang="en-US" dirty="0"/>
              <a:t>Read about each exemption type to determine which best fits the consumer’s situation.</a:t>
            </a:r>
          </a:p>
          <a:p>
            <a:pPr marL="238125" lvl="1" indent="-238125">
              <a:spcBef>
                <a:spcPts val="600"/>
              </a:spcBef>
              <a:buFont typeface="Wingdings" panose="05000000000000000000" pitchFamily="2" charset="2"/>
              <a:buChar char="§"/>
            </a:pPr>
            <a:r>
              <a:rPr lang="en-US" dirty="0"/>
              <a:t>Ensure the consumer completes all questions, including Step 2 of the application for every adult in the tax household. The Marketplace may have to contact the consumer to collect missing information.</a:t>
            </a:r>
          </a:p>
          <a:p>
            <a:pPr marL="238125" lvl="1" indent="-238125">
              <a:spcBef>
                <a:spcPts val="600"/>
              </a:spcBef>
              <a:buFont typeface="Wingdings" panose="05000000000000000000" pitchFamily="2" charset="2"/>
              <a:buChar char="§"/>
            </a:pPr>
            <a:r>
              <a:rPr lang="en-US" dirty="0"/>
              <a:t>Encourage consumers to submit any supporting documents requested on the application (note: different exemptions require different documents) or processing will be delayed. </a:t>
            </a:r>
          </a:p>
          <a:p>
            <a:pPr marL="238125" lvl="1" indent="-238125">
              <a:spcBef>
                <a:spcPts val="600"/>
              </a:spcBef>
              <a:buFont typeface="Wingdings" panose="05000000000000000000" pitchFamily="2" charset="2"/>
              <a:buChar char="§"/>
            </a:pPr>
            <a:r>
              <a:rPr lang="en-US" dirty="0"/>
              <a:t>Originals (other than the application itself) should not be sent.</a:t>
            </a:r>
          </a:p>
          <a:p>
            <a:pPr marL="238125" lvl="1" indent="-238125">
              <a:spcBef>
                <a:spcPts val="600"/>
              </a:spcBef>
              <a:buFont typeface="Wingdings" panose="05000000000000000000" pitchFamily="2" charset="2"/>
              <a:buChar char="§"/>
            </a:pPr>
            <a:r>
              <a:rPr lang="en-US" dirty="0"/>
              <a:t>Consumers should keep a copy of the completed application and all documents submitted to the Marketplace, along with proof of mailing.</a:t>
            </a:r>
          </a:p>
          <a:p>
            <a:pPr marL="238125" indent="-238125"/>
            <a:endParaRPr lang="en-US" dirty="0"/>
          </a:p>
        </p:txBody>
      </p:sp>
      <p:sp>
        <p:nvSpPr>
          <p:cNvPr id="4" name="Slide Number Placeholder 3"/>
          <p:cNvSpPr>
            <a:spLocks noGrp="1"/>
          </p:cNvSpPr>
          <p:nvPr>
            <p:ph type="sldNum" sz="quarter" idx="10"/>
          </p:nvPr>
        </p:nvSpPr>
        <p:spPr/>
        <p:txBody>
          <a:bodyPr/>
          <a:lstStyle/>
          <a:p>
            <a:fld id="{12CC208D-7648-44EB-A433-0325AD679931}" type="slidenum">
              <a:rPr lang="en-US" smtClean="0"/>
              <a:t>36</a:t>
            </a:fld>
            <a:endParaRPr lang="en-US" dirty="0"/>
          </a:p>
        </p:txBody>
      </p:sp>
    </p:spTree>
    <p:extLst>
      <p:ext uri="{BB962C8B-B14F-4D97-AF65-F5344CB8AC3E}">
        <p14:creationId xmlns:p14="http://schemas.microsoft.com/office/powerpoint/2010/main" val="30238196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2CC208D-7648-44EB-A433-0325AD679931}" type="slidenum">
              <a:rPr lang="en-US" smtClean="0"/>
              <a:t>37</a:t>
            </a:fld>
            <a:endParaRPr lang="en-US" dirty="0"/>
          </a:p>
        </p:txBody>
      </p:sp>
      <p:sp>
        <p:nvSpPr>
          <p:cNvPr id="5" name="Notes Placeholder 4"/>
          <p:cNvSpPr txBox="1">
            <a:spLocks/>
          </p:cNvSpPr>
          <p:nvPr/>
        </p:nvSpPr>
        <p:spPr>
          <a:xfrm>
            <a:off x="853440" y="4568190"/>
            <a:ext cx="5608320" cy="4183380"/>
          </a:xfrm>
          <a:prstGeom prst="rect">
            <a:avLst/>
          </a:prstGeom>
        </p:spPr>
        <p:txBody>
          <a:bodyPr vert="horz" lIns="93168" tIns="46584" rIns="93168" bIns="46584" rtlCol="0"/>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pPr marL="171450" indent="-171450">
              <a:lnSpc>
                <a:spcPct val="110000"/>
              </a:lnSpc>
              <a:spcBef>
                <a:spcPts val="0"/>
              </a:spcBef>
              <a:spcAft>
                <a:spcPts val="1200"/>
              </a:spcAft>
              <a:buFont typeface="Wingdings" panose="05000000000000000000" pitchFamily="2" charset="2"/>
              <a:buChar char="§"/>
            </a:pPr>
            <a:r>
              <a:rPr lang="en-US" dirty="0" smtClean="0"/>
              <a:t>Find more information about:</a:t>
            </a:r>
          </a:p>
          <a:p>
            <a:pPr marL="342900" lvl="1" indent="-168275">
              <a:lnSpc>
                <a:spcPct val="110000"/>
              </a:lnSpc>
              <a:spcAft>
                <a:spcPts val="1200"/>
              </a:spcAft>
              <a:buFont typeface="Arial" panose="020B0604020202020204" pitchFamily="34" charset="0"/>
              <a:buChar char="•"/>
            </a:pPr>
            <a:r>
              <a:rPr lang="en-US" dirty="0" smtClean="0"/>
              <a:t>Exemption </a:t>
            </a:r>
            <a:r>
              <a:rPr lang="en-US" dirty="0"/>
              <a:t>Application Forms at </a:t>
            </a:r>
            <a:r>
              <a:rPr lang="en-US" dirty="0">
                <a:hlinkClick r:id="rId3"/>
              </a:rPr>
              <a:t>HealthCare.gov/health-coverage-exemptions/exemptions-from-the-fee/</a:t>
            </a:r>
            <a:r>
              <a:rPr lang="en-US" dirty="0"/>
              <a:t> </a:t>
            </a:r>
          </a:p>
          <a:p>
            <a:pPr marL="342900" lvl="1" indent="-168275">
              <a:lnSpc>
                <a:spcPct val="110000"/>
              </a:lnSpc>
              <a:spcAft>
                <a:spcPts val="1200"/>
              </a:spcAft>
              <a:buFont typeface="Arial" panose="020B0604020202020204" pitchFamily="34" charset="0"/>
              <a:buChar char="•"/>
            </a:pPr>
            <a:r>
              <a:rPr lang="en-US" dirty="0"/>
              <a:t>Form 8965 and its instructions at </a:t>
            </a:r>
            <a:r>
              <a:rPr lang="en-US" dirty="0">
                <a:hlinkClick r:id="rId4"/>
              </a:rPr>
              <a:t>irs.gov/uac/About-Form-8965</a:t>
            </a:r>
            <a:r>
              <a:rPr lang="en-US" dirty="0"/>
              <a:t>    </a:t>
            </a:r>
          </a:p>
          <a:p>
            <a:pPr marL="342900" lvl="1" indent="-168275">
              <a:lnSpc>
                <a:spcPct val="110000"/>
              </a:lnSpc>
              <a:spcAft>
                <a:spcPts val="1200"/>
              </a:spcAft>
              <a:buFont typeface="Arial" panose="020B0604020202020204" pitchFamily="34" charset="0"/>
              <a:buChar char="•"/>
            </a:pPr>
            <a:r>
              <a:rPr lang="en-US" dirty="0"/>
              <a:t>Catastrophic Plan Information at </a:t>
            </a:r>
            <a:r>
              <a:rPr lang="en-US" dirty="0">
                <a:hlinkClick r:id="rId5"/>
              </a:rPr>
              <a:t>HealthCare.gov/choose-a-plan/plans-categories/#catastrophic</a:t>
            </a:r>
            <a:r>
              <a:rPr lang="en-US" dirty="0"/>
              <a:t> </a:t>
            </a:r>
          </a:p>
          <a:p>
            <a:pPr marL="342900" lvl="1" indent="-168275">
              <a:lnSpc>
                <a:spcPct val="110000"/>
              </a:lnSpc>
              <a:spcAft>
                <a:spcPts val="1200"/>
              </a:spcAft>
              <a:buFont typeface="Arial" panose="020B0604020202020204" pitchFamily="34" charset="0"/>
              <a:buChar char="•"/>
            </a:pPr>
            <a:r>
              <a:rPr lang="en-US" dirty="0"/>
              <a:t>Exemption types at </a:t>
            </a:r>
            <a:r>
              <a:rPr lang="en-US" dirty="0">
                <a:hlinkClick r:id="rId6"/>
              </a:rPr>
              <a:t>HealthCare.gov/health-coverage-exemptions/hardship-exemptions/</a:t>
            </a:r>
            <a:r>
              <a:rPr lang="en-US" dirty="0"/>
              <a:t> </a:t>
            </a:r>
          </a:p>
        </p:txBody>
      </p:sp>
      <p:sp>
        <p:nvSpPr>
          <p:cNvPr id="6" name="Notes Placeholder 4"/>
          <p:cNvSpPr txBox="1">
            <a:spLocks/>
          </p:cNvSpPr>
          <p:nvPr/>
        </p:nvSpPr>
        <p:spPr>
          <a:xfrm>
            <a:off x="1005840" y="4720590"/>
            <a:ext cx="5608320" cy="4183380"/>
          </a:xfrm>
          <a:prstGeom prst="rect">
            <a:avLst/>
          </a:prstGeom>
        </p:spPr>
        <p:txBody>
          <a:bodyPr vert="horz" lIns="93168" tIns="46584" rIns="93168" bIns="46584" rtlCol="0"/>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7730723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training module is provided by the CMS National Training Program (NTP).</a:t>
            </a:r>
          </a:p>
          <a:p>
            <a:r>
              <a:rPr lang="en-US" dirty="0" smtClean="0"/>
              <a:t>For questions about training products, email </a:t>
            </a:r>
            <a:r>
              <a:rPr lang="en-US" u="sng" dirty="0" smtClean="0"/>
              <a:t>training@cms.hhs.gov</a:t>
            </a:r>
            <a:r>
              <a:rPr lang="en-US" dirty="0" smtClean="0"/>
              <a:t>.</a:t>
            </a:r>
          </a:p>
          <a:p>
            <a:endParaRPr lang="en-US" dirty="0" smtClean="0"/>
          </a:p>
          <a:p>
            <a:r>
              <a:rPr lang="en-US" dirty="0" smtClean="0"/>
              <a:t>To view all available CMS NTP materials, or to subscribe to our email list, </a:t>
            </a:r>
            <a:r>
              <a:rPr lang="en-US" u="sng" dirty="0" smtClean="0"/>
              <a:t>visit cms.gov/outreach-and-education/training/cmsnationaltrainingprogram</a:t>
            </a:r>
            <a:r>
              <a:rPr lang="en-US" dirty="0" smtClean="0"/>
              <a:t>.</a:t>
            </a:r>
          </a:p>
          <a:p>
            <a:endParaRPr lang="en-US" dirty="0"/>
          </a:p>
        </p:txBody>
      </p:sp>
      <p:sp>
        <p:nvSpPr>
          <p:cNvPr id="5" name="Slide Number Placeholder 4"/>
          <p:cNvSpPr>
            <a:spLocks noGrp="1"/>
          </p:cNvSpPr>
          <p:nvPr>
            <p:ph type="sldNum" sz="quarter" idx="11"/>
          </p:nvPr>
        </p:nvSpPr>
        <p:spPr/>
        <p:txBody>
          <a:bodyPr/>
          <a:lstStyle/>
          <a:p>
            <a:fld id="{4B4BEF8D-AEDC-4925-86C9-8CE122F2983D}"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1783148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8500"/>
            <a:ext cx="4645025" cy="3484563"/>
          </a:xfrm>
        </p:spPr>
      </p:sp>
      <p:sp>
        <p:nvSpPr>
          <p:cNvPr id="3" name="Notes Placeholder 2"/>
          <p:cNvSpPr>
            <a:spLocks noGrp="1"/>
          </p:cNvSpPr>
          <p:nvPr>
            <p:ph type="body" idx="1"/>
          </p:nvPr>
        </p:nvSpPr>
        <p:spPr>
          <a:xfrm>
            <a:off x="377460" y="4264712"/>
            <a:ext cx="6255483" cy="4072536"/>
          </a:xfrm>
        </p:spPr>
        <p:txBody>
          <a:bodyPr>
            <a:normAutofit/>
          </a:bodyPr>
          <a:lstStyle/>
          <a:p>
            <a:pPr>
              <a:spcBef>
                <a:spcPts val="611"/>
              </a:spcBef>
            </a:pPr>
            <a:r>
              <a:rPr lang="en-US" sz="1200" dirty="0" smtClean="0"/>
              <a:t>Minimum essential coverage also includes</a:t>
            </a:r>
          </a:p>
          <a:p>
            <a:pPr marL="172109" indent="-172109">
              <a:spcBef>
                <a:spcPts val="611"/>
              </a:spcBef>
              <a:buFont typeface="Wingdings" panose="05000000000000000000" pitchFamily="2" charset="2"/>
              <a:buChar char="§"/>
            </a:pPr>
            <a:r>
              <a:rPr lang="en-US" sz="1200" dirty="0" smtClean="0">
                <a:solidFill>
                  <a:prstClr val="black"/>
                </a:solidFill>
              </a:rPr>
              <a:t>Most </a:t>
            </a:r>
            <a:r>
              <a:rPr lang="en-US" sz="1200" dirty="0">
                <a:solidFill>
                  <a:prstClr val="black"/>
                </a:solidFill>
              </a:rPr>
              <a:t>types of TRICARE coverage under </a:t>
            </a:r>
            <a:r>
              <a:rPr lang="en-US" sz="1200" dirty="0" smtClean="0">
                <a:solidFill>
                  <a:prstClr val="black"/>
                </a:solidFill>
              </a:rPr>
              <a:t>Chapter </a:t>
            </a:r>
            <a:r>
              <a:rPr lang="en-US" sz="1200" dirty="0">
                <a:solidFill>
                  <a:prstClr val="black"/>
                </a:solidFill>
              </a:rPr>
              <a:t>55 of </a:t>
            </a:r>
            <a:r>
              <a:rPr lang="en-US" sz="1200" dirty="0" smtClean="0">
                <a:solidFill>
                  <a:prstClr val="black"/>
                </a:solidFill>
              </a:rPr>
              <a:t>Title </a:t>
            </a:r>
            <a:r>
              <a:rPr lang="en-US" sz="1200" dirty="0">
                <a:solidFill>
                  <a:prstClr val="black"/>
                </a:solidFill>
              </a:rPr>
              <a:t>10 of the United States Code</a:t>
            </a:r>
          </a:p>
          <a:p>
            <a:pPr marL="174630" indent="-174630" defTabSz="938227">
              <a:spcBef>
                <a:spcPts val="611"/>
              </a:spcBef>
              <a:buFont typeface="Wingdings" panose="05000000000000000000" pitchFamily="2" charset="2"/>
              <a:buChar char="§"/>
              <a:defRPr/>
            </a:pPr>
            <a:r>
              <a:rPr lang="en-US" sz="1200" dirty="0">
                <a:solidFill>
                  <a:prstClr val="black"/>
                </a:solidFill>
              </a:rPr>
              <a:t>Coverage provided to Peace Corps volunteers</a:t>
            </a:r>
          </a:p>
          <a:p>
            <a:pPr marL="174630" indent="-174630" defTabSz="938227">
              <a:spcBef>
                <a:spcPts val="611"/>
              </a:spcBef>
              <a:buFont typeface="Wingdings" panose="05000000000000000000" pitchFamily="2" charset="2"/>
              <a:buChar char="§"/>
              <a:defRPr/>
            </a:pPr>
            <a:r>
              <a:rPr lang="en-US" sz="1200" dirty="0">
                <a:solidFill>
                  <a:prstClr val="black"/>
                </a:solidFill>
              </a:rPr>
              <a:t>Coverage under the Nonappropriated Fund Health Benefit Program</a:t>
            </a:r>
          </a:p>
          <a:p>
            <a:pPr marL="174630" indent="-174630" defTabSz="938227">
              <a:spcBef>
                <a:spcPts val="611"/>
              </a:spcBef>
              <a:buFont typeface="Wingdings" panose="05000000000000000000" pitchFamily="2" charset="2"/>
              <a:buChar char="§"/>
              <a:defRPr/>
            </a:pPr>
            <a:r>
              <a:rPr lang="en-US" sz="1200" dirty="0">
                <a:solidFill>
                  <a:prstClr val="black"/>
                </a:solidFill>
              </a:rPr>
              <a:t>Refugee Medical Assistance supported by the Administration for Children and Families</a:t>
            </a:r>
          </a:p>
          <a:p>
            <a:pPr marL="174630" indent="-174630" defTabSz="938227">
              <a:spcBef>
                <a:spcPts val="611"/>
              </a:spcBef>
              <a:buFont typeface="Wingdings" panose="05000000000000000000" pitchFamily="2" charset="2"/>
              <a:buChar char="§"/>
              <a:defRPr/>
            </a:pPr>
            <a:r>
              <a:rPr lang="en-US" sz="1200" dirty="0">
                <a:solidFill>
                  <a:prstClr val="black"/>
                </a:solidFill>
              </a:rPr>
              <a:t>Self-funded health coverage offered to students by universities for plan or policy years that </a:t>
            </a:r>
            <a:r>
              <a:rPr lang="en-US" sz="1200" dirty="0" smtClean="0">
                <a:solidFill>
                  <a:prstClr val="black"/>
                </a:solidFill>
              </a:rPr>
              <a:t>began </a:t>
            </a:r>
            <a:r>
              <a:rPr lang="en-US" sz="1200" dirty="0">
                <a:solidFill>
                  <a:prstClr val="black"/>
                </a:solidFill>
              </a:rPr>
              <a:t>on or before December 31, </a:t>
            </a:r>
            <a:r>
              <a:rPr lang="en-US" sz="1200" dirty="0" smtClean="0">
                <a:solidFill>
                  <a:prstClr val="black"/>
                </a:solidFill>
              </a:rPr>
              <a:t>2014 (check with the university to see if its plan qualifies as </a:t>
            </a:r>
            <a:r>
              <a:rPr lang="en-US" sz="1200" dirty="0">
                <a:solidFill>
                  <a:prstClr val="black"/>
                </a:solidFill>
              </a:rPr>
              <a:t>minimum essential coverage</a:t>
            </a:r>
            <a:r>
              <a:rPr lang="en-US" sz="1200" dirty="0" smtClean="0">
                <a:solidFill>
                  <a:prstClr val="black"/>
                </a:solidFill>
              </a:rPr>
              <a:t>)</a:t>
            </a:r>
            <a:endParaRPr lang="en-US" sz="1200" dirty="0">
              <a:solidFill>
                <a:prstClr val="black"/>
              </a:solidFill>
            </a:endParaRPr>
          </a:p>
          <a:p>
            <a:pPr marL="174630" indent="-174630" defTabSz="938227">
              <a:spcBef>
                <a:spcPts val="611"/>
              </a:spcBef>
              <a:buFont typeface="Wingdings" panose="05000000000000000000" pitchFamily="2" charset="2"/>
              <a:buChar char="§"/>
              <a:defRPr/>
            </a:pPr>
            <a:r>
              <a:rPr lang="en-US" sz="1200" dirty="0">
                <a:solidFill>
                  <a:prstClr val="black"/>
                </a:solidFill>
              </a:rPr>
              <a:t>State </a:t>
            </a:r>
            <a:r>
              <a:rPr lang="en-US" sz="1200" dirty="0" smtClean="0">
                <a:solidFill>
                  <a:prstClr val="black"/>
                </a:solidFill>
              </a:rPr>
              <a:t>high-risk </a:t>
            </a:r>
            <a:r>
              <a:rPr lang="en-US" sz="1200" dirty="0">
                <a:solidFill>
                  <a:prstClr val="black"/>
                </a:solidFill>
              </a:rPr>
              <a:t>pools for plan or policy years that begin on or before December 31, 2014 </a:t>
            </a:r>
            <a:r>
              <a:rPr lang="en-US" sz="1200" dirty="0" smtClean="0">
                <a:solidFill>
                  <a:prstClr val="black"/>
                </a:solidFill>
              </a:rPr>
              <a:t>(check with the consumer’s state’s high risk pool plan to see if the plan qualifies as </a:t>
            </a:r>
            <a:r>
              <a:rPr lang="en-US" sz="1200" dirty="0">
                <a:solidFill>
                  <a:prstClr val="black"/>
                </a:solidFill>
              </a:rPr>
              <a:t>minimum essential coverage)</a:t>
            </a:r>
          </a:p>
          <a:p>
            <a:pPr marL="174630" indent="-174630" defTabSz="938227">
              <a:spcBef>
                <a:spcPts val="611"/>
              </a:spcBef>
              <a:buFont typeface="Wingdings" panose="05000000000000000000" pitchFamily="2" charset="2"/>
              <a:buChar char="§"/>
              <a:defRPr/>
            </a:pPr>
            <a:r>
              <a:rPr lang="en-US" sz="1200" dirty="0">
                <a:solidFill>
                  <a:prstClr val="black"/>
                </a:solidFill>
              </a:rPr>
              <a:t>Other coverage recognized by the Secretary </a:t>
            </a:r>
            <a:r>
              <a:rPr lang="en-US" sz="1200" dirty="0" smtClean="0">
                <a:solidFill>
                  <a:prstClr val="black"/>
                </a:solidFill>
              </a:rPr>
              <a:t>of the Department of Health and Human Services </a:t>
            </a:r>
            <a:r>
              <a:rPr lang="en-US" sz="1200" dirty="0">
                <a:solidFill>
                  <a:prstClr val="black"/>
                </a:solidFill>
              </a:rPr>
              <a:t>as minimum essential coverage</a:t>
            </a:r>
          </a:p>
          <a:p>
            <a:pPr defTabSz="938227">
              <a:spcBef>
                <a:spcPts val="611"/>
              </a:spcBef>
              <a:defRPr/>
            </a:pPr>
            <a:r>
              <a:rPr lang="en-US" sz="1200" dirty="0">
                <a:solidFill>
                  <a:prstClr val="black"/>
                </a:solidFill>
              </a:rPr>
              <a:t>Minimum essential coverage </a:t>
            </a:r>
            <a:r>
              <a:rPr lang="en-US" sz="1200" dirty="0" smtClean="0">
                <a:solidFill>
                  <a:prstClr val="black"/>
                </a:solidFill>
              </a:rPr>
              <a:t>doesn’t </a:t>
            </a:r>
            <a:r>
              <a:rPr lang="en-US" sz="1200" dirty="0">
                <a:solidFill>
                  <a:prstClr val="black"/>
                </a:solidFill>
              </a:rPr>
              <a:t>include coverage providing only limited benefits, such as coverage only for vision care or dental care; and Medicaid covering only certain benefits such as family planning; workers' compensation; or disability policies.</a:t>
            </a:r>
          </a:p>
          <a:p>
            <a:pPr defTabSz="938227">
              <a:spcBef>
                <a:spcPts val="611"/>
              </a:spcBef>
              <a:defRPr/>
            </a:pPr>
            <a:endParaRPr lang="en-US" sz="1200" dirty="0">
              <a:solidFill>
                <a:prstClr val="black"/>
              </a:solidFill>
            </a:endParaRPr>
          </a:p>
          <a:p>
            <a:pPr>
              <a:spcBef>
                <a:spcPts val="611"/>
              </a:spcBef>
            </a:pPr>
            <a:endParaRPr lang="en-US" sz="1200" dirty="0"/>
          </a:p>
          <a:p>
            <a:pPr>
              <a:spcBef>
                <a:spcPts val="611"/>
              </a:spcBef>
            </a:pPr>
            <a:endParaRPr lang="en-US" sz="1200" dirty="0"/>
          </a:p>
        </p:txBody>
      </p:sp>
      <p:sp>
        <p:nvSpPr>
          <p:cNvPr id="6" name="Slide Number Placeholder 5"/>
          <p:cNvSpPr>
            <a:spLocks noGrp="1"/>
          </p:cNvSpPr>
          <p:nvPr>
            <p:ph type="sldNum" sz="quarter" idx="12"/>
          </p:nvPr>
        </p:nvSpPr>
        <p:spPr/>
        <p:txBody>
          <a:bodyPr/>
          <a:lstStyle/>
          <a:p>
            <a:fld id="{5E64BDDF-6235-4F77-BA63-72C44C840117}" type="slidenum">
              <a:rPr lang="en-US" smtClean="0"/>
              <a:t>4</a:t>
            </a:fld>
            <a:endParaRPr lang="en-US" dirty="0"/>
          </a:p>
        </p:txBody>
      </p:sp>
    </p:spTree>
    <p:extLst>
      <p:ext uri="{BB962C8B-B14F-4D97-AF65-F5344CB8AC3E}">
        <p14:creationId xmlns:p14="http://schemas.microsoft.com/office/powerpoint/2010/main" val="2525041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pPr>
            <a:r>
              <a:rPr lang="en-US" sz="1200" dirty="0"/>
              <a:t>Under certain circumstances, consumers who don’t maintain minimum essential coverage won’t have to make the shared responsibility </a:t>
            </a:r>
            <a:r>
              <a:rPr lang="en-US" sz="1200" dirty="0" smtClean="0"/>
              <a:t>payment. In </a:t>
            </a:r>
            <a:r>
              <a:rPr lang="en-US" sz="1200" dirty="0"/>
              <a:t>these circumstances, consumers qualify for an “exemption.” </a:t>
            </a:r>
          </a:p>
          <a:p>
            <a:pPr>
              <a:spcBef>
                <a:spcPts val="600"/>
              </a:spcBef>
            </a:pPr>
            <a:r>
              <a:rPr lang="en-US" sz="1200" dirty="0"/>
              <a:t>Depending on the type of </a:t>
            </a:r>
            <a:r>
              <a:rPr lang="en-US" sz="1200" dirty="0" smtClean="0"/>
              <a:t>exemption, </a:t>
            </a:r>
            <a:r>
              <a:rPr lang="en-US" sz="1200" dirty="0"/>
              <a:t>it can be filed through the </a:t>
            </a:r>
            <a:r>
              <a:rPr lang="en-US" sz="1200" dirty="0" smtClean="0"/>
              <a:t>Marketplace or the IRS. Consumers </a:t>
            </a:r>
            <a:r>
              <a:rPr lang="en-US" sz="1200" dirty="0"/>
              <a:t>may claim the exemption when filling out </a:t>
            </a:r>
            <a:r>
              <a:rPr lang="en-US" sz="1200" dirty="0" smtClean="0"/>
              <a:t>their 2016 </a:t>
            </a:r>
            <a:r>
              <a:rPr lang="en-US" sz="1200" dirty="0"/>
              <a:t>federal tax return (or a future federal tax return), which is due in April </a:t>
            </a:r>
            <a:r>
              <a:rPr lang="en-US" sz="1200" dirty="0" smtClean="0"/>
              <a:t>each year, </a:t>
            </a:r>
            <a:r>
              <a:rPr lang="en-US" sz="1200" dirty="0"/>
              <a:t>or </a:t>
            </a:r>
            <a:r>
              <a:rPr lang="en-US" sz="1200" dirty="0" smtClean="0"/>
              <a:t>they </a:t>
            </a:r>
            <a:r>
              <a:rPr lang="en-US" sz="1200" dirty="0"/>
              <a:t>may apply prior to submitting a tax return by sending the appropriate </a:t>
            </a:r>
            <a:r>
              <a:rPr lang="en-US" sz="1200" dirty="0" smtClean="0"/>
              <a:t>paper exemption </a:t>
            </a:r>
            <a:r>
              <a:rPr lang="en-US" sz="1200" dirty="0"/>
              <a:t>application to the Marketplace for processing</a:t>
            </a:r>
            <a:r>
              <a:rPr lang="en-US" dirty="0"/>
              <a:t>.</a:t>
            </a:r>
          </a:p>
          <a:p>
            <a:pPr>
              <a:spcBef>
                <a:spcPts val="600"/>
              </a:spcBef>
            </a:pPr>
            <a:endParaRPr lang="en-US" sz="1200" dirty="0" smtClean="0"/>
          </a:p>
          <a:p>
            <a:pPr>
              <a:spcBef>
                <a:spcPts val="600"/>
              </a:spcBef>
            </a:pPr>
            <a:endParaRPr lang="en-US" dirty="0">
              <a:solidFill>
                <a:srgbClr val="FF0000"/>
              </a:solidFill>
            </a:endParaRPr>
          </a:p>
          <a:p>
            <a:pPr>
              <a:spcBef>
                <a:spcPts val="600"/>
              </a:spcBef>
            </a:pPr>
            <a:endParaRPr lang="en-US" dirty="0"/>
          </a:p>
        </p:txBody>
      </p:sp>
      <p:sp>
        <p:nvSpPr>
          <p:cNvPr id="4" name="Slide Number Placeholder 3"/>
          <p:cNvSpPr>
            <a:spLocks noGrp="1"/>
          </p:cNvSpPr>
          <p:nvPr>
            <p:ph type="sldNum" sz="quarter" idx="10"/>
          </p:nvPr>
        </p:nvSpPr>
        <p:spPr/>
        <p:txBody>
          <a:bodyPr/>
          <a:lstStyle/>
          <a:p>
            <a:fld id="{12CC208D-7648-44EB-A433-0325AD679931}" type="slidenum">
              <a:rPr lang="en-US" smtClean="0"/>
              <a:t>5</a:t>
            </a:fld>
            <a:endParaRPr lang="en-US" dirty="0"/>
          </a:p>
        </p:txBody>
      </p:sp>
    </p:spTree>
    <p:extLst>
      <p:ext uri="{BB962C8B-B14F-4D97-AF65-F5344CB8AC3E}">
        <p14:creationId xmlns:p14="http://schemas.microsoft.com/office/powerpoint/2010/main" val="2444710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pPr>
            <a:r>
              <a:rPr lang="en-US" sz="1200" dirty="0" smtClean="0"/>
              <a:t>If </a:t>
            </a:r>
            <a:r>
              <a:rPr lang="en-US" sz="1200" dirty="0"/>
              <a:t>the individual is able to claim the exemption on their </a:t>
            </a:r>
            <a:r>
              <a:rPr lang="en-US" sz="1200" dirty="0" smtClean="0"/>
              <a:t>federal tax </a:t>
            </a:r>
            <a:r>
              <a:rPr lang="en-US" sz="1200" dirty="0"/>
              <a:t>return, they </a:t>
            </a:r>
            <a:r>
              <a:rPr lang="en-US" sz="1200" dirty="0" smtClean="0"/>
              <a:t>don’t </a:t>
            </a:r>
            <a:r>
              <a:rPr lang="en-US" sz="1200" dirty="0"/>
              <a:t>need to apply to the Marketplace. </a:t>
            </a:r>
          </a:p>
          <a:p>
            <a:pPr marL="0" marR="0" lvl="2" indent="0" algn="l" defTabSz="914400" rtl="0" eaLnBrk="1" fontAlgn="auto" latinLnBrk="0" hangingPunct="1">
              <a:lnSpc>
                <a:spcPct val="100000"/>
              </a:lnSpc>
              <a:spcBef>
                <a:spcPts val="600"/>
              </a:spcBef>
              <a:spcAft>
                <a:spcPts val="0"/>
              </a:spcAft>
              <a:buClrTx/>
              <a:buSzTx/>
              <a:buFontTx/>
              <a:buNone/>
              <a:tabLst/>
              <a:defRPr/>
            </a:pPr>
            <a:r>
              <a:rPr lang="en-US" sz="1200" dirty="0"/>
              <a:t>Consumers should research the exemption they believe they may qualify for to determine whether it may be claimed on a tax return or through the Marketplace. </a:t>
            </a:r>
            <a:r>
              <a:rPr lang="en-US" sz="1200" dirty="0" smtClean="0">
                <a:solidFill>
                  <a:prstClr val="black"/>
                </a:solidFill>
              </a:rPr>
              <a:t>Use</a:t>
            </a:r>
            <a:r>
              <a:rPr lang="en-US" sz="1200" baseline="0" dirty="0" smtClean="0">
                <a:solidFill>
                  <a:prstClr val="black"/>
                </a:solidFill>
              </a:rPr>
              <a:t> </a:t>
            </a:r>
            <a:r>
              <a:rPr lang="en-US" sz="1200" dirty="0" smtClean="0">
                <a:solidFill>
                  <a:prstClr val="black"/>
                </a:solidFill>
              </a:rPr>
              <a:t>the </a:t>
            </a:r>
            <a:r>
              <a:rPr lang="en-US" sz="1200" dirty="0" smtClean="0"/>
              <a:t>exemptions screener tool, visit </a:t>
            </a:r>
            <a:r>
              <a:rPr lang="en-US" sz="1200" u="sng" dirty="0" smtClean="0">
                <a:hlinkClick r:id="rId3"/>
              </a:rPr>
              <a:t>healthcare.gov/exemptions-tool/#/</a:t>
            </a:r>
            <a:endParaRPr lang="en-US" sz="1200" dirty="0" smtClean="0"/>
          </a:p>
          <a:p>
            <a:pPr>
              <a:spcBef>
                <a:spcPts val="600"/>
              </a:spcBef>
            </a:pPr>
            <a:endParaRPr lang="en-US" sz="1200" dirty="0" smtClean="0"/>
          </a:p>
          <a:p>
            <a:pPr>
              <a:spcBef>
                <a:spcPts val="600"/>
              </a:spcBef>
            </a:pPr>
            <a:endParaRPr lang="en-US" dirty="0">
              <a:solidFill>
                <a:srgbClr val="FF0000"/>
              </a:solidFill>
            </a:endParaRPr>
          </a:p>
          <a:p>
            <a:pPr>
              <a:spcBef>
                <a:spcPts val="600"/>
              </a:spcBef>
            </a:pPr>
            <a:endParaRPr lang="en-US" dirty="0"/>
          </a:p>
        </p:txBody>
      </p:sp>
      <p:sp>
        <p:nvSpPr>
          <p:cNvPr id="4" name="Slide Number Placeholder 3"/>
          <p:cNvSpPr>
            <a:spLocks noGrp="1"/>
          </p:cNvSpPr>
          <p:nvPr>
            <p:ph type="sldNum" sz="quarter" idx="10"/>
          </p:nvPr>
        </p:nvSpPr>
        <p:spPr/>
        <p:txBody>
          <a:bodyPr/>
          <a:lstStyle/>
          <a:p>
            <a:fld id="{12CC208D-7648-44EB-A433-0325AD679931}" type="slidenum">
              <a:rPr lang="en-US" smtClean="0"/>
              <a:t>6</a:t>
            </a:fld>
            <a:endParaRPr lang="en-US" dirty="0"/>
          </a:p>
        </p:txBody>
      </p:sp>
    </p:spTree>
    <p:extLst>
      <p:ext uri="{BB962C8B-B14F-4D97-AF65-F5344CB8AC3E}">
        <p14:creationId xmlns:p14="http://schemas.microsoft.com/office/powerpoint/2010/main" val="2697027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95800"/>
            <a:ext cx="5608320" cy="4183380"/>
          </a:xfrm>
        </p:spPr>
        <p:txBody>
          <a:bodyPr>
            <a:normAutofit fontScale="92500" lnSpcReduction="10000"/>
          </a:bodyPr>
          <a:lstStyle/>
          <a:p>
            <a:pPr>
              <a:spcBef>
                <a:spcPts val="600"/>
              </a:spcBef>
            </a:pPr>
            <a:r>
              <a:rPr lang="en-US" sz="1200" dirty="0"/>
              <a:t>Under certain circumstances, a consumer may qualify for an exemption from the individual shared responsibility payment. This means he or she won’t be required to pay a fee (as part of filing his/her tax return)</a:t>
            </a:r>
            <a:r>
              <a:rPr lang="en-US" sz="1200" dirty="0">
                <a:solidFill>
                  <a:srgbClr val="FF0000"/>
                </a:solidFill>
              </a:rPr>
              <a:t> </a:t>
            </a:r>
            <a:r>
              <a:rPr lang="en-US" sz="1200" dirty="0"/>
              <a:t>for not having health coverage during the year</a:t>
            </a:r>
            <a:r>
              <a:rPr lang="en-US" sz="1200" dirty="0" smtClean="0"/>
              <a:t>. Exemption </a:t>
            </a:r>
            <a:r>
              <a:rPr lang="en-US" sz="1200" dirty="0"/>
              <a:t>categories </a:t>
            </a:r>
            <a:r>
              <a:rPr lang="en-US" sz="1200" dirty="0" smtClean="0"/>
              <a:t>include consumers who: </a:t>
            </a:r>
          </a:p>
          <a:p>
            <a:pPr marL="171450" indent="-171450">
              <a:spcBef>
                <a:spcPts val="600"/>
              </a:spcBef>
              <a:buFont typeface="Wingdings" panose="05000000000000000000" pitchFamily="2" charset="2"/>
              <a:buChar char="§"/>
            </a:pPr>
            <a:r>
              <a:rPr lang="en-US" dirty="0"/>
              <a:t>Didn’t have access to affordable coverage (cost of available coverage greater than 8.05% of household income)</a:t>
            </a:r>
          </a:p>
          <a:p>
            <a:pPr marL="171450" indent="-171450">
              <a:spcBef>
                <a:spcPts val="600"/>
              </a:spcBef>
              <a:buFont typeface="Wingdings" panose="05000000000000000000" pitchFamily="2" charset="2"/>
              <a:buChar char="§"/>
            </a:pPr>
            <a:r>
              <a:rPr lang="en-US" dirty="0"/>
              <a:t>Weren’t lawfully present in the U.S. (learn more about the definition of “</a:t>
            </a:r>
            <a:r>
              <a:rPr lang="en-US" dirty="0">
                <a:hlinkClick r:id="rId3"/>
              </a:rPr>
              <a:t>lawfully present</a:t>
            </a:r>
            <a:r>
              <a:rPr lang="en-US" dirty="0"/>
              <a:t>”)</a:t>
            </a:r>
          </a:p>
          <a:p>
            <a:pPr marL="171450" indent="-171450">
              <a:spcBef>
                <a:spcPts val="600"/>
              </a:spcBef>
              <a:buFont typeface="Wingdings" panose="05000000000000000000" pitchFamily="2" charset="2"/>
              <a:buChar char="§"/>
            </a:pPr>
            <a:r>
              <a:rPr lang="en-US" dirty="0"/>
              <a:t>Were incarcerated (unless pending disposition of charges)</a:t>
            </a:r>
          </a:p>
          <a:p>
            <a:pPr marL="171450" indent="-171450">
              <a:spcBef>
                <a:spcPts val="600"/>
              </a:spcBef>
              <a:buFont typeface="Wingdings" panose="05000000000000000000" pitchFamily="2" charset="2"/>
              <a:buChar char="§"/>
            </a:pPr>
            <a:r>
              <a:rPr lang="en-US" dirty="0"/>
              <a:t>Had a short coverage gap (1 or 2 consecutive months)</a:t>
            </a:r>
          </a:p>
          <a:p>
            <a:pPr marL="171450" indent="-171450">
              <a:spcBef>
                <a:spcPts val="600"/>
              </a:spcBef>
              <a:buFont typeface="Wingdings" panose="05000000000000000000" pitchFamily="2" charset="2"/>
              <a:buChar char="§"/>
            </a:pPr>
            <a:r>
              <a:rPr lang="en-US" sz="1200" dirty="0" smtClean="0"/>
              <a:t>Are </a:t>
            </a:r>
            <a:r>
              <a:rPr lang="en-US" sz="1200" dirty="0"/>
              <a:t>a member of a recognized religious sect with religious objections to </a:t>
            </a:r>
            <a:r>
              <a:rPr lang="en-US" sz="1200" dirty="0" smtClean="0"/>
              <a:t>insurance </a:t>
            </a:r>
          </a:p>
          <a:p>
            <a:pPr marL="171450" indent="-171450">
              <a:spcBef>
                <a:spcPts val="600"/>
              </a:spcBef>
              <a:buFont typeface="Wingdings" panose="05000000000000000000" pitchFamily="2" charset="2"/>
              <a:buChar char="§"/>
            </a:pPr>
            <a:r>
              <a:rPr lang="en-US" sz="1200" dirty="0" smtClean="0"/>
              <a:t>Are </a:t>
            </a:r>
            <a:r>
              <a:rPr lang="en-US" sz="1200" dirty="0"/>
              <a:t>a member of a recognized health care sharing </a:t>
            </a:r>
            <a:r>
              <a:rPr lang="en-US" sz="1200" dirty="0" smtClean="0"/>
              <a:t>ministry</a:t>
            </a:r>
          </a:p>
          <a:p>
            <a:pPr marL="171450" indent="-171450">
              <a:spcBef>
                <a:spcPts val="600"/>
              </a:spcBef>
              <a:buFont typeface="Wingdings" panose="05000000000000000000" pitchFamily="2" charset="2"/>
              <a:buChar char="§"/>
            </a:pPr>
            <a:r>
              <a:rPr lang="en-US" sz="1200" dirty="0" smtClean="0"/>
              <a:t>Are </a:t>
            </a:r>
            <a:r>
              <a:rPr lang="en-US" sz="1200" dirty="0"/>
              <a:t>a member of a federally recognized tribe or eligible for services through an Indian Health Services </a:t>
            </a:r>
            <a:r>
              <a:rPr lang="en-US" sz="1200" dirty="0" smtClean="0"/>
              <a:t>provider</a:t>
            </a:r>
          </a:p>
          <a:p>
            <a:pPr marL="171450" indent="-171450">
              <a:spcBef>
                <a:spcPts val="600"/>
              </a:spcBef>
              <a:buFont typeface="Wingdings" panose="05000000000000000000" pitchFamily="2" charset="2"/>
              <a:buChar char="§"/>
            </a:pPr>
            <a:r>
              <a:rPr lang="en-US" sz="1200" spc="-40" dirty="0" smtClean="0"/>
              <a:t>Don’t </a:t>
            </a:r>
            <a:r>
              <a:rPr lang="en-US" sz="1200" spc="-40" dirty="0"/>
              <a:t>make the minimum income required to file </a:t>
            </a:r>
            <a:r>
              <a:rPr lang="en-US" sz="1200" spc="-40" dirty="0" smtClean="0"/>
              <a:t>taxes</a:t>
            </a:r>
          </a:p>
          <a:p>
            <a:pPr marL="171450" indent="-171450">
              <a:spcBef>
                <a:spcPts val="600"/>
              </a:spcBef>
              <a:buFont typeface="Wingdings" panose="05000000000000000000" pitchFamily="2" charset="2"/>
              <a:buChar char="§"/>
            </a:pPr>
            <a:r>
              <a:rPr lang="en-US" sz="1200" dirty="0" smtClean="0"/>
              <a:t>Suffered a hardship that affects the consumer’s ability to purchase health insurance coverage. Those who would have qualified for Medicaid if their state had expanded (see </a:t>
            </a:r>
            <a:r>
              <a:rPr lang="en-US" sz="1200" dirty="0"/>
              <a:t>the form and the list of hardships </a:t>
            </a:r>
            <a:r>
              <a:rPr lang="en-US" sz="1200" dirty="0" smtClean="0"/>
              <a:t>at </a:t>
            </a:r>
            <a:r>
              <a:rPr lang="en-US" sz="1200" dirty="0" smtClean="0">
                <a:hlinkClick r:id="rId4"/>
              </a:rPr>
              <a:t>Marketplace.cms.gov/applications-and-forms/hardship-exemption.pdf</a:t>
            </a:r>
            <a:r>
              <a:rPr lang="en-US" sz="1200" dirty="0" smtClean="0"/>
              <a:t>.</a:t>
            </a:r>
          </a:p>
          <a:p>
            <a:pPr>
              <a:spcBef>
                <a:spcPts val="600"/>
              </a:spcBef>
            </a:pPr>
            <a:r>
              <a:rPr lang="en-US" sz="1200" b="1" dirty="0" smtClean="0"/>
              <a:t>Other exemptions include:</a:t>
            </a:r>
          </a:p>
          <a:p>
            <a:pPr>
              <a:spcBef>
                <a:spcPts val="600"/>
              </a:spcBef>
            </a:pPr>
            <a:r>
              <a:rPr lang="en-US" sz="1200" dirty="0" smtClean="0"/>
              <a:t>U.S. citizens </a:t>
            </a:r>
            <a:r>
              <a:rPr lang="en-US" sz="1200" dirty="0"/>
              <a:t>living abroad and certain noncitizens (such as those not lawfully present)</a:t>
            </a:r>
            <a:endParaRPr lang="en-US" sz="1200" b="1" dirty="0"/>
          </a:p>
        </p:txBody>
      </p:sp>
      <p:sp>
        <p:nvSpPr>
          <p:cNvPr id="4" name="Slide Number Placeholder 3"/>
          <p:cNvSpPr>
            <a:spLocks noGrp="1"/>
          </p:cNvSpPr>
          <p:nvPr>
            <p:ph type="sldNum" sz="quarter" idx="10"/>
          </p:nvPr>
        </p:nvSpPr>
        <p:spPr/>
        <p:txBody>
          <a:bodyPr/>
          <a:lstStyle/>
          <a:p>
            <a:fld id="{12CC208D-7648-44EB-A433-0325AD679931}"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275542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09600" y="4308951"/>
            <a:ext cx="5562600" cy="4414177"/>
          </a:xfrm>
        </p:spPr>
        <p:txBody>
          <a:bodyPr>
            <a:normAutofit/>
          </a:bodyPr>
          <a:lstStyle/>
          <a:p>
            <a:pPr>
              <a:spcBef>
                <a:spcPts val="600"/>
              </a:spcBef>
            </a:pPr>
            <a:r>
              <a:rPr lang="en-US" sz="1200" dirty="0"/>
              <a:t>If consumers and all of their dependents had coverage for each month of the tax year, they’ll indicate this on their </a:t>
            </a:r>
            <a:r>
              <a:rPr lang="en-US" sz="1200" dirty="0" smtClean="0"/>
              <a:t>2016 </a:t>
            </a:r>
            <a:r>
              <a:rPr lang="en-US" sz="1200" dirty="0"/>
              <a:t>tax return simply by checking a box on their Form 1040, 1040A or 1040EZ</a:t>
            </a:r>
            <a:r>
              <a:rPr lang="en-US" sz="1200" dirty="0" smtClean="0"/>
              <a:t>. Consumers </a:t>
            </a:r>
            <a:r>
              <a:rPr lang="en-US" sz="1200" dirty="0"/>
              <a:t>use IRS Form </a:t>
            </a:r>
            <a:r>
              <a:rPr lang="en-US" sz="1200" dirty="0" smtClean="0"/>
              <a:t>8965 “</a:t>
            </a:r>
            <a:r>
              <a:rPr lang="en-US" sz="1200" dirty="0"/>
              <a:t>Health Coverage Exemptions” to report an exemption granted by the Marketplace or to claim an exemption on their tax return. In addition, if for any month they or another member of their tax household had neither health care coverage nor </a:t>
            </a:r>
            <a:r>
              <a:rPr lang="en-US" sz="1200" dirty="0" smtClean="0"/>
              <a:t>an </a:t>
            </a:r>
            <a:r>
              <a:rPr lang="en-US" sz="1200" dirty="0"/>
              <a:t>exemption, these instructions provide the information they’ll need to calculate their shared responsibility payment. </a:t>
            </a:r>
          </a:p>
          <a:p>
            <a:pPr>
              <a:spcBef>
                <a:spcPts val="600"/>
              </a:spcBef>
            </a:pPr>
            <a:r>
              <a:rPr lang="en-US" sz="1200" dirty="0" smtClean="0"/>
              <a:t>For </a:t>
            </a:r>
            <a:r>
              <a:rPr lang="en-US" sz="1200" dirty="0"/>
              <a:t>additional information about how to get exemptions that the Marketplace may grant, visit </a:t>
            </a:r>
            <a:r>
              <a:rPr lang="en-US" sz="1200" dirty="0" smtClean="0">
                <a:solidFill>
                  <a:srgbClr val="FF0000"/>
                </a:solidFill>
                <a:hlinkClick r:id="rId3"/>
              </a:rPr>
              <a:t>HealthCare.gov/health-coverage-exemptions/</a:t>
            </a:r>
            <a:r>
              <a:rPr lang="en-US" sz="1200" dirty="0" smtClean="0"/>
              <a:t>.</a:t>
            </a:r>
            <a:endParaRPr lang="en-US" sz="1200" dirty="0">
              <a:effectLst/>
            </a:endParaRPr>
          </a:p>
        </p:txBody>
      </p:sp>
      <p:sp>
        <p:nvSpPr>
          <p:cNvPr id="4" name="Slide Number Placeholder 3"/>
          <p:cNvSpPr>
            <a:spLocks noGrp="1"/>
          </p:cNvSpPr>
          <p:nvPr>
            <p:ph type="sldNum" sz="quarter" idx="10"/>
          </p:nvPr>
        </p:nvSpPr>
        <p:spPr/>
        <p:txBody>
          <a:bodyPr/>
          <a:lstStyle/>
          <a:p>
            <a:fld id="{12CC208D-7648-44EB-A433-0325AD679931}" type="slidenum">
              <a:rPr lang="en-US" smtClean="0"/>
              <a:t>8</a:t>
            </a:fld>
            <a:endParaRPr lang="en-US" dirty="0"/>
          </a:p>
        </p:txBody>
      </p:sp>
    </p:spTree>
    <p:extLst>
      <p:ext uri="{BB962C8B-B14F-4D97-AF65-F5344CB8AC3E}">
        <p14:creationId xmlns:p14="http://schemas.microsoft.com/office/powerpoint/2010/main" val="3765594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8600" y="4299427"/>
            <a:ext cx="6477000" cy="4234974"/>
          </a:xfrm>
        </p:spPr>
        <p:txBody>
          <a:bodyPr>
            <a:normAutofit/>
          </a:bodyPr>
          <a:lstStyle/>
          <a:p>
            <a:pPr>
              <a:spcBef>
                <a:spcPts val="600"/>
              </a:spcBef>
            </a:pPr>
            <a:r>
              <a:rPr lang="en-US" sz="1100" dirty="0" smtClean="0"/>
              <a:t>Consumers </a:t>
            </a:r>
            <a:r>
              <a:rPr lang="en-US" sz="1100" dirty="0"/>
              <a:t>use IRS Form </a:t>
            </a:r>
            <a:r>
              <a:rPr lang="en-US" sz="1100" dirty="0" smtClean="0"/>
              <a:t>8965 “</a:t>
            </a:r>
            <a:r>
              <a:rPr lang="en-US" sz="1100" dirty="0"/>
              <a:t>Health Coverage Exemptions” to report an exemption granted by the Marketplace or to claim an exemption on their tax return. In addition, if for any month they or another member of their tax household had neither health care coverage nor </a:t>
            </a:r>
            <a:r>
              <a:rPr lang="en-US" sz="1100" dirty="0" smtClean="0"/>
              <a:t>an </a:t>
            </a:r>
            <a:r>
              <a:rPr lang="en-US" sz="1100" dirty="0"/>
              <a:t>exemption, these instructions provide the information they’ll need to calculate their shared responsibility payment. </a:t>
            </a:r>
          </a:p>
          <a:p>
            <a:pPr>
              <a:spcBef>
                <a:spcPts val="600"/>
              </a:spcBef>
            </a:pPr>
            <a:r>
              <a:rPr lang="en-US" sz="1100" dirty="0"/>
              <a:t>Some exemptions are available to consumers only from the Marketplace, others are available only by claiming them on their federal tax return, and others are available from either the Marketplace or by claiming them on their federal tax return. If the consumer or another member of their tax household was granted an exemption from the Marketplace, they complete Part I of IRS Form 8965. If they or another member of their tax household is claiming an exemption on their federal tax return, they complete Part II or Part III of IRS Form 8965. Depending on their situation, they may need to complete one or more parts of the form. </a:t>
            </a:r>
            <a:r>
              <a:rPr lang="en-US" sz="1100" dirty="0" smtClean="0"/>
              <a:t>Consumers </a:t>
            </a:r>
            <a:r>
              <a:rPr lang="en-US" sz="1100" dirty="0"/>
              <a:t>will claim or report exemptions on IRS Form 8965, and attach it to Form 1040, Form 1040A, or Form 1040EZ. They can file any of these forms electronically. Consumers will use Part II of  IRS Form 8965, Coverage Exemptions for Your Household Claimed on Your Return, to claim an exemption if their income is below the filing threshold for their filing status but they choose to file a federal tax return. If they aren’t required to file a federal tax return and don’t want to file a return, they don’t need to file a return solely to claim this exemption.</a:t>
            </a:r>
          </a:p>
          <a:p>
            <a:pPr>
              <a:spcBef>
                <a:spcPts val="600"/>
              </a:spcBef>
            </a:pPr>
            <a:r>
              <a:rPr lang="en-US" sz="1100" dirty="0"/>
              <a:t>Consumers may claim other coverage exemptions on their tax return using Part III of IRS Form 8965, Coverage Exemptions for Individuals Claimed on Your Return. They should use a separate line for each individual and exemption type claimed on the return</a:t>
            </a:r>
            <a:r>
              <a:rPr lang="en-US" sz="1100" dirty="0" smtClean="0"/>
              <a:t>. If </a:t>
            </a:r>
            <a:r>
              <a:rPr lang="en-US" sz="1100" dirty="0"/>
              <a:t>the Marketplace hasn’t processed their exemption application before they file their individual tax return, they should complete Part I of IRS Form 8965 and enter “pending” in Column C for each person listed. If they claim the exemption on their return, they don’t need an ECN from the Marketplace</a:t>
            </a:r>
            <a:r>
              <a:rPr lang="en-US" sz="1100" dirty="0" smtClean="0"/>
              <a:t>. IRS </a:t>
            </a:r>
            <a:r>
              <a:rPr lang="en-US" sz="1100" dirty="0"/>
              <a:t>Form 8965 is available at </a:t>
            </a:r>
            <a:r>
              <a:rPr lang="en-US" sz="1100" dirty="0">
                <a:hlinkClick r:id="rId3"/>
              </a:rPr>
              <a:t>irs.gov/pub/irs-pdf/f8965.pdf</a:t>
            </a:r>
            <a:r>
              <a:rPr lang="en-US" sz="1100" dirty="0"/>
              <a:t>. Instructions for completing the form are available at </a:t>
            </a:r>
            <a:r>
              <a:rPr lang="en-US" sz="1100" dirty="0">
                <a:hlinkClick r:id="rId4"/>
              </a:rPr>
              <a:t>irs.gov/instructions/i8965/ch01.html</a:t>
            </a:r>
            <a:r>
              <a:rPr lang="en-US" sz="1100" dirty="0"/>
              <a:t>. </a:t>
            </a:r>
          </a:p>
        </p:txBody>
      </p:sp>
      <p:sp>
        <p:nvSpPr>
          <p:cNvPr id="4" name="Slide Number Placeholder 3"/>
          <p:cNvSpPr>
            <a:spLocks noGrp="1"/>
          </p:cNvSpPr>
          <p:nvPr>
            <p:ph type="sldNum" sz="quarter" idx="10"/>
          </p:nvPr>
        </p:nvSpPr>
        <p:spPr>
          <a:xfrm>
            <a:off x="3970939" y="8839200"/>
            <a:ext cx="3037840" cy="464820"/>
          </a:xfrm>
        </p:spPr>
        <p:txBody>
          <a:bodyPr/>
          <a:lstStyle/>
          <a:p>
            <a:fld id="{12CC208D-7648-44EB-A433-0325AD679931}" type="slidenum">
              <a:rPr lang="en-US" smtClean="0"/>
              <a:t>9</a:t>
            </a:fld>
            <a:endParaRPr lang="en-US" dirty="0"/>
          </a:p>
        </p:txBody>
      </p:sp>
    </p:spTree>
    <p:extLst>
      <p:ext uri="{BB962C8B-B14F-4D97-AF65-F5344CB8AC3E}">
        <p14:creationId xmlns:p14="http://schemas.microsoft.com/office/powerpoint/2010/main" val="2580502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CMS title1">
    <p:bg>
      <p:bgPr>
        <a:solidFill>
          <a:schemeClr val="bg1"/>
        </a:solidFill>
        <a:effectLst/>
      </p:bgPr>
    </p:bg>
    <p:spTree>
      <p:nvGrpSpPr>
        <p:cNvPr id="1" name=""/>
        <p:cNvGrpSpPr/>
        <p:nvPr/>
      </p:nvGrpSpPr>
      <p:grpSpPr>
        <a:xfrm>
          <a:off x="0" y="0"/>
          <a:ext cx="0" cy="0"/>
          <a:chOff x="0" y="0"/>
          <a:chExt cx="0" cy="0"/>
        </a:xfrm>
      </p:grpSpPr>
      <p:pic>
        <p:nvPicPr>
          <p:cNvPr id="7" name="Picture 3"/>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60960" y="2438400"/>
            <a:ext cx="5623560" cy="4495800"/>
          </a:xfrm>
          <a:prstGeom prst="rect">
            <a:avLst/>
          </a:prstGeom>
          <a:noFill/>
          <a:ln w="9525">
            <a:noFill/>
            <a:miter lim="800000"/>
            <a:headEnd/>
            <a:tailEnd/>
          </a:ln>
          <a:effectLst/>
        </p:spPr>
      </p:pic>
      <p:sp>
        <p:nvSpPr>
          <p:cNvPr id="13" name="TextBox 12"/>
          <p:cNvSpPr txBox="1"/>
          <p:nvPr/>
        </p:nvSpPr>
        <p:spPr>
          <a:xfrm>
            <a:off x="-1668146" y="4928188"/>
            <a:ext cx="184666" cy="369332"/>
          </a:xfrm>
          <a:prstGeom prst="rect">
            <a:avLst/>
          </a:prstGeom>
          <a:noFill/>
        </p:spPr>
        <p:txBody>
          <a:bodyPr wrap="none" rtlCol="0">
            <a:spAutoFit/>
          </a:bodyPr>
          <a:lstStyle/>
          <a:p>
            <a:endParaRPr lang="en-US" dirty="0"/>
          </a:p>
        </p:txBody>
      </p:sp>
      <p:sp>
        <p:nvSpPr>
          <p:cNvPr id="12" name="Title 7"/>
          <p:cNvSpPr>
            <a:spLocks noGrp="1"/>
          </p:cNvSpPr>
          <p:nvPr>
            <p:ph type="title"/>
          </p:nvPr>
        </p:nvSpPr>
        <p:spPr>
          <a:xfrm>
            <a:off x="0" y="1371600"/>
            <a:ext cx="9144000" cy="1066800"/>
          </a:xfrm>
        </p:spPr>
        <p:txBody>
          <a:bodyPr/>
          <a:lstStyle/>
          <a:p>
            <a:r>
              <a:rPr lang="en-US" smtClean="0"/>
              <a:t>Click to edit Master title style</a:t>
            </a:r>
            <a:endParaRPr lang="en-US" dirty="0"/>
          </a:p>
        </p:txBody>
      </p:sp>
      <p:sp>
        <p:nvSpPr>
          <p:cNvPr id="8" name="Text Placeholder 2"/>
          <p:cNvSpPr>
            <a:spLocks noGrp="1"/>
          </p:cNvSpPr>
          <p:nvPr>
            <p:ph type="body" sz="quarter" idx="10" hasCustomPrompt="1"/>
          </p:nvPr>
        </p:nvSpPr>
        <p:spPr>
          <a:xfrm>
            <a:off x="5943600" y="3048000"/>
            <a:ext cx="2971800" cy="914400"/>
          </a:xfrm>
        </p:spPr>
        <p:txBody>
          <a:bodyPr>
            <a:normAutofit/>
          </a:bodyPr>
          <a:lstStyle>
            <a:lvl1pPr marL="0" indent="0" algn="l">
              <a:buNone/>
              <a:defRPr sz="2400" b="1" i="1">
                <a:solidFill>
                  <a:srgbClr val="084A9C"/>
                </a:solidFill>
              </a:defRPr>
            </a:lvl1pPr>
          </a:lstStyle>
          <a:p>
            <a:pPr algn="l"/>
            <a:r>
              <a:rPr lang="en-US" sz="2400" b="1" i="1" dirty="0" smtClean="0">
                <a:solidFill>
                  <a:srgbClr val="084A9C"/>
                </a:solidFill>
              </a:rPr>
              <a:t>Subtitle</a:t>
            </a:r>
          </a:p>
          <a:p>
            <a:pPr algn="l"/>
            <a:endParaRPr lang="en-US" sz="2800" b="0" i="1" dirty="0" smtClean="0">
              <a:solidFill>
                <a:srgbClr val="084A9C"/>
              </a:solidFill>
            </a:endParaRPr>
          </a:p>
        </p:txBody>
      </p:sp>
      <p:sp>
        <p:nvSpPr>
          <p:cNvPr id="9" name="Text Placeholder 2"/>
          <p:cNvSpPr>
            <a:spLocks noGrp="1"/>
          </p:cNvSpPr>
          <p:nvPr>
            <p:ph type="body" sz="quarter" idx="11" hasCustomPrompt="1"/>
          </p:nvPr>
        </p:nvSpPr>
        <p:spPr>
          <a:xfrm>
            <a:off x="5943600" y="4267200"/>
            <a:ext cx="2971800" cy="838200"/>
          </a:xfrm>
        </p:spPr>
        <p:txBody>
          <a:bodyPr>
            <a:normAutofit/>
          </a:bodyPr>
          <a:lstStyle>
            <a:lvl1pPr marL="0" indent="0" algn="l">
              <a:buNone/>
              <a:defRPr sz="2400" b="1" i="1">
                <a:solidFill>
                  <a:srgbClr val="084A9C"/>
                </a:solidFill>
              </a:defRPr>
            </a:lvl1pPr>
          </a:lstStyle>
          <a:p>
            <a:pPr algn="l"/>
            <a:r>
              <a:rPr lang="en-US" sz="2400" b="0" i="1" dirty="0" smtClean="0">
                <a:solidFill>
                  <a:srgbClr val="084A9C"/>
                </a:solidFill>
              </a:rPr>
              <a:t>Presenter/Date</a:t>
            </a:r>
            <a:endParaRPr lang="en-US" sz="2800" b="0" i="1" dirty="0" smtClean="0">
              <a:solidFill>
                <a:srgbClr val="084A9C"/>
              </a:solidFill>
            </a:endParaRPr>
          </a:p>
        </p:txBody>
      </p:sp>
      <p:pic>
        <p:nvPicPr>
          <p:cNvPr id="11" name="Picture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7595" y="228600"/>
            <a:ext cx="2652325" cy="914400"/>
          </a:xfrm>
          <a:prstGeom prst="rect">
            <a:avLst/>
          </a:prstGeom>
        </p:spPr>
      </p:pic>
      <p:sp>
        <p:nvSpPr>
          <p:cNvPr id="14" name="TextBox 13"/>
          <p:cNvSpPr txBox="1"/>
          <p:nvPr userDrawn="1"/>
        </p:nvSpPr>
        <p:spPr>
          <a:xfrm>
            <a:off x="-1668146" y="4928188"/>
            <a:ext cx="184666" cy="369332"/>
          </a:xfrm>
          <a:prstGeom prst="rect">
            <a:avLst/>
          </a:prstGeom>
          <a:noFill/>
        </p:spPr>
        <p:txBody>
          <a:bodyPr wrap="none" rtlCol="0">
            <a:spAutoFit/>
          </a:bodyPr>
          <a:lstStyle/>
          <a:p>
            <a:endParaRPr lang="en-US" dirty="0"/>
          </a:p>
        </p:txBody>
      </p:sp>
      <p:pic>
        <p:nvPicPr>
          <p:cNvPr id="15" name="Picture 1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97595" y="228600"/>
            <a:ext cx="2652325" cy="914400"/>
          </a:xfrm>
          <a:prstGeom prst="rect">
            <a:avLst/>
          </a:prstGeom>
        </p:spPr>
      </p:pic>
    </p:spTree>
    <p:extLst>
      <p:ext uri="{BB962C8B-B14F-4D97-AF65-F5344CB8AC3E}">
        <p14:creationId xmlns:p14="http://schemas.microsoft.com/office/powerpoint/2010/main" val="365879655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CMS title6">
    <p:bg>
      <p:bgPr>
        <a:solidFill>
          <a:schemeClr val="bg1"/>
        </a:solidFill>
        <a:effectLst/>
      </p:bgPr>
    </p:bg>
    <p:spTree>
      <p:nvGrpSpPr>
        <p:cNvPr id="1" name=""/>
        <p:cNvGrpSpPr/>
        <p:nvPr/>
      </p:nvGrpSpPr>
      <p:grpSpPr>
        <a:xfrm>
          <a:off x="0" y="0"/>
          <a:ext cx="0" cy="0"/>
          <a:chOff x="0" y="0"/>
          <a:chExt cx="0" cy="0"/>
        </a:xfrm>
      </p:grpSpPr>
      <p:sp>
        <p:nvSpPr>
          <p:cNvPr id="13" name="TextBox 12"/>
          <p:cNvSpPr txBox="1"/>
          <p:nvPr/>
        </p:nvSpPr>
        <p:spPr>
          <a:xfrm>
            <a:off x="-1668146" y="4928188"/>
            <a:ext cx="184666" cy="369332"/>
          </a:xfrm>
          <a:prstGeom prst="rect">
            <a:avLst/>
          </a:prstGeom>
          <a:noFill/>
        </p:spPr>
        <p:txBody>
          <a:bodyPr wrap="none" rtlCol="0">
            <a:spAutoFit/>
          </a:bodyPr>
          <a:lstStyle/>
          <a:p>
            <a:endParaRPr lang="en-US" dirty="0"/>
          </a:p>
        </p:txBody>
      </p:sp>
      <p:sp>
        <p:nvSpPr>
          <p:cNvPr id="12" name="Title 7"/>
          <p:cNvSpPr>
            <a:spLocks noGrp="1"/>
          </p:cNvSpPr>
          <p:nvPr>
            <p:ph type="title"/>
          </p:nvPr>
        </p:nvSpPr>
        <p:spPr>
          <a:xfrm>
            <a:off x="0" y="1371600"/>
            <a:ext cx="9144000" cy="1066800"/>
          </a:xfrm>
        </p:spPr>
        <p:txBody>
          <a:bodyPr/>
          <a:lstStyle/>
          <a:p>
            <a:r>
              <a:rPr lang="en-US" smtClean="0"/>
              <a:t>Click to edit Master title style</a:t>
            </a:r>
            <a:endParaRPr lang="en-US" dirty="0"/>
          </a:p>
        </p:txBody>
      </p:sp>
      <p:sp>
        <p:nvSpPr>
          <p:cNvPr id="7" name="Text Placeholder 2"/>
          <p:cNvSpPr>
            <a:spLocks noGrp="1"/>
          </p:cNvSpPr>
          <p:nvPr>
            <p:ph type="body" sz="quarter" idx="10" hasCustomPrompt="1"/>
          </p:nvPr>
        </p:nvSpPr>
        <p:spPr>
          <a:xfrm>
            <a:off x="4953000" y="3048000"/>
            <a:ext cx="3276600" cy="914400"/>
          </a:xfrm>
        </p:spPr>
        <p:txBody>
          <a:bodyPr>
            <a:normAutofit/>
          </a:bodyPr>
          <a:lstStyle>
            <a:lvl1pPr marL="0" indent="0" algn="l">
              <a:buNone/>
              <a:defRPr sz="2400" b="1" i="1">
                <a:solidFill>
                  <a:srgbClr val="084A9C"/>
                </a:solidFill>
              </a:defRPr>
            </a:lvl1pPr>
          </a:lstStyle>
          <a:p>
            <a:pPr algn="l"/>
            <a:r>
              <a:rPr lang="en-US" sz="2400" b="1" i="1" dirty="0" smtClean="0">
                <a:solidFill>
                  <a:srgbClr val="084A9C"/>
                </a:solidFill>
              </a:rPr>
              <a:t>Subtitle</a:t>
            </a:r>
          </a:p>
          <a:p>
            <a:pPr algn="l"/>
            <a:endParaRPr lang="en-US" sz="2800" b="0" i="1" dirty="0" smtClean="0">
              <a:solidFill>
                <a:srgbClr val="084A9C"/>
              </a:solidFill>
            </a:endParaRPr>
          </a:p>
        </p:txBody>
      </p:sp>
      <p:sp>
        <p:nvSpPr>
          <p:cNvPr id="11" name="Text Placeholder 2"/>
          <p:cNvSpPr>
            <a:spLocks noGrp="1"/>
          </p:cNvSpPr>
          <p:nvPr>
            <p:ph type="body" sz="quarter" idx="11" hasCustomPrompt="1"/>
          </p:nvPr>
        </p:nvSpPr>
        <p:spPr>
          <a:xfrm>
            <a:off x="4953000" y="4191000"/>
            <a:ext cx="3276600" cy="838200"/>
          </a:xfrm>
        </p:spPr>
        <p:txBody>
          <a:bodyPr>
            <a:normAutofit/>
          </a:bodyPr>
          <a:lstStyle>
            <a:lvl1pPr marL="0" indent="0" algn="l">
              <a:buNone/>
              <a:defRPr sz="2400" b="1" i="1">
                <a:solidFill>
                  <a:srgbClr val="084A9C"/>
                </a:solidFill>
              </a:defRPr>
            </a:lvl1pPr>
          </a:lstStyle>
          <a:p>
            <a:pPr algn="l"/>
            <a:r>
              <a:rPr lang="en-US" sz="2400" b="0" i="1" dirty="0" smtClean="0">
                <a:solidFill>
                  <a:srgbClr val="084A9C"/>
                </a:solidFill>
              </a:rPr>
              <a:t>Presenter/Date</a:t>
            </a:r>
            <a:endParaRPr lang="en-US" sz="2800" b="0" i="1" dirty="0" smtClean="0">
              <a:solidFill>
                <a:srgbClr val="084A9C"/>
              </a:solidFill>
            </a:endParaRP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97595" y="228600"/>
            <a:ext cx="2652325" cy="914400"/>
          </a:xfrm>
          <a:prstGeom prst="rect">
            <a:avLst/>
          </a:prstGeom>
        </p:spPr>
      </p:pic>
      <p:sp>
        <p:nvSpPr>
          <p:cNvPr id="8" name="TextBox 7"/>
          <p:cNvSpPr txBox="1"/>
          <p:nvPr userDrawn="1"/>
        </p:nvSpPr>
        <p:spPr>
          <a:xfrm>
            <a:off x="-1668146" y="4928188"/>
            <a:ext cx="184666" cy="369332"/>
          </a:xfrm>
          <a:prstGeom prst="rect">
            <a:avLst/>
          </a:prstGeom>
          <a:noFill/>
        </p:spPr>
        <p:txBody>
          <a:bodyPr wrap="none" rtlCol="0">
            <a:spAutoFit/>
          </a:bodyPr>
          <a:lstStyle/>
          <a:p>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7595" y="228600"/>
            <a:ext cx="2652325" cy="914400"/>
          </a:xfrm>
          <a:prstGeom prst="rect">
            <a:avLst/>
          </a:prstGeom>
        </p:spPr>
      </p:pic>
    </p:spTree>
    <p:extLst>
      <p:ext uri="{BB962C8B-B14F-4D97-AF65-F5344CB8AC3E}">
        <p14:creationId xmlns:p14="http://schemas.microsoft.com/office/powerpoint/2010/main" val="209633975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MS content2">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828800"/>
            <a:ext cx="8229600" cy="4297363"/>
          </a:xfrm>
        </p:spPr>
        <p:txBody>
          <a:bodyPr/>
          <a:lstStyle>
            <a:lvl1pPr marL="342900" indent="-342900">
              <a:buFont typeface="Wingdings" panose="05000000000000000000" pitchFamily="2" charset="2"/>
              <a:buChar char="§"/>
              <a:defRPr/>
            </a:lvl1pPr>
            <a:lvl2pPr marL="742950" indent="-285750">
              <a:buFont typeface="Arial" panose="020B0604020202020204" pitchFamily="34" charset="0"/>
              <a:buChar char="•"/>
              <a:defRPr/>
            </a:lvl2pPr>
            <a:lvl3pPr marL="1143000" indent="-228600">
              <a:buSzPct val="50000"/>
              <a:buFont typeface="Wingdings" panose="05000000000000000000" pitchFamily="2" charset="2"/>
              <a:buChar char="q"/>
              <a:defRPr/>
            </a:lvl3pPr>
            <a:lvl4pPr marL="1371600" indent="0">
              <a:buNone/>
              <a:defRPr/>
            </a:lvl4pPr>
          </a:lstStyle>
          <a:p>
            <a:pPr lvl="0"/>
            <a:r>
              <a:rPr lang="en-US" dirty="0" smtClean="0"/>
              <a:t>Click to edit Master text styles</a:t>
            </a:r>
          </a:p>
          <a:p>
            <a:pPr lvl="1"/>
            <a:r>
              <a:rPr lang="en-US" dirty="0" smtClean="0"/>
              <a:t>Second level</a:t>
            </a:r>
          </a:p>
          <a:p>
            <a:pPr lvl="2"/>
            <a:r>
              <a:rPr lang="en-US" dirty="0" smtClean="0"/>
              <a:t>Third level</a:t>
            </a:r>
          </a:p>
          <a:p>
            <a:pPr lvl="3"/>
            <a:endParaRPr lang="en-US" dirty="0"/>
          </a:p>
        </p:txBody>
      </p:sp>
      <p:sp>
        <p:nvSpPr>
          <p:cNvPr id="7" name="Title Placeholder 8"/>
          <p:cNvSpPr>
            <a:spLocks noGrp="1"/>
          </p:cNvSpPr>
          <p:nvPr>
            <p:ph type="title"/>
          </p:nvPr>
        </p:nvSpPr>
        <p:spPr>
          <a:xfrm>
            <a:off x="0" y="0"/>
            <a:ext cx="9144000" cy="1447800"/>
          </a:xfrm>
          <a:prstGeom prst="rect">
            <a:avLst/>
          </a:prstGeom>
          <a:solidFill>
            <a:srgbClr val="FFD004"/>
          </a:solidFill>
          <a:effectLst>
            <a:outerShdw dist="76200" dir="5640000" algn="tl" rotWithShape="0">
              <a:srgbClr val="084A9C"/>
            </a:outerShdw>
          </a:effectLst>
        </p:spPr>
        <p:txBody>
          <a:bodyPr vert="horz" lIns="91440" tIns="45720" rIns="91440" bIns="45720" rtlCol="0" anchor="ctr">
            <a:noAutofit/>
          </a:bodyPr>
          <a:lstStyle>
            <a:lvl1pPr>
              <a:defRPr sz="3600"/>
            </a:lvl1pPr>
          </a:lstStyle>
          <a:p>
            <a:r>
              <a:rPr lang="en-US" dirty="0" smtClean="0"/>
              <a:t>Click to edit Master title style</a:t>
            </a:r>
            <a:endParaRPr lang="en-US" dirty="0"/>
          </a:p>
        </p:txBody>
      </p:sp>
      <p:sp>
        <p:nvSpPr>
          <p:cNvPr id="4" name="Date Placeholder 7"/>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November 2016</a:t>
            </a:r>
            <a:endParaRPr lang="en-US" dirty="0"/>
          </a:p>
        </p:txBody>
      </p:sp>
      <p:sp>
        <p:nvSpPr>
          <p:cNvPr id="5" name="Slide Number Placeholder 9"/>
          <p:cNvSpPr>
            <a:spLocks noGrp="1"/>
          </p:cNvSpPr>
          <p:nvPr>
            <p:ph type="sldNum" sz="quarter" idx="4"/>
          </p:nvPr>
        </p:nvSpPr>
        <p:spPr>
          <a:xfrm>
            <a:off x="7772400" y="6324600"/>
            <a:ext cx="990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E8555075-F7D8-774D-92CE-0FFE5404D32F}" type="slidenum">
              <a:rPr lang="en-US" smtClean="0"/>
              <a:pPr/>
              <a:t>‹#›</a:t>
            </a:fld>
            <a:endParaRPr lang="en-US" dirty="0"/>
          </a:p>
        </p:txBody>
      </p:sp>
      <p:sp>
        <p:nvSpPr>
          <p:cNvPr id="8" name="Footer Placeholder 4"/>
          <p:cNvSpPr>
            <a:spLocks noGrp="1"/>
          </p:cNvSpPr>
          <p:nvPr>
            <p:ph type="ftr" sz="quarter" idx="11"/>
          </p:nvPr>
        </p:nvSpPr>
        <p:spPr>
          <a:xfrm>
            <a:off x="3429000" y="6324600"/>
            <a:ext cx="2895600" cy="365125"/>
          </a:xfrm>
          <a:prstGeom prst="rect">
            <a:avLst/>
          </a:prstGeom>
        </p:spPr>
        <p:txBody>
          <a:bodyPr/>
          <a:lstStyle/>
          <a:p>
            <a:r>
              <a:rPr lang="en-US" dirty="0" smtClean="0"/>
              <a:t>Health Coverage Exemptions</a:t>
            </a:r>
            <a:endParaRPr lang="en-US" dirty="0"/>
          </a:p>
        </p:txBody>
      </p:sp>
    </p:spTree>
    <p:extLst>
      <p:ext uri="{BB962C8B-B14F-4D97-AF65-F5344CB8AC3E}">
        <p14:creationId xmlns:p14="http://schemas.microsoft.com/office/powerpoint/2010/main" val="12024403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_CMS content2">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828800"/>
            <a:ext cx="8229600" cy="4297363"/>
          </a:xfrm>
        </p:spPr>
        <p:txBody>
          <a:bodyPr/>
          <a:lstStyle>
            <a:lvl1pPr marL="342900" indent="-342900">
              <a:buFont typeface="Wingdings" panose="05000000000000000000" pitchFamily="2" charset="2"/>
              <a:buChar char="§"/>
              <a:defRPr/>
            </a:lvl1pPr>
            <a:lvl2pPr marL="742950" indent="-285750">
              <a:buFont typeface="Arial" panose="020B0604020202020204" pitchFamily="34" charset="0"/>
              <a:buChar char="•"/>
              <a:defRPr/>
            </a:lvl2pPr>
            <a:lvl3pPr marL="1143000" indent="-228600">
              <a:buSzPct val="50000"/>
              <a:buFont typeface="Wingdings" panose="05000000000000000000" pitchFamily="2" charset="2"/>
              <a:buChar char="q"/>
              <a:defRPr/>
            </a:lvl3pPr>
            <a:lvl4pPr marL="1371600" indent="0">
              <a:buNone/>
              <a:defRPr/>
            </a:lvl4pPr>
          </a:lstStyle>
          <a:p>
            <a:pPr lvl="0"/>
            <a:r>
              <a:rPr lang="en-US" dirty="0" smtClean="0"/>
              <a:t>Click to edit Master text styles</a:t>
            </a:r>
          </a:p>
          <a:p>
            <a:pPr lvl="1"/>
            <a:r>
              <a:rPr lang="en-US" dirty="0" smtClean="0"/>
              <a:t>Second level</a:t>
            </a:r>
          </a:p>
          <a:p>
            <a:pPr lvl="2"/>
            <a:r>
              <a:rPr lang="en-US" dirty="0" smtClean="0"/>
              <a:t>Third level</a:t>
            </a:r>
          </a:p>
          <a:p>
            <a:pPr lvl="3"/>
            <a:endParaRPr lang="en-US" dirty="0"/>
          </a:p>
        </p:txBody>
      </p:sp>
      <p:sp>
        <p:nvSpPr>
          <p:cNvPr id="7" name="Title Placeholder 8"/>
          <p:cNvSpPr>
            <a:spLocks noGrp="1"/>
          </p:cNvSpPr>
          <p:nvPr>
            <p:ph type="title"/>
          </p:nvPr>
        </p:nvSpPr>
        <p:spPr>
          <a:xfrm>
            <a:off x="0" y="0"/>
            <a:ext cx="9144000" cy="1447800"/>
          </a:xfrm>
          <a:prstGeom prst="rect">
            <a:avLst/>
          </a:prstGeom>
          <a:solidFill>
            <a:srgbClr val="084A9C"/>
          </a:solidFill>
          <a:effectLst>
            <a:outerShdw dist="76200" dir="5640000" algn="tl" rotWithShape="0">
              <a:srgbClr val="084A9C"/>
            </a:outerShdw>
          </a:effectLst>
        </p:spPr>
        <p:txBody>
          <a:bodyPr vert="horz" lIns="91440" tIns="45720" rIns="91440" bIns="45720" rtlCol="0" anchor="ctr">
            <a:noAutofit/>
          </a:bodyPr>
          <a:lstStyle>
            <a:lvl1pPr>
              <a:defRPr sz="3600">
                <a:solidFill>
                  <a:schemeClr val="bg1"/>
                </a:solidFill>
              </a:defRPr>
            </a:lvl1pPr>
          </a:lstStyle>
          <a:p>
            <a:r>
              <a:rPr lang="en-US" dirty="0" smtClean="0"/>
              <a:t>Click to edit Master title style</a:t>
            </a:r>
            <a:endParaRPr lang="en-US" dirty="0"/>
          </a:p>
        </p:txBody>
      </p:sp>
      <p:sp>
        <p:nvSpPr>
          <p:cNvPr id="4" name="Date Placeholder 7"/>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November 2016</a:t>
            </a:r>
            <a:endParaRPr lang="en-US" dirty="0"/>
          </a:p>
        </p:txBody>
      </p:sp>
      <p:sp>
        <p:nvSpPr>
          <p:cNvPr id="5" name="Slide Number Placeholder 9"/>
          <p:cNvSpPr>
            <a:spLocks noGrp="1"/>
          </p:cNvSpPr>
          <p:nvPr>
            <p:ph type="sldNum" sz="quarter" idx="4"/>
          </p:nvPr>
        </p:nvSpPr>
        <p:spPr>
          <a:xfrm>
            <a:off x="7772400" y="6324600"/>
            <a:ext cx="990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E8555075-F7D8-774D-92CE-0FFE5404D32F}" type="slidenum">
              <a:rPr lang="en-US" smtClean="0"/>
              <a:pPr/>
              <a:t>‹#›</a:t>
            </a:fld>
            <a:endParaRPr lang="en-US" dirty="0"/>
          </a:p>
        </p:txBody>
      </p:sp>
    </p:spTree>
    <p:extLst>
      <p:ext uri="{BB962C8B-B14F-4D97-AF65-F5344CB8AC3E}">
        <p14:creationId xmlns:p14="http://schemas.microsoft.com/office/powerpoint/2010/main" val="381574888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TextBox 5"/>
          <p:cNvSpPr txBox="1"/>
          <p:nvPr userDrawn="1"/>
        </p:nvSpPr>
        <p:spPr>
          <a:xfrm>
            <a:off x="8229600" y="6550223"/>
            <a:ext cx="914400" cy="307777"/>
          </a:xfrm>
          <a:prstGeom prst="rect">
            <a:avLst/>
          </a:prstGeom>
          <a:noFill/>
        </p:spPr>
        <p:txBody>
          <a:bodyPr wrap="square" rtlCol="0">
            <a:spAutoFit/>
          </a:bodyPr>
          <a:lstStyle/>
          <a:p>
            <a:pPr algn="r"/>
            <a:fld id="{AB0D4E60-E736-41EB-8C0B-E460112C8983}" type="slidenum">
              <a:rPr lang="en-US" sz="1400" smtClean="0"/>
              <a:pPr algn="r"/>
              <a:t>‹#›</a:t>
            </a:fld>
            <a:endParaRPr lang="en-US" sz="1400" dirty="0"/>
          </a:p>
        </p:txBody>
      </p:sp>
      <p:sp>
        <p:nvSpPr>
          <p:cNvPr id="9" name="Date Placeholder 7"/>
          <p:cNvSpPr txBox="1">
            <a:spLocks/>
          </p:cNvSpPr>
          <p:nvPr userDrawn="1"/>
        </p:nvSpPr>
        <p:spPr>
          <a:xfrm>
            <a:off x="1295400" y="6400800"/>
            <a:ext cx="7620000" cy="365125"/>
          </a:xfrm>
          <a:prstGeom prst="rect">
            <a:avLst/>
          </a:prstGeom>
        </p:spPr>
        <p:txBody>
          <a:bodyPr vert="horz" lIns="91440" tIns="45720" rIns="91440" bIns="45720" rtlCol="0" anchor="ctr"/>
          <a:lstStyle>
            <a:lvl1pPr algn="l">
              <a:defRPr sz="800">
                <a:solidFill>
                  <a:schemeClr val="tx1">
                    <a:tint val="75000"/>
                  </a:schemeClr>
                </a:solidFill>
              </a:defRPr>
            </a:lvl1pPr>
          </a:lstStyle>
          <a:p>
            <a:pPr marL="0" marR="0" lvl="0" indent="0" algn="l" defTabSz="914400" rtl="0" eaLnBrk="1" fontAlgn="auto" latinLnBrk="0" hangingPunct="1">
              <a:lnSpc>
                <a:spcPts val="7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solidFill>
                <a:effectLst/>
                <a:uLnTx/>
                <a:uFillTx/>
                <a:latin typeface="+mn-lt"/>
                <a:ea typeface="+mn-ea"/>
                <a:cs typeface="+mn-cs"/>
              </a:rPr>
              <a:t>INFORMATION NOT RELEASABLE TO THE PUBLIC UNLESS AUTHORIZED BY LAW: 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p>
        </p:txBody>
      </p:sp>
    </p:spTree>
    <p:extLst>
      <p:ext uri="{BB962C8B-B14F-4D97-AF65-F5344CB8AC3E}">
        <p14:creationId xmlns:p14="http://schemas.microsoft.com/office/powerpoint/2010/main" val="154716439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MS content2">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1417638"/>
          </a:xfrm>
          <a:prstGeom prst="rect">
            <a:avLst/>
          </a:prstGeom>
          <a:solidFill>
            <a:srgbClr val="084A9C"/>
          </a:solidFill>
          <a:effectLst>
            <a:outerShdw dist="76200" dir="5640000" algn="tl" rotWithShape="0">
              <a:srgbClr val="FFD004"/>
            </a:outerShdw>
          </a:effectLst>
        </p:spPr>
        <p:txBody>
          <a:bodyPr/>
          <a:lstStyle>
            <a:lvl1pPr>
              <a:defRPr>
                <a:solidFill>
                  <a:schemeClr val="bg1"/>
                </a:solidFill>
              </a:defRPr>
            </a:lvl1pPr>
          </a:lstStyle>
          <a:p>
            <a:r>
              <a:rPr lang="en-US" dirty="0" smtClean="0"/>
              <a:t>Click to edit Master title style</a:t>
            </a:r>
            <a:endParaRPr lang="en-US" dirty="0"/>
          </a:p>
        </p:txBody>
      </p:sp>
      <p:sp>
        <p:nvSpPr>
          <p:cNvPr id="6" name="Content Placeholder 2"/>
          <p:cNvSpPr>
            <a:spLocks noGrp="1"/>
          </p:cNvSpPr>
          <p:nvPr>
            <p:ph idx="1"/>
          </p:nvPr>
        </p:nvSpPr>
        <p:spPr>
          <a:xfrm>
            <a:off x="457200" y="1828800"/>
            <a:ext cx="8229600" cy="4297363"/>
          </a:xfrm>
        </p:spPr>
        <p:txBody>
          <a:bodyPr/>
          <a:lstStyle>
            <a:lvl1pPr marL="342900" indent="-342900">
              <a:buClr>
                <a:srgbClr val="0B1F65"/>
              </a:buClr>
              <a:buFont typeface="Webdings" panose="05030102010509060703" pitchFamily="18" charset="2"/>
              <a:buChar char="4"/>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userDrawn="1"/>
        </p:nvSpPr>
        <p:spPr>
          <a:xfrm>
            <a:off x="186046" y="6356350"/>
            <a:ext cx="6571013" cy="461665"/>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smtClean="0">
                <a:ln>
                  <a:noFill/>
                </a:ln>
                <a:solidFill>
                  <a:schemeClr val="tx1"/>
                </a:solidFill>
                <a:effectLst/>
                <a:uLnTx/>
                <a:uFillTx/>
                <a:latin typeface="Arial" charset="0"/>
                <a:ea typeface="ＭＳ Ｐゴシック" pitchFamily="34" charset="-128"/>
                <a:cs typeface="+mn-cs"/>
              </a:rPr>
              <a:t>INFORMATION NOT RELEASABLE TO THE PUBLIC UNLESS AUTHORIZED BY LAW: 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kumimoji="0" lang="en-US" sz="800" b="0" i="0" u="none" strike="noStrike" kern="1200" cap="none" spc="0" normalizeH="0" baseline="0" noProof="0" dirty="0">
              <a:ln>
                <a:noFill/>
              </a:ln>
              <a:solidFill>
                <a:schemeClr val="tx1"/>
              </a:solidFill>
              <a:effectLst/>
              <a:uLnTx/>
              <a:uFillTx/>
              <a:latin typeface="Arial" charset="0"/>
              <a:ea typeface="ＭＳ Ｐゴシック" pitchFamily="34" charset="-128"/>
              <a:cs typeface="+mn-cs"/>
            </a:endParaRP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315200" y="6224740"/>
            <a:ext cx="1447800" cy="499135"/>
          </a:xfrm>
          <a:prstGeom prst="rect">
            <a:avLst/>
          </a:prstGeom>
        </p:spPr>
      </p:pic>
      <p:sp>
        <p:nvSpPr>
          <p:cNvPr id="10" name="Slide Number Placeholder 7"/>
          <p:cNvSpPr txBox="1">
            <a:spLocks/>
          </p:cNvSpPr>
          <p:nvPr userDrawn="1"/>
        </p:nvSpPr>
        <p:spPr>
          <a:xfrm>
            <a:off x="6553200" y="6356350"/>
            <a:ext cx="609600" cy="3675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8528C6-51AA-46D8-A6CE-1E15919369C2}" type="slidenum">
              <a:rPr lang="en-US" smtClean="0"/>
              <a:pPr/>
              <a:t>‹#›</a:t>
            </a:fld>
            <a:endParaRPr lang="en-US" dirty="0"/>
          </a:p>
        </p:txBody>
      </p:sp>
    </p:spTree>
    <p:extLst>
      <p:ext uri="{BB962C8B-B14F-4D97-AF65-F5344CB8AC3E}">
        <p14:creationId xmlns:p14="http://schemas.microsoft.com/office/powerpoint/2010/main" val="861484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dirty="0" smtClean="0"/>
              <a:t>November 2016</a:t>
            </a:r>
            <a:endParaRPr lang="en-US" dirty="0"/>
          </a:p>
        </p:txBody>
      </p:sp>
      <p:sp>
        <p:nvSpPr>
          <p:cNvPr id="5" name="Footer Placeholder 4"/>
          <p:cNvSpPr>
            <a:spLocks noGrp="1"/>
          </p:cNvSpPr>
          <p:nvPr>
            <p:ph type="ftr" sz="quarter" idx="11"/>
          </p:nvPr>
        </p:nvSpPr>
        <p:spPr>
          <a:xfrm>
            <a:off x="3429000" y="6324600"/>
            <a:ext cx="2895600" cy="365125"/>
          </a:xfrm>
          <a:prstGeom prst="rect">
            <a:avLst/>
          </a:prstGeom>
        </p:spPr>
        <p:txBody>
          <a:bodyPr/>
          <a:lstStyle/>
          <a:p>
            <a:r>
              <a:rPr lang="en-US" dirty="0" smtClean="0"/>
              <a:t>Health Coverage Exemptions</a:t>
            </a:r>
            <a:endParaRPr lang="en-US" dirty="0"/>
          </a:p>
        </p:txBody>
      </p:sp>
      <p:sp>
        <p:nvSpPr>
          <p:cNvPr id="6" name="Slide Number Placeholder 5"/>
          <p:cNvSpPr>
            <a:spLocks noGrp="1"/>
          </p:cNvSpPr>
          <p:nvPr>
            <p:ph type="sldNum" sz="quarter" idx="12"/>
          </p:nvPr>
        </p:nvSpPr>
        <p:spPr/>
        <p:txBody>
          <a:bodyPr/>
          <a:lstStyle/>
          <a:p>
            <a:fld id="{4DBD485F-ED66-477E-B029-4EE630A1DE42}" type="slidenum">
              <a:rPr lang="en-US" smtClean="0"/>
              <a:t>‹#›</a:t>
            </a:fld>
            <a:endParaRPr lang="en-US" dirty="0"/>
          </a:p>
        </p:txBody>
      </p:sp>
    </p:spTree>
    <p:extLst>
      <p:ext uri="{BB962C8B-B14F-4D97-AF65-F5344CB8AC3E}">
        <p14:creationId xmlns:p14="http://schemas.microsoft.com/office/powerpoint/2010/main" val="103147895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Yellow Bar">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1313" indent="-341313">
              <a:buFont typeface="Wingdings" panose="05000000000000000000" pitchFamily="2" charset="2"/>
              <a:buChar char="§"/>
              <a:defRPr sz="3000">
                <a:latin typeface="Calibri" panose="020F0502020204030204" pitchFamily="34" charset="0"/>
                <a:cs typeface="Calibri" panose="020F0502020204030204" pitchFamily="34" charset="0"/>
              </a:defRPr>
            </a:lvl1pPr>
            <a:lvl2pPr marL="682625" indent="-287338">
              <a:buFont typeface="Arial" panose="020B0604020202020204" pitchFamily="34" charset="0"/>
              <a:buChar char="•"/>
              <a:defRPr sz="2600">
                <a:latin typeface="Calibri" panose="020F0502020204030204" pitchFamily="34" charset="0"/>
                <a:cs typeface="Calibri" panose="020F0502020204030204" pitchFamily="34" charset="0"/>
              </a:defRPr>
            </a:lvl2pPr>
            <a:lvl3pPr marL="1023938" indent="-341313">
              <a:buSzPct val="50000"/>
              <a:buFont typeface="Wingdings" panose="05000000000000000000" pitchFamily="2" charset="2"/>
              <a:buChar char="q"/>
              <a:defRPr sz="2600">
                <a:latin typeface="Calibri" panose="020F0502020204030204" pitchFamily="34" charset="0"/>
                <a:cs typeface="Calibri" panose="020F0502020204030204" pitchFamily="34" charset="0"/>
              </a:defRPr>
            </a:lvl3pPr>
            <a:lvl4pPr marL="1487488" indent="-395288">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1"/>
          <p:cNvSpPr txBox="1">
            <a:spLocks/>
          </p:cNvSpPr>
          <p:nvPr userDrawn="1"/>
        </p:nvSpPr>
        <p:spPr>
          <a:xfrm>
            <a:off x="5256" y="3291"/>
            <a:ext cx="9144000" cy="1143000"/>
          </a:xfrm>
          <a:prstGeom prst="rect">
            <a:avLst/>
          </a:prstGeom>
          <a:solidFill>
            <a:srgbClr val="FFD004"/>
          </a:solidFill>
          <a:effectLst>
            <a:outerShdw dist="76200" dir="5640000" algn="tl" rotWithShape="0">
              <a:srgbClr val="084A9C"/>
            </a:outerShdw>
          </a:effectLst>
        </p:spPr>
        <p:txBody>
          <a:bodyPr vert="horz" lIns="91440" tIns="45720" rIns="91440" bIns="45720" rtlCol="0" anchor="ctr">
            <a:noAutofit/>
          </a:bodyPr>
          <a:lstStyle>
            <a:lvl1pPr indent="0" algn="ctr" defTabSz="914400" rtl="0" eaLnBrk="1" latinLnBrk="0" hangingPunct="1">
              <a:spcBef>
                <a:spcPts val="0"/>
              </a:spcBef>
              <a:buNone/>
              <a:defRPr sz="4400" b="1" kern="1200">
                <a:solidFill>
                  <a:schemeClr val="tx1"/>
                </a:solidFill>
                <a:latin typeface="+mj-lt"/>
                <a:ea typeface="+mj-ea"/>
                <a:cs typeface="+mj-cs"/>
              </a:defRPr>
            </a:lvl1pPr>
          </a:lstStyle>
          <a:p>
            <a:pPr>
              <a:defRPr/>
            </a:pPr>
            <a:endParaRPr lang="en-US" sz="3600" dirty="0">
              <a:solidFill>
                <a:sysClr val="windowText" lastClr="000000"/>
              </a:solidFill>
            </a:endParaRPr>
          </a:p>
        </p:txBody>
      </p:sp>
      <p:sp>
        <p:nvSpPr>
          <p:cNvPr id="11" name="Title Placeholder 1"/>
          <p:cNvSpPr>
            <a:spLocks noGrp="1"/>
          </p:cNvSpPr>
          <p:nvPr>
            <p:ph type="title"/>
          </p:nvPr>
        </p:nvSpPr>
        <p:spPr>
          <a:xfrm>
            <a:off x="5256" y="35197"/>
            <a:ext cx="9144000" cy="1069430"/>
          </a:xfrm>
          <a:prstGeom prst="rect">
            <a:avLst/>
          </a:prstGeom>
        </p:spPr>
        <p:txBody>
          <a:bodyPr vert="horz" lIns="91440" tIns="45720" rIns="91440" bIns="45720" rtlCol="0" anchor="ctr">
            <a:normAutofit/>
          </a:bodyPr>
          <a:lstStyle>
            <a:lvl1pPr>
              <a:defRPr sz="3600" b="1"/>
            </a:lvl1pPr>
          </a:lstStyle>
          <a:p>
            <a:r>
              <a:rPr lang="en-US" dirty="0" smtClean="0"/>
              <a:t>Click to edit Master title</a:t>
            </a:r>
            <a:endParaRPr lang="en-US" dirty="0"/>
          </a:p>
        </p:txBody>
      </p:sp>
      <p:sp>
        <p:nvSpPr>
          <p:cNvPr id="8" name="Date Placeholder 1"/>
          <p:cNvSpPr>
            <a:spLocks noGrp="1"/>
          </p:cNvSpPr>
          <p:nvPr>
            <p:ph type="dt" sz="half" idx="10"/>
          </p:nvPr>
        </p:nvSpPr>
        <p:spPr>
          <a:xfrm>
            <a:off x="457200" y="6340475"/>
            <a:ext cx="2133600" cy="365125"/>
          </a:xfrm>
          <a:prstGeom prst="rect">
            <a:avLst/>
          </a:prstGeom>
        </p:spPr>
        <p:txBody>
          <a:bodyPr/>
          <a:lstStyle>
            <a:lvl1pPr>
              <a:defRPr sz="1200">
                <a:solidFill>
                  <a:schemeClr val="tx1">
                    <a:lumMod val="50000"/>
                    <a:lumOff val="50000"/>
                  </a:schemeClr>
                </a:solidFill>
                <a:latin typeface="Calibri" panose="020F0502020204030204" pitchFamily="34" charset="0"/>
                <a:cs typeface="Calibri" panose="020F0502020204030204" pitchFamily="34" charset="0"/>
              </a:defRPr>
            </a:lvl1pPr>
          </a:lstStyle>
          <a:p>
            <a:r>
              <a:rPr lang="en-US" dirty="0" smtClean="0"/>
              <a:t>November 2016</a:t>
            </a:r>
            <a:endParaRPr lang="en-US" dirty="0"/>
          </a:p>
        </p:txBody>
      </p:sp>
      <p:sp>
        <p:nvSpPr>
          <p:cNvPr id="9" name="Footer Placeholder 2"/>
          <p:cNvSpPr>
            <a:spLocks noGrp="1"/>
          </p:cNvSpPr>
          <p:nvPr>
            <p:ph type="ftr" sz="quarter" idx="11"/>
          </p:nvPr>
        </p:nvSpPr>
        <p:spPr>
          <a:xfrm>
            <a:off x="2590800" y="6340475"/>
            <a:ext cx="3962400" cy="365125"/>
          </a:xfrm>
          <a:prstGeom prst="rect">
            <a:avLst/>
          </a:prstGeom>
        </p:spPr>
        <p:txBody>
          <a:bodyPr/>
          <a:lstStyle>
            <a:lvl1pPr algn="ctr">
              <a:defRPr sz="1200">
                <a:solidFill>
                  <a:schemeClr val="tx1">
                    <a:lumMod val="50000"/>
                    <a:lumOff val="50000"/>
                  </a:schemeClr>
                </a:solidFill>
                <a:latin typeface="Calibri" panose="020F0502020204030204" pitchFamily="34" charset="0"/>
                <a:cs typeface="Calibri" panose="020F0502020204030204" pitchFamily="34" charset="0"/>
              </a:defRPr>
            </a:lvl1pPr>
          </a:lstStyle>
          <a:p>
            <a:r>
              <a:rPr lang="en-US" dirty="0" smtClean="0"/>
              <a:t>Health Coverage Exemptions</a:t>
            </a:r>
            <a:endParaRPr lang="en-US" dirty="0"/>
          </a:p>
        </p:txBody>
      </p:sp>
      <p:sp>
        <p:nvSpPr>
          <p:cNvPr id="10" name="Slide Number Placeholder 3"/>
          <p:cNvSpPr>
            <a:spLocks noGrp="1"/>
          </p:cNvSpPr>
          <p:nvPr>
            <p:ph type="sldNum" sz="quarter" idx="12"/>
          </p:nvPr>
        </p:nvSpPr>
        <p:spPr>
          <a:xfrm>
            <a:off x="6553200" y="6340475"/>
            <a:ext cx="2133600" cy="365125"/>
          </a:xfrm>
          <a:prstGeom prst="rect">
            <a:avLst/>
          </a:prstGeom>
        </p:spPr>
        <p:txBody>
          <a:bodyPr/>
          <a:lstStyle>
            <a:lvl1pPr algn="r">
              <a:defRPr sz="1200">
                <a:solidFill>
                  <a:schemeClr val="tx1"/>
                </a:solidFill>
                <a:latin typeface="Calibri" panose="020F0502020204030204" pitchFamily="34" charset="0"/>
                <a:cs typeface="Calibri" panose="020F0502020204030204" pitchFamily="34" charset="0"/>
              </a:defRPr>
            </a:lvl1pPr>
          </a:lstStyle>
          <a:p>
            <a:fld id="{78C0CC3C-85F1-4D86-9B70-8D9F8B17F046}" type="slidenum">
              <a:rPr lang="en-US" smtClean="0"/>
              <a:pPr/>
              <a:t>‹#›</a:t>
            </a:fld>
            <a:endParaRPr lang="en-US" dirty="0"/>
          </a:p>
        </p:txBody>
      </p:sp>
    </p:spTree>
    <p:extLst>
      <p:ext uri="{BB962C8B-B14F-4D97-AF65-F5344CB8AC3E}">
        <p14:creationId xmlns:p14="http://schemas.microsoft.com/office/powerpoint/2010/main" val="287835110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015 Yellow Head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1"/>
          <p:cNvSpPr txBox="1">
            <a:spLocks/>
          </p:cNvSpPr>
          <p:nvPr userDrawn="1"/>
        </p:nvSpPr>
        <p:spPr>
          <a:xfrm>
            <a:off x="0" y="-28738"/>
            <a:ext cx="9144000" cy="1143000"/>
          </a:xfrm>
          <a:prstGeom prst="rect">
            <a:avLst/>
          </a:prstGeom>
          <a:solidFill>
            <a:srgbClr val="FFD004"/>
          </a:solidFill>
          <a:effectLst>
            <a:outerShdw dist="76200" dir="5640000" algn="tl" rotWithShape="0">
              <a:srgbClr val="084A9C"/>
            </a:outerShdw>
          </a:effectLst>
        </p:spPr>
        <p:txBody>
          <a:bodyPr vert="horz" lIns="91440" tIns="45720" rIns="91440" bIns="45720" rtlCol="0" anchor="ctr">
            <a:noAutofit/>
          </a:bodyPr>
          <a:lstStyle>
            <a:lvl1pPr indent="0" algn="ctr" defTabSz="914400" rtl="0" eaLnBrk="1" latinLnBrk="0" hangingPunct="1">
              <a:spcBef>
                <a:spcPts val="0"/>
              </a:spcBef>
              <a:buNone/>
              <a:defRPr sz="4400" b="1" kern="1200">
                <a:solidFill>
                  <a:schemeClr val="tx1"/>
                </a:solidFill>
                <a:latin typeface="+mj-lt"/>
                <a:ea typeface="+mj-ea"/>
                <a:cs typeface="+mj-cs"/>
              </a:defRPr>
            </a:lvl1pPr>
          </a:lstStyle>
          <a:p>
            <a:pPr>
              <a:defRPr/>
            </a:pPr>
            <a:endParaRPr lang="en-US" sz="3600" dirty="0">
              <a:solidFill>
                <a:sysClr val="windowText" lastClr="000000"/>
              </a:solidFill>
            </a:endParaRPr>
          </a:p>
        </p:txBody>
      </p:sp>
      <p:sp>
        <p:nvSpPr>
          <p:cNvPr id="8" name="Date Placeholder 3"/>
          <p:cNvSpPr>
            <a:spLocks noGrp="1"/>
          </p:cNvSpPr>
          <p:nvPr>
            <p:ph type="dt" sz="half" idx="2"/>
          </p:nvPr>
        </p:nvSpPr>
        <p:spPr>
          <a:xfrm>
            <a:off x="457200" y="6340475"/>
            <a:ext cx="2133600" cy="365125"/>
          </a:xfrm>
          <a:prstGeom prst="rect">
            <a:avLst/>
          </a:prstGeom>
        </p:spPr>
        <p:txBody>
          <a:bodyPr vert="horz" lIns="91440" tIns="45720" rIns="91440" bIns="45720" rtlCol="0" anchor="ctr"/>
          <a:lstStyle>
            <a:lvl1pPr algn="l">
              <a:defRPr sz="1200">
                <a:solidFill>
                  <a:schemeClr val="tx1"/>
                </a:solidFill>
              </a:defRPr>
            </a:lvl1pPr>
          </a:lstStyle>
          <a:p>
            <a:r>
              <a:rPr lang="en-US" dirty="0" smtClean="0"/>
              <a:t>November 2016</a:t>
            </a:r>
            <a:endParaRPr lang="en-US" dirty="0"/>
          </a:p>
        </p:txBody>
      </p:sp>
      <p:sp>
        <p:nvSpPr>
          <p:cNvPr id="9" name="Footer Placeholder 4"/>
          <p:cNvSpPr>
            <a:spLocks noGrp="1"/>
          </p:cNvSpPr>
          <p:nvPr>
            <p:ph type="ftr" sz="quarter" idx="3"/>
          </p:nvPr>
        </p:nvSpPr>
        <p:spPr>
          <a:xfrm>
            <a:off x="2590800" y="6340475"/>
            <a:ext cx="3962400" cy="365125"/>
          </a:xfrm>
          <a:prstGeom prst="rect">
            <a:avLst/>
          </a:prstGeom>
        </p:spPr>
        <p:txBody>
          <a:bodyPr vert="horz" lIns="91440" tIns="45720" rIns="91440" bIns="45720" rtlCol="0" anchor="ctr"/>
          <a:lstStyle>
            <a:lvl1pPr algn="ctr">
              <a:defRPr sz="1200">
                <a:solidFill>
                  <a:schemeClr val="tx1"/>
                </a:solidFill>
              </a:defRPr>
            </a:lvl1pPr>
          </a:lstStyle>
          <a:p>
            <a:r>
              <a:rPr lang="en-US" dirty="0" smtClean="0">
                <a:solidFill>
                  <a:prstClr val="black"/>
                </a:solidFill>
              </a:rPr>
              <a:t>Health Coverage Exemptions</a:t>
            </a:r>
            <a:endParaRPr lang="en-US" dirty="0">
              <a:solidFill>
                <a:prstClr val="black"/>
              </a:solidFill>
            </a:endParaRPr>
          </a:p>
        </p:txBody>
      </p:sp>
      <p:sp>
        <p:nvSpPr>
          <p:cNvPr id="10" name="Slide Number Placeholder 5"/>
          <p:cNvSpPr>
            <a:spLocks noGrp="1"/>
          </p:cNvSpPr>
          <p:nvPr>
            <p:ph type="sldNum" sz="quarter" idx="4"/>
          </p:nvPr>
        </p:nvSpPr>
        <p:spPr>
          <a:xfrm>
            <a:off x="6553200" y="6340475"/>
            <a:ext cx="2133600" cy="365125"/>
          </a:xfrm>
          <a:prstGeom prst="rect">
            <a:avLst/>
          </a:prstGeom>
        </p:spPr>
        <p:txBody>
          <a:bodyPr vert="horz" lIns="91440" tIns="45720" rIns="91440" bIns="45720" rtlCol="0" anchor="ctr"/>
          <a:lstStyle>
            <a:lvl1pPr algn="r">
              <a:defRPr sz="1200">
                <a:solidFill>
                  <a:schemeClr val="tx1"/>
                </a:solidFill>
              </a:defRPr>
            </a:lvl1pPr>
          </a:lstStyle>
          <a:p>
            <a:fld id="{78C0CC3C-85F1-4D86-9B70-8D9F8B17F046}" type="slidenum">
              <a:rPr lang="en-US" smtClean="0">
                <a:solidFill>
                  <a:prstClr val="black"/>
                </a:solidFill>
              </a:rPr>
              <a:pPr/>
              <a:t>‹#›</a:t>
            </a:fld>
            <a:endParaRPr lang="en-US" dirty="0">
              <a:solidFill>
                <a:prstClr val="black"/>
              </a:solidFill>
            </a:endParaRPr>
          </a:p>
        </p:txBody>
      </p:sp>
      <p:sp>
        <p:nvSpPr>
          <p:cNvPr id="11" name="Title 1"/>
          <p:cNvSpPr>
            <a:spLocks noGrp="1"/>
          </p:cNvSpPr>
          <p:nvPr>
            <p:ph type="title"/>
          </p:nvPr>
        </p:nvSpPr>
        <p:spPr>
          <a:xfrm>
            <a:off x="0" y="0"/>
            <a:ext cx="9144000" cy="1143000"/>
          </a:xfrm>
        </p:spPr>
        <p:txBody>
          <a:bodyPr>
            <a:normAutofit/>
          </a:bodyPr>
          <a:lstStyle>
            <a:lvl1pPr>
              <a:defRPr sz="3600" b="1" baseline="0">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75455143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08 Layou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marR="0" indent="-342900" algn="l" defTabSz="914400" rtl="0" eaLnBrk="1" fontAlgn="auto" latinLnBrk="0" hangingPunct="1">
              <a:lnSpc>
                <a:spcPct val="100000"/>
              </a:lnSpc>
              <a:spcBef>
                <a:spcPct val="20000"/>
              </a:spcBef>
              <a:spcAft>
                <a:spcPts val="0"/>
              </a:spcAft>
              <a:buClrTx/>
              <a:buSzTx/>
              <a:buFont typeface="Wingdings" panose="05000000000000000000" pitchFamily="2" charset="2"/>
              <a:buChar char="§"/>
              <a:tabLst/>
              <a:defRPr/>
            </a:lvl1pPr>
            <a:lvl2pPr marL="628650" marR="0" indent="-287338" algn="l" defTabSz="914400" rtl="0" eaLnBrk="1" fontAlgn="auto" latinLnBrk="0" hangingPunct="1">
              <a:lnSpc>
                <a:spcPct val="100000"/>
              </a:lnSpc>
              <a:spcBef>
                <a:spcPct val="20000"/>
              </a:spcBef>
              <a:spcAft>
                <a:spcPts val="0"/>
              </a:spcAft>
              <a:buClrTx/>
              <a:buSzTx/>
              <a:buFont typeface="Arial" pitchFamily="34" charset="0"/>
              <a:buChar char="•"/>
              <a:tabLst/>
              <a:defRPr/>
            </a:lvl2pPr>
            <a:lvl3pPr marL="969963" marR="0" indent="-341313" algn="l" defTabSz="914400" rtl="0" eaLnBrk="1" fontAlgn="auto" latinLnBrk="0" hangingPunct="1">
              <a:lnSpc>
                <a:spcPct val="100000"/>
              </a:lnSpc>
              <a:spcBef>
                <a:spcPct val="20000"/>
              </a:spcBef>
              <a:spcAft>
                <a:spcPts val="0"/>
              </a:spcAft>
              <a:buClrTx/>
              <a:buSzPct val="50000"/>
              <a:buFont typeface="Wingdings" panose="05000000000000000000" pitchFamily="2" charset="2"/>
              <a:buChar char="q"/>
              <a:tabLst/>
              <a:defRPr/>
            </a:lvl3pPr>
            <a:lvl4pPr marL="1258888" marR="0" indent="-288925" algn="l" defTabSz="914400" rtl="0" eaLnBrk="1" fontAlgn="auto" latinLnBrk="0" hangingPunct="1">
              <a:lnSpc>
                <a:spcPct val="100000"/>
              </a:lnSpc>
              <a:spcBef>
                <a:spcPct val="20000"/>
              </a:spcBef>
              <a:spcAft>
                <a:spcPts val="0"/>
              </a:spcAft>
              <a:buClrTx/>
              <a:buSzTx/>
              <a:buFont typeface="Courier New" panose="02070309020205020404" pitchFamily="49" charset="0"/>
              <a:buChar char="o"/>
              <a:tabLst/>
              <a:defRPr/>
            </a:lvl4pPr>
            <a:lvl5pPr marL="1543050" marR="0" indent="-287338" algn="l" defTabSz="914400" rtl="0" eaLnBrk="1" fontAlgn="auto" latinLnBrk="0" hangingPunct="1">
              <a:lnSpc>
                <a:spcPct val="100000"/>
              </a:lnSpc>
              <a:spcBef>
                <a:spcPct val="20000"/>
              </a:spcBef>
              <a:spcAft>
                <a:spcPts val="0"/>
              </a:spcAft>
              <a:buClrTx/>
              <a:buSzTx/>
              <a:buFont typeface="Calibri" panose="020F0502020204030204" pitchFamily="34" charset="0"/>
              <a:buChar char="–"/>
              <a:tabLst/>
              <a:defRPr/>
            </a:lvl5pPr>
          </a:lstStyle>
          <a:p>
            <a:pPr marL="342900" marR="0" lvl="0" indent="-342900" algn="l" defTabSz="9144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smtClean="0">
                <a:ln>
                  <a:noFill/>
                </a:ln>
                <a:solidFill>
                  <a:prstClr val="black"/>
                </a:solidFill>
                <a:effectLst/>
                <a:uLnTx/>
                <a:uFillTx/>
                <a:latin typeface="+mn-lt"/>
                <a:ea typeface="+mn-ea"/>
                <a:cs typeface="+mn-cs"/>
              </a:rPr>
              <a:t>Click to edit Master text styles</a:t>
            </a:r>
          </a:p>
          <a:p>
            <a:pPr marL="628650" marR="0" lvl="1" indent="-287338"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prstClr val="black"/>
                </a:solidFill>
                <a:effectLst/>
                <a:uLnTx/>
                <a:uFillTx/>
                <a:latin typeface="+mn-lt"/>
                <a:ea typeface="+mn-ea"/>
                <a:cs typeface="+mn-cs"/>
              </a:rPr>
              <a:t>Second level</a:t>
            </a:r>
          </a:p>
          <a:p>
            <a:pPr marL="969963" marR="0" lvl="2" indent="-341313" algn="l" defTabSz="914400" rtl="0" eaLnBrk="1" fontAlgn="auto" latinLnBrk="0" hangingPunct="1">
              <a:lnSpc>
                <a:spcPct val="100000"/>
              </a:lnSpc>
              <a:spcBef>
                <a:spcPct val="20000"/>
              </a:spcBef>
              <a:spcAft>
                <a:spcPts val="0"/>
              </a:spcAft>
              <a:buClrTx/>
              <a:buSzPct val="50000"/>
              <a:buFont typeface="Wingdings" panose="05000000000000000000" pitchFamily="2" charset="2"/>
              <a:buChar char="q"/>
              <a:tabLst/>
              <a:defRPr/>
            </a:pPr>
            <a:r>
              <a:rPr kumimoji="0" lang="en-US" sz="2000" b="0" i="0" u="none" strike="noStrike" kern="1200" cap="none" spc="0" normalizeH="0" baseline="0" noProof="0" dirty="0" smtClean="0">
                <a:ln>
                  <a:noFill/>
                </a:ln>
                <a:solidFill>
                  <a:prstClr val="black"/>
                </a:solidFill>
                <a:effectLst/>
                <a:uLnTx/>
                <a:uFillTx/>
                <a:latin typeface="+mn-lt"/>
                <a:ea typeface="+mn-ea"/>
                <a:cs typeface="+mn-cs"/>
              </a:rPr>
              <a:t>Third level</a:t>
            </a:r>
          </a:p>
          <a:p>
            <a:pPr marL="1258888" marR="0" lvl="3" indent="-288925" algn="l" defTabSz="914400" rtl="0" eaLnBrk="1" fontAlgn="auto" latinLnBrk="0" hangingPunct="1">
              <a:lnSpc>
                <a:spcPct val="100000"/>
              </a:lnSpc>
              <a:spcBef>
                <a:spcPct val="20000"/>
              </a:spcBef>
              <a:spcAft>
                <a:spcPts val="0"/>
              </a:spcAft>
              <a:buClrTx/>
              <a:buSzTx/>
              <a:buFont typeface="Courier New" panose="02070309020205020404" pitchFamily="49" charset="0"/>
              <a:buChar char="o"/>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rPr>
              <a:t>Fourth level</a:t>
            </a:r>
          </a:p>
          <a:p>
            <a:pPr marL="1543050" marR="0" lvl="4" indent="-287338" algn="l" defTabSz="914400" rtl="0" eaLnBrk="1" fontAlgn="auto" latinLnBrk="0" hangingPunct="1">
              <a:lnSpc>
                <a:spcPct val="100000"/>
              </a:lnSpc>
              <a:spcBef>
                <a:spcPct val="20000"/>
              </a:spcBef>
              <a:spcAft>
                <a:spcPts val="0"/>
              </a:spcAft>
              <a:buClrTx/>
              <a:buSzTx/>
              <a:buFont typeface="Calibri" panose="020F0502020204030204"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rPr>
              <a:t>Fifth level</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p:txBody>
      </p:sp>
      <p:sp>
        <p:nvSpPr>
          <p:cNvPr id="7" name="Title 1"/>
          <p:cNvSpPr txBox="1">
            <a:spLocks/>
          </p:cNvSpPr>
          <p:nvPr userDrawn="1"/>
        </p:nvSpPr>
        <p:spPr>
          <a:xfrm>
            <a:off x="0" y="-28738"/>
            <a:ext cx="9144000" cy="1143000"/>
          </a:xfrm>
          <a:prstGeom prst="rect">
            <a:avLst/>
          </a:prstGeom>
          <a:solidFill>
            <a:srgbClr val="FFD004"/>
          </a:solidFill>
          <a:effectLst>
            <a:outerShdw dist="76200" dir="5640000" algn="tl" rotWithShape="0">
              <a:srgbClr val="084A9C"/>
            </a:outerShdw>
          </a:effectLst>
        </p:spPr>
        <p:txBody>
          <a:bodyPr vert="horz" lIns="91440" tIns="45720" rIns="91440" bIns="45720" rtlCol="0" anchor="ctr">
            <a:noAutofit/>
          </a:bodyPr>
          <a:lstStyle>
            <a:lvl1pPr indent="0" algn="ctr" defTabSz="914400" rtl="0" eaLnBrk="1" latinLnBrk="0" hangingPunct="1">
              <a:spcBef>
                <a:spcPts val="0"/>
              </a:spcBef>
              <a:buNone/>
              <a:defRPr sz="4400" b="1" kern="1200">
                <a:solidFill>
                  <a:schemeClr val="tx1"/>
                </a:solidFill>
                <a:latin typeface="+mj-lt"/>
                <a:ea typeface="+mj-ea"/>
                <a:cs typeface="+mj-cs"/>
              </a:defRPr>
            </a:lvl1pPr>
          </a:lstStyle>
          <a:p>
            <a:pPr>
              <a:defRPr/>
            </a:pPr>
            <a:endParaRPr lang="en-US" sz="3600" dirty="0">
              <a:solidFill>
                <a:sysClr val="windowText" lastClr="000000"/>
              </a:solidFill>
            </a:endParaRPr>
          </a:p>
        </p:txBody>
      </p:sp>
      <p:sp>
        <p:nvSpPr>
          <p:cNvPr id="11" name="Title 1"/>
          <p:cNvSpPr>
            <a:spLocks noGrp="1"/>
          </p:cNvSpPr>
          <p:nvPr>
            <p:ph type="title"/>
          </p:nvPr>
        </p:nvSpPr>
        <p:spPr>
          <a:xfrm>
            <a:off x="457200" y="274638"/>
            <a:ext cx="8229600" cy="868362"/>
          </a:xfrm>
        </p:spPr>
        <p:txBody>
          <a:bodyPr>
            <a:normAutofit/>
          </a:bodyPr>
          <a:lstStyle>
            <a:lvl1pPr>
              <a:defRPr sz="3600" b="1" baseline="0"/>
            </a:lvl1pPr>
          </a:lstStyle>
          <a:p>
            <a:r>
              <a:rPr lang="en-US" dirty="0" smtClean="0"/>
              <a:t>Click to edit Master title style</a:t>
            </a:r>
            <a:endParaRPr lang="en-US" dirty="0"/>
          </a:p>
        </p:txBody>
      </p:sp>
      <p:sp>
        <p:nvSpPr>
          <p:cNvPr id="12" name="Date Placeholder 3"/>
          <p:cNvSpPr>
            <a:spLocks noGrp="1"/>
          </p:cNvSpPr>
          <p:nvPr>
            <p:ph type="dt" sz="half" idx="2"/>
          </p:nvPr>
        </p:nvSpPr>
        <p:spPr>
          <a:xfrm>
            <a:off x="457200" y="6474728"/>
            <a:ext cx="2133600" cy="365125"/>
          </a:xfrm>
          <a:prstGeom prst="rect">
            <a:avLst/>
          </a:prstGeom>
        </p:spPr>
        <p:txBody>
          <a:bodyPr vert="horz" lIns="91440" tIns="45720" rIns="91440" bIns="45720" rtlCol="0" anchor="ctr"/>
          <a:lstStyle>
            <a:lvl1pPr algn="l">
              <a:defRPr sz="1200">
                <a:solidFill>
                  <a:schemeClr val="tx1"/>
                </a:solidFill>
              </a:defRPr>
            </a:lvl1pPr>
          </a:lstStyle>
          <a:p>
            <a:r>
              <a:rPr lang="en-US" dirty="0" smtClean="0"/>
              <a:t>November 2016</a:t>
            </a:r>
            <a:endParaRPr lang="en-US" dirty="0"/>
          </a:p>
        </p:txBody>
      </p:sp>
      <p:sp>
        <p:nvSpPr>
          <p:cNvPr id="13" name="Footer Placeholder 4"/>
          <p:cNvSpPr>
            <a:spLocks noGrp="1"/>
          </p:cNvSpPr>
          <p:nvPr>
            <p:ph type="ftr" sz="quarter" idx="3"/>
          </p:nvPr>
        </p:nvSpPr>
        <p:spPr>
          <a:xfrm>
            <a:off x="2590800" y="6474728"/>
            <a:ext cx="3962400" cy="365125"/>
          </a:xfrm>
          <a:prstGeom prst="rect">
            <a:avLst/>
          </a:prstGeom>
        </p:spPr>
        <p:txBody>
          <a:bodyPr vert="horz" lIns="91440" tIns="45720" rIns="91440" bIns="45720" rtlCol="0" anchor="ctr"/>
          <a:lstStyle>
            <a:lvl1pPr algn="ctr">
              <a:defRPr sz="1200">
                <a:solidFill>
                  <a:schemeClr val="tx1"/>
                </a:solidFill>
              </a:defRPr>
            </a:lvl1pPr>
          </a:lstStyle>
          <a:p>
            <a:r>
              <a:rPr lang="en-US" dirty="0" smtClean="0"/>
              <a:t>Health Coverage Exemptions</a:t>
            </a:r>
            <a:endParaRPr lang="en-US" dirty="0"/>
          </a:p>
        </p:txBody>
      </p:sp>
      <p:sp>
        <p:nvSpPr>
          <p:cNvPr id="14" name="Slide Number Placeholder 5"/>
          <p:cNvSpPr>
            <a:spLocks noGrp="1"/>
          </p:cNvSpPr>
          <p:nvPr>
            <p:ph type="sldNum" sz="quarter" idx="4"/>
          </p:nvPr>
        </p:nvSpPr>
        <p:spPr>
          <a:xfrm>
            <a:off x="6553200" y="6474728"/>
            <a:ext cx="2133600" cy="365125"/>
          </a:xfrm>
          <a:prstGeom prst="rect">
            <a:avLst/>
          </a:prstGeom>
        </p:spPr>
        <p:txBody>
          <a:bodyPr vert="horz" lIns="91440" tIns="45720" rIns="91440" bIns="45720" rtlCol="0" anchor="ctr"/>
          <a:lstStyle>
            <a:lvl1pPr algn="r">
              <a:defRPr sz="1200">
                <a:solidFill>
                  <a:schemeClr val="tx1"/>
                </a:solidFill>
              </a:defRPr>
            </a:lvl1pPr>
          </a:lstStyle>
          <a:p>
            <a:fld id="{78C0CC3C-85F1-4D86-9B70-8D9F8B17F046}" type="slidenum">
              <a:rPr lang="en-US" smtClean="0"/>
              <a:pPr/>
              <a:t>‹#›</a:t>
            </a:fld>
            <a:endParaRPr lang="en-US" dirty="0"/>
          </a:p>
        </p:txBody>
      </p:sp>
    </p:spTree>
    <p:extLst>
      <p:ext uri="{BB962C8B-B14F-4D97-AF65-F5344CB8AC3E}">
        <p14:creationId xmlns:p14="http://schemas.microsoft.com/office/powerpoint/2010/main" val="197189626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2015 Lessons &amp; Objective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35197"/>
            <a:ext cx="9144000" cy="1069430"/>
          </a:xfrm>
        </p:spPr>
        <p:txBody>
          <a:bodyPr>
            <a:normAutofit/>
          </a:bodyPr>
          <a:lstStyle>
            <a:lvl1pPr>
              <a:defRPr sz="3600" b="1" baseline="0"/>
            </a:lvl1pPr>
          </a:lstStyle>
          <a:p>
            <a:r>
              <a:rPr lang="en-US" dirty="0" smtClean="0"/>
              <a:t>Lesson </a:t>
            </a:r>
            <a:endParaRPr lang="en-US" dirty="0"/>
          </a:p>
        </p:txBody>
      </p:sp>
      <p:sp>
        <p:nvSpPr>
          <p:cNvPr id="3" name="Content Placeholder 2"/>
          <p:cNvSpPr>
            <a:spLocks noGrp="1"/>
          </p:cNvSpPr>
          <p:nvPr>
            <p:ph idx="1"/>
          </p:nvPr>
        </p:nvSpPr>
        <p:spPr>
          <a:xfrm>
            <a:off x="457200" y="1363710"/>
            <a:ext cx="8229600" cy="45259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Date Placeholder 1"/>
          <p:cNvSpPr>
            <a:spLocks noGrp="1"/>
          </p:cNvSpPr>
          <p:nvPr>
            <p:ph type="dt" sz="half" idx="2"/>
          </p:nvPr>
        </p:nvSpPr>
        <p:spPr>
          <a:xfrm>
            <a:off x="457200" y="6340475"/>
            <a:ext cx="2133600" cy="365125"/>
          </a:xfrm>
          <a:prstGeom prst="rect">
            <a:avLst/>
          </a:prstGeom>
        </p:spPr>
        <p:txBody>
          <a:bodyPr anchor="ctr"/>
          <a:lstStyle>
            <a:lvl1pPr>
              <a:defRPr sz="1200">
                <a:solidFill>
                  <a:schemeClr val="tx1"/>
                </a:solidFill>
              </a:defRPr>
            </a:lvl1pPr>
          </a:lstStyle>
          <a:p>
            <a:r>
              <a:rPr lang="en-US" dirty="0" smtClean="0"/>
              <a:t>November 2016</a:t>
            </a:r>
            <a:endParaRPr lang="en-US" dirty="0"/>
          </a:p>
        </p:txBody>
      </p:sp>
      <p:sp>
        <p:nvSpPr>
          <p:cNvPr id="10" name="Footer Placeholder 2"/>
          <p:cNvSpPr>
            <a:spLocks noGrp="1"/>
          </p:cNvSpPr>
          <p:nvPr>
            <p:ph type="ftr" sz="quarter" idx="3"/>
          </p:nvPr>
        </p:nvSpPr>
        <p:spPr>
          <a:xfrm>
            <a:off x="2590800" y="6340475"/>
            <a:ext cx="3962400" cy="365125"/>
          </a:xfrm>
          <a:prstGeom prst="rect">
            <a:avLst/>
          </a:prstGeom>
        </p:spPr>
        <p:txBody>
          <a:bodyPr anchor="ctr"/>
          <a:lstStyle>
            <a:lvl1pPr>
              <a:defRPr sz="1200">
                <a:solidFill>
                  <a:schemeClr val="tx1"/>
                </a:solidFill>
              </a:defRPr>
            </a:lvl1pPr>
          </a:lstStyle>
          <a:p>
            <a:pPr algn="ctr"/>
            <a:r>
              <a:rPr lang="en-US" dirty="0" smtClean="0">
                <a:solidFill>
                  <a:prstClr val="black"/>
                </a:solidFill>
              </a:rPr>
              <a:t>Health Coverage Exemptions</a:t>
            </a:r>
            <a:endParaRPr lang="en-US" dirty="0">
              <a:solidFill>
                <a:prstClr val="black"/>
              </a:solidFill>
            </a:endParaRPr>
          </a:p>
        </p:txBody>
      </p:sp>
      <p:sp>
        <p:nvSpPr>
          <p:cNvPr id="11" name="Slide Number Placeholder 3"/>
          <p:cNvSpPr>
            <a:spLocks noGrp="1"/>
          </p:cNvSpPr>
          <p:nvPr>
            <p:ph type="sldNum" sz="quarter" idx="4"/>
          </p:nvPr>
        </p:nvSpPr>
        <p:spPr>
          <a:xfrm>
            <a:off x="6553200" y="6340475"/>
            <a:ext cx="2133600" cy="365125"/>
          </a:xfrm>
          <a:prstGeom prst="rect">
            <a:avLst/>
          </a:prstGeom>
        </p:spPr>
        <p:txBody>
          <a:bodyPr anchor="ctr"/>
          <a:lstStyle>
            <a:lvl1pPr>
              <a:defRPr sz="1200">
                <a:solidFill>
                  <a:schemeClr val="tx1"/>
                </a:solidFill>
              </a:defRPr>
            </a:lvl1pPr>
          </a:lstStyle>
          <a:p>
            <a:pPr algn="r"/>
            <a:fld id="{78C0CC3C-85F1-4D86-9B70-8D9F8B17F046}" type="slidenum">
              <a:rPr lang="en-US" smtClean="0">
                <a:solidFill>
                  <a:prstClr val="black"/>
                </a:solidFill>
              </a:rPr>
              <a:pPr algn="r"/>
              <a:t>‹#›</a:t>
            </a:fld>
            <a:endParaRPr lang="en-US" dirty="0">
              <a:solidFill>
                <a:prstClr val="black"/>
              </a:solidFill>
            </a:endParaRPr>
          </a:p>
        </p:txBody>
      </p:sp>
    </p:spTree>
    <p:extLst>
      <p:ext uri="{BB962C8B-B14F-4D97-AF65-F5344CB8AC3E}">
        <p14:creationId xmlns:p14="http://schemas.microsoft.com/office/powerpoint/2010/main" val="30088084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2_CMS title1">
    <p:bg>
      <p:bgPr>
        <a:solidFill>
          <a:schemeClr val="bg1"/>
        </a:solidFill>
        <a:effectLst/>
      </p:bgPr>
    </p:bg>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0" y="2438400"/>
            <a:ext cx="5638800" cy="4435856"/>
          </a:xfrm>
          <a:prstGeom prst="rect">
            <a:avLst/>
          </a:prstGeom>
          <a:noFill/>
          <a:ln w="9525">
            <a:noFill/>
            <a:miter lim="800000"/>
            <a:headEnd/>
            <a:tailEnd/>
          </a:ln>
          <a:effectLst/>
        </p:spPr>
      </p:pic>
      <p:sp>
        <p:nvSpPr>
          <p:cNvPr id="13" name="TextBox 12"/>
          <p:cNvSpPr txBox="1"/>
          <p:nvPr/>
        </p:nvSpPr>
        <p:spPr>
          <a:xfrm>
            <a:off x="-1668146" y="4928188"/>
            <a:ext cx="184666" cy="369332"/>
          </a:xfrm>
          <a:prstGeom prst="rect">
            <a:avLst/>
          </a:prstGeom>
          <a:noFill/>
        </p:spPr>
        <p:txBody>
          <a:bodyPr wrap="none" rtlCol="0">
            <a:spAutoFit/>
          </a:bodyPr>
          <a:lstStyle/>
          <a:p>
            <a:endParaRPr lang="en-US" dirty="0"/>
          </a:p>
        </p:txBody>
      </p:sp>
      <p:sp>
        <p:nvSpPr>
          <p:cNvPr id="12" name="Title 7"/>
          <p:cNvSpPr>
            <a:spLocks noGrp="1"/>
          </p:cNvSpPr>
          <p:nvPr>
            <p:ph type="title"/>
          </p:nvPr>
        </p:nvSpPr>
        <p:spPr>
          <a:xfrm>
            <a:off x="0" y="1371600"/>
            <a:ext cx="9144000" cy="1066800"/>
          </a:xfrm>
        </p:spPr>
        <p:txBody>
          <a:bodyPr/>
          <a:lstStyle/>
          <a:p>
            <a:r>
              <a:rPr lang="en-US" smtClean="0"/>
              <a:t>Click to edit Master title style</a:t>
            </a:r>
            <a:endParaRPr lang="en-US" dirty="0"/>
          </a:p>
        </p:txBody>
      </p:sp>
      <p:sp>
        <p:nvSpPr>
          <p:cNvPr id="8" name="Text Placeholder 2"/>
          <p:cNvSpPr>
            <a:spLocks noGrp="1"/>
          </p:cNvSpPr>
          <p:nvPr>
            <p:ph type="body" sz="quarter" idx="10" hasCustomPrompt="1"/>
          </p:nvPr>
        </p:nvSpPr>
        <p:spPr>
          <a:xfrm>
            <a:off x="5943600" y="3048000"/>
            <a:ext cx="2971800" cy="914400"/>
          </a:xfrm>
        </p:spPr>
        <p:txBody>
          <a:bodyPr>
            <a:normAutofit/>
          </a:bodyPr>
          <a:lstStyle>
            <a:lvl1pPr marL="0" indent="0" algn="l">
              <a:buNone/>
              <a:defRPr sz="2400" b="1" i="1">
                <a:solidFill>
                  <a:srgbClr val="084A9C"/>
                </a:solidFill>
              </a:defRPr>
            </a:lvl1pPr>
          </a:lstStyle>
          <a:p>
            <a:pPr algn="l"/>
            <a:r>
              <a:rPr lang="en-US" sz="2400" b="1" i="1" dirty="0" smtClean="0">
                <a:solidFill>
                  <a:srgbClr val="084A9C"/>
                </a:solidFill>
              </a:rPr>
              <a:t>Subtitle</a:t>
            </a:r>
          </a:p>
          <a:p>
            <a:pPr algn="l"/>
            <a:endParaRPr lang="en-US" sz="2800" b="0" i="1" dirty="0" smtClean="0">
              <a:solidFill>
                <a:srgbClr val="084A9C"/>
              </a:solidFill>
            </a:endParaRPr>
          </a:p>
        </p:txBody>
      </p:sp>
      <p:sp>
        <p:nvSpPr>
          <p:cNvPr id="9" name="Text Placeholder 2"/>
          <p:cNvSpPr>
            <a:spLocks noGrp="1"/>
          </p:cNvSpPr>
          <p:nvPr>
            <p:ph type="body" sz="quarter" idx="11" hasCustomPrompt="1"/>
          </p:nvPr>
        </p:nvSpPr>
        <p:spPr>
          <a:xfrm>
            <a:off x="5943600" y="4267200"/>
            <a:ext cx="2971800" cy="838200"/>
          </a:xfrm>
        </p:spPr>
        <p:txBody>
          <a:bodyPr>
            <a:normAutofit/>
          </a:bodyPr>
          <a:lstStyle>
            <a:lvl1pPr marL="0" indent="0" algn="l">
              <a:buNone/>
              <a:defRPr sz="2400" b="1" i="1">
                <a:solidFill>
                  <a:srgbClr val="084A9C"/>
                </a:solidFill>
              </a:defRPr>
            </a:lvl1pPr>
          </a:lstStyle>
          <a:p>
            <a:pPr algn="l"/>
            <a:r>
              <a:rPr lang="en-US" sz="2400" b="0" i="1" dirty="0" smtClean="0">
                <a:solidFill>
                  <a:srgbClr val="084A9C"/>
                </a:solidFill>
              </a:rPr>
              <a:t>Presenter/Date</a:t>
            </a:r>
            <a:endParaRPr lang="en-US" sz="2800" b="0" i="1" dirty="0" smtClean="0">
              <a:solidFill>
                <a:srgbClr val="084A9C"/>
              </a:solidFill>
            </a:endParaRPr>
          </a:p>
        </p:txBody>
      </p:sp>
      <p:sp>
        <p:nvSpPr>
          <p:cNvPr id="14" name="TextBox 13"/>
          <p:cNvSpPr txBox="1"/>
          <p:nvPr userDrawn="1"/>
        </p:nvSpPr>
        <p:spPr>
          <a:xfrm>
            <a:off x="-1668146" y="4928188"/>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304515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015 Question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1"/>
          <p:cNvSpPr txBox="1">
            <a:spLocks/>
          </p:cNvSpPr>
          <p:nvPr userDrawn="1"/>
        </p:nvSpPr>
        <p:spPr>
          <a:xfrm>
            <a:off x="0" y="-28738"/>
            <a:ext cx="9144000" cy="1143000"/>
          </a:xfrm>
          <a:prstGeom prst="rect">
            <a:avLst/>
          </a:prstGeom>
          <a:solidFill>
            <a:srgbClr val="FFD004"/>
          </a:solidFill>
          <a:effectLst>
            <a:outerShdw dist="76200" dir="5640000" algn="tl" rotWithShape="0">
              <a:srgbClr val="084A9C"/>
            </a:outerShdw>
          </a:effectLst>
        </p:spPr>
        <p:txBody>
          <a:bodyPr vert="horz" lIns="91440" tIns="45720" rIns="91440" bIns="45720" rtlCol="0" anchor="ctr">
            <a:noAutofit/>
          </a:bodyPr>
          <a:lstStyle>
            <a:lvl1pPr indent="0" algn="ctr" defTabSz="914400" rtl="0" eaLnBrk="1" latinLnBrk="0" hangingPunct="1">
              <a:spcBef>
                <a:spcPts val="0"/>
              </a:spcBef>
              <a:buNone/>
              <a:defRPr sz="4400" b="1" kern="1200">
                <a:solidFill>
                  <a:schemeClr val="tx1"/>
                </a:solidFill>
                <a:latin typeface="+mj-lt"/>
                <a:ea typeface="+mj-ea"/>
                <a:cs typeface="+mj-cs"/>
              </a:defRPr>
            </a:lvl1pPr>
          </a:lstStyle>
          <a:p>
            <a:pPr>
              <a:defRPr/>
            </a:pPr>
            <a:endParaRPr lang="en-US" sz="3600" dirty="0">
              <a:solidFill>
                <a:sysClr val="windowText" lastClr="000000"/>
              </a:solidFill>
            </a:endParaRPr>
          </a:p>
        </p:txBody>
      </p:sp>
      <p:sp>
        <p:nvSpPr>
          <p:cNvPr id="8" name="Date Placeholder 3"/>
          <p:cNvSpPr>
            <a:spLocks noGrp="1"/>
          </p:cNvSpPr>
          <p:nvPr>
            <p:ph type="dt" sz="half" idx="2"/>
          </p:nvPr>
        </p:nvSpPr>
        <p:spPr>
          <a:xfrm>
            <a:off x="457200" y="6340475"/>
            <a:ext cx="2133600" cy="365125"/>
          </a:xfrm>
          <a:prstGeom prst="rect">
            <a:avLst/>
          </a:prstGeom>
        </p:spPr>
        <p:txBody>
          <a:bodyPr vert="horz" lIns="91440" tIns="45720" rIns="91440" bIns="45720" rtlCol="0" anchor="ctr"/>
          <a:lstStyle>
            <a:lvl1pPr algn="l">
              <a:defRPr sz="1200">
                <a:solidFill>
                  <a:schemeClr val="tx1"/>
                </a:solidFill>
              </a:defRPr>
            </a:lvl1pPr>
          </a:lstStyle>
          <a:p>
            <a:r>
              <a:rPr lang="en-US" dirty="0" smtClean="0"/>
              <a:t>November 2016</a:t>
            </a:r>
            <a:endParaRPr lang="en-US" dirty="0"/>
          </a:p>
        </p:txBody>
      </p:sp>
      <p:sp>
        <p:nvSpPr>
          <p:cNvPr id="9" name="Footer Placeholder 4"/>
          <p:cNvSpPr>
            <a:spLocks noGrp="1"/>
          </p:cNvSpPr>
          <p:nvPr>
            <p:ph type="ftr" sz="quarter" idx="3"/>
          </p:nvPr>
        </p:nvSpPr>
        <p:spPr>
          <a:xfrm>
            <a:off x="2590800" y="6340475"/>
            <a:ext cx="3962400" cy="365125"/>
          </a:xfrm>
          <a:prstGeom prst="rect">
            <a:avLst/>
          </a:prstGeom>
        </p:spPr>
        <p:txBody>
          <a:bodyPr vert="horz" lIns="91440" tIns="45720" rIns="91440" bIns="45720" rtlCol="0" anchor="ctr"/>
          <a:lstStyle>
            <a:lvl1pPr algn="ctr">
              <a:defRPr sz="1200">
                <a:solidFill>
                  <a:schemeClr val="tx1"/>
                </a:solidFill>
              </a:defRPr>
            </a:lvl1pPr>
          </a:lstStyle>
          <a:p>
            <a:r>
              <a:rPr lang="en-US" dirty="0" smtClean="0">
                <a:solidFill>
                  <a:prstClr val="black"/>
                </a:solidFill>
              </a:rPr>
              <a:t>Health Coverage Exemptions</a:t>
            </a:r>
            <a:endParaRPr lang="en-US" dirty="0">
              <a:solidFill>
                <a:prstClr val="black"/>
              </a:solidFill>
            </a:endParaRPr>
          </a:p>
        </p:txBody>
      </p:sp>
      <p:sp>
        <p:nvSpPr>
          <p:cNvPr id="10" name="Slide Number Placeholder 5"/>
          <p:cNvSpPr>
            <a:spLocks noGrp="1"/>
          </p:cNvSpPr>
          <p:nvPr>
            <p:ph type="sldNum" sz="quarter" idx="4"/>
          </p:nvPr>
        </p:nvSpPr>
        <p:spPr>
          <a:xfrm>
            <a:off x="6553200" y="6340475"/>
            <a:ext cx="2133600" cy="365125"/>
          </a:xfrm>
          <a:prstGeom prst="rect">
            <a:avLst/>
          </a:prstGeom>
        </p:spPr>
        <p:txBody>
          <a:bodyPr vert="horz" lIns="91440" tIns="45720" rIns="91440" bIns="45720" rtlCol="0" anchor="ctr"/>
          <a:lstStyle>
            <a:lvl1pPr algn="r">
              <a:defRPr sz="1200">
                <a:solidFill>
                  <a:schemeClr val="tx1"/>
                </a:solidFill>
              </a:defRPr>
            </a:lvl1pPr>
          </a:lstStyle>
          <a:p>
            <a:fld id="{78C0CC3C-85F1-4D86-9B70-8D9F8B17F046}" type="slidenum">
              <a:rPr lang="en-US" smtClean="0">
                <a:solidFill>
                  <a:prstClr val="black"/>
                </a:solidFill>
              </a:rPr>
              <a:pPr/>
              <a:t>‹#›</a:t>
            </a:fld>
            <a:endParaRPr lang="en-US" dirty="0">
              <a:solidFill>
                <a:prstClr val="black"/>
              </a:solidFill>
            </a:endParaRPr>
          </a:p>
        </p:txBody>
      </p:sp>
      <p:sp>
        <p:nvSpPr>
          <p:cNvPr id="11" name="Title 1"/>
          <p:cNvSpPr>
            <a:spLocks noGrp="1"/>
          </p:cNvSpPr>
          <p:nvPr>
            <p:ph type="title"/>
          </p:nvPr>
        </p:nvSpPr>
        <p:spPr>
          <a:xfrm>
            <a:off x="0" y="0"/>
            <a:ext cx="9144000" cy="1143000"/>
          </a:xfrm>
        </p:spPr>
        <p:txBody>
          <a:bodyPr>
            <a:normAutofit/>
          </a:bodyPr>
          <a:lstStyle>
            <a:lvl1pPr>
              <a:defRPr sz="3600" b="1" baseline="0">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143548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CMS title1">
    <p:bg>
      <p:bgPr>
        <a:solidFill>
          <a:schemeClr val="bg1"/>
        </a:solidFill>
        <a:effectLst/>
      </p:bgPr>
    </p:bg>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 y="2668067"/>
            <a:ext cx="5867401" cy="4211490"/>
          </a:xfrm>
          <a:prstGeom prst="rect">
            <a:avLst/>
          </a:prstGeom>
          <a:noFill/>
          <a:ln w="9525">
            <a:noFill/>
            <a:miter lim="800000"/>
            <a:headEnd/>
            <a:tailEnd/>
          </a:ln>
          <a:effectLst/>
        </p:spPr>
      </p:pic>
      <p:sp>
        <p:nvSpPr>
          <p:cNvPr id="13" name="TextBox 12"/>
          <p:cNvSpPr txBox="1"/>
          <p:nvPr/>
        </p:nvSpPr>
        <p:spPr>
          <a:xfrm>
            <a:off x="-1668146" y="4928188"/>
            <a:ext cx="184666" cy="369332"/>
          </a:xfrm>
          <a:prstGeom prst="rect">
            <a:avLst/>
          </a:prstGeom>
          <a:noFill/>
        </p:spPr>
        <p:txBody>
          <a:bodyPr wrap="none" rtlCol="0">
            <a:spAutoFit/>
          </a:bodyPr>
          <a:lstStyle/>
          <a:p>
            <a:endParaRPr lang="en-US" dirty="0"/>
          </a:p>
        </p:txBody>
      </p:sp>
      <p:sp>
        <p:nvSpPr>
          <p:cNvPr id="12" name="Title 7"/>
          <p:cNvSpPr>
            <a:spLocks noGrp="1"/>
          </p:cNvSpPr>
          <p:nvPr>
            <p:ph type="title"/>
          </p:nvPr>
        </p:nvSpPr>
        <p:spPr>
          <a:xfrm>
            <a:off x="0" y="1371600"/>
            <a:ext cx="9144000" cy="1066800"/>
          </a:xfrm>
        </p:spPr>
        <p:txBody>
          <a:bodyPr/>
          <a:lstStyle/>
          <a:p>
            <a:r>
              <a:rPr lang="en-US" smtClean="0"/>
              <a:t>Click to edit Master title style</a:t>
            </a:r>
            <a:endParaRPr lang="en-US" dirty="0"/>
          </a:p>
        </p:txBody>
      </p:sp>
      <p:sp>
        <p:nvSpPr>
          <p:cNvPr id="8" name="Text Placeholder 2"/>
          <p:cNvSpPr>
            <a:spLocks noGrp="1"/>
          </p:cNvSpPr>
          <p:nvPr>
            <p:ph type="body" sz="quarter" idx="10" hasCustomPrompt="1"/>
          </p:nvPr>
        </p:nvSpPr>
        <p:spPr>
          <a:xfrm>
            <a:off x="5943600" y="3048000"/>
            <a:ext cx="2971800" cy="914400"/>
          </a:xfrm>
        </p:spPr>
        <p:txBody>
          <a:bodyPr>
            <a:normAutofit/>
          </a:bodyPr>
          <a:lstStyle>
            <a:lvl1pPr marL="0" indent="0" algn="l">
              <a:buNone/>
              <a:defRPr sz="2400" b="1" i="1">
                <a:solidFill>
                  <a:srgbClr val="084A9C"/>
                </a:solidFill>
              </a:defRPr>
            </a:lvl1pPr>
          </a:lstStyle>
          <a:p>
            <a:pPr algn="l"/>
            <a:r>
              <a:rPr lang="en-US" sz="2400" b="1" i="1" dirty="0" smtClean="0">
                <a:solidFill>
                  <a:srgbClr val="084A9C"/>
                </a:solidFill>
              </a:rPr>
              <a:t>Subtitle</a:t>
            </a:r>
          </a:p>
          <a:p>
            <a:pPr algn="l"/>
            <a:endParaRPr lang="en-US" sz="2800" b="0" i="1" dirty="0" smtClean="0">
              <a:solidFill>
                <a:srgbClr val="084A9C"/>
              </a:solidFill>
            </a:endParaRPr>
          </a:p>
        </p:txBody>
      </p:sp>
      <p:sp>
        <p:nvSpPr>
          <p:cNvPr id="9" name="Text Placeholder 2"/>
          <p:cNvSpPr>
            <a:spLocks noGrp="1"/>
          </p:cNvSpPr>
          <p:nvPr>
            <p:ph type="body" sz="quarter" idx="11" hasCustomPrompt="1"/>
          </p:nvPr>
        </p:nvSpPr>
        <p:spPr>
          <a:xfrm>
            <a:off x="5943600" y="4267200"/>
            <a:ext cx="2971800" cy="838200"/>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2400" b="1" i="1">
                <a:solidFill>
                  <a:srgbClr val="084A9C"/>
                </a:solidFill>
              </a:defRPr>
            </a:lvl1pPr>
          </a:lstStyle>
          <a:p>
            <a:pPr algn="l"/>
            <a:r>
              <a:rPr lang="en-US" sz="2400" b="0" i="1" dirty="0" smtClean="0">
                <a:solidFill>
                  <a:srgbClr val="084A9C"/>
                </a:solidFill>
              </a:rPr>
              <a:t>Presenter/Date</a:t>
            </a:r>
            <a:endParaRPr lang="en-US" sz="2800" b="0" i="1" dirty="0" smtClean="0">
              <a:solidFill>
                <a:srgbClr val="084A9C"/>
              </a:solidFill>
            </a:endParaRPr>
          </a:p>
          <a:p>
            <a:pPr algn="l"/>
            <a:endParaRPr lang="en-US" sz="2800" b="0" i="1" dirty="0" smtClean="0">
              <a:solidFill>
                <a:srgbClr val="084A9C"/>
              </a:solidFill>
            </a:endParaRPr>
          </a:p>
        </p:txBody>
      </p:sp>
      <p:pic>
        <p:nvPicPr>
          <p:cNvPr id="11" name="Picture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7595" y="228600"/>
            <a:ext cx="2652325" cy="914400"/>
          </a:xfrm>
          <a:prstGeom prst="rect">
            <a:avLst/>
          </a:prstGeom>
        </p:spPr>
      </p:pic>
      <p:pic>
        <p:nvPicPr>
          <p:cNvPr id="10"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 y="2668067"/>
            <a:ext cx="5867401" cy="4211490"/>
          </a:xfrm>
          <a:prstGeom prst="rect">
            <a:avLst/>
          </a:prstGeom>
          <a:noFill/>
          <a:ln w="9525">
            <a:noFill/>
            <a:miter lim="800000"/>
            <a:headEnd/>
            <a:tailEnd/>
          </a:ln>
          <a:effectLst/>
        </p:spPr>
      </p:pic>
      <p:sp>
        <p:nvSpPr>
          <p:cNvPr id="14" name="TextBox 13"/>
          <p:cNvSpPr txBox="1"/>
          <p:nvPr userDrawn="1"/>
        </p:nvSpPr>
        <p:spPr>
          <a:xfrm>
            <a:off x="-1668146" y="4928188"/>
            <a:ext cx="184666" cy="369332"/>
          </a:xfrm>
          <a:prstGeom prst="rect">
            <a:avLst/>
          </a:prstGeom>
          <a:noFill/>
        </p:spPr>
        <p:txBody>
          <a:bodyPr wrap="none" rtlCol="0">
            <a:spAutoFit/>
          </a:bodyPr>
          <a:lstStyle/>
          <a:p>
            <a:endParaRPr lang="en-US" dirty="0"/>
          </a:p>
        </p:txBody>
      </p:sp>
      <p:pic>
        <p:nvPicPr>
          <p:cNvPr id="15" name="Picture 1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97595" y="228600"/>
            <a:ext cx="2652325" cy="914400"/>
          </a:xfrm>
          <a:prstGeom prst="rect">
            <a:avLst/>
          </a:prstGeom>
        </p:spPr>
      </p:pic>
    </p:spTree>
    <p:extLst>
      <p:ext uri="{BB962C8B-B14F-4D97-AF65-F5344CB8AC3E}">
        <p14:creationId xmlns:p14="http://schemas.microsoft.com/office/powerpoint/2010/main" val="33100597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97595" y="228600"/>
            <a:ext cx="2652325" cy="914400"/>
          </a:xfrm>
          <a:prstGeom prst="rect">
            <a:avLst/>
          </a:prstGeom>
        </p:spPr>
      </p:pic>
      <p:pic>
        <p:nvPicPr>
          <p:cNvPr id="6" name="Picture 5" descr="srsplayingcardlores.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 y="2514600"/>
            <a:ext cx="5615940" cy="4343400"/>
          </a:xfrm>
          <a:prstGeom prst="rect">
            <a:avLst/>
          </a:prstGeom>
        </p:spPr>
      </p:pic>
      <p:sp>
        <p:nvSpPr>
          <p:cNvPr id="7" name="Title 8"/>
          <p:cNvSpPr>
            <a:spLocks noGrp="1"/>
          </p:cNvSpPr>
          <p:nvPr>
            <p:ph type="title"/>
          </p:nvPr>
        </p:nvSpPr>
        <p:spPr>
          <a:xfrm>
            <a:off x="0" y="1371600"/>
            <a:ext cx="9144000" cy="1066800"/>
          </a:xfrm>
        </p:spPr>
        <p:txBody>
          <a:bodyPr/>
          <a:lstStyle/>
          <a:p>
            <a:r>
              <a:rPr lang="en-US" smtClean="0"/>
              <a:t>Click to edit Master title style</a:t>
            </a:r>
            <a:endParaRPr lang="en-US" dirty="0"/>
          </a:p>
        </p:txBody>
      </p:sp>
      <p:sp>
        <p:nvSpPr>
          <p:cNvPr id="10" name="Text Placeholder 2"/>
          <p:cNvSpPr>
            <a:spLocks noGrp="1"/>
          </p:cNvSpPr>
          <p:nvPr>
            <p:ph type="body" sz="quarter" idx="10" hasCustomPrompt="1"/>
          </p:nvPr>
        </p:nvSpPr>
        <p:spPr>
          <a:xfrm>
            <a:off x="5943600" y="3048000"/>
            <a:ext cx="2971800" cy="914400"/>
          </a:xfrm>
        </p:spPr>
        <p:txBody>
          <a:bodyPr>
            <a:normAutofit/>
          </a:bodyPr>
          <a:lstStyle>
            <a:lvl1pPr marL="0" indent="0" algn="l">
              <a:buNone/>
              <a:defRPr sz="2400" b="1" i="1">
                <a:solidFill>
                  <a:srgbClr val="084A9C"/>
                </a:solidFill>
              </a:defRPr>
            </a:lvl1pPr>
          </a:lstStyle>
          <a:p>
            <a:pPr algn="l"/>
            <a:r>
              <a:rPr lang="en-US" sz="2400" b="1" i="1" dirty="0" smtClean="0">
                <a:solidFill>
                  <a:srgbClr val="084A9C"/>
                </a:solidFill>
              </a:rPr>
              <a:t>Subtitle</a:t>
            </a:r>
          </a:p>
          <a:p>
            <a:pPr algn="l"/>
            <a:endParaRPr lang="en-US" sz="2800" b="0" i="1" dirty="0" smtClean="0">
              <a:solidFill>
                <a:srgbClr val="084A9C"/>
              </a:solidFill>
            </a:endParaRPr>
          </a:p>
        </p:txBody>
      </p:sp>
      <p:sp>
        <p:nvSpPr>
          <p:cNvPr id="11" name="Text Placeholder 2"/>
          <p:cNvSpPr>
            <a:spLocks noGrp="1"/>
          </p:cNvSpPr>
          <p:nvPr>
            <p:ph type="body" sz="quarter" idx="11" hasCustomPrompt="1"/>
          </p:nvPr>
        </p:nvSpPr>
        <p:spPr>
          <a:xfrm>
            <a:off x="5943600" y="4267200"/>
            <a:ext cx="2971800" cy="838200"/>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2400" b="1" i="1">
                <a:solidFill>
                  <a:srgbClr val="084A9C"/>
                </a:solidFill>
              </a:defRPr>
            </a:lvl1pPr>
          </a:lstStyle>
          <a:p>
            <a:pPr algn="l"/>
            <a:r>
              <a:rPr lang="en-US" sz="2400" b="0" i="1" dirty="0" smtClean="0">
                <a:solidFill>
                  <a:srgbClr val="084A9C"/>
                </a:solidFill>
              </a:rPr>
              <a:t>Presenter/Date</a:t>
            </a:r>
            <a:endParaRPr lang="en-US" sz="2800" b="0" i="1" dirty="0" smtClean="0">
              <a:solidFill>
                <a:srgbClr val="084A9C"/>
              </a:solidFill>
            </a:endParaRPr>
          </a:p>
          <a:p>
            <a:pPr algn="l"/>
            <a:r>
              <a:rPr lang="en-US" sz="2400" b="0" i="1" dirty="0" smtClean="0">
                <a:solidFill>
                  <a:srgbClr val="084A9C"/>
                </a:solidFill>
              </a:rPr>
              <a:t>Date</a:t>
            </a:r>
            <a:endParaRPr lang="en-US" sz="2800" b="0" i="1" dirty="0" smtClean="0">
              <a:solidFill>
                <a:srgbClr val="084A9C"/>
              </a:solidFill>
            </a:endParaRP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7595" y="228600"/>
            <a:ext cx="2652325" cy="914400"/>
          </a:xfrm>
          <a:prstGeom prst="rect">
            <a:avLst/>
          </a:prstGeom>
        </p:spPr>
      </p:pic>
    </p:spTree>
    <p:extLst>
      <p:ext uri="{BB962C8B-B14F-4D97-AF65-F5344CB8AC3E}">
        <p14:creationId xmlns:p14="http://schemas.microsoft.com/office/powerpoint/2010/main" val="2151815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CMS title2">
    <p:bg>
      <p:bgPr>
        <a:solidFill>
          <a:schemeClr val="bg1"/>
        </a:solidFill>
        <a:effectLst/>
      </p:bgPr>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0" y="2438400"/>
            <a:ext cx="4639734" cy="4419600"/>
          </a:xfrm>
          <a:prstGeom prst="rect">
            <a:avLst/>
          </a:prstGeom>
          <a:noFill/>
          <a:ln w="9525">
            <a:noFill/>
            <a:miter lim="800000"/>
            <a:headEnd/>
            <a:tailEnd/>
          </a:ln>
          <a:effectLst/>
        </p:spPr>
      </p:pic>
      <p:sp>
        <p:nvSpPr>
          <p:cNvPr id="13" name="TextBox 12"/>
          <p:cNvSpPr txBox="1"/>
          <p:nvPr/>
        </p:nvSpPr>
        <p:spPr>
          <a:xfrm>
            <a:off x="-1668146" y="4928188"/>
            <a:ext cx="184666" cy="369332"/>
          </a:xfrm>
          <a:prstGeom prst="rect">
            <a:avLst/>
          </a:prstGeom>
          <a:noFill/>
        </p:spPr>
        <p:txBody>
          <a:bodyPr wrap="none" rtlCol="0">
            <a:spAutoFit/>
          </a:bodyPr>
          <a:lstStyle/>
          <a:p>
            <a:endParaRPr lang="en-US" dirty="0"/>
          </a:p>
        </p:txBody>
      </p:sp>
      <p:sp>
        <p:nvSpPr>
          <p:cNvPr id="12" name="Title 7"/>
          <p:cNvSpPr>
            <a:spLocks noGrp="1"/>
          </p:cNvSpPr>
          <p:nvPr>
            <p:ph type="title"/>
          </p:nvPr>
        </p:nvSpPr>
        <p:spPr>
          <a:xfrm>
            <a:off x="0" y="1371600"/>
            <a:ext cx="9144000" cy="1066800"/>
          </a:xfrm>
        </p:spPr>
        <p:txBody>
          <a:bodyPr/>
          <a:lstStyle/>
          <a:p>
            <a:r>
              <a:rPr lang="en-US" smtClean="0"/>
              <a:t>Click to edit Master title style</a:t>
            </a:r>
            <a:endParaRPr lang="en-US" dirty="0"/>
          </a:p>
        </p:txBody>
      </p:sp>
      <p:sp>
        <p:nvSpPr>
          <p:cNvPr id="7" name="Text Placeholder 2"/>
          <p:cNvSpPr>
            <a:spLocks noGrp="1"/>
          </p:cNvSpPr>
          <p:nvPr>
            <p:ph type="body" sz="quarter" idx="10" hasCustomPrompt="1"/>
          </p:nvPr>
        </p:nvSpPr>
        <p:spPr>
          <a:xfrm>
            <a:off x="4953000" y="3048000"/>
            <a:ext cx="3276600" cy="914400"/>
          </a:xfrm>
        </p:spPr>
        <p:txBody>
          <a:bodyPr>
            <a:normAutofit/>
          </a:bodyPr>
          <a:lstStyle>
            <a:lvl1pPr marL="0" indent="0" algn="l">
              <a:buNone/>
              <a:defRPr sz="2400" b="1" i="1">
                <a:solidFill>
                  <a:srgbClr val="084A9C"/>
                </a:solidFill>
              </a:defRPr>
            </a:lvl1pPr>
          </a:lstStyle>
          <a:p>
            <a:pPr algn="l"/>
            <a:r>
              <a:rPr lang="en-US" sz="2400" b="1" i="1" dirty="0" smtClean="0">
                <a:solidFill>
                  <a:srgbClr val="084A9C"/>
                </a:solidFill>
              </a:rPr>
              <a:t>Subtitle</a:t>
            </a:r>
          </a:p>
          <a:p>
            <a:pPr algn="l"/>
            <a:endParaRPr lang="en-US" sz="2800" b="0" i="1" dirty="0" smtClean="0">
              <a:solidFill>
                <a:srgbClr val="084A9C"/>
              </a:solidFill>
            </a:endParaRPr>
          </a:p>
        </p:txBody>
      </p:sp>
      <p:sp>
        <p:nvSpPr>
          <p:cNvPr id="9" name="Text Placeholder 2"/>
          <p:cNvSpPr>
            <a:spLocks noGrp="1"/>
          </p:cNvSpPr>
          <p:nvPr>
            <p:ph type="body" sz="quarter" idx="11" hasCustomPrompt="1"/>
          </p:nvPr>
        </p:nvSpPr>
        <p:spPr>
          <a:xfrm>
            <a:off x="4953000" y="4191000"/>
            <a:ext cx="3276600" cy="838200"/>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2400" b="1" i="1">
                <a:solidFill>
                  <a:srgbClr val="084A9C"/>
                </a:solidFill>
              </a:defRPr>
            </a:lvl1pPr>
          </a:lstStyle>
          <a:p>
            <a:pPr algn="l"/>
            <a:r>
              <a:rPr lang="en-US" sz="2400" b="0" i="1" dirty="0" smtClean="0">
                <a:solidFill>
                  <a:srgbClr val="084A9C"/>
                </a:solidFill>
              </a:rPr>
              <a:t>Presenter/Date</a:t>
            </a:r>
            <a:endParaRPr lang="en-US" sz="2800" b="0" i="1" dirty="0" smtClean="0">
              <a:solidFill>
                <a:srgbClr val="084A9C"/>
              </a:solidFill>
            </a:endParaRPr>
          </a:p>
          <a:p>
            <a:pPr algn="l"/>
            <a:endParaRPr lang="en-US" sz="2800" b="0" i="1" dirty="0" smtClean="0">
              <a:solidFill>
                <a:srgbClr val="084A9C"/>
              </a:solidFill>
            </a:endParaRPr>
          </a:p>
        </p:txBody>
      </p:sp>
      <p:pic>
        <p:nvPicPr>
          <p:cNvPr id="11" name="Picture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7595" y="228600"/>
            <a:ext cx="2652325" cy="914400"/>
          </a:xfrm>
          <a:prstGeom prst="rect">
            <a:avLst/>
          </a:prstGeom>
        </p:spPr>
      </p:pic>
      <p:sp>
        <p:nvSpPr>
          <p:cNvPr id="14" name="TextBox 13"/>
          <p:cNvSpPr txBox="1"/>
          <p:nvPr userDrawn="1"/>
        </p:nvSpPr>
        <p:spPr>
          <a:xfrm>
            <a:off x="-1668146" y="4928188"/>
            <a:ext cx="184666" cy="369332"/>
          </a:xfrm>
          <a:prstGeom prst="rect">
            <a:avLst/>
          </a:prstGeom>
          <a:noFill/>
        </p:spPr>
        <p:txBody>
          <a:bodyPr wrap="none" rtlCol="0">
            <a:spAutoFit/>
          </a:bodyPr>
          <a:lstStyle/>
          <a:p>
            <a:endParaRPr lang="en-US" dirty="0"/>
          </a:p>
        </p:txBody>
      </p:sp>
      <p:pic>
        <p:nvPicPr>
          <p:cNvPr id="15" name="Picture 1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97595" y="228600"/>
            <a:ext cx="2652325" cy="914400"/>
          </a:xfrm>
          <a:prstGeom prst="rect">
            <a:avLst/>
          </a:prstGeom>
        </p:spPr>
      </p:pic>
    </p:spTree>
    <p:extLst>
      <p:ext uri="{BB962C8B-B14F-4D97-AF65-F5344CB8AC3E}">
        <p14:creationId xmlns:p14="http://schemas.microsoft.com/office/powerpoint/2010/main" val="418739724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MS title3">
    <p:bg>
      <p:bgPr>
        <a:solidFill>
          <a:schemeClr val="bg1"/>
        </a:solidFill>
        <a:effectLst/>
      </p:bgPr>
    </p:bg>
    <p:spTree>
      <p:nvGrpSpPr>
        <p:cNvPr id="1" name=""/>
        <p:cNvGrpSpPr/>
        <p:nvPr/>
      </p:nvGrpSpPr>
      <p:grpSpPr>
        <a:xfrm>
          <a:off x="0" y="0"/>
          <a:ext cx="0" cy="0"/>
          <a:chOff x="0" y="0"/>
          <a:chExt cx="0" cy="0"/>
        </a:xfrm>
      </p:grpSpPr>
      <p:pic>
        <p:nvPicPr>
          <p:cNvPr id="7" name="Picture 6" descr="tech.jpg"/>
          <p:cNvPicPr>
            <a:picLocks noChangeAspect="1"/>
          </p:cNvPicPr>
          <p:nvPr/>
        </p:nvPicPr>
        <p:blipFill rotWithShape="1">
          <a:blip r:embed="rId2" cstate="screen">
            <a:extLst>
              <a:ext uri="{28A0092B-C50C-407E-A947-70E740481C1C}">
                <a14:useLocalDpi xmlns:a14="http://schemas.microsoft.com/office/drawing/2010/main"/>
              </a:ext>
            </a:extLst>
          </a:blip>
          <a:srcRect l="-30564" t="-2980"/>
          <a:stretch/>
        </p:blipFill>
        <p:spPr>
          <a:xfrm>
            <a:off x="-1600200" y="2380065"/>
            <a:ext cx="6807107" cy="4477935"/>
          </a:xfrm>
          <a:prstGeom prst="rect">
            <a:avLst/>
          </a:prstGeom>
          <a:effectLst/>
        </p:spPr>
      </p:pic>
      <p:sp>
        <p:nvSpPr>
          <p:cNvPr id="13" name="TextBox 12"/>
          <p:cNvSpPr txBox="1"/>
          <p:nvPr/>
        </p:nvSpPr>
        <p:spPr>
          <a:xfrm>
            <a:off x="-1668146" y="4928188"/>
            <a:ext cx="184666" cy="369332"/>
          </a:xfrm>
          <a:prstGeom prst="rect">
            <a:avLst/>
          </a:prstGeom>
          <a:noFill/>
        </p:spPr>
        <p:txBody>
          <a:bodyPr wrap="none" rtlCol="0">
            <a:spAutoFit/>
          </a:bodyPr>
          <a:lstStyle/>
          <a:p>
            <a:endParaRPr lang="en-US" dirty="0"/>
          </a:p>
        </p:txBody>
      </p:sp>
      <p:sp>
        <p:nvSpPr>
          <p:cNvPr id="12" name="Title 7"/>
          <p:cNvSpPr>
            <a:spLocks noGrp="1"/>
          </p:cNvSpPr>
          <p:nvPr>
            <p:ph type="title"/>
          </p:nvPr>
        </p:nvSpPr>
        <p:spPr>
          <a:xfrm>
            <a:off x="0" y="1371600"/>
            <a:ext cx="9144000" cy="1066800"/>
          </a:xfrm>
        </p:spPr>
        <p:txBody>
          <a:bodyPr/>
          <a:lstStyle/>
          <a:p>
            <a:r>
              <a:rPr lang="en-US" smtClean="0"/>
              <a:t>Click to edit Master title style</a:t>
            </a:r>
            <a:endParaRPr lang="en-US" dirty="0"/>
          </a:p>
        </p:txBody>
      </p:sp>
      <p:sp>
        <p:nvSpPr>
          <p:cNvPr id="8" name="Text Placeholder 2"/>
          <p:cNvSpPr>
            <a:spLocks noGrp="1"/>
          </p:cNvSpPr>
          <p:nvPr>
            <p:ph type="body" sz="quarter" idx="10" hasCustomPrompt="1"/>
          </p:nvPr>
        </p:nvSpPr>
        <p:spPr>
          <a:xfrm>
            <a:off x="5410200" y="3048000"/>
            <a:ext cx="3276600" cy="914400"/>
          </a:xfrm>
        </p:spPr>
        <p:txBody>
          <a:bodyPr>
            <a:normAutofit/>
          </a:bodyPr>
          <a:lstStyle>
            <a:lvl1pPr marL="0" indent="0" algn="l">
              <a:buNone/>
              <a:defRPr sz="2400" b="1" i="1">
                <a:solidFill>
                  <a:srgbClr val="084A9C"/>
                </a:solidFill>
              </a:defRPr>
            </a:lvl1pPr>
          </a:lstStyle>
          <a:p>
            <a:pPr algn="l"/>
            <a:r>
              <a:rPr lang="en-US" sz="2400" b="1" i="1" dirty="0" smtClean="0">
                <a:solidFill>
                  <a:srgbClr val="084A9C"/>
                </a:solidFill>
              </a:rPr>
              <a:t>Subtitle</a:t>
            </a:r>
          </a:p>
          <a:p>
            <a:pPr algn="l"/>
            <a:endParaRPr lang="en-US" sz="2800" b="0" i="1" dirty="0" smtClean="0">
              <a:solidFill>
                <a:srgbClr val="084A9C"/>
              </a:solidFill>
            </a:endParaRPr>
          </a:p>
        </p:txBody>
      </p:sp>
      <p:sp>
        <p:nvSpPr>
          <p:cNvPr id="9" name="Text Placeholder 2"/>
          <p:cNvSpPr>
            <a:spLocks noGrp="1"/>
          </p:cNvSpPr>
          <p:nvPr>
            <p:ph type="body" sz="quarter" idx="11" hasCustomPrompt="1"/>
          </p:nvPr>
        </p:nvSpPr>
        <p:spPr>
          <a:xfrm>
            <a:off x="5410200" y="4191000"/>
            <a:ext cx="3276600" cy="838200"/>
          </a:xfrm>
        </p:spPr>
        <p:txBody>
          <a:bodyPr>
            <a:normAutofit/>
          </a:bodyPr>
          <a:lstStyle>
            <a:lvl1pPr marL="0" indent="0" algn="l">
              <a:buNone/>
              <a:defRPr sz="2400" b="1" i="1">
                <a:solidFill>
                  <a:srgbClr val="084A9C"/>
                </a:solidFill>
              </a:defRPr>
            </a:lvl1pPr>
          </a:lstStyle>
          <a:p>
            <a:pPr algn="l"/>
            <a:r>
              <a:rPr lang="en-US" sz="2400" b="0" i="1" dirty="0" smtClean="0">
                <a:solidFill>
                  <a:srgbClr val="084A9C"/>
                </a:solidFill>
              </a:rPr>
              <a:t>Presenter/Date</a:t>
            </a:r>
            <a:endParaRPr lang="en-US" sz="2800" b="0" i="1" dirty="0" smtClean="0">
              <a:solidFill>
                <a:srgbClr val="084A9C"/>
              </a:solidFill>
            </a:endParaRPr>
          </a:p>
        </p:txBody>
      </p:sp>
      <p:pic>
        <p:nvPicPr>
          <p:cNvPr id="11" name="Picture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7595" y="228600"/>
            <a:ext cx="2652325" cy="914400"/>
          </a:xfrm>
          <a:prstGeom prst="rect">
            <a:avLst/>
          </a:prstGeom>
        </p:spPr>
      </p:pic>
      <p:sp>
        <p:nvSpPr>
          <p:cNvPr id="14" name="TextBox 13"/>
          <p:cNvSpPr txBox="1"/>
          <p:nvPr userDrawn="1"/>
        </p:nvSpPr>
        <p:spPr>
          <a:xfrm>
            <a:off x="-1668146" y="4928188"/>
            <a:ext cx="184666" cy="369332"/>
          </a:xfrm>
          <a:prstGeom prst="rect">
            <a:avLst/>
          </a:prstGeom>
          <a:noFill/>
        </p:spPr>
        <p:txBody>
          <a:bodyPr wrap="none" rtlCol="0">
            <a:spAutoFit/>
          </a:bodyPr>
          <a:lstStyle/>
          <a:p>
            <a:endParaRPr lang="en-US" dirty="0"/>
          </a:p>
        </p:txBody>
      </p:sp>
      <p:pic>
        <p:nvPicPr>
          <p:cNvPr id="15" name="Picture 1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97595" y="228600"/>
            <a:ext cx="2652325" cy="914400"/>
          </a:xfrm>
          <a:prstGeom prst="rect">
            <a:avLst/>
          </a:prstGeom>
        </p:spPr>
      </p:pic>
    </p:spTree>
    <p:extLst>
      <p:ext uri="{BB962C8B-B14F-4D97-AF65-F5344CB8AC3E}">
        <p14:creationId xmlns:p14="http://schemas.microsoft.com/office/powerpoint/2010/main" val="107825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MS title4">
    <p:bg>
      <p:bgPr>
        <a:solidFill>
          <a:schemeClr val="bg1"/>
        </a:solidFill>
        <a:effectLst/>
      </p:bgPr>
    </p:bg>
    <p:spTree>
      <p:nvGrpSpPr>
        <p:cNvPr id="1" name=""/>
        <p:cNvGrpSpPr/>
        <p:nvPr/>
      </p:nvGrpSpPr>
      <p:grpSpPr>
        <a:xfrm>
          <a:off x="0" y="0"/>
          <a:ext cx="0" cy="0"/>
          <a:chOff x="0" y="0"/>
          <a:chExt cx="0" cy="0"/>
        </a:xfrm>
      </p:grpSpPr>
      <p:sp>
        <p:nvSpPr>
          <p:cNvPr id="13" name="TextBox 12"/>
          <p:cNvSpPr txBox="1"/>
          <p:nvPr/>
        </p:nvSpPr>
        <p:spPr>
          <a:xfrm>
            <a:off x="-1668146" y="4928188"/>
            <a:ext cx="184666" cy="369332"/>
          </a:xfrm>
          <a:prstGeom prst="rect">
            <a:avLst/>
          </a:prstGeom>
          <a:noFill/>
        </p:spPr>
        <p:txBody>
          <a:bodyPr wrap="none" rtlCol="0">
            <a:spAutoFit/>
          </a:bodyPr>
          <a:lstStyle/>
          <a:p>
            <a:endParaRPr lang="en-US" dirty="0"/>
          </a:p>
        </p:txBody>
      </p:sp>
      <p:sp>
        <p:nvSpPr>
          <p:cNvPr id="12" name="Title 7"/>
          <p:cNvSpPr>
            <a:spLocks noGrp="1"/>
          </p:cNvSpPr>
          <p:nvPr>
            <p:ph type="title"/>
          </p:nvPr>
        </p:nvSpPr>
        <p:spPr>
          <a:xfrm>
            <a:off x="0" y="1371600"/>
            <a:ext cx="9144000" cy="1066800"/>
          </a:xfrm>
        </p:spPr>
        <p:txBody>
          <a:bodyPr/>
          <a:lstStyle/>
          <a:p>
            <a:r>
              <a:rPr lang="en-US" smtClean="0"/>
              <a:t>Click to edit Master title style</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169" y="2963450"/>
            <a:ext cx="5614831" cy="3891090"/>
          </a:xfrm>
          <a:prstGeom prst="rect">
            <a:avLst/>
          </a:prstGeom>
          <a:effectLst/>
        </p:spPr>
      </p:pic>
      <p:sp>
        <p:nvSpPr>
          <p:cNvPr id="14" name="Text Placeholder 2"/>
          <p:cNvSpPr>
            <a:spLocks noGrp="1"/>
          </p:cNvSpPr>
          <p:nvPr>
            <p:ph type="body" sz="quarter" idx="10" hasCustomPrompt="1"/>
          </p:nvPr>
        </p:nvSpPr>
        <p:spPr>
          <a:xfrm>
            <a:off x="5562600" y="3048000"/>
            <a:ext cx="3276600" cy="914400"/>
          </a:xfrm>
        </p:spPr>
        <p:txBody>
          <a:bodyPr>
            <a:normAutofit/>
          </a:bodyPr>
          <a:lstStyle>
            <a:lvl1pPr marL="0" indent="0" algn="l">
              <a:buNone/>
              <a:defRPr sz="2400" b="1" i="1">
                <a:solidFill>
                  <a:srgbClr val="084A9C"/>
                </a:solidFill>
              </a:defRPr>
            </a:lvl1pPr>
          </a:lstStyle>
          <a:p>
            <a:pPr algn="l"/>
            <a:r>
              <a:rPr lang="en-US" sz="2400" b="1" i="1" dirty="0" smtClean="0">
                <a:solidFill>
                  <a:srgbClr val="084A9C"/>
                </a:solidFill>
              </a:rPr>
              <a:t>Subtitle</a:t>
            </a:r>
          </a:p>
          <a:p>
            <a:pPr algn="l"/>
            <a:endParaRPr lang="en-US" sz="2800" b="0" i="1" dirty="0" smtClean="0">
              <a:solidFill>
                <a:srgbClr val="084A9C"/>
              </a:solidFill>
            </a:endParaRPr>
          </a:p>
        </p:txBody>
      </p:sp>
      <p:sp>
        <p:nvSpPr>
          <p:cNvPr id="7" name="Text Placeholder 2"/>
          <p:cNvSpPr>
            <a:spLocks noGrp="1"/>
          </p:cNvSpPr>
          <p:nvPr>
            <p:ph type="body" sz="quarter" idx="11" hasCustomPrompt="1"/>
          </p:nvPr>
        </p:nvSpPr>
        <p:spPr>
          <a:xfrm>
            <a:off x="5562600" y="4191000"/>
            <a:ext cx="3276600" cy="838200"/>
          </a:xfrm>
        </p:spPr>
        <p:txBody>
          <a:bodyPr>
            <a:normAutofit/>
          </a:bodyPr>
          <a:lstStyle>
            <a:lvl1pPr marL="0" indent="0" algn="l">
              <a:buNone/>
              <a:defRPr sz="2400" b="1" i="1">
                <a:solidFill>
                  <a:srgbClr val="084A9C"/>
                </a:solidFill>
              </a:defRPr>
            </a:lvl1pPr>
          </a:lstStyle>
          <a:p>
            <a:pPr algn="l"/>
            <a:r>
              <a:rPr lang="en-US" sz="2400" b="0" i="1" dirty="0" smtClean="0">
                <a:solidFill>
                  <a:srgbClr val="084A9C"/>
                </a:solidFill>
              </a:rPr>
              <a:t>Presenter/Date</a:t>
            </a:r>
            <a:endParaRPr lang="en-US" sz="2800" b="0" i="1" dirty="0" smtClean="0">
              <a:solidFill>
                <a:srgbClr val="084A9C"/>
              </a:solidFill>
            </a:endParaRPr>
          </a:p>
        </p:txBody>
      </p:sp>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7595" y="228600"/>
            <a:ext cx="2652325" cy="914400"/>
          </a:xfrm>
          <a:prstGeom prst="rect">
            <a:avLst/>
          </a:prstGeom>
        </p:spPr>
      </p:pic>
      <p:sp>
        <p:nvSpPr>
          <p:cNvPr id="10" name="TextBox 9"/>
          <p:cNvSpPr txBox="1"/>
          <p:nvPr userDrawn="1"/>
        </p:nvSpPr>
        <p:spPr>
          <a:xfrm>
            <a:off x="-1668146" y="4928188"/>
            <a:ext cx="184666" cy="369332"/>
          </a:xfrm>
          <a:prstGeom prst="rect">
            <a:avLst/>
          </a:prstGeom>
          <a:noFill/>
        </p:spPr>
        <p:txBody>
          <a:bodyPr wrap="none" rtlCol="0">
            <a:spAutoFit/>
          </a:bodyPr>
          <a:lstStyle/>
          <a:p>
            <a:endParaRPr lang="en-US" dirty="0"/>
          </a:p>
        </p:txBody>
      </p:sp>
      <p:pic>
        <p:nvPicPr>
          <p:cNvPr id="15" name="Picture 1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97595" y="228600"/>
            <a:ext cx="2652325" cy="914400"/>
          </a:xfrm>
          <a:prstGeom prst="rect">
            <a:avLst/>
          </a:prstGeom>
        </p:spPr>
      </p:pic>
    </p:spTree>
    <p:extLst>
      <p:ext uri="{BB962C8B-B14F-4D97-AF65-F5344CB8AC3E}">
        <p14:creationId xmlns:p14="http://schemas.microsoft.com/office/powerpoint/2010/main" val="63443596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CMS title5">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screen">
            <a:extLst>
              <a:ext uri="{28A0092B-C50C-407E-A947-70E740481C1C}">
                <a14:useLocalDpi xmlns:a14="http://schemas.microsoft.com/office/drawing/2010/main"/>
              </a:ext>
            </a:extLst>
          </a:blip>
          <a:srcRect l="-967" t="1177" r="-182" b="3456"/>
          <a:stretch/>
        </p:blipFill>
        <p:spPr>
          <a:xfrm>
            <a:off x="-76201" y="2286000"/>
            <a:ext cx="5614737" cy="4572000"/>
          </a:xfrm>
          <a:prstGeom prst="rect">
            <a:avLst/>
          </a:prstGeom>
          <a:effectLst/>
        </p:spPr>
      </p:pic>
      <p:sp>
        <p:nvSpPr>
          <p:cNvPr id="13" name="TextBox 12"/>
          <p:cNvSpPr txBox="1"/>
          <p:nvPr/>
        </p:nvSpPr>
        <p:spPr>
          <a:xfrm>
            <a:off x="-1668146" y="4928188"/>
            <a:ext cx="184666" cy="369332"/>
          </a:xfrm>
          <a:prstGeom prst="rect">
            <a:avLst/>
          </a:prstGeom>
          <a:noFill/>
        </p:spPr>
        <p:txBody>
          <a:bodyPr wrap="none" rtlCol="0">
            <a:spAutoFit/>
          </a:bodyPr>
          <a:lstStyle/>
          <a:p>
            <a:endParaRPr lang="en-US" dirty="0"/>
          </a:p>
        </p:txBody>
      </p:sp>
      <p:sp>
        <p:nvSpPr>
          <p:cNvPr id="12" name="Title 7"/>
          <p:cNvSpPr>
            <a:spLocks noGrp="1"/>
          </p:cNvSpPr>
          <p:nvPr>
            <p:ph type="title"/>
          </p:nvPr>
        </p:nvSpPr>
        <p:spPr>
          <a:xfrm>
            <a:off x="0" y="1371600"/>
            <a:ext cx="9144000" cy="1066800"/>
          </a:xfrm>
        </p:spPr>
        <p:txBody>
          <a:bodyPr/>
          <a:lstStyle/>
          <a:p>
            <a:r>
              <a:rPr lang="en-US" smtClean="0"/>
              <a:t>Click to edit Master title style</a:t>
            </a:r>
            <a:endParaRPr lang="en-US" dirty="0"/>
          </a:p>
        </p:txBody>
      </p:sp>
      <p:sp>
        <p:nvSpPr>
          <p:cNvPr id="8" name="Text Placeholder 2"/>
          <p:cNvSpPr>
            <a:spLocks noGrp="1"/>
          </p:cNvSpPr>
          <p:nvPr>
            <p:ph type="body" sz="quarter" idx="10" hasCustomPrompt="1"/>
          </p:nvPr>
        </p:nvSpPr>
        <p:spPr>
          <a:xfrm>
            <a:off x="5562600" y="3048000"/>
            <a:ext cx="3276600" cy="914400"/>
          </a:xfrm>
        </p:spPr>
        <p:txBody>
          <a:bodyPr>
            <a:normAutofit/>
          </a:bodyPr>
          <a:lstStyle>
            <a:lvl1pPr marL="0" indent="0" algn="l">
              <a:buNone/>
              <a:defRPr sz="2400" b="1" i="1">
                <a:solidFill>
                  <a:srgbClr val="084A9C"/>
                </a:solidFill>
              </a:defRPr>
            </a:lvl1pPr>
          </a:lstStyle>
          <a:p>
            <a:pPr algn="l"/>
            <a:r>
              <a:rPr lang="en-US" sz="2400" b="1" i="1" dirty="0" smtClean="0">
                <a:solidFill>
                  <a:srgbClr val="084A9C"/>
                </a:solidFill>
              </a:rPr>
              <a:t>Subtitle</a:t>
            </a:r>
          </a:p>
          <a:p>
            <a:pPr algn="l"/>
            <a:endParaRPr lang="en-US" sz="2800" b="0" i="1" dirty="0" smtClean="0">
              <a:solidFill>
                <a:srgbClr val="084A9C"/>
              </a:solidFill>
            </a:endParaRPr>
          </a:p>
        </p:txBody>
      </p:sp>
      <p:sp>
        <p:nvSpPr>
          <p:cNvPr id="9" name="Text Placeholder 2"/>
          <p:cNvSpPr>
            <a:spLocks noGrp="1"/>
          </p:cNvSpPr>
          <p:nvPr>
            <p:ph type="body" sz="quarter" idx="11" hasCustomPrompt="1"/>
          </p:nvPr>
        </p:nvSpPr>
        <p:spPr>
          <a:xfrm>
            <a:off x="5562600" y="4191000"/>
            <a:ext cx="3276600" cy="838200"/>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2400" b="1" i="1">
                <a:solidFill>
                  <a:srgbClr val="084A9C"/>
                </a:solidFill>
              </a:defRPr>
            </a:lvl1pPr>
          </a:lstStyle>
          <a:p>
            <a:pPr algn="l"/>
            <a:r>
              <a:rPr lang="en-US" sz="2400" b="0" i="1" dirty="0" smtClean="0">
                <a:solidFill>
                  <a:srgbClr val="084A9C"/>
                </a:solidFill>
              </a:rPr>
              <a:t>Presenter/Date</a:t>
            </a:r>
            <a:endParaRPr lang="en-US" sz="2800" b="0" i="1" dirty="0" smtClean="0">
              <a:solidFill>
                <a:srgbClr val="084A9C"/>
              </a:solidFill>
            </a:endParaRPr>
          </a:p>
          <a:p>
            <a:pPr algn="l"/>
            <a:endParaRPr lang="en-US" sz="2800" b="0" i="1" dirty="0" smtClean="0">
              <a:solidFill>
                <a:srgbClr val="084A9C"/>
              </a:solidFill>
            </a:endParaRPr>
          </a:p>
        </p:txBody>
      </p:sp>
      <p:pic>
        <p:nvPicPr>
          <p:cNvPr id="11" name="Picture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7595" y="228600"/>
            <a:ext cx="2652325" cy="914400"/>
          </a:xfrm>
          <a:prstGeom prst="rect">
            <a:avLst/>
          </a:prstGeom>
        </p:spPr>
      </p:pic>
      <p:sp>
        <p:nvSpPr>
          <p:cNvPr id="14" name="TextBox 13"/>
          <p:cNvSpPr txBox="1"/>
          <p:nvPr userDrawn="1"/>
        </p:nvSpPr>
        <p:spPr>
          <a:xfrm>
            <a:off x="-1668146" y="4928188"/>
            <a:ext cx="184666" cy="369332"/>
          </a:xfrm>
          <a:prstGeom prst="rect">
            <a:avLst/>
          </a:prstGeom>
          <a:noFill/>
        </p:spPr>
        <p:txBody>
          <a:bodyPr wrap="none" rtlCol="0">
            <a:spAutoFit/>
          </a:bodyPr>
          <a:lstStyle/>
          <a:p>
            <a:endParaRPr lang="en-US" dirty="0"/>
          </a:p>
        </p:txBody>
      </p:sp>
      <p:pic>
        <p:nvPicPr>
          <p:cNvPr id="15" name="Picture 1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97595" y="228600"/>
            <a:ext cx="2652325" cy="914400"/>
          </a:xfrm>
          <a:prstGeom prst="rect">
            <a:avLst/>
          </a:prstGeom>
        </p:spPr>
      </p:pic>
    </p:spTree>
    <p:extLst>
      <p:ext uri="{BB962C8B-B14F-4D97-AF65-F5344CB8AC3E}">
        <p14:creationId xmlns:p14="http://schemas.microsoft.com/office/powerpoint/2010/main" val="199350864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CMS title6">
    <p:bg>
      <p:bgPr>
        <a:solidFill>
          <a:schemeClr val="bg1"/>
        </a:solidFill>
        <a:effectLst/>
      </p:bgPr>
    </p:bg>
    <p:spTree>
      <p:nvGrpSpPr>
        <p:cNvPr id="1" name=""/>
        <p:cNvGrpSpPr/>
        <p:nvPr/>
      </p:nvGrpSpPr>
      <p:grpSpPr>
        <a:xfrm>
          <a:off x="0" y="0"/>
          <a:ext cx="0" cy="0"/>
          <a:chOff x="0" y="0"/>
          <a:chExt cx="0" cy="0"/>
        </a:xfrm>
      </p:grpSpPr>
      <p:sp>
        <p:nvSpPr>
          <p:cNvPr id="13" name="TextBox 12"/>
          <p:cNvSpPr txBox="1"/>
          <p:nvPr/>
        </p:nvSpPr>
        <p:spPr>
          <a:xfrm>
            <a:off x="-1668146" y="4928188"/>
            <a:ext cx="184666" cy="369332"/>
          </a:xfrm>
          <a:prstGeom prst="rect">
            <a:avLst/>
          </a:prstGeom>
          <a:noFill/>
        </p:spPr>
        <p:txBody>
          <a:bodyPr wrap="none" rtlCol="0">
            <a:spAutoFit/>
          </a:bodyPr>
          <a:lstStyle/>
          <a:p>
            <a:endParaRPr lang="en-US" dirty="0"/>
          </a:p>
        </p:txBody>
      </p:sp>
      <p:sp>
        <p:nvSpPr>
          <p:cNvPr id="12" name="Title 7"/>
          <p:cNvSpPr>
            <a:spLocks noGrp="1"/>
          </p:cNvSpPr>
          <p:nvPr>
            <p:ph type="title"/>
          </p:nvPr>
        </p:nvSpPr>
        <p:spPr>
          <a:xfrm>
            <a:off x="-76200" y="-28738"/>
            <a:ext cx="9244148" cy="1447800"/>
          </a:xfrm>
        </p:spPr>
        <p:txBody>
          <a:bodyPr/>
          <a:lstStyle/>
          <a:p>
            <a:r>
              <a:rPr lang="en-US" dirty="0" smtClean="0"/>
              <a:t>Click to edit Master title style</a:t>
            </a:r>
            <a:endParaRPr lang="en-US" dirty="0"/>
          </a:p>
        </p:txBody>
      </p:sp>
      <p:sp>
        <p:nvSpPr>
          <p:cNvPr id="8" name="TextBox 7"/>
          <p:cNvSpPr txBox="1"/>
          <p:nvPr userDrawn="1"/>
        </p:nvSpPr>
        <p:spPr>
          <a:xfrm>
            <a:off x="-1668146" y="4928188"/>
            <a:ext cx="184666" cy="369332"/>
          </a:xfrm>
          <a:prstGeom prst="rect">
            <a:avLst/>
          </a:prstGeom>
          <a:noFill/>
        </p:spPr>
        <p:txBody>
          <a:bodyPr wrap="none" rtlCol="0">
            <a:spAutoFit/>
          </a:bodyPr>
          <a:lstStyle/>
          <a:p>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2133600"/>
            <a:ext cx="7735946" cy="2667000"/>
          </a:xfrm>
          <a:prstGeom prst="rect">
            <a:avLst/>
          </a:prstGeom>
        </p:spPr>
      </p:pic>
      <p:sp>
        <p:nvSpPr>
          <p:cNvPr id="14" name="Text Placeholder 2"/>
          <p:cNvSpPr>
            <a:spLocks noGrp="1"/>
          </p:cNvSpPr>
          <p:nvPr>
            <p:ph type="body" sz="quarter" idx="10" hasCustomPrompt="1"/>
          </p:nvPr>
        </p:nvSpPr>
        <p:spPr>
          <a:xfrm>
            <a:off x="304800" y="5029200"/>
            <a:ext cx="8534400" cy="762000"/>
          </a:xfrm>
        </p:spPr>
        <p:txBody>
          <a:bodyPr>
            <a:normAutofit/>
          </a:bodyPr>
          <a:lstStyle>
            <a:lvl1pPr marL="0" indent="0" algn="l">
              <a:buNone/>
              <a:defRPr sz="2400" b="1" i="1">
                <a:solidFill>
                  <a:srgbClr val="084A9C"/>
                </a:solidFill>
              </a:defRPr>
            </a:lvl1pPr>
          </a:lstStyle>
          <a:p>
            <a:pPr algn="l"/>
            <a:r>
              <a:rPr lang="en-US" sz="2400" b="1" i="1" dirty="0" smtClean="0">
                <a:solidFill>
                  <a:srgbClr val="084A9C"/>
                </a:solidFill>
              </a:rPr>
              <a:t>Subtitle</a:t>
            </a:r>
          </a:p>
          <a:p>
            <a:pPr algn="l"/>
            <a:endParaRPr lang="en-US" sz="2800" b="0" i="1" dirty="0" smtClean="0">
              <a:solidFill>
                <a:srgbClr val="084A9C"/>
              </a:solidFill>
            </a:endParaRPr>
          </a:p>
        </p:txBody>
      </p:sp>
      <p:sp>
        <p:nvSpPr>
          <p:cNvPr id="15" name="Text Placeholder 2"/>
          <p:cNvSpPr>
            <a:spLocks noGrp="1"/>
          </p:cNvSpPr>
          <p:nvPr>
            <p:ph type="body" sz="quarter" idx="11" hasCustomPrompt="1"/>
          </p:nvPr>
        </p:nvSpPr>
        <p:spPr>
          <a:xfrm>
            <a:off x="304800" y="5867400"/>
            <a:ext cx="8534400" cy="685800"/>
          </a:xfrm>
        </p:spPr>
        <p:txBody>
          <a:bodyPr>
            <a:normAutofit/>
          </a:bodyPr>
          <a:lstStyle>
            <a:lvl1pPr marL="0" indent="0" algn="l">
              <a:buNone/>
              <a:defRPr sz="2400" b="1" i="1">
                <a:solidFill>
                  <a:srgbClr val="084A9C"/>
                </a:solidFill>
              </a:defRPr>
            </a:lvl1pPr>
          </a:lstStyle>
          <a:p>
            <a:pPr algn="l"/>
            <a:r>
              <a:rPr lang="en-US" sz="2400" b="0" i="1" dirty="0" smtClean="0">
                <a:solidFill>
                  <a:srgbClr val="084A9C"/>
                </a:solidFill>
              </a:rPr>
              <a:t>Presenter/Date</a:t>
            </a:r>
            <a:endParaRPr lang="en-US" sz="2800" b="0" i="1" dirty="0" smtClean="0">
              <a:solidFill>
                <a:srgbClr val="084A9C"/>
              </a:solidFill>
            </a:endParaRPr>
          </a:p>
        </p:txBody>
      </p:sp>
    </p:spTree>
    <p:extLst>
      <p:ext uri="{BB962C8B-B14F-4D97-AF65-F5344CB8AC3E}">
        <p14:creationId xmlns:p14="http://schemas.microsoft.com/office/powerpoint/2010/main" val="14214587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0" y="0"/>
            <a:ext cx="9144000" cy="1447800"/>
          </a:xfrm>
          <a:prstGeom prst="rect">
            <a:avLst/>
          </a:prstGeom>
          <a:solidFill>
            <a:srgbClr val="FFD004"/>
          </a:solidFill>
          <a:effectLst>
            <a:outerShdw dist="76200" dir="5640000" algn="tl" rotWithShape="0">
              <a:srgbClr val="084A9C"/>
            </a:outerShdw>
          </a:effectLst>
        </p:spPr>
        <p:txBody>
          <a:bodyPr vert="horz" lIns="91440" tIns="45720" rIns="91440" bIns="45720" rtlCol="0" anchor="ctr">
            <a:noAutofit/>
          </a:bodyPr>
          <a:lstStyle/>
          <a:p>
            <a:r>
              <a:rPr lang="en-US" smtClean="0"/>
              <a:t>Click to edit Master title style</a:t>
            </a:r>
            <a:endParaRPr lang="en-US" dirty="0"/>
          </a:p>
        </p:txBody>
      </p:sp>
      <p:sp>
        <p:nvSpPr>
          <p:cNvPr id="8" name="Date Placeholder 7"/>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November 2016</a:t>
            </a:r>
            <a:endParaRPr lang="en-US" dirty="0"/>
          </a:p>
        </p:txBody>
      </p:sp>
      <p:sp>
        <p:nvSpPr>
          <p:cNvPr id="10" name="Slide Number Placeholder 9"/>
          <p:cNvSpPr>
            <a:spLocks noGrp="1"/>
          </p:cNvSpPr>
          <p:nvPr>
            <p:ph type="sldNum" sz="quarter" idx="4"/>
          </p:nvPr>
        </p:nvSpPr>
        <p:spPr>
          <a:xfrm>
            <a:off x="7772400" y="6324600"/>
            <a:ext cx="990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E8555075-F7D8-774D-92CE-0FFE5404D32F}" type="slidenum">
              <a:rPr lang="en-US" smtClean="0"/>
              <a:pPr/>
              <a:t>‹#›</a:t>
            </a:fld>
            <a:endParaRPr lang="en-US" dirty="0"/>
          </a:p>
        </p:txBody>
      </p:sp>
      <p:sp>
        <p:nvSpPr>
          <p:cNvPr id="6" name="Date Placeholder 7"/>
          <p:cNvSpPr txBox="1">
            <a:spLocks/>
          </p:cNvSpPr>
          <p:nvPr userDrawn="1"/>
        </p:nvSpPr>
        <p:spPr>
          <a:xfrm>
            <a:off x="3581400" y="6329965"/>
            <a:ext cx="28194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15275116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5" r:id="rId14"/>
    <p:sldLayoutId id="2147483676" r:id="rId15"/>
    <p:sldLayoutId id="2147483680" r:id="rId16"/>
    <p:sldLayoutId id="2147483682" r:id="rId17"/>
    <p:sldLayoutId id="2147483683" r:id="rId18"/>
  </p:sldLayoutIdLst>
  <p:timing>
    <p:tnLst>
      <p:par>
        <p:cTn id="1" dur="indefinite" restart="never" nodeType="tmRoot"/>
      </p:par>
    </p:tnLst>
  </p:timing>
  <p:hf hdr="0"/>
  <p:txStyles>
    <p:titleStyle>
      <a:lvl1pPr indent="0" algn="ctr" defTabSz="914400" rtl="0" eaLnBrk="1" latinLnBrk="0" hangingPunct="1">
        <a:spcBef>
          <a:spcPts val="0"/>
        </a:spcBef>
        <a:buNone/>
        <a:defRPr sz="4400" b="1"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Wingdings" panose="05000000000000000000"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SzPct val="50000"/>
        <a:buFont typeface="Wingdings" panose="05000000000000000000" pitchFamily="2" charset="2"/>
        <a:buChar char="q"/>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0585" y="0"/>
            <a:ext cx="9164583" cy="1140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0" y="35197"/>
            <a:ext cx="9144000" cy="10694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8" name="Date Placeholder 1"/>
          <p:cNvSpPr>
            <a:spLocks noGrp="1"/>
          </p:cNvSpPr>
          <p:nvPr>
            <p:ph type="dt" sz="half" idx="2"/>
          </p:nvPr>
        </p:nvSpPr>
        <p:spPr>
          <a:xfrm>
            <a:off x="457200" y="6340475"/>
            <a:ext cx="2133600" cy="365125"/>
          </a:xfrm>
          <a:prstGeom prst="rect">
            <a:avLst/>
          </a:prstGeom>
        </p:spPr>
        <p:txBody>
          <a:bodyPr anchor="ctr"/>
          <a:lstStyle>
            <a:lvl1pPr>
              <a:defRPr sz="1200">
                <a:solidFill>
                  <a:schemeClr val="tx1"/>
                </a:solidFill>
              </a:defRPr>
            </a:lvl1pPr>
          </a:lstStyle>
          <a:p>
            <a:r>
              <a:rPr lang="en-US" dirty="0" smtClean="0"/>
              <a:t>November 2016</a:t>
            </a:r>
            <a:endParaRPr lang="en-US" dirty="0"/>
          </a:p>
        </p:txBody>
      </p:sp>
      <p:sp>
        <p:nvSpPr>
          <p:cNvPr id="9" name="Footer Placeholder 2"/>
          <p:cNvSpPr>
            <a:spLocks noGrp="1"/>
          </p:cNvSpPr>
          <p:nvPr>
            <p:ph type="ftr" sz="quarter" idx="3"/>
          </p:nvPr>
        </p:nvSpPr>
        <p:spPr>
          <a:xfrm>
            <a:off x="2590800" y="6340475"/>
            <a:ext cx="3962400" cy="365125"/>
          </a:xfrm>
          <a:prstGeom prst="rect">
            <a:avLst/>
          </a:prstGeom>
        </p:spPr>
        <p:txBody>
          <a:bodyPr anchor="ctr"/>
          <a:lstStyle>
            <a:lvl1pPr>
              <a:defRPr sz="1200">
                <a:solidFill>
                  <a:schemeClr val="tx1"/>
                </a:solidFill>
              </a:defRPr>
            </a:lvl1pPr>
          </a:lstStyle>
          <a:p>
            <a:pPr algn="ctr"/>
            <a:r>
              <a:rPr lang="en-US" dirty="0" smtClean="0">
                <a:solidFill>
                  <a:prstClr val="black"/>
                </a:solidFill>
              </a:rPr>
              <a:t>Health Coverage Exemptions</a:t>
            </a:r>
            <a:endParaRPr lang="en-US" dirty="0">
              <a:solidFill>
                <a:prstClr val="black"/>
              </a:solidFill>
            </a:endParaRPr>
          </a:p>
        </p:txBody>
      </p:sp>
      <p:sp>
        <p:nvSpPr>
          <p:cNvPr id="10" name="Slide Number Placeholder 3"/>
          <p:cNvSpPr>
            <a:spLocks noGrp="1"/>
          </p:cNvSpPr>
          <p:nvPr>
            <p:ph type="sldNum" sz="quarter" idx="4"/>
          </p:nvPr>
        </p:nvSpPr>
        <p:spPr>
          <a:xfrm>
            <a:off x="6553200" y="6340475"/>
            <a:ext cx="2133600" cy="365125"/>
          </a:xfrm>
          <a:prstGeom prst="rect">
            <a:avLst/>
          </a:prstGeom>
        </p:spPr>
        <p:txBody>
          <a:bodyPr anchor="ctr"/>
          <a:lstStyle>
            <a:lvl1pPr>
              <a:defRPr sz="1200">
                <a:solidFill>
                  <a:schemeClr val="tx1"/>
                </a:solidFill>
              </a:defRPr>
            </a:lvl1pPr>
          </a:lstStyle>
          <a:p>
            <a:pPr algn="r"/>
            <a:fld id="{78C0CC3C-85F1-4D86-9B70-8D9F8B17F046}" type="slidenum">
              <a:rPr lang="en-US" smtClean="0">
                <a:solidFill>
                  <a:prstClr val="black"/>
                </a:solidFill>
              </a:rPr>
              <a:pPr algn="r"/>
              <a:t>‹#›</a:t>
            </a:fld>
            <a:endParaRPr lang="en-US" dirty="0">
              <a:solidFill>
                <a:prstClr val="black"/>
              </a:solidFill>
            </a:endParaRPr>
          </a:p>
        </p:txBody>
      </p:sp>
    </p:spTree>
    <p:extLst>
      <p:ext uri="{BB962C8B-B14F-4D97-AF65-F5344CB8AC3E}">
        <p14:creationId xmlns:p14="http://schemas.microsoft.com/office/powerpoint/2010/main" val="4137908338"/>
      </p:ext>
    </p:extLst>
  </p:cSld>
  <p:clrMap bg1="lt1" tx1="dk1" bg2="lt2" tx2="dk2" accent1="accent1" accent2="accent2" accent3="accent3" accent4="accent4" accent5="accent5" accent6="accent6" hlink="hlink" folHlink="folHlink"/>
  <p:sldLayoutIdLst>
    <p:sldLayoutId id="2147483678" r:id="rId1"/>
    <p:sldLayoutId id="2147483679" r:id="rId2"/>
  </p:sldLayoutIdLst>
  <p:timing>
    <p:tnLst>
      <p:par>
        <p:cTn id="1" dur="indefinite" restart="never" nodeType="tmRoot"/>
      </p:par>
    </p:tnLst>
  </p:timing>
  <p:hf hdr="0"/>
  <p:txStyles>
    <p:titleStyle>
      <a:lvl1pPr algn="ctr" defTabSz="914400" rtl="0" eaLnBrk="1" latinLnBrk="0" hangingPunct="1">
        <a:spcBef>
          <a:spcPct val="0"/>
        </a:spcBef>
        <a:buNone/>
        <a:defRPr sz="3600" b="1" kern="1200">
          <a:solidFill>
            <a:schemeClr val="bg1"/>
          </a:solidFill>
          <a:latin typeface="+mj-lt"/>
          <a:ea typeface="+mj-ea"/>
          <a:cs typeface="+mj-cs"/>
        </a:defRPr>
      </a:lvl1pPr>
    </p:titleStyle>
    <p:bodyStyle>
      <a:lvl1pPr marL="342900" indent="-342900" algn="l" defTabSz="914400" rtl="0" eaLnBrk="1" latinLnBrk="0" hangingPunct="1">
        <a:spcBef>
          <a:spcPts val="600"/>
        </a:spcBef>
        <a:buFont typeface="Wingdings" panose="05000000000000000000" pitchFamily="2" charset="2"/>
        <a:buChar char="§"/>
        <a:defRPr sz="3200" kern="1200">
          <a:solidFill>
            <a:schemeClr val="tx1"/>
          </a:solidFill>
          <a:latin typeface="+mn-lt"/>
          <a:ea typeface="+mn-ea"/>
          <a:cs typeface="+mn-cs"/>
        </a:defRPr>
      </a:lvl1pPr>
      <a:lvl2pPr marL="695325" indent="-238125" algn="l" defTabSz="914400" rtl="0" eaLnBrk="1" latinLnBrk="0" hangingPunct="1">
        <a:spcBef>
          <a:spcPts val="600"/>
        </a:spcBef>
        <a:buFont typeface="Arial" panose="020B0604020202020204" pitchFamily="34" charset="0"/>
        <a:buChar char="•"/>
        <a:defRPr sz="2800" kern="1200">
          <a:solidFill>
            <a:schemeClr val="tx1"/>
          </a:solidFill>
          <a:latin typeface="+mn-lt"/>
          <a:ea typeface="+mn-ea"/>
          <a:cs typeface="+mn-cs"/>
        </a:defRPr>
      </a:lvl2pPr>
      <a:lvl3pPr marL="1025525" indent="-347472" algn="l" defTabSz="914400" rtl="0" eaLnBrk="1" latinLnBrk="0" hangingPunct="1">
        <a:spcBef>
          <a:spcPts val="600"/>
        </a:spcBef>
        <a:buSzPct val="50000"/>
        <a:buFont typeface="Wingdings" panose="05000000000000000000" pitchFamily="2" charset="2"/>
        <a:buChar char="q"/>
        <a:defRPr sz="2400" kern="1200">
          <a:solidFill>
            <a:schemeClr val="tx1"/>
          </a:solidFill>
          <a:latin typeface="+mn-lt"/>
          <a:ea typeface="+mn-ea"/>
          <a:cs typeface="+mn-cs"/>
        </a:defRPr>
      </a:lvl3pPr>
      <a:lvl4pPr marL="1260475" indent="-234950" algn="l" defTabSz="914400" rtl="0" eaLnBrk="1" latinLnBrk="0" hangingPunct="1">
        <a:spcBef>
          <a:spcPct val="20000"/>
        </a:spcBef>
        <a:buSzPct val="50000"/>
        <a:buFont typeface="Courier New" panose="02070309020205020404" pitchFamily="49" charset="0"/>
        <a:buChar char="o"/>
        <a:tabLst>
          <a:tab pos="1198563" algn="l"/>
        </a:tabLst>
        <a:defRPr sz="2000" kern="1200">
          <a:solidFill>
            <a:schemeClr val="tx1"/>
          </a:solidFill>
          <a:latin typeface="+mn-lt"/>
          <a:ea typeface="+mn-ea"/>
          <a:cs typeface="+mn-cs"/>
        </a:defRPr>
      </a:lvl4pPr>
      <a:lvl5pPr marL="1714500" indent="-342900" algn="l" defTabSz="914400" rtl="0" eaLnBrk="1" latinLnBrk="0" hangingPunct="1">
        <a:spcBef>
          <a:spcPts val="600"/>
        </a:spcBef>
        <a:buSzPct val="50000"/>
        <a:buFont typeface="Calibri" panose="020F050202020403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hyperlink" Target="https://www.healthcare.gov/exemption-form-instructions/" TargetMode="External"/><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hyperlink" Target="https://www.healthcare.gov/choose-a-plan/plans-categories/" TargetMode="External"/><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hyperlink" Target="https://www.healthcare.gov/marketplace-appeals/" TargetMode="External"/><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hyperlink" Target="https://www.healthcare.gov/exemptions-tool/#/" TargetMode="External"/><Relationship Id="rId2" Type="http://schemas.openxmlformats.org/officeDocument/2006/relationships/notesSlide" Target="../notesSlides/notesSlide19.xml"/><Relationship Id="rId1" Type="http://schemas.openxmlformats.org/officeDocument/2006/relationships/slideLayout" Target="../slideLayouts/slideLayout16.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11.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3" Type="http://schemas.openxmlformats.org/officeDocument/2006/relationships/hyperlink" Target="http://www.healthcare.gov/health-coverage-exemptions/forms-how-to-apply/" TargetMode="External"/><Relationship Id="rId7" Type="http://schemas.openxmlformats.org/officeDocument/2006/relationships/hyperlink" Target="http://www.marketplace.cms.gov/" TargetMode="External"/><Relationship Id="rId2" Type="http://schemas.openxmlformats.org/officeDocument/2006/relationships/notesSlide" Target="../notesSlides/notesSlide37.xml"/><Relationship Id="rId1" Type="http://schemas.openxmlformats.org/officeDocument/2006/relationships/slideLayout" Target="../slideLayouts/slideLayout16.xml"/><Relationship Id="rId6" Type="http://schemas.openxmlformats.org/officeDocument/2006/relationships/hyperlink" Target="http://www.healthcare.gov/exemptions" TargetMode="External"/><Relationship Id="rId5" Type="http://schemas.openxmlformats.org/officeDocument/2006/relationships/hyperlink" Target="https://www.healthcare.gov/choose-a-plan/plans-categories/" TargetMode="External"/><Relationship Id="rId4" Type="http://schemas.openxmlformats.org/officeDocument/2006/relationships/hyperlink" Target="https://www.irs.gov/uac/About-Form-8965"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mailto:training@cms.hhs.gov" TargetMode="External"/><Relationship Id="rId2" Type="http://schemas.openxmlformats.org/officeDocument/2006/relationships/notesSlide" Target="../notesSlides/notesSlide38.xml"/><Relationship Id="rId1" Type="http://schemas.openxmlformats.org/officeDocument/2006/relationships/slideLayout" Target="../slideLayouts/slideLayout19.xml"/><Relationship Id="rId4" Type="http://schemas.openxmlformats.org/officeDocument/2006/relationships/hyperlink" Target="http://cms.gov/Outreach-and-Education/Training/CMSNationalTrainingProgra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hyperlink" Target="https://www.healthcare.gov/exemptions-tool/#/" TargetMode="External"/><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hyperlink" Target="https://www.healthcare.gov/health-coverage-exemptions/" TargetMode="External"/><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enters for Medicare and Medicaid Services logo" title="Centers for Medicare and Medicaid Services logo"/>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7595" y="228600"/>
            <a:ext cx="2652325" cy="914400"/>
          </a:xfrm>
          <a:prstGeom prst="rect">
            <a:avLst/>
          </a:prstGeom>
        </p:spPr>
      </p:pic>
      <p:sp>
        <p:nvSpPr>
          <p:cNvPr id="4" name="Title 3"/>
          <p:cNvSpPr>
            <a:spLocks noGrp="1"/>
          </p:cNvSpPr>
          <p:nvPr>
            <p:ph type="title"/>
          </p:nvPr>
        </p:nvSpPr>
        <p:spPr/>
        <p:txBody>
          <a:bodyPr anchor="b"/>
          <a:lstStyle/>
          <a:p>
            <a:r>
              <a:rPr lang="en-US" sz="3200" dirty="0" smtClean="0"/>
              <a:t>Exemptions </a:t>
            </a:r>
            <a:r>
              <a:rPr lang="en-US" sz="3200" dirty="0"/>
              <a:t>from the </a:t>
            </a:r>
            <a:r>
              <a:rPr lang="en-US" sz="3200" dirty="0" smtClean="0"/>
              <a:t/>
            </a:r>
            <a:br>
              <a:rPr lang="en-US" sz="3200" dirty="0" smtClean="0"/>
            </a:br>
            <a:r>
              <a:rPr lang="en-US" sz="3200" dirty="0" smtClean="0"/>
              <a:t>Share </a:t>
            </a:r>
            <a:r>
              <a:rPr lang="en-US" sz="3200" dirty="0"/>
              <a:t>Responsibility Fee </a:t>
            </a:r>
            <a:endParaRPr lang="en-US" sz="3200" dirty="0"/>
          </a:p>
        </p:txBody>
      </p:sp>
      <p:sp>
        <p:nvSpPr>
          <p:cNvPr id="15" name="Text Placeholder 14"/>
          <p:cNvSpPr txBox="1">
            <a:spLocks noGrp="1"/>
          </p:cNvSpPr>
          <p:nvPr>
            <p:ph type="body" sz="quarter" idx="10"/>
          </p:nvPr>
        </p:nvSpPr>
        <p:spPr>
          <a:prstGeom prst="rect">
            <a:avLst/>
          </a:prstGeom>
          <a:noFill/>
        </p:spPr>
        <p:txBody>
          <a:bodyPr wrap="square" rtlCol="0">
            <a:spAutoFit/>
          </a:bodyPr>
          <a:lstStyle/>
          <a:p>
            <a:r>
              <a:rPr lang="en-US" sz="3200" i="0" dirty="0" smtClean="0">
                <a:solidFill>
                  <a:schemeClr val="tx2"/>
                </a:solidFill>
                <a:latin typeface="+mj-lt"/>
                <a:cs typeface="Arial" pitchFamily="34" charset="0"/>
              </a:rPr>
              <a:t>Overview of  Health </a:t>
            </a:r>
            <a:r>
              <a:rPr lang="en-US" sz="3200" i="0" dirty="0">
                <a:solidFill>
                  <a:schemeClr val="tx2"/>
                </a:solidFill>
                <a:latin typeface="+mj-lt"/>
                <a:cs typeface="Arial" pitchFamily="34" charset="0"/>
              </a:rPr>
              <a:t>C</a:t>
            </a:r>
            <a:r>
              <a:rPr lang="en-US" sz="3200" i="0" dirty="0" smtClean="0">
                <a:solidFill>
                  <a:schemeClr val="tx2"/>
                </a:solidFill>
                <a:latin typeface="+mj-lt"/>
                <a:cs typeface="Arial" pitchFamily="34" charset="0"/>
              </a:rPr>
              <a:t>overage </a:t>
            </a:r>
            <a:r>
              <a:rPr lang="en-US" sz="3200" i="0" dirty="0">
                <a:solidFill>
                  <a:schemeClr val="tx2"/>
                </a:solidFill>
                <a:latin typeface="+mj-lt"/>
                <a:cs typeface="Arial" pitchFamily="34" charset="0"/>
              </a:rPr>
              <a:t>E</a:t>
            </a:r>
            <a:r>
              <a:rPr lang="en-US" sz="3200" i="0" dirty="0" smtClean="0">
                <a:solidFill>
                  <a:schemeClr val="tx2"/>
                </a:solidFill>
                <a:latin typeface="+mj-lt"/>
                <a:cs typeface="Arial" pitchFamily="34" charset="0"/>
              </a:rPr>
              <a:t>xemptions</a:t>
            </a:r>
            <a:endParaRPr lang="en-US" sz="3200" i="0" dirty="0">
              <a:solidFill>
                <a:schemeClr val="tx2"/>
              </a:solidFill>
              <a:latin typeface="+mj-lt"/>
              <a:cs typeface="Arial" pitchFamily="34" charset="0"/>
            </a:endParaRPr>
          </a:p>
        </p:txBody>
      </p:sp>
      <p:sp>
        <p:nvSpPr>
          <p:cNvPr id="9" name="Text Placeholder 8"/>
          <p:cNvSpPr>
            <a:spLocks noGrp="1"/>
          </p:cNvSpPr>
          <p:nvPr>
            <p:ph type="body" sz="quarter" idx="11"/>
          </p:nvPr>
        </p:nvSpPr>
        <p:spPr>
          <a:xfrm>
            <a:off x="5427785" y="5029200"/>
            <a:ext cx="3276600" cy="838200"/>
          </a:xfrm>
        </p:spPr>
        <p:txBody>
          <a:bodyPr/>
          <a:lstStyle/>
          <a:p>
            <a:r>
              <a:rPr lang="en-US" i="0" dirty="0" smtClean="0"/>
              <a:t>November 2016</a:t>
            </a:r>
            <a:endParaRPr lang="en-US" i="0" dirty="0"/>
          </a:p>
        </p:txBody>
      </p:sp>
    </p:spTree>
    <p:extLst>
      <p:ext uri="{BB962C8B-B14F-4D97-AF65-F5344CB8AC3E}">
        <p14:creationId xmlns:p14="http://schemas.microsoft.com/office/powerpoint/2010/main" val="52174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Exemptions Granted by the Marketplace </a:t>
            </a:r>
            <a:endParaRPr lang="en-US" dirty="0"/>
          </a:p>
        </p:txBody>
      </p:sp>
      <p:sp>
        <p:nvSpPr>
          <p:cNvPr id="10" name="TextBox 9"/>
          <p:cNvSpPr txBox="1"/>
          <p:nvPr/>
        </p:nvSpPr>
        <p:spPr>
          <a:xfrm>
            <a:off x="304800" y="1371600"/>
            <a:ext cx="8610600" cy="5539978"/>
          </a:xfrm>
          <a:prstGeom prst="rect">
            <a:avLst/>
          </a:prstGeom>
          <a:noFill/>
        </p:spPr>
        <p:txBody>
          <a:bodyPr wrap="square" rtlCol="0">
            <a:spAutoFit/>
          </a:bodyPr>
          <a:lstStyle/>
          <a:p>
            <a:pPr marL="342900" indent="-342900">
              <a:spcBef>
                <a:spcPts val="600"/>
              </a:spcBef>
              <a:buFont typeface="Wingdings" panose="05000000000000000000" pitchFamily="2" charset="2"/>
              <a:buChar char="§"/>
            </a:pPr>
            <a:r>
              <a:rPr lang="en-US" sz="2500" dirty="0" smtClean="0"/>
              <a:t>Exemption for </a:t>
            </a:r>
          </a:p>
          <a:p>
            <a:pPr marL="800100" lvl="1" indent="-342900">
              <a:spcBef>
                <a:spcPts val="600"/>
              </a:spcBef>
              <a:buFont typeface="Arial" panose="020B0604020202020204" pitchFamily="34" charset="0"/>
              <a:buChar char="•"/>
            </a:pPr>
            <a:r>
              <a:rPr lang="en-US" sz="2000" dirty="0"/>
              <a:t>M</a:t>
            </a:r>
            <a:r>
              <a:rPr lang="en-US" sz="2000" dirty="0" smtClean="0"/>
              <a:t>embers of certain religious sect</a:t>
            </a:r>
          </a:p>
          <a:p>
            <a:pPr marL="800100" lvl="1" indent="-342900">
              <a:spcBef>
                <a:spcPts val="600"/>
              </a:spcBef>
              <a:buFont typeface="Arial" panose="020B0604020202020204" pitchFamily="34" charset="0"/>
              <a:buChar char="•"/>
            </a:pPr>
            <a:r>
              <a:rPr lang="en-US" sz="2000" dirty="0"/>
              <a:t>I</a:t>
            </a:r>
            <a:r>
              <a:rPr lang="en-US" sz="2000" dirty="0" smtClean="0"/>
              <a:t>ndividuals </a:t>
            </a:r>
            <a:r>
              <a:rPr lang="en-US" sz="2000" dirty="0"/>
              <a:t>without access to affordable coverage based on projected household </a:t>
            </a:r>
            <a:r>
              <a:rPr lang="en-US" sz="2000" dirty="0" smtClean="0"/>
              <a:t>income</a:t>
            </a:r>
          </a:p>
          <a:p>
            <a:pPr marL="342900" indent="-342900">
              <a:spcBef>
                <a:spcPts val="600"/>
              </a:spcBef>
              <a:buFont typeface="Wingdings" panose="05000000000000000000" pitchFamily="2" charset="2"/>
              <a:buChar char="§"/>
            </a:pPr>
            <a:r>
              <a:rPr lang="en-US" sz="2500" dirty="0" smtClean="0"/>
              <a:t>Hardship </a:t>
            </a:r>
            <a:r>
              <a:rPr lang="en-US" sz="2500" dirty="0"/>
              <a:t>exemption for individuals </a:t>
            </a:r>
            <a:endParaRPr lang="en-US" sz="2500" dirty="0" smtClean="0"/>
          </a:p>
          <a:p>
            <a:pPr marL="800100" lvl="1" indent="-342900">
              <a:spcBef>
                <a:spcPts val="600"/>
              </a:spcBef>
              <a:buFont typeface="Arial" panose="020B0604020202020204" pitchFamily="34" charset="0"/>
              <a:buChar char="•"/>
            </a:pPr>
            <a:r>
              <a:rPr lang="en-US" sz="2000" dirty="0"/>
              <a:t>W</a:t>
            </a:r>
            <a:r>
              <a:rPr lang="en-US" sz="2000" dirty="0" smtClean="0"/>
              <a:t>ithout </a:t>
            </a:r>
            <a:r>
              <a:rPr lang="en-US" sz="2000" dirty="0"/>
              <a:t>access to affordable coverage based on projected </a:t>
            </a:r>
            <a:r>
              <a:rPr lang="en-US" sz="2000" dirty="0" smtClean="0"/>
              <a:t>income under </a:t>
            </a:r>
            <a:r>
              <a:rPr lang="en-US" sz="2000" dirty="0"/>
              <a:t>a Qualified Health Plan (</a:t>
            </a:r>
            <a:r>
              <a:rPr lang="en-US" sz="2000" dirty="0" smtClean="0"/>
              <a:t>QHP)</a:t>
            </a:r>
          </a:p>
          <a:p>
            <a:pPr marL="800100" lvl="1" indent="-342900">
              <a:spcBef>
                <a:spcPts val="600"/>
              </a:spcBef>
              <a:buFont typeface="Arial" panose="020B0604020202020204" pitchFamily="34" charset="0"/>
              <a:buChar char="•"/>
            </a:pPr>
            <a:r>
              <a:rPr lang="en-US" sz="2000" dirty="0"/>
              <a:t>I</a:t>
            </a:r>
            <a:r>
              <a:rPr lang="en-US" sz="2000" dirty="0" smtClean="0"/>
              <a:t>neligible </a:t>
            </a:r>
            <a:r>
              <a:rPr lang="en-US" sz="2000" dirty="0"/>
              <a:t>for Medicaid based on a state’s decision not to </a:t>
            </a:r>
            <a:r>
              <a:rPr lang="en-US" sz="2000" dirty="0" smtClean="0"/>
              <a:t>expand</a:t>
            </a:r>
          </a:p>
          <a:p>
            <a:pPr marL="800100" lvl="1" indent="-342900">
              <a:spcBef>
                <a:spcPts val="600"/>
              </a:spcBef>
              <a:buFont typeface="Arial" panose="020B0604020202020204" pitchFamily="34" charset="0"/>
              <a:buChar char="•"/>
            </a:pPr>
            <a:r>
              <a:rPr lang="en-US" sz="2000" dirty="0"/>
              <a:t>W</a:t>
            </a:r>
            <a:r>
              <a:rPr lang="en-US" sz="2000" dirty="0" smtClean="0"/>
              <a:t>hose </a:t>
            </a:r>
            <a:r>
              <a:rPr lang="en-US" sz="2000" dirty="0"/>
              <a:t>individual insurance plan was cancelled and believe other Marketplace plans are </a:t>
            </a:r>
            <a:r>
              <a:rPr lang="en-US" sz="2000" dirty="0" smtClean="0"/>
              <a:t>unaffordable</a:t>
            </a:r>
          </a:p>
          <a:p>
            <a:pPr marL="342900" indent="-342900">
              <a:spcBef>
                <a:spcPts val="600"/>
              </a:spcBef>
              <a:buFont typeface="Wingdings" panose="05000000000000000000" pitchFamily="2" charset="2"/>
              <a:buChar char="§"/>
            </a:pPr>
            <a:r>
              <a:rPr lang="en-US" sz="2500" dirty="0"/>
              <a:t>General hardship exemption for individuals experiencing circumstances that prevent them from obtaining coverage</a:t>
            </a:r>
          </a:p>
          <a:p>
            <a:pPr>
              <a:spcBef>
                <a:spcPts val="600"/>
              </a:spcBef>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3" name="Date Placeholder 2"/>
          <p:cNvSpPr>
            <a:spLocks noGrp="1"/>
          </p:cNvSpPr>
          <p:nvPr>
            <p:ph type="dt" sz="half" idx="10"/>
          </p:nvPr>
        </p:nvSpPr>
        <p:spPr/>
        <p:txBody>
          <a:bodyPr/>
          <a:lstStyle/>
          <a:p>
            <a:r>
              <a:rPr lang="en-US" dirty="0" smtClean="0">
                <a:solidFill>
                  <a:schemeClr val="tx1"/>
                </a:solidFill>
              </a:rPr>
              <a:t>November 2016</a:t>
            </a:r>
            <a:endParaRPr lang="en-US" dirty="0">
              <a:solidFill>
                <a:schemeClr val="tx1"/>
              </a:solidFill>
            </a:endParaRPr>
          </a:p>
        </p:txBody>
      </p:sp>
      <p:sp>
        <p:nvSpPr>
          <p:cNvPr id="6" name="Footer Placeholder 5"/>
          <p:cNvSpPr>
            <a:spLocks noGrp="1"/>
          </p:cNvSpPr>
          <p:nvPr>
            <p:ph type="ftr" sz="quarter" idx="11"/>
          </p:nvPr>
        </p:nvSpPr>
        <p:spPr/>
        <p:txBody>
          <a:bodyPr/>
          <a:lstStyle/>
          <a:p>
            <a:r>
              <a:rPr lang="en-US" dirty="0" smtClean="0">
                <a:solidFill>
                  <a:schemeClr val="tx1"/>
                </a:solidFill>
              </a:rPr>
              <a:t>Health Coverage Exemptions</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78C0CC3C-85F1-4D86-9B70-8D9F8B17F046}" type="slidenum">
              <a:rPr lang="en-US" smtClean="0"/>
              <a:pPr/>
              <a:t>10</a:t>
            </a:fld>
            <a:endParaRPr lang="en-US" dirty="0"/>
          </a:p>
        </p:txBody>
      </p:sp>
    </p:spTree>
    <p:extLst>
      <p:ext uri="{BB962C8B-B14F-4D97-AF65-F5344CB8AC3E}">
        <p14:creationId xmlns:p14="http://schemas.microsoft.com/office/powerpoint/2010/main" val="10645542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Exemptions </a:t>
            </a:r>
            <a:r>
              <a:rPr lang="en-US" dirty="0" smtClean="0"/>
              <a:t>Claimed on a Tax Return</a:t>
            </a:r>
            <a:endParaRPr lang="en-US" dirty="0"/>
          </a:p>
        </p:txBody>
      </p:sp>
      <p:sp>
        <p:nvSpPr>
          <p:cNvPr id="8" name="TextBox 7"/>
          <p:cNvSpPr txBox="1"/>
          <p:nvPr/>
        </p:nvSpPr>
        <p:spPr>
          <a:xfrm>
            <a:off x="139123" y="1219200"/>
            <a:ext cx="9004877" cy="6124754"/>
          </a:xfrm>
          <a:prstGeom prst="rect">
            <a:avLst/>
          </a:prstGeom>
          <a:noFill/>
        </p:spPr>
        <p:txBody>
          <a:bodyPr wrap="square" rtlCol="0">
            <a:spAutoFit/>
          </a:bodyPr>
          <a:lstStyle/>
          <a:p>
            <a:pPr marL="171450" indent="-171450" fontAlgn="t">
              <a:spcBef>
                <a:spcPts val="600"/>
              </a:spcBef>
              <a:buFont typeface="Wingdings" panose="05000000000000000000" pitchFamily="2" charset="2"/>
              <a:buChar char="§"/>
            </a:pPr>
            <a:r>
              <a:rPr lang="en-US" sz="2500" dirty="0" smtClean="0"/>
              <a:t>Exemptions </a:t>
            </a:r>
            <a:r>
              <a:rPr lang="en-US" sz="2500" dirty="0"/>
              <a:t>for </a:t>
            </a:r>
            <a:endParaRPr lang="en-US" sz="2500" dirty="0" smtClean="0"/>
          </a:p>
          <a:p>
            <a:pPr marL="800100" lvl="1" indent="-342900" fontAlgn="t">
              <a:spcBef>
                <a:spcPts val="600"/>
              </a:spcBef>
              <a:buFont typeface="Arial" panose="020B0604020202020204" pitchFamily="34" charset="0"/>
              <a:buChar char="•"/>
            </a:pPr>
            <a:r>
              <a:rPr lang="en-US" sz="2000" dirty="0"/>
              <a:t>M</a:t>
            </a:r>
            <a:r>
              <a:rPr lang="en-US" sz="2000" dirty="0" smtClean="0"/>
              <a:t>embers </a:t>
            </a:r>
            <a:r>
              <a:rPr lang="en-US" sz="2000" dirty="0"/>
              <a:t>of Health Care Sharing </a:t>
            </a:r>
            <a:r>
              <a:rPr lang="en-US" sz="2000" dirty="0" smtClean="0"/>
              <a:t>Ministries</a:t>
            </a:r>
          </a:p>
          <a:p>
            <a:pPr marL="800100" lvl="1" indent="-342900" fontAlgn="t">
              <a:spcBef>
                <a:spcPts val="600"/>
              </a:spcBef>
              <a:buFont typeface="Arial" panose="020B0604020202020204" pitchFamily="34" charset="0"/>
              <a:buChar char="•"/>
            </a:pPr>
            <a:r>
              <a:rPr lang="en-US" sz="2000" dirty="0"/>
              <a:t>I</a:t>
            </a:r>
            <a:r>
              <a:rPr lang="en-US" sz="2000" dirty="0" smtClean="0"/>
              <a:t>ncarcerated individuals</a:t>
            </a:r>
          </a:p>
          <a:p>
            <a:pPr marL="800100" lvl="1" indent="-342900" fontAlgn="t">
              <a:spcBef>
                <a:spcPts val="600"/>
              </a:spcBef>
              <a:buFont typeface="Arial" panose="020B0604020202020204" pitchFamily="34" charset="0"/>
              <a:buChar char="•"/>
            </a:pPr>
            <a:r>
              <a:rPr lang="en-US" sz="2000" dirty="0"/>
              <a:t>I</a:t>
            </a:r>
            <a:r>
              <a:rPr lang="en-US" sz="2000" dirty="0" smtClean="0"/>
              <a:t>ndividuals </a:t>
            </a:r>
            <a:r>
              <a:rPr lang="en-US" sz="2000" dirty="0"/>
              <a:t>not lawfully </a:t>
            </a:r>
            <a:r>
              <a:rPr lang="en-US" sz="2000" dirty="0" smtClean="0"/>
              <a:t>present</a:t>
            </a:r>
          </a:p>
          <a:p>
            <a:pPr marL="800100" lvl="1" indent="-342900" fontAlgn="t">
              <a:spcBef>
                <a:spcPts val="600"/>
              </a:spcBef>
              <a:buFont typeface="Arial" panose="020B0604020202020204" pitchFamily="34" charset="0"/>
              <a:buChar char="•"/>
            </a:pPr>
            <a:r>
              <a:rPr lang="en-US" sz="2000" dirty="0"/>
              <a:t>I</a:t>
            </a:r>
            <a:r>
              <a:rPr lang="en-US" sz="2000" dirty="0" smtClean="0"/>
              <a:t>ndividuals </a:t>
            </a:r>
            <a:r>
              <a:rPr lang="en-US" sz="2000" dirty="0"/>
              <a:t>who experience a short coverage </a:t>
            </a:r>
            <a:r>
              <a:rPr lang="en-US" sz="2000" dirty="0" smtClean="0"/>
              <a:t>gap</a:t>
            </a:r>
          </a:p>
          <a:p>
            <a:pPr marL="800100" lvl="1" indent="-342900" fontAlgn="t">
              <a:spcBef>
                <a:spcPts val="600"/>
              </a:spcBef>
              <a:buFont typeface="Arial" panose="020B0604020202020204" pitchFamily="34" charset="0"/>
              <a:buChar char="•"/>
            </a:pPr>
            <a:r>
              <a:rPr lang="en-US" sz="2000" dirty="0"/>
              <a:t>I</a:t>
            </a:r>
            <a:r>
              <a:rPr lang="en-US" sz="2000" dirty="0" smtClean="0"/>
              <a:t>ndividuals </a:t>
            </a:r>
            <a:r>
              <a:rPr lang="en-US" sz="2000" dirty="0"/>
              <a:t>without access to affordable coverage based on actual household </a:t>
            </a:r>
            <a:r>
              <a:rPr lang="en-US" sz="2000" dirty="0" smtClean="0"/>
              <a:t>income</a:t>
            </a:r>
          </a:p>
          <a:p>
            <a:pPr marL="800100" lvl="1" indent="-342900" fontAlgn="t">
              <a:spcBef>
                <a:spcPts val="600"/>
              </a:spcBef>
              <a:buFont typeface="Arial" panose="020B0604020202020204" pitchFamily="34" charset="0"/>
              <a:buChar char="•"/>
            </a:pPr>
            <a:r>
              <a:rPr lang="en-US" sz="2000" dirty="0"/>
              <a:t>I</a:t>
            </a:r>
            <a:r>
              <a:rPr lang="en-US" sz="2000" dirty="0" smtClean="0"/>
              <a:t>ndividuals </a:t>
            </a:r>
            <a:r>
              <a:rPr lang="en-US" sz="2000" dirty="0"/>
              <a:t>with household income below the income tax filing </a:t>
            </a:r>
            <a:r>
              <a:rPr lang="en-US" sz="2000" dirty="0" smtClean="0"/>
              <a:t>threshold</a:t>
            </a:r>
          </a:p>
          <a:p>
            <a:pPr marL="800100" lvl="1" indent="-342900" fontAlgn="t">
              <a:spcBef>
                <a:spcPts val="600"/>
              </a:spcBef>
              <a:buFont typeface="Arial" panose="020B0604020202020204" pitchFamily="34" charset="0"/>
              <a:buChar char="•"/>
            </a:pPr>
            <a:r>
              <a:rPr lang="en-US" sz="2000" dirty="0"/>
              <a:t>M</a:t>
            </a:r>
            <a:r>
              <a:rPr lang="en-US" sz="2000" dirty="0" smtClean="0"/>
              <a:t>embers </a:t>
            </a:r>
            <a:r>
              <a:rPr lang="en-US" sz="2000" dirty="0"/>
              <a:t>of Federally-recognized Indian Tribes and Alaska Native Corporation Shareholders, and individuals eligible for care from an Indian health care </a:t>
            </a:r>
            <a:r>
              <a:rPr lang="en-US" sz="2000" dirty="0" smtClean="0"/>
              <a:t>provider</a:t>
            </a:r>
          </a:p>
          <a:p>
            <a:pPr marL="171450" indent="-171450">
              <a:spcBef>
                <a:spcPts val="600"/>
              </a:spcBef>
              <a:buFont typeface="Wingdings" panose="05000000000000000000" pitchFamily="2" charset="2"/>
              <a:buChar char="§"/>
            </a:pPr>
            <a:r>
              <a:rPr lang="en-US" sz="2500" dirty="0"/>
              <a:t>Hardship exemption for two or more family members whose aggregate cost of self-only employer-sponsored coverage is unaffordable </a:t>
            </a:r>
          </a:p>
          <a:p>
            <a:pPr marL="171450" indent="-171450">
              <a:spcBef>
                <a:spcPts val="600"/>
              </a:spcBef>
              <a:buFont typeface="Wingdings" panose="05000000000000000000" pitchFamily="2" charset="2"/>
              <a:buChar char="§"/>
            </a:pPr>
            <a:endParaRPr lang="en-US" sz="2400" dirty="0"/>
          </a:p>
          <a:p>
            <a:pPr marL="171450" indent="-171450" fontAlgn="t">
              <a:spcBef>
                <a:spcPts val="600"/>
              </a:spcBef>
              <a:buFont typeface="Wingdings" panose="05000000000000000000" pitchFamily="2" charset="2"/>
              <a:buChar char="§"/>
            </a:pPr>
            <a:endParaRPr lang="en-US" dirty="0"/>
          </a:p>
        </p:txBody>
      </p:sp>
      <p:sp>
        <p:nvSpPr>
          <p:cNvPr id="3" name="Date Placeholder 2"/>
          <p:cNvSpPr>
            <a:spLocks noGrp="1"/>
          </p:cNvSpPr>
          <p:nvPr>
            <p:ph type="dt" sz="half" idx="10"/>
          </p:nvPr>
        </p:nvSpPr>
        <p:spPr/>
        <p:txBody>
          <a:bodyPr/>
          <a:lstStyle/>
          <a:p>
            <a:r>
              <a:rPr lang="en-US" dirty="0" smtClean="0">
                <a:solidFill>
                  <a:schemeClr val="tx1"/>
                </a:solidFill>
              </a:rPr>
              <a:t>November 2016</a:t>
            </a:r>
            <a:endParaRPr lang="en-US" dirty="0">
              <a:solidFill>
                <a:schemeClr val="tx1"/>
              </a:solidFill>
            </a:endParaRPr>
          </a:p>
        </p:txBody>
      </p:sp>
      <p:sp>
        <p:nvSpPr>
          <p:cNvPr id="6" name="Footer Placeholder 5"/>
          <p:cNvSpPr>
            <a:spLocks noGrp="1"/>
          </p:cNvSpPr>
          <p:nvPr>
            <p:ph type="ftr" sz="quarter" idx="11"/>
          </p:nvPr>
        </p:nvSpPr>
        <p:spPr/>
        <p:txBody>
          <a:bodyPr/>
          <a:lstStyle/>
          <a:p>
            <a:r>
              <a:rPr lang="en-US" dirty="0" smtClean="0">
                <a:solidFill>
                  <a:schemeClr val="tx1"/>
                </a:solidFill>
              </a:rPr>
              <a:t>Health Coverage Exemptions</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78C0CC3C-85F1-4D86-9B70-8D9F8B17F046}" type="slidenum">
              <a:rPr lang="en-US" smtClean="0"/>
              <a:pPr/>
              <a:t>11</a:t>
            </a:fld>
            <a:endParaRPr lang="en-US" dirty="0"/>
          </a:p>
        </p:txBody>
      </p:sp>
    </p:spTree>
    <p:extLst>
      <p:ext uri="{BB962C8B-B14F-4D97-AF65-F5344CB8AC3E}">
        <p14:creationId xmlns:p14="http://schemas.microsoft.com/office/powerpoint/2010/main" val="16397959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11274"/>
            <a:ext cx="8763000" cy="5394325"/>
          </a:xfrm>
        </p:spPr>
        <p:txBody>
          <a:bodyPr>
            <a:normAutofit fontScale="92500" lnSpcReduction="20000"/>
          </a:bodyPr>
          <a:lstStyle/>
          <a:p>
            <a:pPr>
              <a:lnSpc>
                <a:spcPct val="120000"/>
              </a:lnSpc>
              <a:spcBef>
                <a:spcPts val="600"/>
              </a:spcBef>
            </a:pPr>
            <a:r>
              <a:rPr lang="en-US" sz="2700" dirty="0" smtClean="0"/>
              <a:t>Complete </a:t>
            </a:r>
            <a:r>
              <a:rPr lang="en-US" sz="2700" dirty="0"/>
              <a:t>the </a:t>
            </a:r>
            <a:r>
              <a:rPr lang="en-US" sz="2700" dirty="0" smtClean="0"/>
              <a:t>appropriate application </a:t>
            </a:r>
            <a:r>
              <a:rPr lang="en-US" sz="2700" dirty="0"/>
              <a:t>and </a:t>
            </a:r>
            <a:r>
              <a:rPr lang="en-US" sz="2700" dirty="0" smtClean="0"/>
              <a:t>mail to: </a:t>
            </a:r>
          </a:p>
          <a:p>
            <a:pPr lvl="1">
              <a:lnSpc>
                <a:spcPct val="120000"/>
              </a:lnSpc>
              <a:spcBef>
                <a:spcPts val="600"/>
              </a:spcBef>
            </a:pPr>
            <a:r>
              <a:rPr lang="en-US" sz="2000" dirty="0" smtClean="0"/>
              <a:t>Health Insurance Marketplace – Exemption Processing                                               465 Industrial Boulevard                                                                                                     London, KY 40741</a:t>
            </a:r>
          </a:p>
          <a:p>
            <a:pPr>
              <a:lnSpc>
                <a:spcPct val="120000"/>
              </a:lnSpc>
              <a:spcBef>
                <a:spcPts val="600"/>
              </a:spcBef>
            </a:pPr>
            <a:r>
              <a:rPr lang="en-US" sz="2700" dirty="0" smtClean="0"/>
              <a:t>The Marketplace </a:t>
            </a:r>
            <a:r>
              <a:rPr lang="en-US" sz="2700" dirty="0"/>
              <a:t>w</a:t>
            </a:r>
            <a:r>
              <a:rPr lang="en-US" sz="2700" dirty="0" smtClean="0"/>
              <a:t>ill </a:t>
            </a:r>
            <a:r>
              <a:rPr lang="en-US" sz="2700" dirty="0"/>
              <a:t>send </a:t>
            </a:r>
            <a:r>
              <a:rPr lang="en-US" sz="2700" dirty="0" smtClean="0"/>
              <a:t>an exemption eligibility determination notice after the application is processed</a:t>
            </a:r>
          </a:p>
          <a:p>
            <a:pPr lvl="1">
              <a:lnSpc>
                <a:spcPct val="120000"/>
              </a:lnSpc>
              <a:spcBef>
                <a:spcPts val="600"/>
              </a:spcBef>
            </a:pPr>
            <a:r>
              <a:rPr lang="en-US" sz="2000" dirty="0" smtClean="0"/>
              <a:t>Or request additional information if necessary </a:t>
            </a:r>
          </a:p>
          <a:p>
            <a:pPr>
              <a:lnSpc>
                <a:spcPct val="120000"/>
              </a:lnSpc>
              <a:spcBef>
                <a:spcPts val="600"/>
              </a:spcBef>
            </a:pPr>
            <a:r>
              <a:rPr lang="en-US" sz="2700" dirty="0" smtClean="0"/>
              <a:t>Approved notice includes a </a:t>
            </a:r>
            <a:r>
              <a:rPr lang="en-US" sz="2700" dirty="0"/>
              <a:t>unique </a:t>
            </a:r>
            <a:r>
              <a:rPr lang="en-US" sz="2700" dirty="0" smtClean="0"/>
              <a:t>Exemption </a:t>
            </a:r>
            <a:r>
              <a:rPr lang="en-US" sz="2700" dirty="0"/>
              <a:t>C</a:t>
            </a:r>
            <a:r>
              <a:rPr lang="en-US" sz="2700" dirty="0" smtClean="0"/>
              <a:t>ertificate  Number </a:t>
            </a:r>
            <a:r>
              <a:rPr lang="en-US" sz="2700" dirty="0"/>
              <a:t>(ECN) </a:t>
            </a:r>
            <a:endParaRPr lang="en-US" sz="2700" dirty="0" smtClean="0"/>
          </a:p>
          <a:p>
            <a:pPr lvl="1">
              <a:lnSpc>
                <a:spcPct val="120000"/>
              </a:lnSpc>
              <a:spcBef>
                <a:spcPts val="600"/>
              </a:spcBef>
            </a:pPr>
            <a:r>
              <a:rPr lang="en-US" sz="2000" dirty="0" smtClean="0"/>
              <a:t>Consumers use the ECN when they </a:t>
            </a:r>
            <a:r>
              <a:rPr lang="en-US" sz="2000" dirty="0"/>
              <a:t>file </a:t>
            </a:r>
            <a:r>
              <a:rPr lang="en-US" sz="2000" dirty="0" smtClean="0"/>
              <a:t>their </a:t>
            </a:r>
            <a:r>
              <a:rPr lang="en-US" sz="2000" dirty="0"/>
              <a:t>federal taxes for the</a:t>
            </a:r>
            <a:r>
              <a:rPr lang="en-US" sz="2000" dirty="0">
                <a:solidFill>
                  <a:srgbClr val="FF0000"/>
                </a:solidFill>
              </a:rPr>
              <a:t> </a:t>
            </a:r>
            <a:r>
              <a:rPr lang="en-US" sz="2000" dirty="0" smtClean="0"/>
              <a:t>tax year during which they didn’t </a:t>
            </a:r>
            <a:r>
              <a:rPr lang="en-US" sz="2000" dirty="0"/>
              <a:t>have </a:t>
            </a:r>
            <a:r>
              <a:rPr lang="en-US" sz="2000" dirty="0" smtClean="0"/>
              <a:t>coverage</a:t>
            </a:r>
          </a:p>
          <a:p>
            <a:pPr lvl="1">
              <a:lnSpc>
                <a:spcPct val="120000"/>
              </a:lnSpc>
              <a:spcBef>
                <a:spcPts val="600"/>
              </a:spcBef>
            </a:pPr>
            <a:r>
              <a:rPr lang="en-US" sz="2000" dirty="0" smtClean="0"/>
              <a:t>Complete IRS Form 8965—Health Coverage Exemptions</a:t>
            </a:r>
          </a:p>
          <a:p>
            <a:pPr lvl="1">
              <a:lnSpc>
                <a:spcPct val="120000"/>
              </a:lnSpc>
              <a:spcBef>
                <a:spcPts val="600"/>
              </a:spcBef>
            </a:pPr>
            <a:r>
              <a:rPr lang="en-US" sz="2000" dirty="0" smtClean="0"/>
              <a:t>Each </a:t>
            </a:r>
            <a:r>
              <a:rPr lang="en-US" sz="2000" dirty="0"/>
              <a:t>member of </a:t>
            </a:r>
            <a:r>
              <a:rPr lang="en-US" sz="2000" dirty="0" smtClean="0"/>
              <a:t>a household </a:t>
            </a:r>
            <a:r>
              <a:rPr lang="en-US" sz="2000" dirty="0"/>
              <a:t>who qualifies for an exemption will get their own </a:t>
            </a:r>
            <a:r>
              <a:rPr lang="en-US" sz="2000" dirty="0" smtClean="0"/>
              <a:t>ECN</a:t>
            </a:r>
          </a:p>
        </p:txBody>
      </p:sp>
      <p:sp>
        <p:nvSpPr>
          <p:cNvPr id="2" name="Title 1"/>
          <p:cNvSpPr>
            <a:spLocks noGrp="1"/>
          </p:cNvSpPr>
          <p:nvPr>
            <p:ph type="title"/>
          </p:nvPr>
        </p:nvSpPr>
        <p:spPr/>
        <p:txBody>
          <a:bodyPr/>
          <a:lstStyle/>
          <a:p>
            <a:pPr algn="ctr"/>
            <a:r>
              <a:rPr lang="en-US" sz="3200" dirty="0" smtClean="0"/>
              <a:t>How to Apply for Marketplace Exemptions</a:t>
            </a:r>
            <a:endParaRPr lang="en-US" sz="3200" dirty="0"/>
          </a:p>
        </p:txBody>
      </p:sp>
      <p:sp>
        <p:nvSpPr>
          <p:cNvPr id="4" name="Date Placeholder 3"/>
          <p:cNvSpPr>
            <a:spLocks noGrp="1"/>
          </p:cNvSpPr>
          <p:nvPr>
            <p:ph type="dt" sz="half" idx="10"/>
          </p:nvPr>
        </p:nvSpPr>
        <p:spPr/>
        <p:txBody>
          <a:bodyPr/>
          <a:lstStyle/>
          <a:p>
            <a:r>
              <a:rPr lang="en-US" dirty="0" smtClean="0">
                <a:solidFill>
                  <a:schemeClr val="tx1"/>
                </a:solidFill>
              </a:rPr>
              <a:t>November 2016</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78C0CC3C-85F1-4D86-9B70-8D9F8B17F046}" type="slidenum">
              <a:rPr lang="en-US" smtClean="0"/>
              <a:pPr/>
              <a:t>12</a:t>
            </a:fld>
            <a:endParaRPr lang="en-US" dirty="0"/>
          </a:p>
        </p:txBody>
      </p:sp>
      <p:sp>
        <p:nvSpPr>
          <p:cNvPr id="6" name="Footer Placeholder 5"/>
          <p:cNvSpPr>
            <a:spLocks noGrp="1"/>
          </p:cNvSpPr>
          <p:nvPr>
            <p:ph type="ftr" sz="quarter" idx="11"/>
          </p:nvPr>
        </p:nvSpPr>
        <p:spPr/>
        <p:txBody>
          <a:bodyPr/>
          <a:lstStyle/>
          <a:p>
            <a:r>
              <a:rPr lang="en-US" dirty="0" smtClean="0">
                <a:solidFill>
                  <a:schemeClr val="tx1"/>
                </a:solidFill>
              </a:rPr>
              <a:t>Health Coverage Exemptions</a:t>
            </a:r>
            <a:endParaRPr lang="en-US" dirty="0">
              <a:solidFill>
                <a:schemeClr val="tx1"/>
              </a:solidFill>
            </a:endParaRPr>
          </a:p>
        </p:txBody>
      </p:sp>
    </p:spTree>
    <p:extLst>
      <p:ext uri="{BB962C8B-B14F-4D97-AF65-F5344CB8AC3E}">
        <p14:creationId xmlns:p14="http://schemas.microsoft.com/office/powerpoint/2010/main" val="40358348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rmAutofit/>
          </a:bodyPr>
          <a:lstStyle/>
          <a:p>
            <a:pPr marL="396875" lvl="0" indent="-396875">
              <a:spcBef>
                <a:spcPts val="600"/>
              </a:spcBef>
            </a:pPr>
            <a:r>
              <a:rPr lang="en-US" sz="2800" dirty="0">
                <a:solidFill>
                  <a:srgbClr val="333333"/>
                </a:solidFill>
                <a:latin typeface="Calibri"/>
                <a:cs typeface="+mn-cs"/>
              </a:rPr>
              <a:t>Read the hardship application and </a:t>
            </a:r>
            <a:r>
              <a:rPr lang="en-US" sz="2800" dirty="0" smtClean="0">
                <a:solidFill>
                  <a:srgbClr val="333333"/>
                </a:solidFill>
                <a:latin typeface="Calibri"/>
                <a:cs typeface="+mn-cs"/>
              </a:rPr>
              <a:t>instructions </a:t>
            </a:r>
            <a:r>
              <a:rPr lang="en-US" sz="2800" u="sng" dirty="0" smtClean="0">
                <a:hlinkClick r:id="rId3"/>
              </a:rPr>
              <a:t>healthcare.gov/exemption-form-instructions</a:t>
            </a:r>
            <a:r>
              <a:rPr lang="en-US" sz="2800" u="sng" dirty="0">
                <a:hlinkClick r:id="rId3"/>
              </a:rPr>
              <a:t>/</a:t>
            </a:r>
            <a:r>
              <a:rPr lang="en-US" sz="2800" dirty="0" smtClean="0">
                <a:solidFill>
                  <a:srgbClr val="333333"/>
                </a:solidFill>
                <a:latin typeface="Calibri"/>
                <a:cs typeface="+mn-cs"/>
              </a:rPr>
              <a:t> </a:t>
            </a:r>
            <a:endParaRPr lang="en-US" sz="2800" dirty="0">
              <a:solidFill>
                <a:srgbClr val="333333"/>
              </a:solidFill>
              <a:latin typeface="Calibri"/>
              <a:cs typeface="+mn-cs"/>
            </a:endParaRPr>
          </a:p>
          <a:p>
            <a:pPr marL="396875" lvl="0" indent="-396875">
              <a:spcBef>
                <a:spcPts val="600"/>
              </a:spcBef>
            </a:pPr>
            <a:r>
              <a:rPr lang="en-US" sz="2800" dirty="0">
                <a:solidFill>
                  <a:srgbClr val="333333"/>
                </a:solidFill>
                <a:latin typeface="Calibri"/>
                <a:cs typeface="+mn-cs"/>
              </a:rPr>
              <a:t>Be sure to include on the application everybody who’s on the consumer’s </a:t>
            </a:r>
            <a:r>
              <a:rPr lang="en-US" sz="2800" dirty="0" smtClean="0">
                <a:latin typeface="Calibri"/>
                <a:cs typeface="+mn-cs"/>
              </a:rPr>
              <a:t>federal income tax </a:t>
            </a:r>
            <a:r>
              <a:rPr lang="en-US" sz="2800" dirty="0">
                <a:latin typeface="Calibri"/>
                <a:cs typeface="+mn-cs"/>
              </a:rPr>
              <a:t>return, even if they don’t need this </a:t>
            </a:r>
            <a:r>
              <a:rPr lang="en-US" sz="2800" dirty="0" smtClean="0">
                <a:latin typeface="Calibri"/>
                <a:cs typeface="+mn-cs"/>
              </a:rPr>
              <a:t>exemption</a:t>
            </a:r>
            <a:endParaRPr lang="en-US" sz="2800" dirty="0">
              <a:latin typeface="Calibri"/>
              <a:cs typeface="+mn-cs"/>
            </a:endParaRPr>
          </a:p>
          <a:p>
            <a:pPr marL="396875" lvl="0" indent="-396875">
              <a:spcBef>
                <a:spcPts val="600"/>
              </a:spcBef>
            </a:pPr>
            <a:r>
              <a:rPr lang="en-US" sz="2800" dirty="0">
                <a:latin typeface="Calibri"/>
                <a:cs typeface="+mn-cs"/>
              </a:rPr>
              <a:t>The application allows consumers to claim other kinds of hardships for </a:t>
            </a:r>
            <a:r>
              <a:rPr lang="en-US" sz="2800" dirty="0" smtClean="0">
                <a:latin typeface="Calibri"/>
                <a:cs typeface="+mn-cs"/>
              </a:rPr>
              <a:t>themselves, </a:t>
            </a:r>
            <a:r>
              <a:rPr lang="en-US" sz="2800" dirty="0">
                <a:latin typeface="Calibri"/>
                <a:cs typeface="+mn-cs"/>
              </a:rPr>
              <a:t>or others on their </a:t>
            </a:r>
            <a:r>
              <a:rPr lang="en-US" sz="2800" dirty="0" smtClean="0">
                <a:latin typeface="Calibri"/>
                <a:cs typeface="+mn-cs"/>
              </a:rPr>
              <a:t>federal tax return</a:t>
            </a:r>
          </a:p>
          <a:p>
            <a:pPr marL="396875" lvl="0" indent="-396875">
              <a:spcBef>
                <a:spcPts val="600"/>
              </a:spcBef>
            </a:pPr>
            <a:r>
              <a:rPr lang="en-US" sz="2800" dirty="0" smtClean="0">
                <a:solidFill>
                  <a:srgbClr val="333333"/>
                </a:solidFill>
                <a:latin typeface="Calibri"/>
                <a:cs typeface="+mn-cs"/>
              </a:rPr>
              <a:t>Complete</a:t>
            </a:r>
            <a:r>
              <a:rPr lang="en-US" sz="2800" dirty="0">
                <a:solidFill>
                  <a:srgbClr val="333333"/>
                </a:solidFill>
                <a:latin typeface="Calibri"/>
                <a:cs typeface="+mn-cs"/>
              </a:rPr>
              <a:t>, sign, and mail the application to the address shown on the </a:t>
            </a:r>
            <a:r>
              <a:rPr lang="en-US" sz="2800" dirty="0" smtClean="0">
                <a:solidFill>
                  <a:srgbClr val="333333"/>
                </a:solidFill>
                <a:latin typeface="Calibri"/>
                <a:cs typeface="+mn-cs"/>
              </a:rPr>
              <a:t>form </a:t>
            </a:r>
          </a:p>
        </p:txBody>
      </p:sp>
      <p:sp>
        <p:nvSpPr>
          <p:cNvPr id="2" name="Title 1"/>
          <p:cNvSpPr>
            <a:spLocks noGrp="1"/>
          </p:cNvSpPr>
          <p:nvPr>
            <p:ph type="title"/>
          </p:nvPr>
        </p:nvSpPr>
        <p:spPr/>
        <p:txBody>
          <a:bodyPr/>
          <a:lstStyle/>
          <a:p>
            <a:pPr algn="ctr"/>
            <a:r>
              <a:rPr lang="en-US" sz="3200" dirty="0" smtClean="0"/>
              <a:t>Requesting a Hardship Exemption</a:t>
            </a:r>
            <a:endParaRPr lang="en-US" sz="3200" dirty="0"/>
          </a:p>
        </p:txBody>
      </p:sp>
      <p:sp>
        <p:nvSpPr>
          <p:cNvPr id="4" name="Date Placeholder 3"/>
          <p:cNvSpPr>
            <a:spLocks noGrp="1"/>
          </p:cNvSpPr>
          <p:nvPr>
            <p:ph type="dt" sz="half" idx="10"/>
          </p:nvPr>
        </p:nvSpPr>
        <p:spPr/>
        <p:txBody>
          <a:bodyPr/>
          <a:lstStyle/>
          <a:p>
            <a:r>
              <a:rPr lang="en-US" dirty="0" smtClean="0">
                <a:solidFill>
                  <a:schemeClr val="tx1"/>
                </a:solidFill>
              </a:rPr>
              <a:t>November 2016</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78C0CC3C-85F1-4D86-9B70-8D9F8B17F046}" type="slidenum">
              <a:rPr lang="en-US" smtClean="0"/>
              <a:pPr/>
              <a:t>13</a:t>
            </a:fld>
            <a:endParaRPr lang="en-US" dirty="0"/>
          </a:p>
        </p:txBody>
      </p:sp>
      <p:sp>
        <p:nvSpPr>
          <p:cNvPr id="6" name="Footer Placeholder 5"/>
          <p:cNvSpPr>
            <a:spLocks noGrp="1"/>
          </p:cNvSpPr>
          <p:nvPr>
            <p:ph type="ftr" sz="quarter" idx="11"/>
          </p:nvPr>
        </p:nvSpPr>
        <p:spPr/>
        <p:txBody>
          <a:bodyPr/>
          <a:lstStyle/>
          <a:p>
            <a:r>
              <a:rPr lang="en-US" dirty="0" smtClean="0">
                <a:solidFill>
                  <a:schemeClr val="tx1"/>
                </a:solidFill>
              </a:rPr>
              <a:t>Health Coverage Exemptions</a:t>
            </a:r>
            <a:endParaRPr lang="en-US" dirty="0">
              <a:solidFill>
                <a:schemeClr val="tx1"/>
              </a:solidFill>
            </a:endParaRPr>
          </a:p>
        </p:txBody>
      </p:sp>
    </p:spTree>
    <p:extLst>
      <p:ext uri="{BB962C8B-B14F-4D97-AF65-F5344CB8AC3E}">
        <p14:creationId xmlns:p14="http://schemas.microsoft.com/office/powerpoint/2010/main" val="27825668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95400"/>
            <a:ext cx="8610600" cy="5181600"/>
          </a:xfrm>
        </p:spPr>
        <p:txBody>
          <a:bodyPr>
            <a:noAutofit/>
          </a:bodyPr>
          <a:lstStyle/>
          <a:p>
            <a:pPr>
              <a:spcBef>
                <a:spcPts val="600"/>
              </a:spcBef>
            </a:pPr>
            <a:r>
              <a:rPr lang="en-US" sz="2400" dirty="0" smtClean="0"/>
              <a:t>Time of processing will </a:t>
            </a:r>
            <a:r>
              <a:rPr lang="en-US" sz="2400" dirty="0"/>
              <a:t>vary </a:t>
            </a:r>
            <a:r>
              <a:rPr lang="en-US" sz="2400" dirty="0" smtClean="0"/>
              <a:t>upon </a:t>
            </a:r>
          </a:p>
          <a:p>
            <a:pPr lvl="1">
              <a:spcBef>
                <a:spcPts val="600"/>
              </a:spcBef>
            </a:pPr>
            <a:r>
              <a:rPr lang="en-US" sz="2300" dirty="0" smtClean="0"/>
              <a:t>The </a:t>
            </a:r>
            <a:r>
              <a:rPr lang="en-US" sz="2300" dirty="0"/>
              <a:t>complexity of the exemption </a:t>
            </a:r>
            <a:r>
              <a:rPr lang="en-US" sz="2300" dirty="0" smtClean="0"/>
              <a:t>requested</a:t>
            </a:r>
          </a:p>
          <a:p>
            <a:pPr lvl="1">
              <a:spcBef>
                <a:spcPts val="600"/>
              </a:spcBef>
            </a:pPr>
            <a:r>
              <a:rPr lang="en-US" sz="2300" dirty="0" smtClean="0"/>
              <a:t>Whether </a:t>
            </a:r>
            <a:r>
              <a:rPr lang="en-US" sz="2300" dirty="0"/>
              <a:t>the application is missing any </a:t>
            </a:r>
            <a:r>
              <a:rPr lang="en-US" sz="2300" dirty="0" smtClean="0"/>
              <a:t>information</a:t>
            </a:r>
          </a:p>
          <a:p>
            <a:pPr lvl="1">
              <a:spcBef>
                <a:spcPts val="600"/>
              </a:spcBef>
            </a:pPr>
            <a:r>
              <a:rPr lang="en-US" sz="2300" dirty="0" smtClean="0"/>
              <a:t>Whether </a:t>
            </a:r>
            <a:r>
              <a:rPr lang="en-US" sz="2300" dirty="0"/>
              <a:t>additional supporting documentation is </a:t>
            </a:r>
            <a:r>
              <a:rPr lang="en-US" sz="2300" dirty="0" smtClean="0"/>
              <a:t>required </a:t>
            </a:r>
          </a:p>
          <a:p>
            <a:pPr marL="288925" lvl="0" indent="-288925">
              <a:spcBef>
                <a:spcPts val="600"/>
              </a:spcBef>
            </a:pPr>
            <a:r>
              <a:rPr lang="en-US" sz="2400" dirty="0" smtClean="0">
                <a:latin typeface="Calibri"/>
              </a:rPr>
              <a:t>Should </a:t>
            </a:r>
            <a:r>
              <a:rPr lang="en-US" sz="2400" dirty="0">
                <a:latin typeface="Calibri"/>
              </a:rPr>
              <a:t>get a written response from the Marketplace within 2 to 4 </a:t>
            </a:r>
            <a:r>
              <a:rPr lang="en-US" sz="2400" dirty="0" smtClean="0">
                <a:latin typeface="Calibri"/>
              </a:rPr>
              <a:t>weeks</a:t>
            </a:r>
          </a:p>
          <a:p>
            <a:pPr marL="630237" lvl="1" indent="-288925">
              <a:spcBef>
                <a:spcPts val="600"/>
              </a:spcBef>
            </a:pPr>
            <a:r>
              <a:rPr lang="en-US" sz="2300" dirty="0" smtClean="0">
                <a:latin typeface="Calibri"/>
              </a:rPr>
              <a:t>If the </a:t>
            </a:r>
            <a:r>
              <a:rPr lang="en-US" sz="2300" dirty="0">
                <a:latin typeface="Calibri"/>
              </a:rPr>
              <a:t>exemption is granted, the notice will include an Exemption Certificate Number (ECN) for each household </a:t>
            </a:r>
            <a:r>
              <a:rPr lang="en-US" sz="2300" dirty="0" smtClean="0">
                <a:latin typeface="Calibri"/>
              </a:rPr>
              <a:t>member</a:t>
            </a:r>
            <a:endParaRPr lang="en-US" sz="2300" dirty="0">
              <a:latin typeface="Calibri"/>
            </a:endParaRPr>
          </a:p>
          <a:p>
            <a:pPr marL="630237" lvl="1" indent="-288925">
              <a:spcBef>
                <a:spcPts val="600"/>
              </a:spcBef>
            </a:pPr>
            <a:r>
              <a:rPr lang="en-US" sz="2300" dirty="0" smtClean="0">
                <a:latin typeface="Calibri"/>
              </a:rPr>
              <a:t>Use </a:t>
            </a:r>
            <a:r>
              <a:rPr lang="en-US" sz="2300" dirty="0">
                <a:latin typeface="Calibri"/>
              </a:rPr>
              <a:t>the ECNs to claim the exemption </a:t>
            </a:r>
            <a:r>
              <a:rPr lang="en-US" sz="2300" dirty="0" smtClean="0">
                <a:latin typeface="Calibri"/>
              </a:rPr>
              <a:t>on their federal tax returns </a:t>
            </a:r>
          </a:p>
          <a:p>
            <a:pPr marL="630237" lvl="1" indent="-288925">
              <a:spcBef>
                <a:spcPts val="600"/>
              </a:spcBef>
            </a:pPr>
            <a:r>
              <a:rPr lang="en-US" sz="2300" dirty="0" smtClean="0">
                <a:latin typeface="Calibri"/>
              </a:rPr>
              <a:t>Keep </a:t>
            </a:r>
            <a:r>
              <a:rPr lang="en-US" sz="2300" dirty="0">
                <a:latin typeface="Calibri"/>
              </a:rPr>
              <a:t>the written response and ECNs in a safe place so </a:t>
            </a:r>
            <a:r>
              <a:rPr lang="en-US" sz="2300" dirty="0" smtClean="0">
                <a:latin typeface="Calibri"/>
              </a:rPr>
              <a:t>it’s easy to find </a:t>
            </a:r>
            <a:r>
              <a:rPr lang="en-US" sz="2300" dirty="0">
                <a:latin typeface="Calibri"/>
              </a:rPr>
              <a:t>them when it’s time to </a:t>
            </a:r>
            <a:r>
              <a:rPr lang="en-US" sz="2300" dirty="0" smtClean="0">
                <a:latin typeface="Calibri"/>
              </a:rPr>
              <a:t>file their federal income tax return</a:t>
            </a:r>
            <a:endParaRPr lang="en-US" sz="2300" dirty="0">
              <a:latin typeface="Calibri"/>
            </a:endParaRPr>
          </a:p>
          <a:p>
            <a:pPr marL="0" lvl="0" indent="0">
              <a:spcBef>
                <a:spcPts val="600"/>
              </a:spcBef>
              <a:buNone/>
            </a:pPr>
            <a:endParaRPr lang="en-US" sz="2400" dirty="0">
              <a:solidFill>
                <a:prstClr val="black"/>
              </a:solidFill>
              <a:latin typeface="Calibri"/>
            </a:endParaRPr>
          </a:p>
        </p:txBody>
      </p:sp>
      <p:sp>
        <p:nvSpPr>
          <p:cNvPr id="3" name="Title 2"/>
          <p:cNvSpPr>
            <a:spLocks noGrp="1"/>
          </p:cNvSpPr>
          <p:nvPr>
            <p:ph type="title"/>
          </p:nvPr>
        </p:nvSpPr>
        <p:spPr/>
        <p:txBody>
          <a:bodyPr>
            <a:normAutofit/>
          </a:bodyPr>
          <a:lstStyle/>
          <a:p>
            <a:r>
              <a:rPr lang="en-US" dirty="0" smtClean="0"/>
              <a:t>Time for Processing Exemption Application</a:t>
            </a:r>
            <a:endParaRPr lang="en-US" dirty="0"/>
          </a:p>
        </p:txBody>
      </p:sp>
      <p:sp>
        <p:nvSpPr>
          <p:cNvPr id="4" name="Date Placeholder 3"/>
          <p:cNvSpPr>
            <a:spLocks noGrp="1"/>
          </p:cNvSpPr>
          <p:nvPr>
            <p:ph type="dt" sz="half" idx="10"/>
          </p:nvPr>
        </p:nvSpPr>
        <p:spPr/>
        <p:txBody>
          <a:bodyPr/>
          <a:lstStyle/>
          <a:p>
            <a:r>
              <a:rPr lang="en-US" dirty="0" smtClean="0">
                <a:solidFill>
                  <a:schemeClr val="tx1"/>
                </a:solidFill>
              </a:rPr>
              <a:t>November 2016</a:t>
            </a:r>
            <a:endParaRPr lang="en-US" dirty="0">
              <a:solidFill>
                <a:schemeClr val="tx1"/>
              </a:solidFill>
            </a:endParaRPr>
          </a:p>
        </p:txBody>
      </p:sp>
      <p:sp>
        <p:nvSpPr>
          <p:cNvPr id="6" name="Slide Number Placeholder 5"/>
          <p:cNvSpPr>
            <a:spLocks noGrp="1"/>
          </p:cNvSpPr>
          <p:nvPr>
            <p:ph type="sldNum" sz="quarter" idx="12"/>
          </p:nvPr>
        </p:nvSpPr>
        <p:spPr/>
        <p:txBody>
          <a:bodyPr/>
          <a:lstStyle/>
          <a:p>
            <a:fld id="{78C0CC3C-85F1-4D86-9B70-8D9F8B17F046}" type="slidenum">
              <a:rPr lang="en-US" smtClean="0"/>
              <a:pPr/>
              <a:t>14</a:t>
            </a:fld>
            <a:endParaRPr lang="en-US" dirty="0"/>
          </a:p>
        </p:txBody>
      </p:sp>
      <p:sp>
        <p:nvSpPr>
          <p:cNvPr id="5" name="Footer Placeholder 4"/>
          <p:cNvSpPr>
            <a:spLocks noGrp="1"/>
          </p:cNvSpPr>
          <p:nvPr>
            <p:ph type="ftr" sz="quarter" idx="11"/>
          </p:nvPr>
        </p:nvSpPr>
        <p:spPr/>
        <p:txBody>
          <a:bodyPr/>
          <a:lstStyle/>
          <a:p>
            <a:r>
              <a:rPr lang="en-US" dirty="0" smtClean="0">
                <a:solidFill>
                  <a:schemeClr val="tx1"/>
                </a:solidFill>
              </a:rPr>
              <a:t>Health Coverage Exemptions</a:t>
            </a:r>
            <a:endParaRPr lang="en-US" dirty="0">
              <a:solidFill>
                <a:schemeClr val="tx1"/>
              </a:solidFill>
            </a:endParaRPr>
          </a:p>
        </p:txBody>
      </p:sp>
    </p:spTree>
    <p:extLst>
      <p:ext uri="{BB962C8B-B14F-4D97-AF65-F5344CB8AC3E}">
        <p14:creationId xmlns:p14="http://schemas.microsoft.com/office/powerpoint/2010/main" val="21568230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38548"/>
            <a:ext cx="8610600" cy="4901927"/>
          </a:xfrm>
        </p:spPr>
        <p:txBody>
          <a:bodyPr>
            <a:normAutofit/>
          </a:bodyPr>
          <a:lstStyle/>
          <a:p>
            <a:pPr>
              <a:lnSpc>
                <a:spcPct val="110000"/>
              </a:lnSpc>
              <a:spcBef>
                <a:spcPts val="600"/>
              </a:spcBef>
              <a:spcAft>
                <a:spcPts val="1200"/>
              </a:spcAft>
            </a:pPr>
            <a:r>
              <a:rPr lang="en-US" sz="2600" dirty="0" smtClean="0"/>
              <a:t>Individuals </a:t>
            </a:r>
            <a:r>
              <a:rPr lang="en-US" sz="2600" dirty="0"/>
              <a:t>who qualify for </a:t>
            </a:r>
            <a:r>
              <a:rPr lang="en-US" sz="2600" dirty="0" smtClean="0"/>
              <a:t>a hardship</a:t>
            </a:r>
            <a:r>
              <a:rPr lang="en-US" sz="2600" dirty="0" smtClean="0">
                <a:solidFill>
                  <a:srgbClr val="FF0000"/>
                </a:solidFill>
              </a:rPr>
              <a:t> </a:t>
            </a:r>
            <a:r>
              <a:rPr lang="en-US" sz="2600" dirty="0"/>
              <a:t>exemption </a:t>
            </a:r>
            <a:r>
              <a:rPr lang="en-US" sz="2600" dirty="0" smtClean="0"/>
              <a:t>can purchase catastrophic coverage even if they are over age 30 </a:t>
            </a:r>
          </a:p>
          <a:p>
            <a:pPr>
              <a:lnSpc>
                <a:spcPct val="110000"/>
              </a:lnSpc>
              <a:spcBef>
                <a:spcPts val="600"/>
              </a:spcBef>
              <a:spcAft>
                <a:spcPts val="1200"/>
              </a:spcAft>
            </a:pPr>
            <a:r>
              <a:rPr lang="en-US" sz="2600" dirty="0" smtClean="0"/>
              <a:t>To purchase a </a:t>
            </a:r>
            <a:r>
              <a:rPr lang="en-US" sz="2600" dirty="0"/>
              <a:t>catastrophic </a:t>
            </a:r>
            <a:r>
              <a:rPr lang="en-US" sz="2600" dirty="0" smtClean="0"/>
              <a:t>plan:</a:t>
            </a:r>
            <a:endParaRPr lang="en-US" sz="2600" dirty="0"/>
          </a:p>
          <a:p>
            <a:pPr marL="971550" lvl="1" indent="-514350">
              <a:lnSpc>
                <a:spcPct val="110000"/>
              </a:lnSpc>
              <a:spcBef>
                <a:spcPts val="600"/>
              </a:spcBef>
              <a:buClr>
                <a:schemeClr val="tx1"/>
              </a:buClr>
              <a:buFont typeface="+mj-lt"/>
              <a:buAutoNum type="arabicPeriod"/>
            </a:pPr>
            <a:r>
              <a:rPr lang="en-US" sz="2200" dirty="0" smtClean="0"/>
              <a:t>Download, complete, and submit an application </a:t>
            </a:r>
            <a:r>
              <a:rPr lang="en-US" sz="2200" dirty="0"/>
              <a:t>for </a:t>
            </a:r>
            <a:r>
              <a:rPr lang="en-US" sz="2200" dirty="0" smtClean="0"/>
              <a:t>an affordability or a hardship exemption</a:t>
            </a:r>
          </a:p>
          <a:p>
            <a:pPr marL="971550" lvl="1" indent="-514350">
              <a:lnSpc>
                <a:spcPct val="110000"/>
              </a:lnSpc>
              <a:spcBef>
                <a:spcPts val="600"/>
              </a:spcBef>
              <a:buClr>
                <a:schemeClr val="tx1"/>
              </a:buClr>
              <a:buFont typeface="+mj-lt"/>
              <a:buAutoNum type="arabicPeriod"/>
            </a:pPr>
            <a:r>
              <a:rPr lang="en-US" sz="2200" dirty="0" smtClean="0"/>
              <a:t>After consumer receives exemption eligibility notice, go to HealthCare.gov to find catastrophic plan information</a:t>
            </a:r>
            <a:r>
              <a:rPr lang="en-US" sz="2200" dirty="0"/>
              <a:t>: </a:t>
            </a:r>
            <a:r>
              <a:rPr lang="en-US" sz="2200" dirty="0" smtClean="0">
                <a:hlinkClick r:id="rId3"/>
              </a:rPr>
              <a:t>HealthCare.gov/choose-a-plan/plans-categories</a:t>
            </a:r>
            <a:r>
              <a:rPr lang="en-US" sz="2200" dirty="0">
                <a:hlinkClick r:id="rId3"/>
              </a:rPr>
              <a:t>/#</a:t>
            </a:r>
            <a:r>
              <a:rPr lang="en-US" sz="2200" dirty="0" smtClean="0">
                <a:hlinkClick r:id="rId3"/>
              </a:rPr>
              <a:t>catastrophic</a:t>
            </a:r>
            <a:endParaRPr lang="en-US" sz="2200" dirty="0"/>
          </a:p>
          <a:p>
            <a:pPr marL="971550" lvl="1" indent="-514350">
              <a:lnSpc>
                <a:spcPct val="110000"/>
              </a:lnSpc>
              <a:spcBef>
                <a:spcPts val="600"/>
              </a:spcBef>
              <a:buClr>
                <a:schemeClr val="tx1"/>
              </a:buClr>
              <a:buFont typeface="+mj-lt"/>
              <a:buAutoNum type="arabicPeriod"/>
            </a:pPr>
            <a:r>
              <a:rPr lang="en-US" sz="2200" dirty="0" smtClean="0"/>
              <a:t>Apply for coverage on HealthCare.gov and enter the ECN during the Plan Compare process to unlock catastrophic plans</a:t>
            </a:r>
          </a:p>
        </p:txBody>
      </p:sp>
      <p:sp>
        <p:nvSpPr>
          <p:cNvPr id="2" name="Title 1"/>
          <p:cNvSpPr>
            <a:spLocks noGrp="1"/>
          </p:cNvSpPr>
          <p:nvPr>
            <p:ph type="title"/>
          </p:nvPr>
        </p:nvSpPr>
        <p:spPr/>
        <p:txBody>
          <a:bodyPr/>
          <a:lstStyle/>
          <a:p>
            <a:pPr algn="ctr"/>
            <a:r>
              <a:rPr lang="en-US" dirty="0" smtClean="0"/>
              <a:t>Catastrophic Coverage</a:t>
            </a:r>
            <a:endParaRPr lang="en-US" dirty="0"/>
          </a:p>
        </p:txBody>
      </p:sp>
      <p:sp>
        <p:nvSpPr>
          <p:cNvPr id="4" name="Date Placeholder 3"/>
          <p:cNvSpPr>
            <a:spLocks noGrp="1"/>
          </p:cNvSpPr>
          <p:nvPr>
            <p:ph type="dt" sz="half" idx="10"/>
          </p:nvPr>
        </p:nvSpPr>
        <p:spPr/>
        <p:txBody>
          <a:bodyPr/>
          <a:lstStyle/>
          <a:p>
            <a:r>
              <a:rPr lang="en-US" dirty="0" smtClean="0">
                <a:solidFill>
                  <a:schemeClr val="tx1"/>
                </a:solidFill>
              </a:rPr>
              <a:t>November 2016</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78C0CC3C-85F1-4D86-9B70-8D9F8B17F046}" type="slidenum">
              <a:rPr lang="en-US" smtClean="0"/>
              <a:pPr/>
              <a:t>15</a:t>
            </a:fld>
            <a:endParaRPr lang="en-US" dirty="0"/>
          </a:p>
        </p:txBody>
      </p:sp>
      <p:sp>
        <p:nvSpPr>
          <p:cNvPr id="6" name="Footer Placeholder 5"/>
          <p:cNvSpPr>
            <a:spLocks noGrp="1"/>
          </p:cNvSpPr>
          <p:nvPr>
            <p:ph type="ftr" sz="quarter" idx="11"/>
          </p:nvPr>
        </p:nvSpPr>
        <p:spPr/>
        <p:txBody>
          <a:bodyPr/>
          <a:lstStyle/>
          <a:p>
            <a:r>
              <a:rPr lang="en-US" dirty="0" smtClean="0">
                <a:solidFill>
                  <a:schemeClr val="tx1"/>
                </a:solidFill>
              </a:rPr>
              <a:t>Health Coverage Exemptions</a:t>
            </a:r>
            <a:endParaRPr lang="en-US" dirty="0">
              <a:solidFill>
                <a:schemeClr val="tx1"/>
              </a:solidFill>
            </a:endParaRPr>
          </a:p>
        </p:txBody>
      </p:sp>
    </p:spTree>
    <p:extLst>
      <p:ext uri="{BB962C8B-B14F-4D97-AF65-F5344CB8AC3E}">
        <p14:creationId xmlns:p14="http://schemas.microsoft.com/office/powerpoint/2010/main" val="21145074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295401"/>
            <a:ext cx="7848600" cy="3428999"/>
          </a:xfrm>
        </p:spPr>
        <p:txBody>
          <a:bodyPr>
            <a:normAutofit/>
          </a:bodyPr>
          <a:lstStyle/>
          <a:p>
            <a:pPr>
              <a:lnSpc>
                <a:spcPct val="110000"/>
              </a:lnSpc>
              <a:spcBef>
                <a:spcPts val="600"/>
              </a:spcBef>
            </a:pPr>
            <a:r>
              <a:rPr lang="en-US" sz="3100" dirty="0"/>
              <a:t>If </a:t>
            </a:r>
            <a:r>
              <a:rPr lang="en-US" sz="3100" dirty="0" smtClean="0"/>
              <a:t>consumers don’t </a:t>
            </a:r>
            <a:r>
              <a:rPr lang="en-US" sz="3100" dirty="0"/>
              <a:t>agree with a decision made by </a:t>
            </a:r>
            <a:r>
              <a:rPr lang="en-US" sz="3100" dirty="0" smtClean="0"/>
              <a:t>Health </a:t>
            </a:r>
            <a:r>
              <a:rPr lang="en-US" sz="3100" dirty="0"/>
              <a:t>Insurance </a:t>
            </a:r>
            <a:r>
              <a:rPr lang="en-US" sz="3100" dirty="0" smtClean="0"/>
              <a:t>Marketplace, they may </a:t>
            </a:r>
            <a:r>
              <a:rPr lang="en-US" sz="3100" dirty="0"/>
              <a:t>be able to file an </a:t>
            </a:r>
            <a:r>
              <a:rPr lang="en-US" sz="3100" dirty="0" smtClean="0"/>
              <a:t>appeal</a:t>
            </a:r>
            <a:endParaRPr lang="en-US" sz="3100" dirty="0"/>
          </a:p>
          <a:p>
            <a:pPr>
              <a:lnSpc>
                <a:spcPct val="110000"/>
              </a:lnSpc>
              <a:spcBef>
                <a:spcPts val="600"/>
              </a:spcBef>
            </a:pPr>
            <a:r>
              <a:rPr lang="en-US" sz="3100" dirty="0" smtClean="0"/>
              <a:t>For a complete list of the types of appeals or how to file an appeal, consumers </a:t>
            </a:r>
            <a:r>
              <a:rPr lang="en-US" sz="3100" dirty="0"/>
              <a:t>can visit </a:t>
            </a:r>
            <a:r>
              <a:rPr lang="en-US" sz="3100" dirty="0" smtClean="0">
                <a:hlinkClick r:id="rId3"/>
              </a:rPr>
              <a:t>healthcare.gov/marketplace-appeals</a:t>
            </a:r>
            <a:endParaRPr lang="en-US" sz="3100" dirty="0" smtClean="0"/>
          </a:p>
        </p:txBody>
      </p:sp>
      <p:sp>
        <p:nvSpPr>
          <p:cNvPr id="8" name="Date Placeholder 1"/>
          <p:cNvSpPr>
            <a:spLocks noGrp="1"/>
          </p:cNvSpPr>
          <p:nvPr>
            <p:ph type="dt" sz="half" idx="2"/>
          </p:nvPr>
        </p:nvSpPr>
        <p:spPr>
          <a:prstGeom prst="rect">
            <a:avLst/>
          </a:prstGeom>
        </p:spPr>
        <p:txBody>
          <a:bodyPr/>
          <a:lstStyle/>
          <a:p>
            <a:r>
              <a:rPr lang="en-US" sz="1200" dirty="0" smtClean="0">
                <a:latin typeface="+mj-lt"/>
              </a:rPr>
              <a:t>November 2016</a:t>
            </a:r>
            <a:endParaRPr lang="en-US" sz="1200" dirty="0">
              <a:latin typeface="+mj-lt"/>
            </a:endParaRPr>
          </a:p>
        </p:txBody>
      </p:sp>
      <p:sp>
        <p:nvSpPr>
          <p:cNvPr id="10" name="Slide Number Placeholder 3"/>
          <p:cNvSpPr>
            <a:spLocks noGrp="1"/>
          </p:cNvSpPr>
          <p:nvPr>
            <p:ph type="sldNum" sz="quarter" idx="4"/>
          </p:nvPr>
        </p:nvSpPr>
        <p:spPr>
          <a:prstGeom prst="rect">
            <a:avLst/>
          </a:prstGeom>
        </p:spPr>
        <p:txBody>
          <a:bodyPr/>
          <a:lstStyle/>
          <a:p>
            <a:pPr algn="r"/>
            <a:fld id="{FB96A6F3-21FB-4D68-B526-5404B4C85F47}" type="slidenum">
              <a:rPr lang="en-US" sz="1200" smtClean="0">
                <a:latin typeface="+mj-lt"/>
              </a:rPr>
              <a:pPr algn="r"/>
              <a:t>16</a:t>
            </a:fld>
            <a:endParaRPr lang="en-US" sz="1200" dirty="0">
              <a:latin typeface="+mj-lt"/>
            </a:endParaRPr>
          </a:p>
        </p:txBody>
      </p:sp>
      <p:sp>
        <p:nvSpPr>
          <p:cNvPr id="6" name="Title 5"/>
          <p:cNvSpPr>
            <a:spLocks noGrp="1"/>
          </p:cNvSpPr>
          <p:nvPr>
            <p:ph type="title"/>
          </p:nvPr>
        </p:nvSpPr>
        <p:spPr/>
        <p:txBody>
          <a:bodyPr/>
          <a:lstStyle/>
          <a:p>
            <a:r>
              <a:rPr lang="en-US" dirty="0" smtClean="0"/>
              <a:t>Marketplace Appeals</a:t>
            </a:r>
            <a:endParaRPr lang="en-US" dirty="0"/>
          </a:p>
        </p:txBody>
      </p:sp>
      <p:sp>
        <p:nvSpPr>
          <p:cNvPr id="3" name="Footer Placeholder 2"/>
          <p:cNvSpPr>
            <a:spLocks noGrp="1"/>
          </p:cNvSpPr>
          <p:nvPr>
            <p:ph type="ftr" sz="quarter" idx="3"/>
          </p:nvPr>
        </p:nvSpPr>
        <p:spPr/>
        <p:txBody>
          <a:bodyPr/>
          <a:lstStyle/>
          <a:p>
            <a:r>
              <a:rPr lang="en-US" dirty="0" smtClean="0"/>
              <a:t>Health Coverage Exemptions</a:t>
            </a:r>
            <a:endParaRPr lang="en-US" dirty="0"/>
          </a:p>
        </p:txBody>
      </p:sp>
    </p:spTree>
    <p:extLst>
      <p:ext uri="{BB962C8B-B14F-4D97-AF65-F5344CB8AC3E}">
        <p14:creationId xmlns:p14="http://schemas.microsoft.com/office/powerpoint/2010/main" val="2944042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 May Pay a Fee </a:t>
            </a:r>
            <a:br>
              <a:rPr lang="en-US" dirty="0" smtClean="0"/>
            </a:br>
            <a:r>
              <a:rPr lang="en-US" dirty="0" smtClean="0"/>
              <a:t>(Shared Responsibility Payment)</a:t>
            </a:r>
            <a:endParaRPr lang="en-US" dirty="0"/>
          </a:p>
        </p:txBody>
      </p:sp>
      <p:sp>
        <p:nvSpPr>
          <p:cNvPr id="3" name="Content Placeholder 2"/>
          <p:cNvSpPr>
            <a:spLocks noGrp="1"/>
          </p:cNvSpPr>
          <p:nvPr>
            <p:ph idx="1"/>
          </p:nvPr>
        </p:nvSpPr>
        <p:spPr>
          <a:xfrm>
            <a:off x="457200" y="1434687"/>
            <a:ext cx="8229600" cy="4525963"/>
          </a:xfrm>
        </p:spPr>
        <p:txBody>
          <a:bodyPr>
            <a:normAutofit/>
          </a:bodyPr>
          <a:lstStyle/>
          <a:p>
            <a:r>
              <a:rPr lang="en-US" dirty="0" smtClean="0"/>
              <a:t>Consumers may </a:t>
            </a:r>
            <a:r>
              <a:rPr lang="en-US" dirty="0"/>
              <a:t>pay a </a:t>
            </a:r>
            <a:r>
              <a:rPr lang="en-US" dirty="0" smtClean="0"/>
              <a:t>fee </a:t>
            </a:r>
            <a:r>
              <a:rPr lang="en-US" dirty="0"/>
              <a:t>when </a:t>
            </a:r>
            <a:r>
              <a:rPr lang="en-US" dirty="0" smtClean="0"/>
              <a:t>they </a:t>
            </a:r>
            <a:r>
              <a:rPr lang="en-US" dirty="0"/>
              <a:t>file </a:t>
            </a:r>
            <a:r>
              <a:rPr lang="en-US" dirty="0" smtClean="0"/>
              <a:t>their federal </a:t>
            </a:r>
            <a:r>
              <a:rPr lang="en-US" dirty="0"/>
              <a:t>tax </a:t>
            </a:r>
            <a:r>
              <a:rPr lang="en-US" dirty="0" smtClean="0"/>
              <a:t>return</a:t>
            </a:r>
          </a:p>
          <a:p>
            <a:pPr lvl="1"/>
            <a:r>
              <a:rPr lang="en-US" dirty="0" smtClean="0"/>
              <a:t>If they don’t have minimum essential coverage, and </a:t>
            </a:r>
          </a:p>
          <a:p>
            <a:pPr lvl="1"/>
            <a:r>
              <a:rPr lang="en-US" dirty="0" smtClean="0"/>
              <a:t>Don’t qualify for an exemption</a:t>
            </a:r>
          </a:p>
          <a:p>
            <a:r>
              <a:rPr lang="en-US" dirty="0" smtClean="0"/>
              <a:t>Paying the fee doesn’t provide health coverage</a:t>
            </a:r>
          </a:p>
          <a:p>
            <a:endParaRPr lang="en-US" dirty="0" smtClean="0"/>
          </a:p>
          <a:p>
            <a:pPr marL="0" indent="0">
              <a:buNone/>
            </a:pPr>
            <a:endParaRPr lang="en-US" dirty="0"/>
          </a:p>
        </p:txBody>
      </p:sp>
      <p:pic>
        <p:nvPicPr>
          <p:cNvPr id="5122" name="Picture 2" descr="Graphic showing small piece of tax forms" title="Graphic showing small piece of tax for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879980"/>
            <a:ext cx="4016484"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Date Placeholder 1"/>
          <p:cNvSpPr>
            <a:spLocks noGrp="1"/>
          </p:cNvSpPr>
          <p:nvPr>
            <p:ph type="dt" sz="half" idx="4294967295"/>
          </p:nvPr>
        </p:nvSpPr>
        <p:spPr>
          <a:xfrm>
            <a:off x="457200" y="6340475"/>
            <a:ext cx="2133600" cy="365125"/>
          </a:xfrm>
          <a:prstGeom prst="rect">
            <a:avLst/>
          </a:prstGeom>
        </p:spPr>
        <p:txBody>
          <a:bodyPr/>
          <a:lstStyle/>
          <a:p>
            <a:r>
              <a:rPr lang="en-US" sz="1200" dirty="0" smtClean="0">
                <a:solidFill>
                  <a:schemeClr val="tx1"/>
                </a:solidFill>
                <a:latin typeface="+mj-lt"/>
              </a:rPr>
              <a:t>November 2016</a:t>
            </a:r>
            <a:endParaRPr lang="en-US" sz="1200" dirty="0">
              <a:solidFill>
                <a:schemeClr val="tx1"/>
              </a:solidFill>
              <a:latin typeface="+mj-lt"/>
            </a:endParaRPr>
          </a:p>
        </p:txBody>
      </p:sp>
      <p:sp>
        <p:nvSpPr>
          <p:cNvPr id="4" name="Footer Placeholder 3"/>
          <p:cNvSpPr>
            <a:spLocks noGrp="1"/>
          </p:cNvSpPr>
          <p:nvPr>
            <p:ph type="ftr" sz="quarter" idx="11"/>
          </p:nvPr>
        </p:nvSpPr>
        <p:spPr/>
        <p:txBody>
          <a:bodyPr/>
          <a:lstStyle/>
          <a:p>
            <a:r>
              <a:rPr lang="en-US" dirty="0" smtClean="0">
                <a:solidFill>
                  <a:schemeClr val="tx1"/>
                </a:solidFill>
              </a:rPr>
              <a:t>Health Coverage Exemptions</a:t>
            </a:r>
            <a:endParaRPr lang="en-US" dirty="0">
              <a:solidFill>
                <a:schemeClr val="tx1"/>
              </a:solidFill>
            </a:endParaRPr>
          </a:p>
        </p:txBody>
      </p:sp>
      <p:sp>
        <p:nvSpPr>
          <p:cNvPr id="12" name="Slide Number Placeholder 3"/>
          <p:cNvSpPr>
            <a:spLocks noGrp="1"/>
          </p:cNvSpPr>
          <p:nvPr>
            <p:ph type="sldNum" sz="quarter" idx="4294967295"/>
          </p:nvPr>
        </p:nvSpPr>
        <p:spPr>
          <a:xfrm>
            <a:off x="6553200" y="6340475"/>
            <a:ext cx="2133600" cy="365125"/>
          </a:xfrm>
          <a:prstGeom prst="rect">
            <a:avLst/>
          </a:prstGeom>
        </p:spPr>
        <p:txBody>
          <a:bodyPr/>
          <a:lstStyle/>
          <a:p>
            <a:pPr algn="r"/>
            <a:fld id="{FB96A6F3-21FB-4D68-B526-5404B4C85F47}" type="slidenum">
              <a:rPr lang="en-US" sz="1200" smtClean="0">
                <a:solidFill>
                  <a:schemeClr val="tx1"/>
                </a:solidFill>
                <a:latin typeface="+mj-lt"/>
              </a:rPr>
              <a:pPr algn="r"/>
              <a:t>17</a:t>
            </a:fld>
            <a:endParaRPr lang="en-US" sz="1200" dirty="0">
              <a:solidFill>
                <a:schemeClr val="tx1"/>
              </a:solidFill>
              <a:latin typeface="+mj-lt"/>
            </a:endParaRPr>
          </a:p>
        </p:txBody>
      </p:sp>
    </p:spTree>
    <p:extLst>
      <p:ext uri="{BB962C8B-B14F-4D97-AF65-F5344CB8AC3E}">
        <p14:creationId xmlns:p14="http://schemas.microsoft.com/office/powerpoint/2010/main" val="33666375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45168" y="1638300"/>
            <a:ext cx="8229600" cy="4495800"/>
          </a:xfrm>
        </p:spPr>
        <p:txBody>
          <a:bodyPr>
            <a:normAutofit fontScale="55000" lnSpcReduction="20000"/>
          </a:bodyPr>
          <a:lstStyle/>
          <a:p>
            <a:pPr>
              <a:lnSpc>
                <a:spcPct val="120000"/>
              </a:lnSpc>
              <a:spcBef>
                <a:spcPts val="600"/>
              </a:spcBef>
            </a:pPr>
            <a:r>
              <a:rPr lang="en-US" sz="4500" dirty="0" smtClean="0"/>
              <a:t>Consumers who didn’t have health insurance in 2016 will pay the higher of these two amounts:</a:t>
            </a:r>
          </a:p>
          <a:p>
            <a:pPr lvl="1">
              <a:lnSpc>
                <a:spcPct val="120000"/>
              </a:lnSpc>
              <a:spcBef>
                <a:spcPts val="600"/>
              </a:spcBef>
            </a:pPr>
            <a:r>
              <a:rPr lang="en-US" sz="3600" b="1" dirty="0" smtClean="0"/>
              <a:t>2.5</a:t>
            </a:r>
            <a:r>
              <a:rPr lang="en-US" sz="3600" b="1" dirty="0"/>
              <a:t>% of </a:t>
            </a:r>
            <a:r>
              <a:rPr lang="en-US" sz="3600" b="1" dirty="0" smtClean="0"/>
              <a:t>a consumer’s </a:t>
            </a:r>
            <a:r>
              <a:rPr lang="en-US" sz="3600" b="1" dirty="0"/>
              <a:t>yearly household income</a:t>
            </a:r>
            <a:r>
              <a:rPr lang="en-US" sz="3600" dirty="0"/>
              <a:t> (Only the amount of income above the tax filing </a:t>
            </a:r>
            <a:r>
              <a:rPr lang="en-US" sz="3600" dirty="0" smtClean="0"/>
              <a:t>threshold is </a:t>
            </a:r>
            <a:r>
              <a:rPr lang="en-US" sz="3600" dirty="0"/>
              <a:t>used to calculate the </a:t>
            </a:r>
            <a:r>
              <a:rPr lang="en-US" sz="3600" dirty="0" smtClean="0"/>
              <a:t>penalty)</a:t>
            </a:r>
          </a:p>
          <a:p>
            <a:pPr lvl="1">
              <a:lnSpc>
                <a:spcPct val="120000"/>
              </a:lnSpc>
              <a:spcBef>
                <a:spcPts val="600"/>
              </a:spcBef>
            </a:pPr>
            <a:r>
              <a:rPr lang="en-US" sz="3600" b="1" dirty="0" smtClean="0"/>
              <a:t>$</a:t>
            </a:r>
            <a:r>
              <a:rPr lang="en-US" sz="3600" b="1" dirty="0"/>
              <a:t>695 per person ($347.50 per child under 18)</a:t>
            </a:r>
            <a:r>
              <a:rPr lang="en-US" sz="3600" dirty="0"/>
              <a:t> </a:t>
            </a:r>
            <a:endParaRPr lang="en-US" sz="3600" dirty="0" smtClean="0"/>
          </a:p>
          <a:p>
            <a:pPr lvl="2">
              <a:lnSpc>
                <a:spcPct val="120000"/>
              </a:lnSpc>
              <a:spcBef>
                <a:spcPts val="600"/>
              </a:spcBef>
            </a:pPr>
            <a:r>
              <a:rPr lang="en-US" sz="3600" dirty="0" smtClean="0"/>
              <a:t>The </a:t>
            </a:r>
            <a:r>
              <a:rPr lang="en-US" sz="3600" dirty="0"/>
              <a:t>maximum penalty per family using this method is $</a:t>
            </a:r>
            <a:r>
              <a:rPr lang="en-US" sz="3600" dirty="0" smtClean="0"/>
              <a:t>2,085</a:t>
            </a:r>
            <a:endParaRPr lang="en-US" sz="3600" dirty="0"/>
          </a:p>
          <a:p>
            <a:pPr>
              <a:lnSpc>
                <a:spcPct val="120000"/>
              </a:lnSpc>
              <a:spcBef>
                <a:spcPts val="600"/>
              </a:spcBef>
            </a:pPr>
            <a:r>
              <a:rPr lang="en-US" sz="4500" dirty="0" smtClean="0"/>
              <a:t>The </a:t>
            </a:r>
            <a:r>
              <a:rPr lang="en-US" sz="4500" dirty="0"/>
              <a:t>penalty for noncompliance can’t exceed the national average premium for a Bronze level Marketplace </a:t>
            </a:r>
            <a:r>
              <a:rPr lang="en-US" sz="4500" dirty="0" smtClean="0"/>
              <a:t>plan </a:t>
            </a:r>
            <a:r>
              <a:rPr lang="en-US" sz="4500" dirty="0"/>
              <a:t>(for the relevant family size</a:t>
            </a:r>
            <a:r>
              <a:rPr lang="en-US" sz="4500" dirty="0" smtClean="0"/>
              <a:t>)</a:t>
            </a:r>
            <a:endParaRPr lang="en-US" sz="4500" dirty="0"/>
          </a:p>
          <a:p>
            <a:pPr>
              <a:lnSpc>
                <a:spcPct val="120000"/>
              </a:lnSpc>
              <a:spcBef>
                <a:spcPts val="600"/>
              </a:spcBef>
            </a:pPr>
            <a:r>
              <a:rPr lang="en-US" sz="4500" dirty="0" smtClean="0"/>
              <a:t>The amounts for 2017 are the same, but could increase in future years</a:t>
            </a:r>
          </a:p>
          <a:p>
            <a:pPr marL="341312" lvl="1" indent="0">
              <a:buNone/>
            </a:pPr>
            <a:endParaRPr lang="en-US" dirty="0"/>
          </a:p>
        </p:txBody>
      </p:sp>
      <p:sp>
        <p:nvSpPr>
          <p:cNvPr id="5" name="Title 4"/>
          <p:cNvSpPr>
            <a:spLocks noGrp="1"/>
          </p:cNvSpPr>
          <p:nvPr>
            <p:ph type="title"/>
          </p:nvPr>
        </p:nvSpPr>
        <p:spPr/>
        <p:txBody>
          <a:bodyPr/>
          <a:lstStyle/>
          <a:p>
            <a:pPr lvl="0"/>
            <a:r>
              <a:rPr lang="en-US" dirty="0" smtClean="0">
                <a:solidFill>
                  <a:sysClr val="windowText" lastClr="000000"/>
                </a:solidFill>
              </a:rPr>
              <a:t/>
            </a:r>
            <a:br>
              <a:rPr lang="en-US" dirty="0" smtClean="0">
                <a:solidFill>
                  <a:sysClr val="windowText" lastClr="000000"/>
                </a:solidFill>
              </a:rPr>
            </a:br>
            <a:r>
              <a:rPr lang="en-US" dirty="0" smtClean="0">
                <a:solidFill>
                  <a:sysClr val="windowText" lastClr="000000"/>
                </a:solidFill>
              </a:rPr>
              <a:t>How </a:t>
            </a:r>
            <a:r>
              <a:rPr lang="en-US" dirty="0">
                <a:solidFill>
                  <a:sysClr val="windowText" lastClr="000000"/>
                </a:solidFill>
              </a:rPr>
              <a:t>much is the fee?</a:t>
            </a:r>
            <a:r>
              <a:rPr lang="en-US" sz="3200" b="0" dirty="0">
                <a:solidFill>
                  <a:sysClr val="windowText" lastClr="000000"/>
                </a:solidFill>
              </a:rPr>
              <a:t/>
            </a:r>
            <a:br>
              <a:rPr lang="en-US" sz="3200" b="0" dirty="0">
                <a:solidFill>
                  <a:sysClr val="windowText" lastClr="000000"/>
                </a:solidFill>
              </a:rPr>
            </a:br>
            <a:endParaRPr lang="en-US" dirty="0"/>
          </a:p>
        </p:txBody>
      </p:sp>
      <p:sp>
        <p:nvSpPr>
          <p:cNvPr id="3" name="Date Placeholder 2"/>
          <p:cNvSpPr>
            <a:spLocks noGrp="1"/>
          </p:cNvSpPr>
          <p:nvPr>
            <p:ph type="dt" sz="half" idx="2"/>
          </p:nvPr>
        </p:nvSpPr>
        <p:spPr/>
        <p:txBody>
          <a:bodyPr/>
          <a:lstStyle/>
          <a:p>
            <a:r>
              <a:rPr lang="en-US" dirty="0" smtClean="0">
                <a:solidFill>
                  <a:schemeClr val="tx1"/>
                </a:solidFill>
                <a:latin typeface="+mj-lt"/>
              </a:rPr>
              <a:t>November 2016</a:t>
            </a:r>
            <a:endParaRPr lang="en-US" dirty="0">
              <a:solidFill>
                <a:schemeClr val="tx1"/>
              </a:solidFill>
              <a:latin typeface="+mj-lt"/>
            </a:endParaRPr>
          </a:p>
        </p:txBody>
      </p:sp>
      <p:sp>
        <p:nvSpPr>
          <p:cNvPr id="2" name="Footer Placeholder 1"/>
          <p:cNvSpPr>
            <a:spLocks noGrp="1"/>
          </p:cNvSpPr>
          <p:nvPr>
            <p:ph type="ftr" sz="quarter" idx="11"/>
          </p:nvPr>
        </p:nvSpPr>
        <p:spPr>
          <a:prstGeom prst="rect">
            <a:avLst/>
          </a:prstGeom>
        </p:spPr>
        <p:txBody>
          <a:bodyPr/>
          <a:lstStyle/>
          <a:p>
            <a:r>
              <a:rPr lang="en-US" sz="1200" dirty="0" smtClean="0"/>
              <a:t>Health Coverage Exemptions</a:t>
            </a:r>
            <a:endParaRPr lang="en-US" sz="1200" dirty="0"/>
          </a:p>
        </p:txBody>
      </p:sp>
      <p:sp>
        <p:nvSpPr>
          <p:cNvPr id="6" name="Slide Number Placeholder 5"/>
          <p:cNvSpPr>
            <a:spLocks noGrp="1"/>
          </p:cNvSpPr>
          <p:nvPr>
            <p:ph type="sldNum" sz="quarter" idx="4"/>
          </p:nvPr>
        </p:nvSpPr>
        <p:spPr/>
        <p:txBody>
          <a:bodyPr/>
          <a:lstStyle/>
          <a:p>
            <a:fld id="{E8555075-F7D8-774D-92CE-0FFE5404D32F}" type="slidenum">
              <a:rPr lang="en-US" smtClean="0">
                <a:solidFill>
                  <a:schemeClr val="tx1"/>
                </a:solidFill>
              </a:rPr>
              <a:pPr/>
              <a:t>18</a:t>
            </a:fld>
            <a:endParaRPr lang="en-US" dirty="0">
              <a:solidFill>
                <a:schemeClr val="tx1"/>
              </a:solidFill>
            </a:endParaRPr>
          </a:p>
        </p:txBody>
      </p:sp>
    </p:spTree>
    <p:extLst>
      <p:ext uri="{BB962C8B-B14F-4D97-AF65-F5344CB8AC3E}">
        <p14:creationId xmlns:p14="http://schemas.microsoft.com/office/powerpoint/2010/main" val="2409395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HealthCare.gov Exemptions Screener Tool</a:t>
            </a:r>
          </a:p>
        </p:txBody>
      </p:sp>
      <p:sp>
        <p:nvSpPr>
          <p:cNvPr id="7" name="TextBox 6"/>
          <p:cNvSpPr txBox="1"/>
          <p:nvPr/>
        </p:nvSpPr>
        <p:spPr>
          <a:xfrm>
            <a:off x="457200" y="1422572"/>
            <a:ext cx="8033084" cy="738664"/>
          </a:xfrm>
          <a:prstGeom prst="rect">
            <a:avLst/>
          </a:prstGeom>
          <a:noFill/>
        </p:spPr>
        <p:txBody>
          <a:bodyPr wrap="square" rtlCol="0">
            <a:spAutoFit/>
          </a:bodyPr>
          <a:lstStyle/>
          <a:p>
            <a:r>
              <a:rPr lang="en-US" sz="2400" dirty="0" smtClean="0"/>
              <a:t>To use this tool, visit </a:t>
            </a:r>
            <a:r>
              <a:rPr lang="en-US" sz="2400" u="sng" dirty="0" smtClean="0">
                <a:solidFill>
                  <a:srgbClr val="0070C0"/>
                </a:solidFill>
              </a:rPr>
              <a:t>H</a:t>
            </a:r>
            <a:r>
              <a:rPr lang="en-US" sz="2400" u="sng" dirty="0" smtClean="0">
                <a:solidFill>
                  <a:srgbClr val="0070C0"/>
                </a:solidFill>
                <a:hlinkClick r:id="rId3"/>
              </a:rPr>
              <a:t>e</a:t>
            </a:r>
            <a:r>
              <a:rPr lang="en-US" sz="2400" u="sng" dirty="0" smtClean="0">
                <a:hlinkClick r:id="rId3"/>
              </a:rPr>
              <a:t>althCare.gov/exemptions-tool</a:t>
            </a:r>
            <a:r>
              <a:rPr lang="en-US" sz="2400" u="sng" dirty="0">
                <a:hlinkClick r:id="rId3"/>
              </a:rPr>
              <a:t>/#/</a:t>
            </a:r>
            <a:endParaRPr lang="en-US" sz="2400" dirty="0"/>
          </a:p>
          <a:p>
            <a:r>
              <a:rPr lang="en-US" dirty="0" smtClean="0"/>
              <a:t> </a:t>
            </a:r>
            <a:endParaRPr lang="en-US" dirty="0"/>
          </a:p>
        </p:txBody>
      </p:sp>
      <p:pic>
        <p:nvPicPr>
          <p:cNvPr id="6" name="Picture 5" title="screen shot of HealthCare.gov exemption screening tool"/>
          <p:cNvPicPr>
            <a:picLocks noChangeAspect="1"/>
          </p:cNvPicPr>
          <p:nvPr/>
        </p:nvPicPr>
        <p:blipFill>
          <a:blip r:embed="rId4"/>
          <a:stretch>
            <a:fillRect/>
          </a:stretch>
        </p:blipFill>
        <p:spPr>
          <a:xfrm>
            <a:off x="821155" y="2006686"/>
            <a:ext cx="7905750" cy="4333789"/>
          </a:xfrm>
          <a:prstGeom prst="rect">
            <a:avLst/>
          </a:prstGeom>
        </p:spPr>
      </p:pic>
      <p:sp>
        <p:nvSpPr>
          <p:cNvPr id="11" name="Rounded Rectangular Callout 10" descr="It highlights a section on the screenshot: Answer a few questions to see exemptions that may apply to the consumer&#10;" title="Speech bubble for screen shot"/>
          <p:cNvSpPr/>
          <p:nvPr/>
        </p:nvSpPr>
        <p:spPr>
          <a:xfrm>
            <a:off x="304800" y="2596570"/>
            <a:ext cx="1447800" cy="2873930"/>
          </a:xfrm>
          <a:prstGeom prst="wedgeRoundRectCallout">
            <a:avLst>
              <a:gd name="adj1" fmla="val 121038"/>
              <a:gd name="adj2" fmla="val 19702"/>
              <a:gd name="adj3" fmla="val 16667"/>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Answer a few questions to see exemptions that may apply to the consumer</a:t>
            </a:r>
          </a:p>
        </p:txBody>
      </p:sp>
      <p:sp>
        <p:nvSpPr>
          <p:cNvPr id="8" name="Left Arrow 7" descr="Red arrow" title="Screen shot from HealthCare.gov showing Find health coverage expemtpions that apply to you"/>
          <p:cNvSpPr/>
          <p:nvPr/>
        </p:nvSpPr>
        <p:spPr>
          <a:xfrm>
            <a:off x="7686174" y="5751270"/>
            <a:ext cx="838200" cy="45720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p>
            <a:r>
              <a:rPr lang="en-US" dirty="0" smtClean="0">
                <a:solidFill>
                  <a:schemeClr val="tx1"/>
                </a:solidFill>
              </a:rPr>
              <a:t>November 2016</a:t>
            </a:r>
            <a:endParaRPr lang="en-US" dirty="0">
              <a:solidFill>
                <a:schemeClr val="tx1"/>
              </a:solidFill>
            </a:endParaRPr>
          </a:p>
        </p:txBody>
      </p:sp>
      <p:sp>
        <p:nvSpPr>
          <p:cNvPr id="2" name="Footer Placeholder 1"/>
          <p:cNvSpPr>
            <a:spLocks noGrp="1"/>
          </p:cNvSpPr>
          <p:nvPr>
            <p:ph type="ftr" sz="quarter" idx="11"/>
          </p:nvPr>
        </p:nvSpPr>
        <p:spPr/>
        <p:txBody>
          <a:bodyPr/>
          <a:lstStyle/>
          <a:p>
            <a:r>
              <a:rPr lang="en-US" dirty="0" smtClean="0">
                <a:solidFill>
                  <a:schemeClr val="tx1"/>
                </a:solidFill>
              </a:rPr>
              <a:t>Health Coverage Exemptions</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E8555075-F7D8-774D-92CE-0FFE5404D32F}" type="slidenum">
              <a:rPr lang="en-US" smtClean="0"/>
              <a:pPr/>
              <a:t>19</a:t>
            </a:fld>
            <a:endParaRPr lang="en-US" dirty="0"/>
          </a:p>
        </p:txBody>
      </p:sp>
    </p:spTree>
    <p:extLst>
      <p:ext uri="{BB962C8B-B14F-4D97-AF65-F5344CB8AC3E}">
        <p14:creationId xmlns:p14="http://schemas.microsoft.com/office/powerpoint/2010/main" val="40396035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459569"/>
            <a:ext cx="8229600" cy="4525963"/>
          </a:xfrm>
        </p:spPr>
        <p:txBody>
          <a:bodyPr>
            <a:normAutofit/>
          </a:bodyPr>
          <a:lstStyle/>
          <a:p>
            <a:pPr>
              <a:spcBef>
                <a:spcPts val="600"/>
              </a:spcBef>
            </a:pPr>
            <a:r>
              <a:rPr lang="en-US" sz="2800" dirty="0" smtClean="0"/>
              <a:t>Individuals must either</a:t>
            </a:r>
          </a:p>
          <a:p>
            <a:pPr lvl="1">
              <a:spcBef>
                <a:spcPts val="600"/>
              </a:spcBef>
            </a:pPr>
            <a:r>
              <a:rPr lang="en-US" sz="2800" dirty="0" smtClean="0"/>
              <a:t>Have minimum essential health </a:t>
            </a:r>
            <a:r>
              <a:rPr lang="en-US" sz="2800" dirty="0"/>
              <a:t>care </a:t>
            </a:r>
            <a:r>
              <a:rPr lang="en-US" sz="2800" dirty="0" smtClean="0"/>
              <a:t>coverage, </a:t>
            </a:r>
          </a:p>
          <a:p>
            <a:pPr lvl="1">
              <a:spcBef>
                <a:spcPts val="600"/>
              </a:spcBef>
            </a:pPr>
            <a:r>
              <a:rPr lang="en-US" sz="2800" dirty="0" smtClean="0"/>
              <a:t>Have </a:t>
            </a:r>
            <a:r>
              <a:rPr lang="en-US" sz="2800" dirty="0"/>
              <a:t>a health coverage exemption, or </a:t>
            </a:r>
            <a:endParaRPr lang="en-US" sz="2800" dirty="0" smtClean="0"/>
          </a:p>
          <a:p>
            <a:pPr lvl="1">
              <a:spcBef>
                <a:spcPts val="600"/>
              </a:spcBef>
            </a:pPr>
            <a:r>
              <a:rPr lang="en-US" sz="2800" dirty="0" smtClean="0"/>
              <a:t>Make </a:t>
            </a:r>
            <a:r>
              <a:rPr lang="en-US" sz="2800" dirty="0"/>
              <a:t>a shared responsibility payment with their tax </a:t>
            </a:r>
            <a:r>
              <a:rPr lang="en-US" sz="2800" dirty="0" smtClean="0"/>
              <a:t>return </a:t>
            </a:r>
          </a:p>
          <a:p>
            <a:pPr lvl="2">
              <a:spcBef>
                <a:spcPts val="600"/>
              </a:spcBef>
            </a:pPr>
            <a:r>
              <a:rPr lang="en-US" sz="2800" dirty="0" smtClean="0"/>
              <a:t>Also </a:t>
            </a:r>
            <a:r>
              <a:rPr lang="en-US" sz="2800" dirty="0"/>
              <a:t>known as the </a:t>
            </a:r>
            <a:r>
              <a:rPr lang="en-US" sz="2800" dirty="0" smtClean="0"/>
              <a:t>“fee,” “penalty</a:t>
            </a:r>
            <a:r>
              <a:rPr lang="en-US" sz="2800" dirty="0"/>
              <a:t>,” </a:t>
            </a:r>
            <a:r>
              <a:rPr lang="en-US" sz="2800" dirty="0" smtClean="0"/>
              <a:t>“</a:t>
            </a:r>
            <a:r>
              <a:rPr lang="en-US" sz="2800" dirty="0"/>
              <a:t>individual shared responsibility payment,” or “individual mandate</a:t>
            </a:r>
            <a:r>
              <a:rPr lang="en-US" sz="2800" dirty="0" smtClean="0"/>
              <a:t>”</a:t>
            </a:r>
          </a:p>
          <a:p>
            <a:pPr marL="0" indent="0">
              <a:spcBef>
                <a:spcPts val="600"/>
              </a:spcBef>
              <a:buNone/>
            </a:pPr>
            <a:endParaRPr lang="en-US" sz="2800" dirty="0" smtClean="0"/>
          </a:p>
        </p:txBody>
      </p:sp>
      <p:sp>
        <p:nvSpPr>
          <p:cNvPr id="5" name="Title 4"/>
          <p:cNvSpPr>
            <a:spLocks noGrp="1"/>
          </p:cNvSpPr>
          <p:nvPr>
            <p:ph type="title"/>
          </p:nvPr>
        </p:nvSpPr>
        <p:spPr/>
        <p:txBody>
          <a:bodyPr>
            <a:normAutofit fontScale="90000"/>
          </a:bodyPr>
          <a:lstStyle/>
          <a:p>
            <a:r>
              <a:rPr lang="en-US" dirty="0" smtClean="0"/>
              <a:t>Individual Shared Responsibility</a:t>
            </a:r>
            <a:br>
              <a:rPr lang="en-US" dirty="0" smtClean="0"/>
            </a:br>
            <a:r>
              <a:rPr lang="en-US" dirty="0" smtClean="0"/>
              <a:t> &amp; Exemptions Overview</a:t>
            </a:r>
            <a:endParaRPr lang="en-US" dirty="0"/>
          </a:p>
        </p:txBody>
      </p:sp>
      <p:sp>
        <p:nvSpPr>
          <p:cNvPr id="8" name="Date Placeholder 7"/>
          <p:cNvSpPr>
            <a:spLocks noGrp="1"/>
          </p:cNvSpPr>
          <p:nvPr>
            <p:ph type="dt" sz="half" idx="10"/>
          </p:nvPr>
        </p:nvSpPr>
        <p:spPr/>
        <p:txBody>
          <a:bodyPr/>
          <a:lstStyle/>
          <a:p>
            <a:r>
              <a:rPr lang="en-US" dirty="0" smtClean="0">
                <a:solidFill>
                  <a:schemeClr val="tx1"/>
                </a:solidFill>
              </a:rPr>
              <a:t>November 2016</a:t>
            </a:r>
            <a:endParaRPr lang="en-US" dirty="0">
              <a:solidFill>
                <a:schemeClr val="tx1"/>
              </a:solidFill>
            </a:endParaRPr>
          </a:p>
        </p:txBody>
      </p:sp>
      <p:sp>
        <p:nvSpPr>
          <p:cNvPr id="7" name="Slide Number Placeholder 6"/>
          <p:cNvSpPr>
            <a:spLocks noGrp="1"/>
          </p:cNvSpPr>
          <p:nvPr>
            <p:ph type="sldNum" sz="quarter" idx="12"/>
          </p:nvPr>
        </p:nvSpPr>
        <p:spPr/>
        <p:txBody>
          <a:bodyPr/>
          <a:lstStyle/>
          <a:p>
            <a:fld id="{E8555075-F7D8-774D-92CE-0FFE5404D32F}" type="slidenum">
              <a:rPr lang="en-US" smtClean="0"/>
              <a:pPr/>
              <a:t>2</a:t>
            </a:fld>
            <a:endParaRPr lang="en-US" dirty="0"/>
          </a:p>
        </p:txBody>
      </p:sp>
      <p:sp>
        <p:nvSpPr>
          <p:cNvPr id="2" name="Footer Placeholder 1"/>
          <p:cNvSpPr>
            <a:spLocks noGrp="1"/>
          </p:cNvSpPr>
          <p:nvPr>
            <p:ph type="ftr" sz="quarter" idx="11"/>
          </p:nvPr>
        </p:nvSpPr>
        <p:spPr/>
        <p:txBody>
          <a:bodyPr/>
          <a:lstStyle/>
          <a:p>
            <a:r>
              <a:rPr lang="en-US" dirty="0" smtClean="0">
                <a:solidFill>
                  <a:schemeClr val="tx1"/>
                </a:solidFill>
              </a:rPr>
              <a:t>Health Coverage Exemptions</a:t>
            </a:r>
            <a:endParaRPr lang="en-US" dirty="0">
              <a:solidFill>
                <a:schemeClr val="tx1"/>
              </a:solidFill>
            </a:endParaRPr>
          </a:p>
        </p:txBody>
      </p:sp>
    </p:spTree>
    <p:extLst>
      <p:ext uri="{BB962C8B-B14F-4D97-AF65-F5344CB8AC3E}">
        <p14:creationId xmlns:p14="http://schemas.microsoft.com/office/powerpoint/2010/main" val="13425225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Enter ZIP Code </a:t>
            </a:r>
            <a:endParaRPr lang="en-US" dirty="0"/>
          </a:p>
        </p:txBody>
      </p:sp>
      <p:pic>
        <p:nvPicPr>
          <p:cNvPr id="2" name="Picture 1" descr="Speech bubble highlighting to enter the consumer's sip code and choose the correct county/state." title="Screenshot of zip code screen"/>
          <p:cNvPicPr>
            <a:picLocks noChangeAspect="1"/>
          </p:cNvPicPr>
          <p:nvPr/>
        </p:nvPicPr>
        <p:blipFill>
          <a:blip r:embed="rId3"/>
          <a:stretch>
            <a:fillRect/>
          </a:stretch>
        </p:blipFill>
        <p:spPr>
          <a:xfrm>
            <a:off x="1042737" y="1752266"/>
            <a:ext cx="7863927" cy="4295775"/>
          </a:xfrm>
          <a:prstGeom prst="rect">
            <a:avLst/>
          </a:prstGeom>
        </p:spPr>
      </p:pic>
      <p:sp>
        <p:nvSpPr>
          <p:cNvPr id="13" name="Rounded Rectangular Callout 12"/>
          <p:cNvSpPr/>
          <p:nvPr/>
        </p:nvSpPr>
        <p:spPr>
          <a:xfrm>
            <a:off x="304800" y="3284621"/>
            <a:ext cx="1749305" cy="1800726"/>
          </a:xfrm>
          <a:prstGeom prst="wedgeRoundRectCallout">
            <a:avLst>
              <a:gd name="adj1" fmla="val 121038"/>
              <a:gd name="adj2" fmla="val 19702"/>
              <a:gd name="adj3" fmla="val 16667"/>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Enter the consumer’s ZIP Code and choose the correct county/state</a:t>
            </a:r>
          </a:p>
        </p:txBody>
      </p:sp>
      <p:sp>
        <p:nvSpPr>
          <p:cNvPr id="8" name="Left Arrow 7" descr="Arrow pointing to NEXT to continue to next page on screen capture from HealthCare.gov that shows where to enter the zip code where you lived in 2014" title="Arrow pointing to NEXT to continue to next page on screen capture from HealthCare.gov that shows where to enter the zip code where you lived in 2014"/>
          <p:cNvSpPr/>
          <p:nvPr/>
        </p:nvSpPr>
        <p:spPr>
          <a:xfrm>
            <a:off x="7347284" y="5105400"/>
            <a:ext cx="838200" cy="45720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p:txBody>
          <a:bodyPr/>
          <a:lstStyle/>
          <a:p>
            <a:r>
              <a:rPr lang="en-US" dirty="0" smtClean="0">
                <a:solidFill>
                  <a:schemeClr val="tx1"/>
                </a:solidFill>
              </a:rPr>
              <a:t>November 2016</a:t>
            </a:r>
            <a:endParaRPr lang="en-US" dirty="0">
              <a:solidFill>
                <a:schemeClr val="tx1"/>
              </a:solidFill>
            </a:endParaRPr>
          </a:p>
        </p:txBody>
      </p:sp>
      <p:sp>
        <p:nvSpPr>
          <p:cNvPr id="5" name="Slide Number Placeholder 4"/>
          <p:cNvSpPr>
            <a:spLocks noGrp="1"/>
          </p:cNvSpPr>
          <p:nvPr>
            <p:ph type="sldNum" sz="quarter" idx="4"/>
          </p:nvPr>
        </p:nvSpPr>
        <p:spPr/>
        <p:txBody>
          <a:bodyPr/>
          <a:lstStyle/>
          <a:p>
            <a:fld id="{E8555075-F7D8-774D-92CE-0FFE5404D32F}" type="slidenum">
              <a:rPr lang="en-US" smtClean="0">
                <a:solidFill>
                  <a:schemeClr val="tx1"/>
                </a:solidFill>
              </a:rPr>
              <a:pPr/>
              <a:t>20</a:t>
            </a:fld>
            <a:endParaRPr lang="en-US" dirty="0">
              <a:solidFill>
                <a:schemeClr val="tx1"/>
              </a:solidFill>
            </a:endParaRPr>
          </a:p>
        </p:txBody>
      </p:sp>
      <p:sp>
        <p:nvSpPr>
          <p:cNvPr id="9" name="Footer Placeholder 8"/>
          <p:cNvSpPr>
            <a:spLocks noGrp="1"/>
          </p:cNvSpPr>
          <p:nvPr>
            <p:ph type="ftr" sz="quarter" idx="11"/>
          </p:nvPr>
        </p:nvSpPr>
        <p:spPr/>
        <p:txBody>
          <a:bodyPr/>
          <a:lstStyle/>
          <a:p>
            <a:pPr algn="ctr"/>
            <a:r>
              <a:rPr lang="en-US" sz="1200" dirty="0" smtClean="0"/>
              <a:t>Health Coverage Exemptions</a:t>
            </a:r>
            <a:endParaRPr lang="en-US" sz="1200" dirty="0"/>
          </a:p>
        </p:txBody>
      </p:sp>
    </p:spTree>
    <p:extLst>
      <p:ext uri="{BB962C8B-B14F-4D97-AF65-F5344CB8AC3E}">
        <p14:creationId xmlns:p14="http://schemas.microsoft.com/office/powerpoint/2010/main" val="11165235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Describe Your Health Coverage in 2016</a:t>
            </a:r>
            <a:endParaRPr lang="en-US" dirty="0"/>
          </a:p>
        </p:txBody>
      </p:sp>
      <p:pic>
        <p:nvPicPr>
          <p:cNvPr id="2" name="Picture 1" title="screen shot of your health coverage in 2016"/>
          <p:cNvPicPr>
            <a:picLocks noChangeAspect="1"/>
          </p:cNvPicPr>
          <p:nvPr/>
        </p:nvPicPr>
        <p:blipFill rotWithShape="1">
          <a:blip r:embed="rId3"/>
          <a:srcRect/>
          <a:stretch/>
        </p:blipFill>
        <p:spPr>
          <a:xfrm>
            <a:off x="1544053" y="1707983"/>
            <a:ext cx="7413707" cy="4248150"/>
          </a:xfrm>
          <a:prstGeom prst="rect">
            <a:avLst/>
          </a:prstGeom>
        </p:spPr>
      </p:pic>
      <p:sp>
        <p:nvSpPr>
          <p:cNvPr id="12" name="Rounded Rectangular Callout 11"/>
          <p:cNvSpPr/>
          <p:nvPr/>
        </p:nvSpPr>
        <p:spPr>
          <a:xfrm>
            <a:off x="304800" y="2514600"/>
            <a:ext cx="1828800" cy="2813134"/>
          </a:xfrm>
          <a:prstGeom prst="wedgeRoundRectCallout">
            <a:avLst>
              <a:gd name="adj1" fmla="val 131738"/>
              <a:gd name="adj2" fmla="val 22556"/>
              <a:gd name="adj3" fmla="val 16667"/>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If consumers have a period of non-coverage, they click here and then select the months they had no coverage</a:t>
            </a:r>
          </a:p>
        </p:txBody>
      </p:sp>
      <p:sp>
        <p:nvSpPr>
          <p:cNvPr id="7" name="Left Arrow 6" descr="Red arrow that points to NEXT section on screen grab of HealthCare.gov webpage Find Health Coverage Exemptions That Apply to You" title="Red arrow that points to NEXT section on screen grab of HealthCare.gov webpage Find Health Coverage Exemptions That Apply to You"/>
          <p:cNvSpPr/>
          <p:nvPr/>
        </p:nvSpPr>
        <p:spPr>
          <a:xfrm>
            <a:off x="7620000" y="5567112"/>
            <a:ext cx="838200" cy="45720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p:txBody>
          <a:bodyPr/>
          <a:lstStyle/>
          <a:p>
            <a:r>
              <a:rPr lang="en-US" dirty="0" smtClean="0">
                <a:solidFill>
                  <a:schemeClr val="tx1"/>
                </a:solidFill>
              </a:rPr>
              <a:t>November 2016</a:t>
            </a:r>
            <a:endParaRPr lang="en-US" dirty="0">
              <a:solidFill>
                <a:schemeClr val="tx1"/>
              </a:solidFill>
            </a:endParaRPr>
          </a:p>
        </p:txBody>
      </p:sp>
      <p:sp>
        <p:nvSpPr>
          <p:cNvPr id="9" name="Footer Placeholder 8"/>
          <p:cNvSpPr>
            <a:spLocks noGrp="1"/>
          </p:cNvSpPr>
          <p:nvPr>
            <p:ph type="ftr" sz="quarter" idx="11"/>
          </p:nvPr>
        </p:nvSpPr>
        <p:spPr/>
        <p:txBody>
          <a:bodyPr/>
          <a:lstStyle/>
          <a:p>
            <a:pPr algn="ctr"/>
            <a:r>
              <a:rPr lang="en-US" sz="1200" dirty="0" smtClean="0"/>
              <a:t>Health Coverage Exemptions</a:t>
            </a:r>
            <a:endParaRPr lang="en-US" sz="1200" dirty="0"/>
          </a:p>
        </p:txBody>
      </p:sp>
      <p:sp>
        <p:nvSpPr>
          <p:cNvPr id="5" name="Slide Number Placeholder 4"/>
          <p:cNvSpPr>
            <a:spLocks noGrp="1"/>
          </p:cNvSpPr>
          <p:nvPr>
            <p:ph type="sldNum" sz="quarter" idx="4"/>
          </p:nvPr>
        </p:nvSpPr>
        <p:spPr/>
        <p:txBody>
          <a:bodyPr/>
          <a:lstStyle/>
          <a:p>
            <a:fld id="{E8555075-F7D8-774D-92CE-0FFE5404D32F}" type="slidenum">
              <a:rPr lang="en-US" smtClean="0">
                <a:solidFill>
                  <a:schemeClr val="tx1"/>
                </a:solidFill>
              </a:rPr>
              <a:pPr/>
              <a:t>21</a:t>
            </a:fld>
            <a:endParaRPr lang="en-US" dirty="0">
              <a:solidFill>
                <a:schemeClr val="tx1"/>
              </a:solidFill>
            </a:endParaRPr>
          </a:p>
        </p:txBody>
      </p:sp>
    </p:spTree>
    <p:extLst>
      <p:ext uri="{BB962C8B-B14F-4D97-AF65-F5344CB8AC3E}">
        <p14:creationId xmlns:p14="http://schemas.microsoft.com/office/powerpoint/2010/main" val="25047305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Happened?</a:t>
            </a:r>
            <a:endParaRPr lang="en-US" dirty="0"/>
          </a:p>
        </p:txBody>
      </p:sp>
      <p:pic>
        <p:nvPicPr>
          <p:cNvPr id="6" name="Picture 5" title="screen shot of &quot;Did any of the following happen to you&quot;"/>
          <p:cNvPicPr>
            <a:picLocks noChangeAspect="1"/>
          </p:cNvPicPr>
          <p:nvPr/>
        </p:nvPicPr>
        <p:blipFill>
          <a:blip r:embed="rId3"/>
          <a:stretch>
            <a:fillRect/>
          </a:stretch>
        </p:blipFill>
        <p:spPr>
          <a:xfrm>
            <a:off x="1365702" y="1933074"/>
            <a:ext cx="7389277" cy="4091238"/>
          </a:xfrm>
          <a:prstGeom prst="rect">
            <a:avLst/>
          </a:prstGeom>
        </p:spPr>
      </p:pic>
      <p:sp>
        <p:nvSpPr>
          <p:cNvPr id="12" name="Rounded Rectangular Callout 11"/>
          <p:cNvSpPr/>
          <p:nvPr/>
        </p:nvSpPr>
        <p:spPr>
          <a:xfrm>
            <a:off x="845395" y="3276600"/>
            <a:ext cx="1040614" cy="1752600"/>
          </a:xfrm>
          <a:prstGeom prst="wedgeRoundRectCallout">
            <a:avLst>
              <a:gd name="adj1" fmla="val 211115"/>
              <a:gd name="adj2" fmla="val 23779"/>
              <a:gd name="adj3" fmla="val 16667"/>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Select one or both if they apply</a:t>
            </a:r>
            <a:endParaRPr lang="en-US" b="1" dirty="0">
              <a:solidFill>
                <a:schemeClr val="bg1"/>
              </a:solidFill>
            </a:endParaRPr>
          </a:p>
        </p:txBody>
      </p:sp>
      <p:sp>
        <p:nvSpPr>
          <p:cNvPr id="7" name="Left Arrow 6" descr="Red arrow that points to NEXT section on screen grab of HealthCare.gov webpage Find Health Coverage Exemptions That Apply to You" title="Red arrow that points to NEXT section on screen grab of HealthCare.gov webpage Find Health Coverage Exemptions That Apply to You"/>
          <p:cNvSpPr/>
          <p:nvPr/>
        </p:nvSpPr>
        <p:spPr>
          <a:xfrm>
            <a:off x="7543800" y="5175334"/>
            <a:ext cx="838200" cy="45720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p:txBody>
          <a:bodyPr/>
          <a:lstStyle/>
          <a:p>
            <a:r>
              <a:rPr lang="en-US" dirty="0" smtClean="0">
                <a:solidFill>
                  <a:schemeClr val="tx1"/>
                </a:solidFill>
              </a:rPr>
              <a:t>November 2016</a:t>
            </a:r>
            <a:endParaRPr lang="en-US" dirty="0">
              <a:solidFill>
                <a:schemeClr val="tx1"/>
              </a:solidFill>
            </a:endParaRPr>
          </a:p>
        </p:txBody>
      </p:sp>
      <p:sp>
        <p:nvSpPr>
          <p:cNvPr id="9" name="Footer Placeholder 8"/>
          <p:cNvSpPr>
            <a:spLocks noGrp="1"/>
          </p:cNvSpPr>
          <p:nvPr>
            <p:ph type="ftr" sz="quarter" idx="11"/>
          </p:nvPr>
        </p:nvSpPr>
        <p:spPr/>
        <p:txBody>
          <a:bodyPr/>
          <a:lstStyle/>
          <a:p>
            <a:pPr algn="ctr"/>
            <a:r>
              <a:rPr lang="en-US" sz="1200" dirty="0" smtClean="0"/>
              <a:t>Health Coverage Exemptions</a:t>
            </a:r>
            <a:endParaRPr lang="en-US" sz="1200" dirty="0"/>
          </a:p>
        </p:txBody>
      </p:sp>
      <p:sp>
        <p:nvSpPr>
          <p:cNvPr id="5" name="Slide Number Placeholder 4"/>
          <p:cNvSpPr>
            <a:spLocks noGrp="1"/>
          </p:cNvSpPr>
          <p:nvPr>
            <p:ph type="sldNum" sz="quarter" idx="4"/>
          </p:nvPr>
        </p:nvSpPr>
        <p:spPr/>
        <p:txBody>
          <a:bodyPr/>
          <a:lstStyle/>
          <a:p>
            <a:fld id="{E8555075-F7D8-774D-92CE-0FFE5404D32F}" type="slidenum">
              <a:rPr lang="en-US" smtClean="0">
                <a:solidFill>
                  <a:schemeClr val="tx1"/>
                </a:solidFill>
              </a:rPr>
              <a:pPr/>
              <a:t>22</a:t>
            </a:fld>
            <a:endParaRPr lang="en-US" dirty="0">
              <a:solidFill>
                <a:schemeClr val="tx1"/>
              </a:solidFill>
            </a:endParaRPr>
          </a:p>
        </p:txBody>
      </p:sp>
    </p:spTree>
    <p:extLst>
      <p:ext uri="{BB962C8B-B14F-4D97-AF65-F5344CB8AC3E}">
        <p14:creationId xmlns:p14="http://schemas.microsoft.com/office/powerpoint/2010/main" val="41980866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Screening for Health Coverage-related Exemptions</a:t>
            </a:r>
            <a:endParaRPr lang="en-US" dirty="0"/>
          </a:p>
        </p:txBody>
      </p:sp>
      <p:pic>
        <p:nvPicPr>
          <p:cNvPr id="6" name="Picture 5" title="Screen shot of insurance status page"/>
          <p:cNvPicPr>
            <a:picLocks noChangeAspect="1"/>
          </p:cNvPicPr>
          <p:nvPr/>
        </p:nvPicPr>
        <p:blipFill>
          <a:blip r:embed="rId3"/>
          <a:stretch>
            <a:fillRect/>
          </a:stretch>
        </p:blipFill>
        <p:spPr>
          <a:xfrm>
            <a:off x="2590800" y="1600199"/>
            <a:ext cx="5410200" cy="4635515"/>
          </a:xfrm>
          <a:prstGeom prst="rect">
            <a:avLst/>
          </a:prstGeom>
        </p:spPr>
      </p:pic>
      <p:sp>
        <p:nvSpPr>
          <p:cNvPr id="11" name="Left Arrow 10" descr="Red arrow that points to NEXT section on screen grab of HealthCare.gov webpage Find Health Coverage Exemptions That Apply to You" title="Red arrow that points to NEXT section on screen grab of HealthCare.gov webpage Find Health Coverage Exemptions That Apply to You"/>
          <p:cNvSpPr/>
          <p:nvPr/>
        </p:nvSpPr>
        <p:spPr>
          <a:xfrm>
            <a:off x="7353300" y="5105400"/>
            <a:ext cx="838200" cy="45720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p:txBody>
          <a:bodyPr/>
          <a:lstStyle/>
          <a:p>
            <a:r>
              <a:rPr lang="en-US" dirty="0" smtClean="0">
                <a:solidFill>
                  <a:schemeClr val="tx1"/>
                </a:solidFill>
              </a:rPr>
              <a:t>November 2016</a:t>
            </a:r>
            <a:endParaRPr lang="en-US" dirty="0">
              <a:solidFill>
                <a:schemeClr val="tx1"/>
              </a:solidFill>
            </a:endParaRPr>
          </a:p>
        </p:txBody>
      </p:sp>
      <p:sp>
        <p:nvSpPr>
          <p:cNvPr id="2" name="Footer Placeholder 1"/>
          <p:cNvSpPr>
            <a:spLocks noGrp="1"/>
          </p:cNvSpPr>
          <p:nvPr>
            <p:ph type="ftr" sz="quarter" idx="11"/>
          </p:nvPr>
        </p:nvSpPr>
        <p:spPr/>
        <p:txBody>
          <a:bodyPr/>
          <a:lstStyle/>
          <a:p>
            <a:r>
              <a:rPr lang="en-US" sz="1200" dirty="0" smtClean="0"/>
              <a:t>Health Coverage Exemptions</a:t>
            </a:r>
            <a:endParaRPr lang="en-US" sz="1200" dirty="0"/>
          </a:p>
        </p:txBody>
      </p:sp>
      <p:sp>
        <p:nvSpPr>
          <p:cNvPr id="5" name="Slide Number Placeholder 4"/>
          <p:cNvSpPr>
            <a:spLocks noGrp="1"/>
          </p:cNvSpPr>
          <p:nvPr>
            <p:ph type="sldNum" sz="quarter" idx="4"/>
          </p:nvPr>
        </p:nvSpPr>
        <p:spPr/>
        <p:txBody>
          <a:bodyPr/>
          <a:lstStyle/>
          <a:p>
            <a:fld id="{E8555075-F7D8-774D-92CE-0FFE5404D32F}" type="slidenum">
              <a:rPr lang="en-US" smtClean="0">
                <a:solidFill>
                  <a:schemeClr val="tx1"/>
                </a:solidFill>
              </a:rPr>
              <a:pPr/>
              <a:t>23</a:t>
            </a:fld>
            <a:endParaRPr lang="en-US" dirty="0">
              <a:solidFill>
                <a:schemeClr val="tx1"/>
              </a:solidFill>
            </a:endParaRPr>
          </a:p>
        </p:txBody>
      </p:sp>
      <p:sp>
        <p:nvSpPr>
          <p:cNvPr id="9" name="Rounded Rectangular Callout 8"/>
          <p:cNvSpPr/>
          <p:nvPr/>
        </p:nvSpPr>
        <p:spPr>
          <a:xfrm>
            <a:off x="457200" y="2536908"/>
            <a:ext cx="1828800" cy="2584534"/>
          </a:xfrm>
          <a:prstGeom prst="wedgeRoundRectCallout">
            <a:avLst>
              <a:gd name="adj1" fmla="val 114278"/>
              <a:gd name="adj2" fmla="val 4879"/>
              <a:gd name="adj3" fmla="val 16667"/>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C</a:t>
            </a:r>
            <a:r>
              <a:rPr lang="en-US" b="1" dirty="0" smtClean="0">
                <a:solidFill>
                  <a:schemeClr val="bg1"/>
                </a:solidFill>
              </a:rPr>
              <a:t>onsumers may check </a:t>
            </a:r>
            <a:r>
              <a:rPr lang="en-US" b="1" dirty="0">
                <a:solidFill>
                  <a:schemeClr val="bg1"/>
                </a:solidFill>
              </a:rPr>
              <a:t>all that apply to them to better describe their </a:t>
            </a:r>
            <a:r>
              <a:rPr lang="en-US" b="1" dirty="0" smtClean="0">
                <a:solidFill>
                  <a:schemeClr val="bg1"/>
                </a:solidFill>
              </a:rPr>
              <a:t>insurance status during 2016</a:t>
            </a:r>
            <a:endParaRPr lang="en-US" b="1" dirty="0">
              <a:solidFill>
                <a:schemeClr val="bg1"/>
              </a:solidFill>
            </a:endParaRPr>
          </a:p>
        </p:txBody>
      </p:sp>
    </p:spTree>
    <p:extLst>
      <p:ext uri="{BB962C8B-B14F-4D97-AF65-F5344CB8AC3E}">
        <p14:creationId xmlns:p14="http://schemas.microsoft.com/office/powerpoint/2010/main" val="26261153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Citizenship Status</a:t>
            </a:r>
            <a:endParaRPr lang="en-US" dirty="0"/>
          </a:p>
        </p:txBody>
      </p:sp>
      <p:pic>
        <p:nvPicPr>
          <p:cNvPr id="7" name="Picture 6" title="screen shot of citizen status page"/>
          <p:cNvPicPr>
            <a:picLocks noChangeAspect="1"/>
          </p:cNvPicPr>
          <p:nvPr/>
        </p:nvPicPr>
        <p:blipFill>
          <a:blip r:embed="rId3"/>
          <a:stretch>
            <a:fillRect/>
          </a:stretch>
        </p:blipFill>
        <p:spPr>
          <a:xfrm>
            <a:off x="2362200" y="1676400"/>
            <a:ext cx="5998833" cy="4376737"/>
          </a:xfrm>
          <a:prstGeom prst="rect">
            <a:avLst/>
          </a:prstGeom>
        </p:spPr>
      </p:pic>
      <p:sp>
        <p:nvSpPr>
          <p:cNvPr id="11" name="Left Arrow 10" descr="Red arrow that points to NEXT section on screen grab of HealthCare.gov webpage Find Health Coverage Exemptions That Apply to You" title="Red arrow that points to NEXT section on screen grab of HealthCare.gov webpage Find Health Coverage Exemptions That Apply to You"/>
          <p:cNvSpPr/>
          <p:nvPr/>
        </p:nvSpPr>
        <p:spPr>
          <a:xfrm>
            <a:off x="7751433" y="4949867"/>
            <a:ext cx="838200" cy="45720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p:txBody>
          <a:bodyPr/>
          <a:lstStyle/>
          <a:p>
            <a:r>
              <a:rPr lang="en-US" dirty="0" smtClean="0">
                <a:solidFill>
                  <a:schemeClr val="tx1"/>
                </a:solidFill>
              </a:rPr>
              <a:t>November 2016</a:t>
            </a:r>
            <a:endParaRPr lang="en-US" dirty="0">
              <a:solidFill>
                <a:schemeClr val="tx1"/>
              </a:solidFill>
            </a:endParaRPr>
          </a:p>
        </p:txBody>
      </p:sp>
      <p:sp>
        <p:nvSpPr>
          <p:cNvPr id="2" name="Footer Placeholder 1"/>
          <p:cNvSpPr>
            <a:spLocks noGrp="1"/>
          </p:cNvSpPr>
          <p:nvPr>
            <p:ph type="ftr" sz="quarter" idx="11"/>
          </p:nvPr>
        </p:nvSpPr>
        <p:spPr/>
        <p:txBody>
          <a:bodyPr/>
          <a:lstStyle/>
          <a:p>
            <a:r>
              <a:rPr lang="en-US" sz="1200" dirty="0" smtClean="0"/>
              <a:t>Health Coverage Exemptions</a:t>
            </a:r>
            <a:endParaRPr lang="en-US" sz="1200" dirty="0"/>
          </a:p>
        </p:txBody>
      </p:sp>
      <p:sp>
        <p:nvSpPr>
          <p:cNvPr id="5" name="Slide Number Placeholder 4"/>
          <p:cNvSpPr>
            <a:spLocks noGrp="1"/>
          </p:cNvSpPr>
          <p:nvPr>
            <p:ph type="sldNum" sz="quarter" idx="4"/>
          </p:nvPr>
        </p:nvSpPr>
        <p:spPr/>
        <p:txBody>
          <a:bodyPr/>
          <a:lstStyle/>
          <a:p>
            <a:fld id="{E8555075-F7D8-774D-92CE-0FFE5404D32F}" type="slidenum">
              <a:rPr lang="en-US" smtClean="0">
                <a:solidFill>
                  <a:schemeClr val="tx1"/>
                </a:solidFill>
              </a:rPr>
              <a:pPr/>
              <a:t>24</a:t>
            </a:fld>
            <a:endParaRPr lang="en-US" dirty="0">
              <a:solidFill>
                <a:schemeClr val="tx1"/>
              </a:solidFill>
            </a:endParaRPr>
          </a:p>
        </p:txBody>
      </p:sp>
      <p:sp>
        <p:nvSpPr>
          <p:cNvPr id="9" name="Rounded Rectangular Callout 8"/>
          <p:cNvSpPr/>
          <p:nvPr/>
        </p:nvSpPr>
        <p:spPr>
          <a:xfrm>
            <a:off x="685800" y="2593933"/>
            <a:ext cx="1447800" cy="2584534"/>
          </a:xfrm>
          <a:prstGeom prst="wedgeRoundRectCallout">
            <a:avLst>
              <a:gd name="adj1" fmla="val 114278"/>
              <a:gd name="adj2" fmla="val 4879"/>
              <a:gd name="adj3" fmla="val 16667"/>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C</a:t>
            </a:r>
            <a:r>
              <a:rPr lang="en-US" b="1" dirty="0" smtClean="0">
                <a:solidFill>
                  <a:schemeClr val="bg1"/>
                </a:solidFill>
              </a:rPr>
              <a:t>onsumers may check the citizenship status </a:t>
            </a:r>
            <a:r>
              <a:rPr lang="en-US" b="1" dirty="0">
                <a:solidFill>
                  <a:schemeClr val="bg1"/>
                </a:solidFill>
              </a:rPr>
              <a:t>that </a:t>
            </a:r>
            <a:r>
              <a:rPr lang="en-US" b="1" dirty="0" smtClean="0">
                <a:solidFill>
                  <a:schemeClr val="bg1"/>
                </a:solidFill>
              </a:rPr>
              <a:t>applies </a:t>
            </a:r>
            <a:r>
              <a:rPr lang="en-US" b="1" dirty="0">
                <a:solidFill>
                  <a:schemeClr val="bg1"/>
                </a:solidFill>
              </a:rPr>
              <a:t>to </a:t>
            </a:r>
            <a:r>
              <a:rPr lang="en-US" b="1" dirty="0" smtClean="0">
                <a:solidFill>
                  <a:schemeClr val="bg1"/>
                </a:solidFill>
              </a:rPr>
              <a:t>them</a:t>
            </a:r>
            <a:endParaRPr lang="en-US" b="1" dirty="0">
              <a:solidFill>
                <a:schemeClr val="bg1"/>
              </a:solidFill>
            </a:endParaRPr>
          </a:p>
        </p:txBody>
      </p:sp>
    </p:spTree>
    <p:extLst>
      <p:ext uri="{BB962C8B-B14F-4D97-AF65-F5344CB8AC3E}">
        <p14:creationId xmlns:p14="http://schemas.microsoft.com/office/powerpoint/2010/main" val="32179267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Screened for Specific Hardship Exemption</a:t>
            </a:r>
            <a:endParaRPr lang="en-US" dirty="0"/>
          </a:p>
        </p:txBody>
      </p:sp>
      <p:pic>
        <p:nvPicPr>
          <p:cNvPr id="2" name="Picture 1" descr="Asks if you have medical expenses they couldn't pay that resulted in debt." title="screen shot of page"/>
          <p:cNvPicPr>
            <a:picLocks noChangeAspect="1"/>
          </p:cNvPicPr>
          <p:nvPr/>
        </p:nvPicPr>
        <p:blipFill>
          <a:blip r:embed="rId3"/>
          <a:stretch>
            <a:fillRect/>
          </a:stretch>
        </p:blipFill>
        <p:spPr>
          <a:xfrm>
            <a:off x="1143000" y="1676400"/>
            <a:ext cx="6781800" cy="4474029"/>
          </a:xfrm>
          <a:prstGeom prst="rect">
            <a:avLst/>
          </a:prstGeom>
        </p:spPr>
      </p:pic>
      <p:sp>
        <p:nvSpPr>
          <p:cNvPr id="10" name="Left Arrow 9" descr="Red arrow that points to NEXT section on screen grab of HealthCare.gov webpage Find Health Coverage Exemptions That Apply to You" title="Red arrow that points to NEXT section on screen grab of HealthCare.gov webpage Find Health Coverage Exemptions That Apply to You"/>
          <p:cNvSpPr/>
          <p:nvPr/>
        </p:nvSpPr>
        <p:spPr>
          <a:xfrm>
            <a:off x="6629400" y="4876800"/>
            <a:ext cx="838200" cy="45720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p:txBody>
          <a:bodyPr/>
          <a:lstStyle/>
          <a:p>
            <a:r>
              <a:rPr lang="en-US" dirty="0" smtClean="0">
                <a:solidFill>
                  <a:schemeClr val="tx1"/>
                </a:solidFill>
              </a:rPr>
              <a:t>November 2016</a:t>
            </a:r>
            <a:endParaRPr lang="en-US" dirty="0">
              <a:solidFill>
                <a:schemeClr val="tx1"/>
              </a:solidFill>
            </a:endParaRPr>
          </a:p>
        </p:txBody>
      </p:sp>
      <p:sp>
        <p:nvSpPr>
          <p:cNvPr id="5" name="Slide Number Placeholder 4"/>
          <p:cNvSpPr>
            <a:spLocks noGrp="1"/>
          </p:cNvSpPr>
          <p:nvPr>
            <p:ph type="sldNum" sz="quarter" idx="4"/>
          </p:nvPr>
        </p:nvSpPr>
        <p:spPr/>
        <p:txBody>
          <a:bodyPr/>
          <a:lstStyle/>
          <a:p>
            <a:fld id="{E8555075-F7D8-774D-92CE-0FFE5404D32F}" type="slidenum">
              <a:rPr lang="en-US" smtClean="0">
                <a:solidFill>
                  <a:schemeClr val="tx1"/>
                </a:solidFill>
              </a:rPr>
              <a:pPr/>
              <a:t>25</a:t>
            </a:fld>
            <a:endParaRPr lang="en-US" dirty="0">
              <a:solidFill>
                <a:schemeClr val="tx1"/>
              </a:solidFill>
            </a:endParaRPr>
          </a:p>
        </p:txBody>
      </p:sp>
      <p:sp>
        <p:nvSpPr>
          <p:cNvPr id="7" name="Footer Placeholder 6"/>
          <p:cNvSpPr>
            <a:spLocks noGrp="1"/>
          </p:cNvSpPr>
          <p:nvPr>
            <p:ph type="ftr" sz="quarter" idx="11"/>
          </p:nvPr>
        </p:nvSpPr>
        <p:spPr/>
        <p:txBody>
          <a:bodyPr/>
          <a:lstStyle/>
          <a:p>
            <a:pPr algn="ctr"/>
            <a:r>
              <a:rPr lang="en-US" sz="1200" dirty="0" smtClean="0"/>
              <a:t>Health Coverage Exemptions</a:t>
            </a:r>
            <a:endParaRPr lang="en-US" sz="1200" dirty="0"/>
          </a:p>
        </p:txBody>
      </p:sp>
    </p:spTree>
    <p:extLst>
      <p:ext uri="{BB962C8B-B14F-4D97-AF65-F5344CB8AC3E}">
        <p14:creationId xmlns:p14="http://schemas.microsoft.com/office/powerpoint/2010/main" val="32103610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Other Consumer Experiences</a:t>
            </a:r>
            <a:endParaRPr lang="en-US" dirty="0"/>
          </a:p>
        </p:txBody>
      </p:sp>
      <p:pic>
        <p:nvPicPr>
          <p:cNvPr id="6" name="Picture 5" title="screen shot of exemptions list"/>
          <p:cNvPicPr>
            <a:picLocks noChangeAspect="1"/>
          </p:cNvPicPr>
          <p:nvPr/>
        </p:nvPicPr>
        <p:blipFill>
          <a:blip r:embed="rId3"/>
          <a:stretch>
            <a:fillRect/>
          </a:stretch>
        </p:blipFill>
        <p:spPr>
          <a:xfrm>
            <a:off x="2590800" y="1600200"/>
            <a:ext cx="4803698" cy="4345644"/>
          </a:xfrm>
          <a:prstGeom prst="rect">
            <a:avLst/>
          </a:prstGeom>
        </p:spPr>
      </p:pic>
      <p:sp>
        <p:nvSpPr>
          <p:cNvPr id="11" name="Left Arrow 10" descr="Red arrow that points to NEXT section on screen grab of HealthCare.gov webpage Find Health Coverage Exemptions That Apply to You" title="Red arrow that points to NEXT section on screen grab of HealthCare.gov webpage Find Health Coverage Exemptions That Apply to You"/>
          <p:cNvSpPr/>
          <p:nvPr/>
        </p:nvSpPr>
        <p:spPr>
          <a:xfrm>
            <a:off x="6975398" y="4953000"/>
            <a:ext cx="838200" cy="45720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p:txBody>
          <a:bodyPr/>
          <a:lstStyle/>
          <a:p>
            <a:r>
              <a:rPr lang="en-US" dirty="0" smtClean="0">
                <a:solidFill>
                  <a:schemeClr val="tx1"/>
                </a:solidFill>
              </a:rPr>
              <a:t>November 2016</a:t>
            </a:r>
            <a:endParaRPr lang="en-US" dirty="0">
              <a:solidFill>
                <a:schemeClr val="tx1"/>
              </a:solidFill>
            </a:endParaRPr>
          </a:p>
        </p:txBody>
      </p:sp>
      <p:sp>
        <p:nvSpPr>
          <p:cNvPr id="2" name="Footer Placeholder 1"/>
          <p:cNvSpPr>
            <a:spLocks noGrp="1"/>
          </p:cNvSpPr>
          <p:nvPr>
            <p:ph type="ftr" sz="quarter" idx="11"/>
          </p:nvPr>
        </p:nvSpPr>
        <p:spPr/>
        <p:txBody>
          <a:bodyPr/>
          <a:lstStyle/>
          <a:p>
            <a:r>
              <a:rPr lang="en-US" sz="1200" dirty="0" smtClean="0"/>
              <a:t>Health Coverage Exemptions</a:t>
            </a:r>
            <a:endParaRPr lang="en-US" sz="1200" dirty="0"/>
          </a:p>
        </p:txBody>
      </p:sp>
      <p:sp>
        <p:nvSpPr>
          <p:cNvPr id="5" name="Slide Number Placeholder 4"/>
          <p:cNvSpPr>
            <a:spLocks noGrp="1"/>
          </p:cNvSpPr>
          <p:nvPr>
            <p:ph type="sldNum" sz="quarter" idx="4"/>
          </p:nvPr>
        </p:nvSpPr>
        <p:spPr/>
        <p:txBody>
          <a:bodyPr/>
          <a:lstStyle/>
          <a:p>
            <a:fld id="{E8555075-F7D8-774D-92CE-0FFE5404D32F}" type="slidenum">
              <a:rPr lang="en-US" smtClean="0">
                <a:solidFill>
                  <a:schemeClr val="tx1"/>
                </a:solidFill>
              </a:rPr>
              <a:pPr/>
              <a:t>26</a:t>
            </a:fld>
            <a:endParaRPr lang="en-US" dirty="0">
              <a:solidFill>
                <a:schemeClr val="tx1"/>
              </a:solidFill>
            </a:endParaRPr>
          </a:p>
        </p:txBody>
      </p:sp>
      <p:sp>
        <p:nvSpPr>
          <p:cNvPr id="9" name="Rounded Rectangular Callout 8"/>
          <p:cNvSpPr/>
          <p:nvPr/>
        </p:nvSpPr>
        <p:spPr>
          <a:xfrm>
            <a:off x="685800" y="2898733"/>
            <a:ext cx="1447800" cy="1978067"/>
          </a:xfrm>
          <a:prstGeom prst="wedgeRoundRectCallout">
            <a:avLst>
              <a:gd name="adj1" fmla="val 114278"/>
              <a:gd name="adj2" fmla="val 4879"/>
              <a:gd name="adj3" fmla="val 16667"/>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C</a:t>
            </a:r>
            <a:r>
              <a:rPr lang="en-US" b="1" dirty="0" smtClean="0">
                <a:solidFill>
                  <a:schemeClr val="bg1"/>
                </a:solidFill>
              </a:rPr>
              <a:t>onsumers may check all that applied to them in 2016</a:t>
            </a:r>
            <a:endParaRPr lang="en-US" b="1" dirty="0">
              <a:solidFill>
                <a:schemeClr val="bg1"/>
              </a:solidFill>
            </a:endParaRPr>
          </a:p>
        </p:txBody>
      </p:sp>
    </p:spTree>
    <p:extLst>
      <p:ext uri="{BB962C8B-B14F-4D97-AF65-F5344CB8AC3E}">
        <p14:creationId xmlns:p14="http://schemas.microsoft.com/office/powerpoint/2010/main" val="26036822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Group Membership Exemption Screener</a:t>
            </a:r>
            <a:endParaRPr lang="en-US" dirty="0"/>
          </a:p>
        </p:txBody>
      </p:sp>
      <p:pic>
        <p:nvPicPr>
          <p:cNvPr id="2" name="Picture 1" descr="It asks if you are a member of a federally recognized tribe, an Alaska native, or eligible for services through an Indian Health Services Provider." title="screen shot of page "/>
          <p:cNvPicPr>
            <a:picLocks noChangeAspect="1"/>
          </p:cNvPicPr>
          <p:nvPr/>
        </p:nvPicPr>
        <p:blipFill>
          <a:blip r:embed="rId3"/>
          <a:stretch>
            <a:fillRect/>
          </a:stretch>
        </p:blipFill>
        <p:spPr>
          <a:xfrm>
            <a:off x="457200" y="1981200"/>
            <a:ext cx="8265932" cy="3562350"/>
          </a:xfrm>
          <a:prstGeom prst="rect">
            <a:avLst/>
          </a:prstGeom>
        </p:spPr>
      </p:pic>
      <p:sp>
        <p:nvSpPr>
          <p:cNvPr id="9" name="Left Arrow 8" descr="Red arrow that points to NEXT section on screen grab of HealthCare.gov webpage Find Health Coverage Exemptions That Apply to You" title="Red arrow that points to NEXT section on screen grab of HealthCare.gov webpage Find Health Coverage Exemptions That Apply to You"/>
          <p:cNvSpPr/>
          <p:nvPr/>
        </p:nvSpPr>
        <p:spPr>
          <a:xfrm>
            <a:off x="5257800" y="4572000"/>
            <a:ext cx="838200" cy="45720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p:txBody>
          <a:bodyPr/>
          <a:lstStyle/>
          <a:p>
            <a:r>
              <a:rPr lang="en-US" dirty="0" smtClean="0">
                <a:solidFill>
                  <a:schemeClr val="tx1"/>
                </a:solidFill>
              </a:rPr>
              <a:t>November 2016</a:t>
            </a:r>
            <a:endParaRPr lang="en-US" dirty="0">
              <a:solidFill>
                <a:schemeClr val="tx1"/>
              </a:solidFill>
            </a:endParaRPr>
          </a:p>
        </p:txBody>
      </p:sp>
      <p:sp>
        <p:nvSpPr>
          <p:cNvPr id="5" name="Slide Number Placeholder 4"/>
          <p:cNvSpPr>
            <a:spLocks noGrp="1"/>
          </p:cNvSpPr>
          <p:nvPr>
            <p:ph type="sldNum" sz="quarter" idx="4"/>
          </p:nvPr>
        </p:nvSpPr>
        <p:spPr/>
        <p:txBody>
          <a:bodyPr/>
          <a:lstStyle/>
          <a:p>
            <a:fld id="{E8555075-F7D8-774D-92CE-0FFE5404D32F}" type="slidenum">
              <a:rPr lang="en-US" smtClean="0">
                <a:solidFill>
                  <a:schemeClr val="tx1"/>
                </a:solidFill>
              </a:rPr>
              <a:pPr/>
              <a:t>27</a:t>
            </a:fld>
            <a:endParaRPr lang="en-US" dirty="0">
              <a:solidFill>
                <a:schemeClr val="tx1"/>
              </a:solidFill>
            </a:endParaRPr>
          </a:p>
        </p:txBody>
      </p:sp>
      <p:sp>
        <p:nvSpPr>
          <p:cNvPr id="7" name="Footer Placeholder 6"/>
          <p:cNvSpPr>
            <a:spLocks noGrp="1"/>
          </p:cNvSpPr>
          <p:nvPr>
            <p:ph type="ftr" sz="quarter" idx="11"/>
          </p:nvPr>
        </p:nvSpPr>
        <p:spPr/>
        <p:txBody>
          <a:bodyPr/>
          <a:lstStyle/>
          <a:p>
            <a:pPr algn="ctr"/>
            <a:r>
              <a:rPr lang="en-US" sz="1200" dirty="0" smtClean="0"/>
              <a:t>Health Coverage Exemptions</a:t>
            </a:r>
            <a:endParaRPr lang="en-US" sz="1200" dirty="0"/>
          </a:p>
        </p:txBody>
      </p:sp>
    </p:spTree>
    <p:extLst>
      <p:ext uri="{BB962C8B-B14F-4D97-AF65-F5344CB8AC3E}">
        <p14:creationId xmlns:p14="http://schemas.microsoft.com/office/powerpoint/2010/main" val="16410216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Group Membership Exemption Screener (continued)</a:t>
            </a:r>
            <a:endParaRPr lang="en-US" dirty="0"/>
          </a:p>
        </p:txBody>
      </p:sp>
      <p:pic>
        <p:nvPicPr>
          <p:cNvPr id="6" name="Picture 5" descr="Are you a member of a recognized health sharing ministry?" title="screen shot of group membership exemption screener"/>
          <p:cNvPicPr>
            <a:picLocks noChangeAspect="1"/>
          </p:cNvPicPr>
          <p:nvPr/>
        </p:nvPicPr>
        <p:blipFill>
          <a:blip r:embed="rId3"/>
          <a:stretch>
            <a:fillRect/>
          </a:stretch>
        </p:blipFill>
        <p:spPr>
          <a:xfrm>
            <a:off x="216626" y="1600200"/>
            <a:ext cx="4191000" cy="2841528"/>
          </a:xfrm>
          <a:prstGeom prst="rect">
            <a:avLst/>
          </a:prstGeom>
        </p:spPr>
      </p:pic>
      <p:sp>
        <p:nvSpPr>
          <p:cNvPr id="10" name="Left Arrow 9" descr="Red arrow that points to NEXT section on screen grab of HealthCare.gov webpage Find Health Coverage Exemptions That Apply to You" title="Red arrow that points to NEXT section on screen grab of HealthCare.gov webpage Find Health Coverage Exemptions That Apply to You"/>
          <p:cNvSpPr/>
          <p:nvPr/>
        </p:nvSpPr>
        <p:spPr>
          <a:xfrm>
            <a:off x="3811089" y="3571875"/>
            <a:ext cx="457200" cy="22860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re you a member of a recognized religious sect with religious objections to insurance?" title="Group membership exemption screener"/>
          <p:cNvPicPr>
            <a:picLocks noChangeAspect="1"/>
          </p:cNvPicPr>
          <p:nvPr/>
        </p:nvPicPr>
        <p:blipFill>
          <a:blip r:embed="rId4"/>
          <a:stretch>
            <a:fillRect/>
          </a:stretch>
        </p:blipFill>
        <p:spPr>
          <a:xfrm>
            <a:off x="4624252" y="1600200"/>
            <a:ext cx="4214948" cy="2845729"/>
          </a:xfrm>
          <a:prstGeom prst="rect">
            <a:avLst/>
          </a:prstGeom>
        </p:spPr>
      </p:pic>
      <p:sp>
        <p:nvSpPr>
          <p:cNvPr id="9" name="Left Arrow 8" descr="Red arrow that points to NEXT section on screen grab of HealthCare.gov webpage Find Health Coverage Exemptions That Apply to You" title="Red arrow that points to NEXT section on screen grab of HealthCare.gov webpage Find Health Coverage Exemptions That Apply to You"/>
          <p:cNvSpPr/>
          <p:nvPr/>
        </p:nvSpPr>
        <p:spPr>
          <a:xfrm>
            <a:off x="8252952" y="3663131"/>
            <a:ext cx="457200" cy="22860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p:txBody>
          <a:bodyPr/>
          <a:lstStyle/>
          <a:p>
            <a:r>
              <a:rPr lang="en-US" dirty="0" smtClean="0">
                <a:solidFill>
                  <a:schemeClr val="tx1"/>
                </a:solidFill>
              </a:rPr>
              <a:t>November 2016</a:t>
            </a:r>
            <a:endParaRPr lang="en-US" dirty="0">
              <a:solidFill>
                <a:schemeClr val="tx1"/>
              </a:solidFill>
            </a:endParaRPr>
          </a:p>
        </p:txBody>
      </p:sp>
      <p:sp>
        <p:nvSpPr>
          <p:cNvPr id="5" name="Slide Number Placeholder 4"/>
          <p:cNvSpPr>
            <a:spLocks noGrp="1"/>
          </p:cNvSpPr>
          <p:nvPr>
            <p:ph type="sldNum" sz="quarter" idx="4"/>
          </p:nvPr>
        </p:nvSpPr>
        <p:spPr/>
        <p:txBody>
          <a:bodyPr/>
          <a:lstStyle/>
          <a:p>
            <a:fld id="{E8555075-F7D8-774D-92CE-0FFE5404D32F}" type="slidenum">
              <a:rPr lang="en-US" smtClean="0">
                <a:solidFill>
                  <a:schemeClr val="tx1"/>
                </a:solidFill>
              </a:rPr>
              <a:pPr/>
              <a:t>28</a:t>
            </a:fld>
            <a:endParaRPr lang="en-US" dirty="0">
              <a:solidFill>
                <a:schemeClr val="tx1"/>
              </a:solidFill>
            </a:endParaRPr>
          </a:p>
        </p:txBody>
      </p:sp>
      <p:sp>
        <p:nvSpPr>
          <p:cNvPr id="7" name="Footer Placeholder 6"/>
          <p:cNvSpPr>
            <a:spLocks noGrp="1"/>
          </p:cNvSpPr>
          <p:nvPr>
            <p:ph type="ftr" sz="quarter" idx="11"/>
          </p:nvPr>
        </p:nvSpPr>
        <p:spPr/>
        <p:txBody>
          <a:bodyPr/>
          <a:lstStyle/>
          <a:p>
            <a:pPr algn="ctr"/>
            <a:r>
              <a:rPr lang="en-US" sz="1200" dirty="0" smtClean="0"/>
              <a:t>Health Coverage Exemptions</a:t>
            </a:r>
            <a:endParaRPr lang="en-US" sz="1200" dirty="0"/>
          </a:p>
        </p:txBody>
      </p:sp>
    </p:spTree>
    <p:extLst>
      <p:ext uri="{BB962C8B-B14F-4D97-AF65-F5344CB8AC3E}">
        <p14:creationId xmlns:p14="http://schemas.microsoft.com/office/powerpoint/2010/main" val="33925083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Another Optional Screening Question for Other Exemptions</a:t>
            </a:r>
            <a:endParaRPr lang="en-US" dirty="0"/>
          </a:p>
        </p:txBody>
      </p:sp>
      <p:pic>
        <p:nvPicPr>
          <p:cNvPr id="6" name="Picture 5" descr="Were you incarcerated during any part of 2016?" title="screen shot of optional screening question"/>
          <p:cNvPicPr>
            <a:picLocks noChangeAspect="1"/>
          </p:cNvPicPr>
          <p:nvPr/>
        </p:nvPicPr>
        <p:blipFill>
          <a:blip r:embed="rId3"/>
          <a:stretch>
            <a:fillRect/>
          </a:stretch>
        </p:blipFill>
        <p:spPr>
          <a:xfrm>
            <a:off x="1676400" y="1676400"/>
            <a:ext cx="6222980" cy="4033838"/>
          </a:xfrm>
          <a:prstGeom prst="rect">
            <a:avLst/>
          </a:prstGeom>
        </p:spPr>
      </p:pic>
      <p:sp>
        <p:nvSpPr>
          <p:cNvPr id="9" name="Left Arrow 8" descr="Red arrow that points to NEXT section on screen grab of HealthCare.gov webpage Find Health Coverage Exemptions That Apply to You" title="Red arrow that points to NEXT section on screen grab of HealthCare.gov webpage Find Health Coverage Exemptions That Apply to You"/>
          <p:cNvSpPr/>
          <p:nvPr/>
        </p:nvSpPr>
        <p:spPr>
          <a:xfrm>
            <a:off x="6705600" y="4495800"/>
            <a:ext cx="838200" cy="45720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p:txBody>
          <a:bodyPr/>
          <a:lstStyle/>
          <a:p>
            <a:r>
              <a:rPr lang="en-US" dirty="0" smtClean="0">
                <a:solidFill>
                  <a:schemeClr val="tx1"/>
                </a:solidFill>
              </a:rPr>
              <a:t>November 2016</a:t>
            </a:r>
            <a:endParaRPr lang="en-US" dirty="0">
              <a:solidFill>
                <a:schemeClr val="tx1"/>
              </a:solidFill>
            </a:endParaRPr>
          </a:p>
        </p:txBody>
      </p:sp>
      <p:sp>
        <p:nvSpPr>
          <p:cNvPr id="5" name="Slide Number Placeholder 4"/>
          <p:cNvSpPr>
            <a:spLocks noGrp="1"/>
          </p:cNvSpPr>
          <p:nvPr>
            <p:ph type="sldNum" sz="quarter" idx="4"/>
          </p:nvPr>
        </p:nvSpPr>
        <p:spPr/>
        <p:txBody>
          <a:bodyPr/>
          <a:lstStyle/>
          <a:p>
            <a:fld id="{E8555075-F7D8-774D-92CE-0FFE5404D32F}" type="slidenum">
              <a:rPr lang="en-US" smtClean="0">
                <a:solidFill>
                  <a:schemeClr val="tx1"/>
                </a:solidFill>
              </a:rPr>
              <a:pPr/>
              <a:t>29</a:t>
            </a:fld>
            <a:endParaRPr lang="en-US" dirty="0">
              <a:solidFill>
                <a:schemeClr val="tx1"/>
              </a:solidFill>
            </a:endParaRPr>
          </a:p>
        </p:txBody>
      </p:sp>
      <p:sp>
        <p:nvSpPr>
          <p:cNvPr id="7" name="Footer Placeholder 6"/>
          <p:cNvSpPr>
            <a:spLocks noGrp="1"/>
          </p:cNvSpPr>
          <p:nvPr>
            <p:ph type="ftr" sz="quarter" idx="11"/>
          </p:nvPr>
        </p:nvSpPr>
        <p:spPr/>
        <p:txBody>
          <a:bodyPr/>
          <a:lstStyle/>
          <a:p>
            <a:pPr algn="ctr"/>
            <a:r>
              <a:rPr lang="en-US" sz="1200" dirty="0" smtClean="0"/>
              <a:t>Health Coverage Exemptions</a:t>
            </a:r>
            <a:endParaRPr lang="en-US" sz="1200" dirty="0"/>
          </a:p>
        </p:txBody>
      </p:sp>
    </p:spTree>
    <p:extLst>
      <p:ext uri="{BB962C8B-B14F-4D97-AF65-F5344CB8AC3E}">
        <p14:creationId xmlns:p14="http://schemas.microsoft.com/office/powerpoint/2010/main" val="40210564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Minimum Essential Coverage?</a:t>
            </a:r>
            <a:endParaRPr lang="en-US" dirty="0"/>
          </a:p>
        </p:txBody>
      </p:sp>
      <p:sp>
        <p:nvSpPr>
          <p:cNvPr id="2" name="Content Placeholder 1"/>
          <p:cNvSpPr>
            <a:spLocks noGrp="1"/>
          </p:cNvSpPr>
          <p:nvPr>
            <p:ph idx="1"/>
          </p:nvPr>
        </p:nvSpPr>
        <p:spPr>
          <a:xfrm>
            <a:off x="457200" y="1295400"/>
            <a:ext cx="8229600" cy="5181600"/>
          </a:xfrm>
        </p:spPr>
        <p:txBody>
          <a:bodyPr>
            <a:normAutofit fontScale="85000" lnSpcReduction="10000"/>
          </a:bodyPr>
          <a:lstStyle/>
          <a:p>
            <a:pPr>
              <a:lnSpc>
                <a:spcPct val="120000"/>
              </a:lnSpc>
              <a:spcBef>
                <a:spcPts val="600"/>
              </a:spcBef>
            </a:pPr>
            <a:r>
              <a:rPr lang="en-US" sz="3300" dirty="0" smtClean="0"/>
              <a:t>The following types of coverage are considered minimum essential coverage. If a consumer has it, they’re</a:t>
            </a:r>
            <a:r>
              <a:rPr lang="en-US" sz="3300" dirty="0" smtClean="0">
                <a:solidFill>
                  <a:srgbClr val="FF0000"/>
                </a:solidFill>
              </a:rPr>
              <a:t> </a:t>
            </a:r>
            <a:r>
              <a:rPr lang="en-US" sz="3300" dirty="0" smtClean="0"/>
              <a:t>covered and </a:t>
            </a:r>
            <a:r>
              <a:rPr lang="en-US" sz="3300" b="1" dirty="0" smtClean="0"/>
              <a:t>don’t have to do anything.</a:t>
            </a:r>
          </a:p>
          <a:p>
            <a:pPr lvl="1">
              <a:lnSpc>
                <a:spcPct val="120000"/>
              </a:lnSpc>
              <a:spcBef>
                <a:spcPts val="600"/>
              </a:spcBef>
            </a:pPr>
            <a:r>
              <a:rPr lang="en-US" dirty="0" smtClean="0"/>
              <a:t>Employer-sponsored coverage, including COBRA and retiree coverage</a:t>
            </a:r>
            <a:endParaRPr lang="en-US" strike="sngStrike" dirty="0" smtClean="0"/>
          </a:p>
          <a:p>
            <a:pPr lvl="1">
              <a:lnSpc>
                <a:spcPct val="120000"/>
              </a:lnSpc>
              <a:spcBef>
                <a:spcPts val="600"/>
              </a:spcBef>
            </a:pPr>
            <a:r>
              <a:rPr lang="en-US" dirty="0"/>
              <a:t>Individual coverage (outside the </a:t>
            </a:r>
            <a:r>
              <a:rPr lang="en-US" dirty="0" smtClean="0"/>
              <a:t>Marketplace)</a:t>
            </a:r>
            <a:endParaRPr lang="en-US" dirty="0"/>
          </a:p>
          <a:p>
            <a:pPr lvl="1">
              <a:lnSpc>
                <a:spcPct val="120000"/>
              </a:lnSpc>
              <a:spcBef>
                <a:spcPts val="600"/>
              </a:spcBef>
            </a:pPr>
            <a:r>
              <a:rPr lang="en-US" dirty="0" smtClean="0"/>
              <a:t>Marketplace </a:t>
            </a:r>
            <a:r>
              <a:rPr lang="en-US" dirty="0"/>
              <a:t>coverage</a:t>
            </a:r>
          </a:p>
          <a:p>
            <a:pPr lvl="1">
              <a:lnSpc>
                <a:spcPct val="120000"/>
              </a:lnSpc>
              <a:spcBef>
                <a:spcPts val="600"/>
              </a:spcBef>
            </a:pPr>
            <a:r>
              <a:rPr lang="en-US" dirty="0" smtClean="0"/>
              <a:t>Medicare (Part A) and Medicare Advantage Plans</a:t>
            </a:r>
          </a:p>
          <a:p>
            <a:pPr lvl="1">
              <a:lnSpc>
                <a:spcPct val="120000"/>
              </a:lnSpc>
              <a:spcBef>
                <a:spcPts val="600"/>
              </a:spcBef>
            </a:pPr>
            <a:r>
              <a:rPr lang="en-US" dirty="0" smtClean="0"/>
              <a:t>Most Medicaid coverage</a:t>
            </a:r>
          </a:p>
          <a:p>
            <a:pPr lvl="1">
              <a:lnSpc>
                <a:spcPct val="120000"/>
              </a:lnSpc>
              <a:spcBef>
                <a:spcPts val="600"/>
              </a:spcBef>
            </a:pPr>
            <a:r>
              <a:rPr lang="en-US" dirty="0" smtClean="0"/>
              <a:t>Children’s Health Insurance Program (CHIP)</a:t>
            </a:r>
          </a:p>
          <a:p>
            <a:pPr lvl="1">
              <a:lnSpc>
                <a:spcPct val="120000"/>
              </a:lnSpc>
              <a:spcBef>
                <a:spcPts val="600"/>
              </a:spcBef>
            </a:pPr>
            <a:r>
              <a:rPr lang="en-US" dirty="0" smtClean="0"/>
              <a:t>Certain veteran’s health coverage (from the VA)</a:t>
            </a:r>
            <a:endParaRPr lang="en-US" dirty="0"/>
          </a:p>
        </p:txBody>
      </p:sp>
      <p:sp>
        <p:nvSpPr>
          <p:cNvPr id="10" name="Date Placeholder 1"/>
          <p:cNvSpPr>
            <a:spLocks noGrp="1"/>
          </p:cNvSpPr>
          <p:nvPr>
            <p:ph type="dt" sz="half" idx="4294967295"/>
          </p:nvPr>
        </p:nvSpPr>
        <p:spPr>
          <a:xfrm>
            <a:off x="457200" y="6340475"/>
            <a:ext cx="2133600" cy="365125"/>
          </a:xfrm>
          <a:prstGeom prst="rect">
            <a:avLst/>
          </a:prstGeom>
        </p:spPr>
        <p:txBody>
          <a:bodyPr/>
          <a:lstStyle/>
          <a:p>
            <a:r>
              <a:rPr lang="en-US" sz="1200" dirty="0" smtClean="0">
                <a:solidFill>
                  <a:schemeClr val="tx1"/>
                </a:solidFill>
                <a:latin typeface="+mj-lt"/>
              </a:rPr>
              <a:t>November 2016</a:t>
            </a:r>
            <a:endParaRPr lang="en-US" sz="1200" dirty="0">
              <a:solidFill>
                <a:schemeClr val="tx1"/>
              </a:solidFill>
              <a:latin typeface="+mj-lt"/>
            </a:endParaRPr>
          </a:p>
        </p:txBody>
      </p:sp>
      <p:sp>
        <p:nvSpPr>
          <p:cNvPr id="12" name="Slide Number Placeholder 3"/>
          <p:cNvSpPr>
            <a:spLocks noGrp="1"/>
          </p:cNvSpPr>
          <p:nvPr>
            <p:ph type="sldNum" sz="quarter" idx="4294967295"/>
          </p:nvPr>
        </p:nvSpPr>
        <p:spPr>
          <a:xfrm>
            <a:off x="6553200" y="6340475"/>
            <a:ext cx="2133600" cy="365125"/>
          </a:xfrm>
          <a:prstGeom prst="rect">
            <a:avLst/>
          </a:prstGeom>
        </p:spPr>
        <p:txBody>
          <a:bodyPr/>
          <a:lstStyle/>
          <a:p>
            <a:pPr algn="r"/>
            <a:fld id="{FB96A6F3-21FB-4D68-B526-5404B4C85F47}" type="slidenum">
              <a:rPr lang="en-US" sz="1200" smtClean="0">
                <a:solidFill>
                  <a:schemeClr val="tx1"/>
                </a:solidFill>
                <a:latin typeface="+mj-lt"/>
              </a:rPr>
              <a:pPr algn="r"/>
              <a:t>3</a:t>
            </a:fld>
            <a:endParaRPr lang="en-US" sz="1200" dirty="0">
              <a:solidFill>
                <a:schemeClr val="tx1"/>
              </a:solidFill>
              <a:latin typeface="+mj-lt"/>
            </a:endParaRPr>
          </a:p>
        </p:txBody>
      </p:sp>
      <p:sp>
        <p:nvSpPr>
          <p:cNvPr id="4" name="Footer Placeholder 3"/>
          <p:cNvSpPr>
            <a:spLocks noGrp="1"/>
          </p:cNvSpPr>
          <p:nvPr>
            <p:ph type="ftr" sz="quarter" idx="11"/>
          </p:nvPr>
        </p:nvSpPr>
        <p:spPr/>
        <p:txBody>
          <a:bodyPr/>
          <a:lstStyle/>
          <a:p>
            <a:r>
              <a:rPr lang="en-US" dirty="0" smtClean="0">
                <a:solidFill>
                  <a:schemeClr val="tx1"/>
                </a:solidFill>
              </a:rPr>
              <a:t>Health Coverage Exemptions</a:t>
            </a:r>
            <a:endParaRPr lang="en-US" dirty="0">
              <a:solidFill>
                <a:schemeClr val="tx1"/>
              </a:solidFill>
            </a:endParaRPr>
          </a:p>
        </p:txBody>
      </p:sp>
    </p:spTree>
    <p:extLst>
      <p:ext uri="{BB962C8B-B14F-4D97-AF65-F5344CB8AC3E}">
        <p14:creationId xmlns:p14="http://schemas.microsoft.com/office/powerpoint/2010/main" val="3613777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Answer Income and Household Questions</a:t>
            </a:r>
            <a:endParaRPr lang="en-US" dirty="0"/>
          </a:p>
        </p:txBody>
      </p:sp>
      <p:pic>
        <p:nvPicPr>
          <p:cNvPr id="8" name="Picture 7" descr="Consumers can choose to either answer some income and household questions to see some exemptions that are based on their 2016 income, or see other exemptions they might qualify for. " title="screenshot of Answer Income and household questions"/>
          <p:cNvPicPr>
            <a:picLocks noChangeAspect="1"/>
          </p:cNvPicPr>
          <p:nvPr/>
        </p:nvPicPr>
        <p:blipFill>
          <a:blip r:embed="rId3"/>
          <a:stretch>
            <a:fillRect/>
          </a:stretch>
        </p:blipFill>
        <p:spPr>
          <a:xfrm>
            <a:off x="1624012" y="1660275"/>
            <a:ext cx="5895975" cy="4371975"/>
          </a:xfrm>
          <a:prstGeom prst="rect">
            <a:avLst/>
          </a:prstGeom>
        </p:spPr>
      </p:pic>
      <p:sp>
        <p:nvSpPr>
          <p:cNvPr id="11" name="Rounded Rectangular Callout 10"/>
          <p:cNvSpPr/>
          <p:nvPr/>
        </p:nvSpPr>
        <p:spPr>
          <a:xfrm>
            <a:off x="7431755" y="3429000"/>
            <a:ext cx="1524000" cy="1254855"/>
          </a:xfrm>
          <a:prstGeom prst="wedgeRoundRectCallout">
            <a:avLst>
              <a:gd name="adj1" fmla="val -175515"/>
              <a:gd name="adj2" fmla="val 28461"/>
              <a:gd name="adj3" fmla="val 16667"/>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Or choose to see other possible exemptions </a:t>
            </a:r>
            <a:endParaRPr lang="en-US" b="1" dirty="0"/>
          </a:p>
        </p:txBody>
      </p:sp>
      <p:sp>
        <p:nvSpPr>
          <p:cNvPr id="9" name="Left Arrow 8" descr="Red arrow that points to NEXT section on screen grab of HealthCare.gov webpage Find Health Coverage Exemptions That Apply to You" title="Red arrow that points to NEXT section on screen grab of HealthCare.gov webpage Find Health Coverage Exemptions That Apply to You"/>
          <p:cNvSpPr/>
          <p:nvPr/>
        </p:nvSpPr>
        <p:spPr>
          <a:xfrm>
            <a:off x="6477000" y="4953000"/>
            <a:ext cx="609600" cy="22860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p:txBody>
          <a:bodyPr/>
          <a:lstStyle/>
          <a:p>
            <a:r>
              <a:rPr lang="en-US" dirty="0" smtClean="0">
                <a:solidFill>
                  <a:schemeClr val="tx1"/>
                </a:solidFill>
              </a:rPr>
              <a:t>November 2016</a:t>
            </a:r>
            <a:endParaRPr lang="en-US" dirty="0">
              <a:solidFill>
                <a:schemeClr val="tx1"/>
              </a:solidFill>
            </a:endParaRPr>
          </a:p>
        </p:txBody>
      </p:sp>
      <p:sp>
        <p:nvSpPr>
          <p:cNvPr id="5" name="Slide Number Placeholder 4"/>
          <p:cNvSpPr>
            <a:spLocks noGrp="1"/>
          </p:cNvSpPr>
          <p:nvPr>
            <p:ph type="sldNum" sz="quarter" idx="4"/>
          </p:nvPr>
        </p:nvSpPr>
        <p:spPr/>
        <p:txBody>
          <a:bodyPr/>
          <a:lstStyle/>
          <a:p>
            <a:fld id="{E8555075-F7D8-774D-92CE-0FFE5404D32F}" type="slidenum">
              <a:rPr lang="en-US" smtClean="0">
                <a:solidFill>
                  <a:schemeClr val="tx1"/>
                </a:solidFill>
              </a:rPr>
              <a:pPr/>
              <a:t>30</a:t>
            </a:fld>
            <a:endParaRPr lang="en-US" dirty="0">
              <a:solidFill>
                <a:schemeClr val="tx1"/>
              </a:solidFill>
            </a:endParaRPr>
          </a:p>
        </p:txBody>
      </p:sp>
      <p:sp>
        <p:nvSpPr>
          <p:cNvPr id="7" name="Footer Placeholder 6"/>
          <p:cNvSpPr>
            <a:spLocks noGrp="1"/>
          </p:cNvSpPr>
          <p:nvPr>
            <p:ph type="ftr" sz="quarter" idx="11"/>
          </p:nvPr>
        </p:nvSpPr>
        <p:spPr/>
        <p:txBody>
          <a:bodyPr/>
          <a:lstStyle/>
          <a:p>
            <a:pPr algn="ctr"/>
            <a:r>
              <a:rPr lang="en-US" sz="1200" dirty="0" smtClean="0"/>
              <a:t>Health Coverage Exemptions</a:t>
            </a:r>
            <a:endParaRPr lang="en-US" sz="1200" dirty="0"/>
          </a:p>
        </p:txBody>
      </p:sp>
      <p:sp>
        <p:nvSpPr>
          <p:cNvPr id="10" name="Rounded Rectangular Callout 9"/>
          <p:cNvSpPr/>
          <p:nvPr/>
        </p:nvSpPr>
        <p:spPr>
          <a:xfrm>
            <a:off x="176212" y="2895600"/>
            <a:ext cx="1447800" cy="1582181"/>
          </a:xfrm>
          <a:prstGeom prst="wedgeRoundRectCallout">
            <a:avLst>
              <a:gd name="adj1" fmla="val 116052"/>
              <a:gd name="adj2" fmla="val 25737"/>
              <a:gd name="adj3" fmla="val 16667"/>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Choose to answer income and household questions</a:t>
            </a:r>
            <a:endParaRPr lang="en-US" b="1" dirty="0"/>
          </a:p>
        </p:txBody>
      </p:sp>
    </p:spTree>
    <p:extLst>
      <p:ext uri="{BB962C8B-B14F-4D97-AF65-F5344CB8AC3E}">
        <p14:creationId xmlns:p14="http://schemas.microsoft.com/office/powerpoint/2010/main" val="15098072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Income and Household Questions</a:t>
            </a:r>
            <a:endParaRPr lang="en-US" dirty="0"/>
          </a:p>
        </p:txBody>
      </p:sp>
      <p:pic>
        <p:nvPicPr>
          <p:cNvPr id="2" name="Picture 1" descr="How will you file your 2016 federal income tax return?" title="screenshot of income and household questions"/>
          <p:cNvPicPr>
            <a:picLocks noChangeAspect="1"/>
          </p:cNvPicPr>
          <p:nvPr/>
        </p:nvPicPr>
        <p:blipFill>
          <a:blip r:embed="rId3"/>
          <a:stretch>
            <a:fillRect/>
          </a:stretch>
        </p:blipFill>
        <p:spPr>
          <a:xfrm>
            <a:off x="2180723" y="1657173"/>
            <a:ext cx="5392153" cy="4639353"/>
          </a:xfrm>
          <a:prstGeom prst="rect">
            <a:avLst/>
          </a:prstGeom>
        </p:spPr>
      </p:pic>
      <p:sp>
        <p:nvSpPr>
          <p:cNvPr id="9" name="Left Arrow 8" descr="Red arrow that points to NEXT section on screen grab of HealthCare.gov webpage Find Health Coverage Exemptions That Apply to You" title="Red arrow that points to NEXT section on screen grab of HealthCare.gov webpage Find Health Coverage Exemptions That Apply to You"/>
          <p:cNvSpPr/>
          <p:nvPr/>
        </p:nvSpPr>
        <p:spPr>
          <a:xfrm>
            <a:off x="6781800" y="5257800"/>
            <a:ext cx="609600" cy="22860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p:txBody>
          <a:bodyPr/>
          <a:lstStyle/>
          <a:p>
            <a:r>
              <a:rPr lang="en-US" dirty="0" smtClean="0">
                <a:solidFill>
                  <a:schemeClr val="tx1"/>
                </a:solidFill>
              </a:rPr>
              <a:t>November 2016</a:t>
            </a:r>
            <a:endParaRPr lang="en-US" dirty="0">
              <a:solidFill>
                <a:schemeClr val="tx1"/>
              </a:solidFill>
            </a:endParaRPr>
          </a:p>
        </p:txBody>
      </p:sp>
      <p:sp>
        <p:nvSpPr>
          <p:cNvPr id="5" name="Slide Number Placeholder 4"/>
          <p:cNvSpPr>
            <a:spLocks noGrp="1"/>
          </p:cNvSpPr>
          <p:nvPr>
            <p:ph type="sldNum" sz="quarter" idx="4"/>
          </p:nvPr>
        </p:nvSpPr>
        <p:spPr/>
        <p:txBody>
          <a:bodyPr/>
          <a:lstStyle/>
          <a:p>
            <a:fld id="{E8555075-F7D8-774D-92CE-0FFE5404D32F}" type="slidenum">
              <a:rPr lang="en-US" smtClean="0">
                <a:solidFill>
                  <a:schemeClr val="tx1"/>
                </a:solidFill>
              </a:rPr>
              <a:pPr/>
              <a:t>31</a:t>
            </a:fld>
            <a:endParaRPr lang="en-US" dirty="0">
              <a:solidFill>
                <a:schemeClr val="tx1"/>
              </a:solidFill>
            </a:endParaRPr>
          </a:p>
        </p:txBody>
      </p:sp>
      <p:sp>
        <p:nvSpPr>
          <p:cNvPr id="7" name="Footer Placeholder 6"/>
          <p:cNvSpPr>
            <a:spLocks noGrp="1"/>
          </p:cNvSpPr>
          <p:nvPr>
            <p:ph type="ftr" sz="quarter" idx="11"/>
          </p:nvPr>
        </p:nvSpPr>
        <p:spPr/>
        <p:txBody>
          <a:bodyPr/>
          <a:lstStyle/>
          <a:p>
            <a:pPr algn="ctr"/>
            <a:r>
              <a:rPr lang="en-US" sz="1200" dirty="0" smtClean="0"/>
              <a:t>Health Coverage Exemptions</a:t>
            </a:r>
            <a:endParaRPr lang="en-US" sz="1200" dirty="0"/>
          </a:p>
        </p:txBody>
      </p:sp>
    </p:spTree>
    <p:extLst>
      <p:ext uri="{BB962C8B-B14F-4D97-AF65-F5344CB8AC3E}">
        <p14:creationId xmlns:p14="http://schemas.microsoft.com/office/powerpoint/2010/main" val="33551872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Screening Questions for Other Exemptions</a:t>
            </a:r>
            <a:endParaRPr lang="en-US" dirty="0"/>
          </a:p>
        </p:txBody>
      </p:sp>
      <p:pic>
        <p:nvPicPr>
          <p:cNvPr id="2" name="Picture 1" descr="Screen asks:&#10;How old will you be on the last day of 2016?, What do you expect your household income to be for 2016? How many people were in your household in 2016? Did you expect to have an offer of job-based insurance during the months you won't have health coverage in 2016?" title="screen shot of screening questions for other exemptions"/>
          <p:cNvPicPr>
            <a:picLocks noChangeAspect="1"/>
          </p:cNvPicPr>
          <p:nvPr/>
        </p:nvPicPr>
        <p:blipFill>
          <a:blip r:embed="rId3"/>
          <a:stretch>
            <a:fillRect/>
          </a:stretch>
        </p:blipFill>
        <p:spPr>
          <a:xfrm>
            <a:off x="2891396" y="1604043"/>
            <a:ext cx="3433204" cy="4596063"/>
          </a:xfrm>
          <a:prstGeom prst="rect">
            <a:avLst/>
          </a:prstGeom>
        </p:spPr>
      </p:pic>
      <p:sp>
        <p:nvSpPr>
          <p:cNvPr id="9" name="Left Arrow 8" descr="Red arrow that points to NEXT section on screen grab of HealthCare.gov webpage Find Health Coverage Exemptions That Apply to You" title="Red arrow that points to NEXT section on screen grab of HealthCare.gov webpage Find Health Coverage Exemptions That Apply to You"/>
          <p:cNvSpPr/>
          <p:nvPr/>
        </p:nvSpPr>
        <p:spPr>
          <a:xfrm>
            <a:off x="6019800" y="5486400"/>
            <a:ext cx="609600" cy="22860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p:txBody>
          <a:bodyPr/>
          <a:lstStyle/>
          <a:p>
            <a:r>
              <a:rPr lang="en-US" dirty="0" smtClean="0">
                <a:solidFill>
                  <a:schemeClr val="tx1"/>
                </a:solidFill>
              </a:rPr>
              <a:t>November 2016</a:t>
            </a:r>
            <a:endParaRPr lang="en-US" dirty="0">
              <a:solidFill>
                <a:schemeClr val="tx1"/>
              </a:solidFill>
            </a:endParaRPr>
          </a:p>
        </p:txBody>
      </p:sp>
      <p:sp>
        <p:nvSpPr>
          <p:cNvPr id="5" name="Slide Number Placeholder 4"/>
          <p:cNvSpPr>
            <a:spLocks noGrp="1"/>
          </p:cNvSpPr>
          <p:nvPr>
            <p:ph type="sldNum" sz="quarter" idx="4"/>
          </p:nvPr>
        </p:nvSpPr>
        <p:spPr/>
        <p:txBody>
          <a:bodyPr/>
          <a:lstStyle/>
          <a:p>
            <a:fld id="{E8555075-F7D8-774D-92CE-0FFE5404D32F}" type="slidenum">
              <a:rPr lang="en-US" smtClean="0">
                <a:solidFill>
                  <a:schemeClr val="tx1"/>
                </a:solidFill>
              </a:rPr>
              <a:pPr/>
              <a:t>32</a:t>
            </a:fld>
            <a:endParaRPr lang="en-US" dirty="0">
              <a:solidFill>
                <a:schemeClr val="tx1"/>
              </a:solidFill>
            </a:endParaRPr>
          </a:p>
        </p:txBody>
      </p:sp>
      <p:sp>
        <p:nvSpPr>
          <p:cNvPr id="7" name="Footer Placeholder 6"/>
          <p:cNvSpPr>
            <a:spLocks noGrp="1"/>
          </p:cNvSpPr>
          <p:nvPr>
            <p:ph type="ftr" sz="quarter" idx="11"/>
          </p:nvPr>
        </p:nvSpPr>
        <p:spPr/>
        <p:txBody>
          <a:bodyPr/>
          <a:lstStyle/>
          <a:p>
            <a:pPr algn="ctr"/>
            <a:r>
              <a:rPr lang="en-US" sz="1200" dirty="0" smtClean="0"/>
              <a:t>Health Coverage Exemptions</a:t>
            </a:r>
            <a:endParaRPr lang="en-US" sz="1200" dirty="0"/>
          </a:p>
        </p:txBody>
      </p:sp>
    </p:spTree>
    <p:extLst>
      <p:ext uri="{BB962C8B-B14F-4D97-AF65-F5344CB8AC3E}">
        <p14:creationId xmlns:p14="http://schemas.microsoft.com/office/powerpoint/2010/main" val="38074003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xt, consumers are asked whether the premium for the lowest-cost Bronze Marketplace plan (less any tax credit amount they would have qualified for) available to them in 2016 was more than $257.45 per month. (This amount may vary based on the income amount provided). This question screens for an income-related exemption to see whether the lowest-priced coverage available to them, through either a Marketplace or job-based plan, would cost more than 8% of their household income. &#10;If they don’t know the amount they can select the “I don’t know” button. They can hover over the question icon, and a pop-up will explain why and how to get this information from their employer, and their results will include what to do for this exemption. &#10;" title="screen shot &quot;Marketplace Health Coverage Unaffordable&quot;"/>
          <p:cNvPicPr>
            <a:picLocks noChangeAspect="1"/>
          </p:cNvPicPr>
          <p:nvPr/>
        </p:nvPicPr>
        <p:blipFill>
          <a:blip r:embed="rId3"/>
          <a:stretch>
            <a:fillRect/>
          </a:stretch>
        </p:blipFill>
        <p:spPr>
          <a:xfrm>
            <a:off x="1882755" y="1651367"/>
            <a:ext cx="5333161" cy="4391025"/>
          </a:xfrm>
          <a:prstGeom prst="rect">
            <a:avLst/>
          </a:prstGeom>
        </p:spPr>
      </p:pic>
      <p:sp>
        <p:nvSpPr>
          <p:cNvPr id="3" name="Title 2"/>
          <p:cNvSpPr>
            <a:spLocks noGrp="1"/>
          </p:cNvSpPr>
          <p:nvPr>
            <p:ph type="title"/>
          </p:nvPr>
        </p:nvSpPr>
        <p:spPr/>
        <p:txBody>
          <a:bodyPr/>
          <a:lstStyle/>
          <a:p>
            <a:r>
              <a:rPr lang="en-US" dirty="0"/>
              <a:t>Marketplace </a:t>
            </a:r>
            <a:r>
              <a:rPr lang="en-US" dirty="0" smtClean="0"/>
              <a:t>Health Coverage Unaffordable</a:t>
            </a:r>
            <a:r>
              <a:rPr lang="en-US" dirty="0"/>
              <a:t>? </a:t>
            </a:r>
          </a:p>
        </p:txBody>
      </p:sp>
      <p:sp>
        <p:nvSpPr>
          <p:cNvPr id="8" name="Rounded Rectangular Callout 7"/>
          <p:cNvSpPr/>
          <p:nvPr/>
        </p:nvSpPr>
        <p:spPr>
          <a:xfrm>
            <a:off x="222584" y="1637079"/>
            <a:ext cx="1660171" cy="2209800"/>
          </a:xfrm>
          <a:prstGeom prst="wedgeRoundRectCallout">
            <a:avLst>
              <a:gd name="adj1" fmla="val 111471"/>
              <a:gd name="adj2" fmla="val -2929"/>
              <a:gd name="adj3" fmla="val 16667"/>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Check the premium </a:t>
            </a:r>
            <a:r>
              <a:rPr lang="en-US" b="1" dirty="0"/>
              <a:t>for the lowest cost Bronze plan available to </a:t>
            </a:r>
            <a:r>
              <a:rPr lang="en-US" b="1" dirty="0" smtClean="0"/>
              <a:t>the consumer </a:t>
            </a:r>
            <a:r>
              <a:rPr lang="en-US" b="1" dirty="0"/>
              <a:t>in </a:t>
            </a:r>
            <a:r>
              <a:rPr lang="en-US" b="1" dirty="0" smtClean="0"/>
              <a:t>2016? </a:t>
            </a:r>
            <a:endParaRPr lang="en-US" b="1" dirty="0"/>
          </a:p>
        </p:txBody>
      </p:sp>
      <p:sp>
        <p:nvSpPr>
          <p:cNvPr id="11" name="Rounded Rectangular Callout 10"/>
          <p:cNvSpPr/>
          <p:nvPr/>
        </p:nvSpPr>
        <p:spPr>
          <a:xfrm>
            <a:off x="222584" y="4081504"/>
            <a:ext cx="1660171" cy="1960888"/>
          </a:xfrm>
          <a:prstGeom prst="wedgeRoundRectCallout">
            <a:avLst>
              <a:gd name="adj1" fmla="val 153927"/>
              <a:gd name="adj2" fmla="val -68232"/>
              <a:gd name="adj3" fmla="val 16667"/>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Amounts will vary. $257.45 is based on the income provided for this example.</a:t>
            </a:r>
            <a:endParaRPr lang="en-US" b="1" dirty="0"/>
          </a:p>
        </p:txBody>
      </p:sp>
      <p:sp>
        <p:nvSpPr>
          <p:cNvPr id="10" name="Rectangular Callout 9"/>
          <p:cNvSpPr/>
          <p:nvPr/>
        </p:nvSpPr>
        <p:spPr>
          <a:xfrm>
            <a:off x="7010400" y="1675486"/>
            <a:ext cx="1981200" cy="4391025"/>
          </a:xfrm>
          <a:prstGeom prst="wedgeRectCallout">
            <a:avLst>
              <a:gd name="adj1" fmla="val -117818"/>
              <a:gd name="adj2" fmla="val 15811"/>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If the consumer doesn’t know the amount, get 201</a:t>
            </a:r>
            <a:r>
              <a:rPr lang="en-US" b="1" dirty="0">
                <a:solidFill>
                  <a:schemeClr val="bg1"/>
                </a:solidFill>
              </a:rPr>
              <a:t>6</a:t>
            </a:r>
            <a:r>
              <a:rPr lang="en-US" b="1" dirty="0" smtClean="0">
                <a:solidFill>
                  <a:schemeClr val="bg1"/>
                </a:solidFill>
              </a:rPr>
              <a:t> premium information from their employer. They can’t get accurate results without this information. Select “I don’t know” and we’ll explain what to do on the results page for this exemption</a:t>
            </a:r>
            <a:endParaRPr lang="en-US" b="1" dirty="0">
              <a:solidFill>
                <a:schemeClr val="tx1"/>
              </a:solidFill>
            </a:endParaRPr>
          </a:p>
        </p:txBody>
      </p:sp>
      <p:sp>
        <p:nvSpPr>
          <p:cNvPr id="4" name="Date Placeholder 3"/>
          <p:cNvSpPr>
            <a:spLocks noGrp="1"/>
          </p:cNvSpPr>
          <p:nvPr>
            <p:ph type="dt" sz="half" idx="2"/>
          </p:nvPr>
        </p:nvSpPr>
        <p:spPr/>
        <p:txBody>
          <a:bodyPr/>
          <a:lstStyle/>
          <a:p>
            <a:r>
              <a:rPr lang="en-US" dirty="0" smtClean="0">
                <a:solidFill>
                  <a:schemeClr val="tx1"/>
                </a:solidFill>
              </a:rPr>
              <a:t>November 2016</a:t>
            </a:r>
            <a:endParaRPr lang="en-US" dirty="0">
              <a:solidFill>
                <a:schemeClr val="tx1"/>
              </a:solidFill>
            </a:endParaRPr>
          </a:p>
        </p:txBody>
      </p:sp>
      <p:sp>
        <p:nvSpPr>
          <p:cNvPr id="9" name="Footer Placeholder 8"/>
          <p:cNvSpPr>
            <a:spLocks noGrp="1"/>
          </p:cNvSpPr>
          <p:nvPr>
            <p:ph type="ftr" sz="quarter" idx="11"/>
          </p:nvPr>
        </p:nvSpPr>
        <p:spPr/>
        <p:txBody>
          <a:bodyPr/>
          <a:lstStyle/>
          <a:p>
            <a:pPr algn="ctr"/>
            <a:r>
              <a:rPr lang="en-US" sz="1200" dirty="0" smtClean="0"/>
              <a:t>Health Coverage Exemptions</a:t>
            </a:r>
            <a:endParaRPr lang="en-US" sz="1200" dirty="0"/>
          </a:p>
        </p:txBody>
      </p:sp>
      <p:sp>
        <p:nvSpPr>
          <p:cNvPr id="5" name="Slide Number Placeholder 4"/>
          <p:cNvSpPr>
            <a:spLocks noGrp="1"/>
          </p:cNvSpPr>
          <p:nvPr>
            <p:ph type="sldNum" sz="quarter" idx="4"/>
          </p:nvPr>
        </p:nvSpPr>
        <p:spPr/>
        <p:txBody>
          <a:bodyPr/>
          <a:lstStyle/>
          <a:p>
            <a:fld id="{E8555075-F7D8-774D-92CE-0FFE5404D32F}" type="slidenum">
              <a:rPr lang="en-US" smtClean="0">
                <a:solidFill>
                  <a:schemeClr val="tx1"/>
                </a:solidFill>
              </a:rPr>
              <a:pPr/>
              <a:t>33</a:t>
            </a:fld>
            <a:endParaRPr lang="en-US" dirty="0">
              <a:solidFill>
                <a:schemeClr val="tx1"/>
              </a:solidFill>
            </a:endParaRPr>
          </a:p>
        </p:txBody>
      </p:sp>
    </p:spTree>
    <p:extLst>
      <p:ext uri="{BB962C8B-B14F-4D97-AF65-F5344CB8AC3E}">
        <p14:creationId xmlns:p14="http://schemas.microsoft.com/office/powerpoint/2010/main" val="810996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YOUR RESULTS</a:t>
            </a:r>
            <a:endParaRPr lang="en-US" dirty="0"/>
          </a:p>
        </p:txBody>
      </p:sp>
      <p:sp>
        <p:nvSpPr>
          <p:cNvPr id="8" name="Right Arrow 7" descr="Arrow highlighting section Based on your answers, you should see if you qualify for one or more exemptions on screen grab from HealthCare.gov web page that shows Your Results: these exemptions may apply to you." title="Arrow highlighting section Based on your answers, you should see if you qualify for one or more exemptions on screen grab from HealthCare.gov web page that shows Your Results: these exemptions may apply to you."/>
          <p:cNvSpPr/>
          <p:nvPr/>
        </p:nvSpPr>
        <p:spPr>
          <a:xfrm>
            <a:off x="1219200" y="2895600"/>
            <a:ext cx="914400" cy="3048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ight Arrow 12" descr="Arrow highlighting section Based on your answers, you should see if you qualify for one or more exemptions on screen grab from HealthCare.gov web page that shows Your Results: these exemptions may apply to you." title="Arrow highlighting section Based on your answers, you should see if you qualify for one or more exemptions on screen grab from HealthCare.gov web page that shows Your Results: these exemptions may apply to you."/>
          <p:cNvSpPr/>
          <p:nvPr/>
        </p:nvSpPr>
        <p:spPr>
          <a:xfrm>
            <a:off x="1219200" y="4114800"/>
            <a:ext cx="914400" cy="3048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descr="The consumer’s results will be based on their answers. They could qualify for one or more exemptions, or none. Their results will list those IRS exemptions they can claim on their 2016 tax return and any Marketplace exemptions that require them to fill out and mail in an application to claim an exemption. Click on “Next Steps” for details about each exemption, and step-by-step instructions on how to apply. &#10;Note: Consumers can email their results, but keep in mind emailing or sharing may expose sensitive information. Share this information only with trusted people. &#10;" title="Results screen shot"/>
          <p:cNvPicPr>
            <a:picLocks noChangeAspect="1"/>
          </p:cNvPicPr>
          <p:nvPr/>
        </p:nvPicPr>
        <p:blipFill>
          <a:blip r:embed="rId3"/>
          <a:stretch>
            <a:fillRect/>
          </a:stretch>
        </p:blipFill>
        <p:spPr>
          <a:xfrm>
            <a:off x="2362200" y="1600200"/>
            <a:ext cx="4386263" cy="4433854"/>
          </a:xfrm>
          <a:prstGeom prst="rect">
            <a:avLst/>
          </a:prstGeom>
        </p:spPr>
      </p:pic>
      <p:sp>
        <p:nvSpPr>
          <p:cNvPr id="4" name="Date Placeholder 3"/>
          <p:cNvSpPr>
            <a:spLocks noGrp="1"/>
          </p:cNvSpPr>
          <p:nvPr>
            <p:ph type="dt" sz="half" idx="2"/>
          </p:nvPr>
        </p:nvSpPr>
        <p:spPr/>
        <p:txBody>
          <a:bodyPr/>
          <a:lstStyle/>
          <a:p>
            <a:r>
              <a:rPr lang="en-US" dirty="0" smtClean="0">
                <a:solidFill>
                  <a:schemeClr val="tx1"/>
                </a:solidFill>
              </a:rPr>
              <a:t>November 2016</a:t>
            </a:r>
            <a:endParaRPr lang="en-US" dirty="0">
              <a:solidFill>
                <a:schemeClr val="tx1"/>
              </a:solidFill>
            </a:endParaRPr>
          </a:p>
        </p:txBody>
      </p:sp>
      <p:sp>
        <p:nvSpPr>
          <p:cNvPr id="11" name="Footer Placeholder 10"/>
          <p:cNvSpPr>
            <a:spLocks noGrp="1"/>
          </p:cNvSpPr>
          <p:nvPr>
            <p:ph type="ftr" sz="quarter" idx="11"/>
          </p:nvPr>
        </p:nvSpPr>
        <p:spPr/>
        <p:txBody>
          <a:bodyPr/>
          <a:lstStyle/>
          <a:p>
            <a:pPr algn="ctr"/>
            <a:r>
              <a:rPr lang="en-US" sz="1200" dirty="0" smtClean="0"/>
              <a:t>Health Coverage Exemptions</a:t>
            </a:r>
            <a:endParaRPr lang="en-US" sz="1200" dirty="0"/>
          </a:p>
        </p:txBody>
      </p:sp>
      <p:sp>
        <p:nvSpPr>
          <p:cNvPr id="5" name="Slide Number Placeholder 4"/>
          <p:cNvSpPr>
            <a:spLocks noGrp="1"/>
          </p:cNvSpPr>
          <p:nvPr>
            <p:ph type="sldNum" sz="quarter" idx="4"/>
          </p:nvPr>
        </p:nvSpPr>
        <p:spPr/>
        <p:txBody>
          <a:bodyPr/>
          <a:lstStyle/>
          <a:p>
            <a:fld id="{E8555075-F7D8-774D-92CE-0FFE5404D32F}" type="slidenum">
              <a:rPr lang="en-US" smtClean="0">
                <a:solidFill>
                  <a:schemeClr val="tx1"/>
                </a:solidFill>
              </a:rPr>
              <a:pPr/>
              <a:t>34</a:t>
            </a:fld>
            <a:endParaRPr lang="en-US" dirty="0">
              <a:solidFill>
                <a:schemeClr val="tx1"/>
              </a:solidFill>
            </a:endParaRPr>
          </a:p>
        </p:txBody>
      </p:sp>
      <p:sp>
        <p:nvSpPr>
          <p:cNvPr id="14" name="Rectangle 13" descr="Screen grab from HealthCare.gov web page that shows Your Results: these exemptions may apply to you with You must fill out and mail in an application to claim these exemptions section highlighted." title="Screen grab from HealthCare.gov web page that shows Your Results: these exemptions may apply to you with You must fill out and mail in an application to claim these exemptions section highlighted."/>
          <p:cNvSpPr/>
          <p:nvPr/>
        </p:nvSpPr>
        <p:spPr>
          <a:xfrm>
            <a:off x="2209800" y="2895600"/>
            <a:ext cx="4648200" cy="32908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862145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If No Exemptions Apply to Your Situation</a:t>
            </a:r>
            <a:endParaRPr lang="en-US" dirty="0"/>
          </a:p>
        </p:txBody>
      </p:sp>
      <p:pic>
        <p:nvPicPr>
          <p:cNvPr id="6" name="Picture 5" title="screen shot: If no exemptions apply to your situation"/>
          <p:cNvPicPr>
            <a:picLocks noChangeAspect="1"/>
          </p:cNvPicPr>
          <p:nvPr/>
        </p:nvPicPr>
        <p:blipFill>
          <a:blip r:embed="rId3"/>
          <a:stretch>
            <a:fillRect/>
          </a:stretch>
        </p:blipFill>
        <p:spPr>
          <a:xfrm>
            <a:off x="2507746" y="1447800"/>
            <a:ext cx="6142959" cy="4739471"/>
          </a:xfrm>
          <a:prstGeom prst="rect">
            <a:avLst/>
          </a:prstGeom>
        </p:spPr>
      </p:pic>
      <p:sp>
        <p:nvSpPr>
          <p:cNvPr id="4" name="Date Placeholder 3"/>
          <p:cNvSpPr>
            <a:spLocks noGrp="1"/>
          </p:cNvSpPr>
          <p:nvPr>
            <p:ph type="dt" sz="half" idx="10"/>
          </p:nvPr>
        </p:nvSpPr>
        <p:spPr/>
        <p:txBody>
          <a:bodyPr/>
          <a:lstStyle/>
          <a:p>
            <a:r>
              <a:rPr lang="en-US" dirty="0" smtClean="0">
                <a:solidFill>
                  <a:schemeClr val="tx1"/>
                </a:solidFill>
              </a:rPr>
              <a:t>November 2016</a:t>
            </a:r>
            <a:endParaRPr lang="en-US" dirty="0">
              <a:solidFill>
                <a:schemeClr val="tx1"/>
              </a:solidFill>
            </a:endParaRPr>
          </a:p>
        </p:txBody>
      </p:sp>
      <p:sp>
        <p:nvSpPr>
          <p:cNvPr id="2" name="Footer Placeholder 1"/>
          <p:cNvSpPr>
            <a:spLocks noGrp="1"/>
          </p:cNvSpPr>
          <p:nvPr>
            <p:ph type="ftr" sz="quarter" idx="11"/>
          </p:nvPr>
        </p:nvSpPr>
        <p:spPr/>
        <p:txBody>
          <a:bodyPr/>
          <a:lstStyle/>
          <a:p>
            <a:r>
              <a:rPr lang="en-US" dirty="0" smtClean="0">
                <a:solidFill>
                  <a:schemeClr val="tx1"/>
                </a:solidFill>
              </a:rPr>
              <a:t>Health Coverage Exemptions</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E8555075-F7D8-774D-92CE-0FFE5404D32F}" type="slidenum">
              <a:rPr lang="en-US" smtClean="0"/>
              <a:pPr/>
              <a:t>35</a:t>
            </a:fld>
            <a:endParaRPr lang="en-US" dirty="0"/>
          </a:p>
        </p:txBody>
      </p:sp>
      <p:sp>
        <p:nvSpPr>
          <p:cNvPr id="10" name="Rounded Rectangular Callout 9"/>
          <p:cNvSpPr/>
          <p:nvPr/>
        </p:nvSpPr>
        <p:spPr>
          <a:xfrm>
            <a:off x="228600" y="1576137"/>
            <a:ext cx="1981200" cy="3311797"/>
          </a:xfrm>
          <a:prstGeom prst="wedgeRoundRectCallout">
            <a:avLst>
              <a:gd name="adj1" fmla="val 81637"/>
              <a:gd name="adj2" fmla="val 34140"/>
              <a:gd name="adj3" fmla="val 16667"/>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If consumers didn’t have qualifying coverage, and don’t qualify for an exemption, they’ll have to pay the fee for the months of 2016 they didn’t have </a:t>
            </a:r>
            <a:r>
              <a:rPr lang="en-US" b="1" dirty="0" smtClean="0">
                <a:solidFill>
                  <a:schemeClr val="bg1"/>
                </a:solidFill>
              </a:rPr>
              <a:t>coverage</a:t>
            </a:r>
            <a:endParaRPr lang="en-US" b="1" dirty="0">
              <a:solidFill>
                <a:schemeClr val="bg1"/>
              </a:solidFill>
            </a:endParaRPr>
          </a:p>
        </p:txBody>
      </p:sp>
    </p:spTree>
    <p:extLst>
      <p:ext uri="{BB962C8B-B14F-4D97-AF65-F5344CB8AC3E}">
        <p14:creationId xmlns:p14="http://schemas.microsoft.com/office/powerpoint/2010/main" val="18903108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892675"/>
          </a:xfrm>
        </p:spPr>
        <p:txBody>
          <a:bodyPr>
            <a:normAutofit/>
          </a:bodyPr>
          <a:lstStyle/>
          <a:p>
            <a:pPr marL="457200" lvl="1" indent="-457200">
              <a:spcBef>
                <a:spcPts val="600"/>
              </a:spcBef>
              <a:buFont typeface="Wingdings" panose="05000000000000000000" pitchFamily="2" charset="2"/>
              <a:buChar char="§"/>
            </a:pPr>
            <a:r>
              <a:rPr lang="en-US" sz="2400" dirty="0"/>
              <a:t>Read about each exemption type to determine which best fits the consumer’s </a:t>
            </a:r>
            <a:r>
              <a:rPr lang="en-US" sz="2400" dirty="0" smtClean="0"/>
              <a:t>situation</a:t>
            </a:r>
          </a:p>
          <a:p>
            <a:pPr marL="457200" lvl="1" indent="-457200">
              <a:spcBef>
                <a:spcPts val="600"/>
              </a:spcBef>
              <a:buFont typeface="Wingdings" panose="05000000000000000000" pitchFamily="2" charset="2"/>
              <a:buChar char="§"/>
            </a:pPr>
            <a:r>
              <a:rPr lang="en-US" sz="2400" dirty="0"/>
              <a:t>Ensure the consumer completes </a:t>
            </a:r>
            <a:r>
              <a:rPr lang="en-US" sz="2400" dirty="0" smtClean="0"/>
              <a:t>all questions, including Step </a:t>
            </a:r>
            <a:r>
              <a:rPr lang="en-US" sz="2400" dirty="0"/>
              <a:t>2 of the application for every adult in the </a:t>
            </a:r>
            <a:r>
              <a:rPr lang="en-US" sz="2400" dirty="0" smtClean="0"/>
              <a:t>tax household</a:t>
            </a:r>
          </a:p>
          <a:p>
            <a:pPr marL="457200" lvl="1" indent="-457200">
              <a:spcBef>
                <a:spcPts val="600"/>
              </a:spcBef>
              <a:buFont typeface="Wingdings" panose="05000000000000000000" pitchFamily="2" charset="2"/>
              <a:buChar char="§"/>
            </a:pPr>
            <a:r>
              <a:rPr lang="en-US" sz="2400" dirty="0" smtClean="0"/>
              <a:t>Encourage consumers to submit any supporting documents requested on the application (note: different exemptions require different documents) or processing will be delayed </a:t>
            </a:r>
            <a:endParaRPr lang="en-US" sz="2400" dirty="0"/>
          </a:p>
          <a:p>
            <a:pPr marL="457200" lvl="1" indent="-457200">
              <a:spcBef>
                <a:spcPts val="600"/>
              </a:spcBef>
              <a:buFont typeface="Wingdings" panose="05000000000000000000" pitchFamily="2" charset="2"/>
              <a:buChar char="§"/>
            </a:pPr>
            <a:r>
              <a:rPr lang="en-US" sz="2400" dirty="0" smtClean="0"/>
              <a:t>Originals (other than the application itself) should </a:t>
            </a:r>
            <a:r>
              <a:rPr lang="en-US" sz="2400" b="1" dirty="0" smtClean="0"/>
              <a:t>not</a:t>
            </a:r>
            <a:r>
              <a:rPr lang="en-US" sz="2400" dirty="0" smtClean="0"/>
              <a:t> be sent.</a:t>
            </a:r>
          </a:p>
          <a:p>
            <a:pPr marL="457200" lvl="1" indent="-457200">
              <a:spcBef>
                <a:spcPts val="600"/>
              </a:spcBef>
              <a:buFont typeface="Wingdings" panose="05000000000000000000" pitchFamily="2" charset="2"/>
              <a:buChar char="§"/>
            </a:pPr>
            <a:r>
              <a:rPr lang="en-US" sz="2400" dirty="0" smtClean="0"/>
              <a:t>Consumers should keep a copy of the completed application and all documents submitted to the Marketplace, along with proof of mailing</a:t>
            </a:r>
            <a:endParaRPr lang="en-US" sz="2400" dirty="0"/>
          </a:p>
        </p:txBody>
      </p:sp>
      <p:sp>
        <p:nvSpPr>
          <p:cNvPr id="2" name="Title 1"/>
          <p:cNvSpPr>
            <a:spLocks noGrp="1"/>
          </p:cNvSpPr>
          <p:nvPr>
            <p:ph type="title"/>
          </p:nvPr>
        </p:nvSpPr>
        <p:spPr/>
        <p:txBody>
          <a:bodyPr>
            <a:normAutofit fontScale="90000"/>
          </a:bodyPr>
          <a:lstStyle/>
          <a:p>
            <a:pPr algn="ctr"/>
            <a:r>
              <a:rPr lang="en-US" dirty="0" smtClean="0"/>
              <a:t>Tips for Helping Consumers with Exemption Applications </a:t>
            </a:r>
            <a:endParaRPr lang="en-US" dirty="0"/>
          </a:p>
        </p:txBody>
      </p:sp>
      <p:sp>
        <p:nvSpPr>
          <p:cNvPr id="4" name="Date Placeholder 3"/>
          <p:cNvSpPr>
            <a:spLocks noGrp="1"/>
          </p:cNvSpPr>
          <p:nvPr>
            <p:ph type="dt" sz="half" idx="10"/>
          </p:nvPr>
        </p:nvSpPr>
        <p:spPr/>
        <p:txBody>
          <a:bodyPr/>
          <a:lstStyle/>
          <a:p>
            <a:r>
              <a:rPr lang="en-US" dirty="0" smtClean="0">
                <a:solidFill>
                  <a:schemeClr val="tx1"/>
                </a:solidFill>
              </a:rPr>
              <a:t>November 2016</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78C0CC3C-85F1-4D86-9B70-8D9F8B17F046}" type="slidenum">
              <a:rPr lang="en-US" smtClean="0"/>
              <a:pPr/>
              <a:t>36</a:t>
            </a:fld>
            <a:endParaRPr lang="en-US" dirty="0"/>
          </a:p>
        </p:txBody>
      </p:sp>
      <p:sp>
        <p:nvSpPr>
          <p:cNvPr id="6" name="Footer Placeholder 5"/>
          <p:cNvSpPr>
            <a:spLocks noGrp="1"/>
          </p:cNvSpPr>
          <p:nvPr>
            <p:ph type="ftr" sz="quarter" idx="11"/>
          </p:nvPr>
        </p:nvSpPr>
        <p:spPr/>
        <p:txBody>
          <a:bodyPr/>
          <a:lstStyle/>
          <a:p>
            <a:r>
              <a:rPr lang="en-US" dirty="0" smtClean="0">
                <a:solidFill>
                  <a:schemeClr val="tx1"/>
                </a:solidFill>
              </a:rPr>
              <a:t>Health Coverage Exemptions</a:t>
            </a:r>
            <a:endParaRPr lang="en-US" dirty="0">
              <a:solidFill>
                <a:schemeClr val="tx1"/>
              </a:solidFill>
            </a:endParaRPr>
          </a:p>
        </p:txBody>
      </p:sp>
    </p:spTree>
    <p:extLst>
      <p:ext uri="{BB962C8B-B14F-4D97-AF65-F5344CB8AC3E}">
        <p14:creationId xmlns:p14="http://schemas.microsoft.com/office/powerpoint/2010/main" val="21049232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775" y="1371600"/>
            <a:ext cx="8229600" cy="4525963"/>
          </a:xfrm>
        </p:spPr>
        <p:txBody>
          <a:bodyPr>
            <a:normAutofit fontScale="85000" lnSpcReduction="10000"/>
          </a:bodyPr>
          <a:lstStyle/>
          <a:p>
            <a:pPr>
              <a:lnSpc>
                <a:spcPct val="110000"/>
              </a:lnSpc>
              <a:spcBef>
                <a:spcPts val="600"/>
              </a:spcBef>
            </a:pPr>
            <a:r>
              <a:rPr lang="en-US" dirty="0" smtClean="0"/>
              <a:t>Exemption Application Forms at </a:t>
            </a:r>
            <a:r>
              <a:rPr lang="en-US" u="sng" dirty="0" smtClean="0">
                <a:hlinkClick r:id="rId3"/>
              </a:rPr>
              <a:t>HealthCare.gov/health-coverage-exemptions/forms-how-to-apply/</a:t>
            </a:r>
            <a:endParaRPr lang="en-US" dirty="0"/>
          </a:p>
          <a:p>
            <a:pPr>
              <a:lnSpc>
                <a:spcPct val="110000"/>
              </a:lnSpc>
              <a:spcBef>
                <a:spcPts val="600"/>
              </a:spcBef>
              <a:spcAft>
                <a:spcPts val="1200"/>
              </a:spcAft>
            </a:pPr>
            <a:r>
              <a:rPr lang="en-US" dirty="0" smtClean="0"/>
              <a:t>Form 8965 and its instructions at </a:t>
            </a:r>
            <a:r>
              <a:rPr lang="en-US" dirty="0" smtClean="0">
                <a:hlinkClick r:id="rId4"/>
              </a:rPr>
              <a:t>irs.gov/</a:t>
            </a:r>
            <a:r>
              <a:rPr lang="en-US" dirty="0" err="1" smtClean="0">
                <a:hlinkClick r:id="rId4"/>
              </a:rPr>
              <a:t>uac</a:t>
            </a:r>
            <a:r>
              <a:rPr lang="en-US" dirty="0" smtClean="0">
                <a:hlinkClick r:id="rId4"/>
              </a:rPr>
              <a:t>/About-Form-8965</a:t>
            </a:r>
            <a:r>
              <a:rPr lang="en-US" dirty="0" smtClean="0"/>
              <a:t>    </a:t>
            </a:r>
          </a:p>
          <a:p>
            <a:pPr>
              <a:lnSpc>
                <a:spcPct val="110000"/>
              </a:lnSpc>
              <a:spcBef>
                <a:spcPts val="600"/>
              </a:spcBef>
              <a:spcAft>
                <a:spcPts val="1200"/>
              </a:spcAft>
            </a:pPr>
            <a:r>
              <a:rPr lang="en-US" dirty="0" smtClean="0"/>
              <a:t>Catastrophic Plan Information at </a:t>
            </a:r>
            <a:r>
              <a:rPr lang="en-US" dirty="0" smtClean="0">
                <a:hlinkClick r:id="rId5"/>
              </a:rPr>
              <a:t>HealthCare.gov/choose-a-plan/plans-categories</a:t>
            </a:r>
            <a:r>
              <a:rPr lang="en-US" dirty="0">
                <a:hlinkClick r:id="rId5"/>
              </a:rPr>
              <a:t>/#</a:t>
            </a:r>
            <a:r>
              <a:rPr lang="en-US" dirty="0" smtClean="0">
                <a:hlinkClick r:id="rId5"/>
              </a:rPr>
              <a:t>catastrophic</a:t>
            </a:r>
            <a:r>
              <a:rPr lang="en-US" dirty="0" smtClean="0"/>
              <a:t> </a:t>
            </a:r>
          </a:p>
          <a:p>
            <a:pPr>
              <a:lnSpc>
                <a:spcPct val="110000"/>
              </a:lnSpc>
              <a:spcBef>
                <a:spcPts val="600"/>
              </a:spcBef>
              <a:spcAft>
                <a:spcPts val="1200"/>
              </a:spcAft>
            </a:pPr>
            <a:r>
              <a:rPr lang="en-US" dirty="0" smtClean="0"/>
              <a:t>Exemption types at </a:t>
            </a:r>
            <a:r>
              <a:rPr lang="en-US" u="sng" dirty="0" smtClean="0">
                <a:hlinkClick r:id="rId6"/>
              </a:rPr>
              <a:t>HealthCare.gov/exemptions</a:t>
            </a:r>
            <a:endParaRPr lang="en-US" dirty="0" smtClean="0">
              <a:hlinkClick r:id="rId7"/>
            </a:endParaRPr>
          </a:p>
          <a:p>
            <a:pPr>
              <a:lnSpc>
                <a:spcPct val="110000"/>
              </a:lnSpc>
              <a:spcBef>
                <a:spcPts val="600"/>
              </a:spcBef>
            </a:pPr>
            <a:r>
              <a:rPr lang="en-US" dirty="0"/>
              <a:t>Marketplace resources at </a:t>
            </a:r>
            <a:r>
              <a:rPr lang="en-US" u="sng" dirty="0" smtClean="0">
                <a:hlinkClick r:id="rId7"/>
              </a:rPr>
              <a:t>Marketplace.cms.gov</a:t>
            </a:r>
            <a:endParaRPr lang="en-US" dirty="0" smtClean="0"/>
          </a:p>
          <a:p>
            <a:pPr marL="0" indent="0">
              <a:lnSpc>
                <a:spcPct val="110000"/>
              </a:lnSpc>
              <a:spcBef>
                <a:spcPts val="600"/>
              </a:spcBef>
              <a:buNone/>
            </a:pPr>
            <a:endParaRPr lang="en-US" dirty="0" smtClean="0"/>
          </a:p>
          <a:p>
            <a:pPr>
              <a:lnSpc>
                <a:spcPct val="110000"/>
              </a:lnSpc>
              <a:spcBef>
                <a:spcPts val="600"/>
              </a:spcBef>
            </a:pPr>
            <a:endParaRPr lang="en-US" dirty="0"/>
          </a:p>
        </p:txBody>
      </p:sp>
      <p:sp>
        <p:nvSpPr>
          <p:cNvPr id="2" name="Title 1"/>
          <p:cNvSpPr>
            <a:spLocks noGrp="1"/>
          </p:cNvSpPr>
          <p:nvPr>
            <p:ph type="title"/>
          </p:nvPr>
        </p:nvSpPr>
        <p:spPr/>
        <p:txBody>
          <a:bodyPr/>
          <a:lstStyle/>
          <a:p>
            <a:pPr algn="ctr"/>
            <a:r>
              <a:rPr lang="en-US" dirty="0" smtClean="0"/>
              <a:t>Resources</a:t>
            </a:r>
            <a:endParaRPr lang="en-US" dirty="0"/>
          </a:p>
        </p:txBody>
      </p:sp>
      <p:sp>
        <p:nvSpPr>
          <p:cNvPr id="4" name="Date Placeholder 3"/>
          <p:cNvSpPr>
            <a:spLocks noGrp="1"/>
          </p:cNvSpPr>
          <p:nvPr>
            <p:ph type="dt" sz="half" idx="10"/>
          </p:nvPr>
        </p:nvSpPr>
        <p:spPr/>
        <p:txBody>
          <a:bodyPr/>
          <a:lstStyle/>
          <a:p>
            <a:r>
              <a:rPr lang="en-US" dirty="0" smtClean="0">
                <a:solidFill>
                  <a:schemeClr val="tx1"/>
                </a:solidFill>
              </a:rPr>
              <a:t>November 2016</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78C0CC3C-85F1-4D86-9B70-8D9F8B17F046}" type="slidenum">
              <a:rPr lang="en-US" smtClean="0"/>
              <a:pPr/>
              <a:t>37</a:t>
            </a:fld>
            <a:endParaRPr lang="en-US" dirty="0"/>
          </a:p>
        </p:txBody>
      </p:sp>
      <p:sp>
        <p:nvSpPr>
          <p:cNvPr id="6" name="Footer Placeholder 5"/>
          <p:cNvSpPr>
            <a:spLocks noGrp="1"/>
          </p:cNvSpPr>
          <p:nvPr>
            <p:ph type="ftr" sz="quarter" idx="11"/>
          </p:nvPr>
        </p:nvSpPr>
        <p:spPr/>
        <p:txBody>
          <a:bodyPr/>
          <a:lstStyle/>
          <a:p>
            <a:r>
              <a:rPr lang="en-US" dirty="0" smtClean="0">
                <a:solidFill>
                  <a:schemeClr val="tx1"/>
                </a:solidFill>
              </a:rPr>
              <a:t>Health Coverage Exemptions</a:t>
            </a:r>
            <a:endParaRPr lang="en-US" dirty="0">
              <a:solidFill>
                <a:schemeClr val="tx1"/>
              </a:solidFill>
            </a:endParaRPr>
          </a:p>
        </p:txBody>
      </p:sp>
    </p:spTree>
    <p:extLst>
      <p:ext uri="{BB962C8B-B14F-4D97-AF65-F5344CB8AC3E}">
        <p14:creationId xmlns:p14="http://schemas.microsoft.com/office/powerpoint/2010/main" val="2745947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hidden="1"/>
          <p:cNvSpPr>
            <a:spLocks noGrp="1"/>
          </p:cNvSpPr>
          <p:nvPr>
            <p:ph type="title"/>
          </p:nvPr>
        </p:nvSpPr>
        <p:spPr/>
        <p:txBody>
          <a:bodyPr>
            <a:normAutofit/>
          </a:bodyPr>
          <a:lstStyle/>
          <a:p>
            <a:r>
              <a:rPr lang="en-US" dirty="0" smtClean="0"/>
              <a:t>National Training Program Contact Information</a:t>
            </a:r>
            <a:endParaRPr lang="en-US" dirty="0"/>
          </a:p>
        </p:txBody>
      </p:sp>
      <p:sp>
        <p:nvSpPr>
          <p:cNvPr id="3" name="Content Placeholder 2"/>
          <p:cNvSpPr>
            <a:spLocks noGrp="1"/>
          </p:cNvSpPr>
          <p:nvPr>
            <p:ph idx="1"/>
          </p:nvPr>
        </p:nvSpPr>
        <p:spPr>
          <a:xfrm>
            <a:off x="304800" y="1363710"/>
            <a:ext cx="8382000" cy="4525963"/>
          </a:xfrm>
        </p:spPr>
        <p:txBody>
          <a:bodyPr>
            <a:normAutofit/>
          </a:bodyPr>
          <a:lstStyle/>
          <a:p>
            <a:pPr marL="0" indent="0" algn="ctr">
              <a:buNone/>
            </a:pPr>
            <a:r>
              <a:rPr lang="en-US" dirty="0" smtClean="0"/>
              <a:t>This training module is provided by the</a:t>
            </a:r>
          </a:p>
          <a:p>
            <a:pPr marL="0" indent="0" algn="ctr">
              <a:buNone/>
            </a:pPr>
            <a:r>
              <a:rPr lang="en-US" dirty="0" smtClean="0"/>
              <a:t>CMS National Training Program (NTP)</a:t>
            </a:r>
          </a:p>
          <a:p>
            <a:pPr marL="0" indent="0" algn="ctr">
              <a:buNone/>
            </a:pPr>
            <a:r>
              <a:rPr lang="en-US" dirty="0" smtClean="0"/>
              <a:t>For questions about training products email </a:t>
            </a:r>
            <a:r>
              <a:rPr lang="en-US" dirty="0" smtClean="0">
                <a:hlinkClick r:id="rId3"/>
              </a:rPr>
              <a:t>training@cms.hhs.gov</a:t>
            </a:r>
            <a:r>
              <a:rPr lang="en-US" dirty="0" smtClean="0"/>
              <a:t>. </a:t>
            </a:r>
          </a:p>
          <a:p>
            <a:pPr marL="0" indent="0" algn="ctr">
              <a:buNone/>
            </a:pPr>
            <a:r>
              <a:rPr lang="en-US" dirty="0" smtClean="0"/>
              <a:t>To view all available NTP materials,</a:t>
            </a:r>
          </a:p>
          <a:p>
            <a:pPr marL="0" indent="0" algn="ctr">
              <a:buNone/>
            </a:pPr>
            <a:r>
              <a:rPr lang="en-US" dirty="0" smtClean="0"/>
              <a:t> or to subscribe to our email list, visit </a:t>
            </a:r>
            <a:r>
              <a:rPr lang="en-US" dirty="0" smtClean="0">
                <a:hlinkClick r:id="rId4"/>
              </a:rPr>
              <a:t>cms.gov/outreach-and-education/training/cmsnationaltrainingprogram/</a:t>
            </a:r>
            <a:r>
              <a:rPr lang="en-US" dirty="0" smtClean="0"/>
              <a:t>. </a:t>
            </a:r>
          </a:p>
          <a:p>
            <a:endParaRPr lang="en-US" dirty="0" smtClean="0"/>
          </a:p>
          <a:p>
            <a:endParaRPr lang="en-US" dirty="0"/>
          </a:p>
        </p:txBody>
      </p:sp>
    </p:spTree>
    <p:extLst>
      <p:ext uri="{BB962C8B-B14F-4D97-AF65-F5344CB8AC3E}">
        <p14:creationId xmlns:p14="http://schemas.microsoft.com/office/powerpoint/2010/main" val="36635114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59569"/>
            <a:ext cx="8382000" cy="4880906"/>
          </a:xfrm>
        </p:spPr>
        <p:txBody>
          <a:bodyPr>
            <a:normAutofit fontScale="25000" lnSpcReduction="20000"/>
          </a:bodyPr>
          <a:lstStyle/>
          <a:p>
            <a:pPr>
              <a:lnSpc>
                <a:spcPct val="120000"/>
              </a:lnSpc>
              <a:spcBef>
                <a:spcPts val="600"/>
              </a:spcBef>
            </a:pPr>
            <a:r>
              <a:rPr lang="en-US" sz="11200" dirty="0" smtClean="0"/>
              <a:t>Minimum essential coverage also includes</a:t>
            </a:r>
            <a:endParaRPr lang="en-US" sz="11200" b="1" dirty="0" smtClean="0"/>
          </a:p>
          <a:p>
            <a:pPr lvl="1">
              <a:lnSpc>
                <a:spcPct val="120000"/>
              </a:lnSpc>
              <a:spcBef>
                <a:spcPts val="600"/>
              </a:spcBef>
            </a:pPr>
            <a:r>
              <a:rPr lang="en-US" sz="9200" dirty="0" smtClean="0"/>
              <a:t>Most types of TRICARE coverage</a:t>
            </a:r>
          </a:p>
          <a:p>
            <a:pPr lvl="1">
              <a:lnSpc>
                <a:spcPct val="120000"/>
              </a:lnSpc>
              <a:spcBef>
                <a:spcPts val="600"/>
              </a:spcBef>
            </a:pPr>
            <a:r>
              <a:rPr lang="en-US" sz="9200" dirty="0" smtClean="0"/>
              <a:t>Coverage provided to Peace Corp volunteers</a:t>
            </a:r>
          </a:p>
          <a:p>
            <a:pPr lvl="1">
              <a:lnSpc>
                <a:spcPct val="120000"/>
              </a:lnSpc>
              <a:spcBef>
                <a:spcPts val="600"/>
              </a:spcBef>
            </a:pPr>
            <a:r>
              <a:rPr lang="en-US" sz="9200" dirty="0" smtClean="0"/>
              <a:t>Coverage under the Nonappropriated Fund Health Benefit Program</a:t>
            </a:r>
          </a:p>
          <a:p>
            <a:pPr lvl="1">
              <a:lnSpc>
                <a:spcPct val="120000"/>
              </a:lnSpc>
              <a:spcBef>
                <a:spcPts val="600"/>
              </a:spcBef>
            </a:pPr>
            <a:r>
              <a:rPr lang="en-US" sz="9200" dirty="0" smtClean="0"/>
              <a:t>Refugee Medical Assistance supported by the Administration for Children and Families (ACF)</a:t>
            </a:r>
          </a:p>
          <a:p>
            <a:pPr lvl="1">
              <a:lnSpc>
                <a:spcPct val="120000"/>
              </a:lnSpc>
              <a:spcBef>
                <a:spcPts val="600"/>
              </a:spcBef>
            </a:pPr>
            <a:r>
              <a:rPr lang="en-US" sz="9200" dirty="0" smtClean="0"/>
              <a:t>Self-funded health coverage offered to students by universities</a:t>
            </a:r>
          </a:p>
          <a:p>
            <a:pPr lvl="1">
              <a:lnSpc>
                <a:spcPct val="120000"/>
              </a:lnSpc>
              <a:spcBef>
                <a:spcPts val="600"/>
              </a:spcBef>
            </a:pPr>
            <a:r>
              <a:rPr lang="en-US" sz="9200" dirty="0" smtClean="0"/>
              <a:t>State high-risk pools </a:t>
            </a:r>
          </a:p>
          <a:p>
            <a:pPr lvl="1">
              <a:lnSpc>
                <a:spcPct val="120000"/>
              </a:lnSpc>
              <a:spcBef>
                <a:spcPts val="600"/>
              </a:spcBef>
            </a:pPr>
            <a:r>
              <a:rPr lang="en-US" sz="9200" dirty="0" smtClean="0"/>
              <a:t>Other coverage recognized by the Secretary of the Department of Health and Human Services</a:t>
            </a:r>
          </a:p>
          <a:p>
            <a:pPr marL="0" indent="0">
              <a:spcBef>
                <a:spcPts val="600"/>
              </a:spcBef>
              <a:buNone/>
            </a:pPr>
            <a:endParaRPr lang="en-US" sz="9200" dirty="0"/>
          </a:p>
        </p:txBody>
      </p:sp>
      <p:sp>
        <p:nvSpPr>
          <p:cNvPr id="3" name="Title 2"/>
          <p:cNvSpPr>
            <a:spLocks noGrp="1"/>
          </p:cNvSpPr>
          <p:nvPr>
            <p:ph type="title"/>
          </p:nvPr>
        </p:nvSpPr>
        <p:spPr/>
        <p:txBody>
          <a:bodyPr>
            <a:normAutofit fontScale="90000"/>
          </a:bodyPr>
          <a:lstStyle/>
          <a:p>
            <a:r>
              <a:rPr lang="en-US" dirty="0" smtClean="0"/>
              <a:t>What is Minimum Essential Coverage? (continued)</a:t>
            </a:r>
            <a:endParaRPr lang="en-US" dirty="0"/>
          </a:p>
        </p:txBody>
      </p:sp>
      <p:sp>
        <p:nvSpPr>
          <p:cNvPr id="8" name="Date Placeholder 1"/>
          <p:cNvSpPr>
            <a:spLocks noGrp="1"/>
          </p:cNvSpPr>
          <p:nvPr>
            <p:ph type="dt" sz="half" idx="4294967295"/>
          </p:nvPr>
        </p:nvSpPr>
        <p:spPr>
          <a:xfrm>
            <a:off x="457200" y="6340475"/>
            <a:ext cx="2133600" cy="365125"/>
          </a:xfrm>
          <a:prstGeom prst="rect">
            <a:avLst/>
          </a:prstGeom>
        </p:spPr>
        <p:txBody>
          <a:bodyPr/>
          <a:lstStyle/>
          <a:p>
            <a:r>
              <a:rPr lang="en-US" sz="1200" dirty="0" smtClean="0">
                <a:solidFill>
                  <a:schemeClr val="tx1"/>
                </a:solidFill>
                <a:latin typeface="+mj-lt"/>
              </a:rPr>
              <a:t>November 2016</a:t>
            </a:r>
            <a:endParaRPr lang="en-US" sz="1200" dirty="0">
              <a:solidFill>
                <a:schemeClr val="tx1"/>
              </a:solidFill>
              <a:latin typeface="+mj-lt"/>
            </a:endParaRPr>
          </a:p>
        </p:txBody>
      </p:sp>
      <p:sp>
        <p:nvSpPr>
          <p:cNvPr id="10" name="Slide Number Placeholder 3"/>
          <p:cNvSpPr>
            <a:spLocks noGrp="1"/>
          </p:cNvSpPr>
          <p:nvPr>
            <p:ph type="sldNum" sz="quarter" idx="4294967295"/>
          </p:nvPr>
        </p:nvSpPr>
        <p:spPr>
          <a:xfrm>
            <a:off x="6553200" y="6340475"/>
            <a:ext cx="2133600" cy="365125"/>
          </a:xfrm>
          <a:prstGeom prst="rect">
            <a:avLst/>
          </a:prstGeom>
        </p:spPr>
        <p:txBody>
          <a:bodyPr/>
          <a:lstStyle/>
          <a:p>
            <a:pPr algn="r"/>
            <a:fld id="{FB96A6F3-21FB-4D68-B526-5404B4C85F47}" type="slidenum">
              <a:rPr lang="en-US" sz="1200" smtClean="0">
                <a:solidFill>
                  <a:schemeClr val="tx1"/>
                </a:solidFill>
                <a:latin typeface="+mj-lt"/>
              </a:rPr>
              <a:pPr algn="r"/>
              <a:t>4</a:t>
            </a:fld>
            <a:endParaRPr lang="en-US" sz="1200" dirty="0">
              <a:solidFill>
                <a:schemeClr val="tx1"/>
              </a:solidFill>
              <a:latin typeface="+mj-lt"/>
            </a:endParaRPr>
          </a:p>
        </p:txBody>
      </p:sp>
      <p:sp>
        <p:nvSpPr>
          <p:cNvPr id="4" name="Footer Placeholder 3"/>
          <p:cNvSpPr>
            <a:spLocks noGrp="1"/>
          </p:cNvSpPr>
          <p:nvPr>
            <p:ph type="ftr" sz="quarter" idx="11"/>
          </p:nvPr>
        </p:nvSpPr>
        <p:spPr/>
        <p:txBody>
          <a:bodyPr/>
          <a:lstStyle/>
          <a:p>
            <a:r>
              <a:rPr lang="en-US" dirty="0" smtClean="0">
                <a:solidFill>
                  <a:schemeClr val="tx1"/>
                </a:solidFill>
              </a:rPr>
              <a:t>Health Coverage Exemptions</a:t>
            </a:r>
            <a:endParaRPr lang="en-US" dirty="0">
              <a:solidFill>
                <a:schemeClr val="tx1"/>
              </a:solidFill>
            </a:endParaRPr>
          </a:p>
        </p:txBody>
      </p:sp>
    </p:spTree>
    <p:extLst>
      <p:ext uri="{BB962C8B-B14F-4D97-AF65-F5344CB8AC3E}">
        <p14:creationId xmlns:p14="http://schemas.microsoft.com/office/powerpoint/2010/main" val="3213414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371600"/>
            <a:ext cx="8839200" cy="4968875"/>
          </a:xfrm>
        </p:spPr>
        <p:txBody>
          <a:bodyPr>
            <a:noAutofit/>
          </a:bodyPr>
          <a:lstStyle/>
          <a:p>
            <a:pPr>
              <a:spcBef>
                <a:spcPts val="600"/>
              </a:spcBef>
            </a:pPr>
            <a:r>
              <a:rPr lang="en-US" sz="2800" dirty="0"/>
              <a:t>Exemptions are available based on a number of circumstances, including certain hardships, some life events, health coverage or financial status, and membership in some </a:t>
            </a:r>
            <a:r>
              <a:rPr lang="en-US" sz="2800" dirty="0" smtClean="0"/>
              <a:t>groups</a:t>
            </a:r>
          </a:p>
          <a:p>
            <a:pPr lvl="1">
              <a:spcBef>
                <a:spcPts val="600"/>
              </a:spcBef>
            </a:pPr>
            <a:r>
              <a:rPr lang="en-US" sz="2400" dirty="0"/>
              <a:t>Consumers who qualify for an “exemption” </a:t>
            </a:r>
            <a:r>
              <a:rPr lang="en-US" sz="2400" dirty="0" smtClean="0"/>
              <a:t>don’t have to pay the </a:t>
            </a:r>
            <a:r>
              <a:rPr lang="en-US" sz="2400" dirty="0"/>
              <a:t>fee </a:t>
            </a:r>
          </a:p>
          <a:p>
            <a:pPr>
              <a:spcBef>
                <a:spcPts val="600"/>
              </a:spcBef>
            </a:pPr>
            <a:r>
              <a:rPr lang="en-US" sz="2800" dirty="0" smtClean="0"/>
              <a:t>Some </a:t>
            </a:r>
            <a:r>
              <a:rPr lang="en-US" sz="2800" dirty="0"/>
              <a:t>health coverage exemptions </a:t>
            </a:r>
            <a:r>
              <a:rPr lang="en-US" sz="2800" dirty="0" smtClean="0"/>
              <a:t>are claimed on their </a:t>
            </a:r>
            <a:r>
              <a:rPr lang="en-US" sz="2800" dirty="0"/>
              <a:t>federal tax </a:t>
            </a:r>
            <a:r>
              <a:rPr lang="en-US" sz="2800" dirty="0" smtClean="0"/>
              <a:t>return, and others with </a:t>
            </a:r>
            <a:r>
              <a:rPr lang="en-US" sz="2800" dirty="0"/>
              <a:t>a paper </a:t>
            </a:r>
            <a:r>
              <a:rPr lang="en-US" sz="2800" dirty="0" smtClean="0"/>
              <a:t>application through the Marketplace</a:t>
            </a:r>
          </a:p>
        </p:txBody>
      </p:sp>
      <p:sp>
        <p:nvSpPr>
          <p:cNvPr id="3" name="Title 2"/>
          <p:cNvSpPr>
            <a:spLocks noGrp="1"/>
          </p:cNvSpPr>
          <p:nvPr>
            <p:ph type="title"/>
          </p:nvPr>
        </p:nvSpPr>
        <p:spPr/>
        <p:txBody>
          <a:bodyPr/>
          <a:lstStyle/>
          <a:p>
            <a:r>
              <a:rPr lang="en-US" dirty="0" smtClean="0"/>
              <a:t>Exemption Overview</a:t>
            </a:r>
            <a:endParaRPr lang="en-US" dirty="0"/>
          </a:p>
        </p:txBody>
      </p:sp>
      <p:sp>
        <p:nvSpPr>
          <p:cNvPr id="4" name="Date Placeholder 3"/>
          <p:cNvSpPr>
            <a:spLocks noGrp="1"/>
          </p:cNvSpPr>
          <p:nvPr>
            <p:ph type="dt" sz="half" idx="10"/>
          </p:nvPr>
        </p:nvSpPr>
        <p:spPr/>
        <p:txBody>
          <a:bodyPr/>
          <a:lstStyle/>
          <a:p>
            <a:r>
              <a:rPr lang="en-US" dirty="0" smtClean="0">
                <a:solidFill>
                  <a:schemeClr val="tx1"/>
                </a:solidFill>
              </a:rPr>
              <a:t>November 2016</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E8555075-F7D8-774D-92CE-0FFE5404D32F}" type="slidenum">
              <a:rPr lang="en-US" smtClean="0"/>
              <a:pPr/>
              <a:t>5</a:t>
            </a:fld>
            <a:endParaRPr lang="en-US" dirty="0"/>
          </a:p>
        </p:txBody>
      </p:sp>
      <p:sp>
        <p:nvSpPr>
          <p:cNvPr id="6" name="Footer Placeholder 5"/>
          <p:cNvSpPr>
            <a:spLocks noGrp="1"/>
          </p:cNvSpPr>
          <p:nvPr>
            <p:ph type="ftr" sz="quarter" idx="11"/>
          </p:nvPr>
        </p:nvSpPr>
        <p:spPr/>
        <p:txBody>
          <a:bodyPr/>
          <a:lstStyle/>
          <a:p>
            <a:r>
              <a:rPr lang="en-US" dirty="0" smtClean="0">
                <a:solidFill>
                  <a:schemeClr val="tx1"/>
                </a:solidFill>
              </a:rPr>
              <a:t>Health Coverage Exemptions</a:t>
            </a:r>
            <a:endParaRPr lang="en-US" dirty="0">
              <a:solidFill>
                <a:schemeClr val="tx1"/>
              </a:solidFill>
            </a:endParaRPr>
          </a:p>
        </p:txBody>
      </p:sp>
    </p:spTree>
    <p:extLst>
      <p:ext uri="{BB962C8B-B14F-4D97-AF65-F5344CB8AC3E}">
        <p14:creationId xmlns:p14="http://schemas.microsoft.com/office/powerpoint/2010/main" val="27908750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371600"/>
            <a:ext cx="8839200" cy="4968875"/>
          </a:xfrm>
        </p:spPr>
        <p:txBody>
          <a:bodyPr>
            <a:noAutofit/>
          </a:bodyPr>
          <a:lstStyle/>
          <a:p>
            <a:pPr lvl="1">
              <a:spcBef>
                <a:spcPts val="600"/>
              </a:spcBef>
            </a:pPr>
            <a:r>
              <a:rPr lang="en-US" sz="2400" dirty="0" smtClean="0">
                <a:solidFill>
                  <a:prstClr val="black"/>
                </a:solidFill>
              </a:rPr>
              <a:t>Consumers </a:t>
            </a:r>
            <a:r>
              <a:rPr lang="en-US" sz="2400" dirty="0">
                <a:solidFill>
                  <a:prstClr val="black"/>
                </a:solidFill>
              </a:rPr>
              <a:t>should research the exemption type to determine where to claim </a:t>
            </a:r>
            <a:r>
              <a:rPr lang="en-US" sz="2400" dirty="0" smtClean="0">
                <a:solidFill>
                  <a:prstClr val="black"/>
                </a:solidFill>
              </a:rPr>
              <a:t>it</a:t>
            </a:r>
          </a:p>
          <a:p>
            <a:pPr lvl="2">
              <a:spcBef>
                <a:spcPts val="600"/>
              </a:spcBef>
            </a:pPr>
            <a:r>
              <a:rPr lang="en-US" sz="2400" dirty="0" smtClean="0">
                <a:solidFill>
                  <a:prstClr val="black"/>
                </a:solidFill>
              </a:rPr>
              <a:t>Use the </a:t>
            </a:r>
            <a:r>
              <a:rPr lang="en-US" sz="2400" dirty="0" smtClean="0"/>
              <a:t>exemptions screener tool, visit </a:t>
            </a:r>
            <a:r>
              <a:rPr lang="en-US" sz="2400" u="sng" dirty="0">
                <a:hlinkClick r:id="rId3"/>
              </a:rPr>
              <a:t>healthcare.gov/exemptions-tool/#/</a:t>
            </a:r>
            <a:endParaRPr lang="en-US" sz="2400" dirty="0"/>
          </a:p>
          <a:p>
            <a:pPr lvl="1">
              <a:spcBef>
                <a:spcPts val="600"/>
              </a:spcBef>
            </a:pPr>
            <a:r>
              <a:rPr lang="en-US" sz="2400" dirty="0" smtClean="0">
                <a:solidFill>
                  <a:prstClr val="black"/>
                </a:solidFill>
              </a:rPr>
              <a:t>For exemptions claimed </a:t>
            </a:r>
            <a:r>
              <a:rPr lang="en-US" sz="2400" dirty="0">
                <a:solidFill>
                  <a:prstClr val="black"/>
                </a:solidFill>
              </a:rPr>
              <a:t>on a federal tax </a:t>
            </a:r>
            <a:r>
              <a:rPr lang="en-US" sz="2400" dirty="0" smtClean="0">
                <a:solidFill>
                  <a:prstClr val="black"/>
                </a:solidFill>
              </a:rPr>
              <a:t>return, </a:t>
            </a:r>
            <a:r>
              <a:rPr lang="en-US" sz="2400" dirty="0">
                <a:solidFill>
                  <a:prstClr val="black"/>
                </a:solidFill>
              </a:rPr>
              <a:t>there’s no need to apply for an exemption through the Marketplace</a:t>
            </a:r>
          </a:p>
          <a:p>
            <a:pPr>
              <a:spcBef>
                <a:spcPts val="600"/>
              </a:spcBef>
            </a:pPr>
            <a:r>
              <a:rPr lang="en-US" sz="2800" dirty="0" smtClean="0"/>
              <a:t>Consumers </a:t>
            </a:r>
            <a:r>
              <a:rPr lang="en-US" sz="2800" dirty="0"/>
              <a:t>don’t have to pay the fee for any month </a:t>
            </a:r>
            <a:r>
              <a:rPr lang="en-US" sz="2800" dirty="0" smtClean="0"/>
              <a:t>they’re </a:t>
            </a:r>
            <a:r>
              <a:rPr lang="en-US" sz="2800" dirty="0"/>
              <a:t>covered by a plan that qualifies </a:t>
            </a:r>
            <a:r>
              <a:rPr lang="en-US" sz="2800" dirty="0" smtClean="0"/>
              <a:t>as minimum essential coverage</a:t>
            </a:r>
          </a:p>
          <a:p>
            <a:pPr lvl="1">
              <a:spcBef>
                <a:spcPts val="600"/>
              </a:spcBef>
            </a:pPr>
            <a:r>
              <a:rPr lang="en-US" sz="2400" dirty="0" smtClean="0"/>
              <a:t>If they’re </a:t>
            </a:r>
            <a:r>
              <a:rPr lang="en-US" sz="2400" dirty="0"/>
              <a:t>uncovered only 1 or 2 months, </a:t>
            </a:r>
            <a:r>
              <a:rPr lang="en-US" sz="2400" dirty="0" smtClean="0"/>
              <a:t>they </a:t>
            </a:r>
            <a:r>
              <a:rPr lang="en-US" sz="2400" dirty="0"/>
              <a:t>don’t have to pay the fee for any </a:t>
            </a:r>
            <a:r>
              <a:rPr lang="en-US" sz="2400" dirty="0" smtClean="0"/>
              <a:t>month</a:t>
            </a:r>
            <a:endParaRPr lang="en-US" sz="2400" dirty="0"/>
          </a:p>
        </p:txBody>
      </p:sp>
      <p:sp>
        <p:nvSpPr>
          <p:cNvPr id="3" name="Title 2"/>
          <p:cNvSpPr>
            <a:spLocks noGrp="1"/>
          </p:cNvSpPr>
          <p:nvPr>
            <p:ph type="title"/>
          </p:nvPr>
        </p:nvSpPr>
        <p:spPr/>
        <p:txBody>
          <a:bodyPr/>
          <a:lstStyle/>
          <a:p>
            <a:r>
              <a:rPr lang="en-US" dirty="0" smtClean="0"/>
              <a:t>Exemption Overview (continued)</a:t>
            </a:r>
            <a:endParaRPr lang="en-US" dirty="0"/>
          </a:p>
        </p:txBody>
      </p:sp>
      <p:sp>
        <p:nvSpPr>
          <p:cNvPr id="4" name="Date Placeholder 3"/>
          <p:cNvSpPr>
            <a:spLocks noGrp="1"/>
          </p:cNvSpPr>
          <p:nvPr>
            <p:ph type="dt" sz="half" idx="10"/>
          </p:nvPr>
        </p:nvSpPr>
        <p:spPr/>
        <p:txBody>
          <a:bodyPr/>
          <a:lstStyle/>
          <a:p>
            <a:r>
              <a:rPr lang="en-US" dirty="0" smtClean="0">
                <a:solidFill>
                  <a:schemeClr val="tx1"/>
                </a:solidFill>
              </a:rPr>
              <a:t>November 2016</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E8555075-F7D8-774D-92CE-0FFE5404D32F}" type="slidenum">
              <a:rPr lang="en-US" smtClean="0"/>
              <a:pPr/>
              <a:t>6</a:t>
            </a:fld>
            <a:endParaRPr lang="en-US" dirty="0"/>
          </a:p>
        </p:txBody>
      </p:sp>
      <p:sp>
        <p:nvSpPr>
          <p:cNvPr id="6" name="Footer Placeholder 5"/>
          <p:cNvSpPr>
            <a:spLocks noGrp="1"/>
          </p:cNvSpPr>
          <p:nvPr>
            <p:ph type="ftr" sz="quarter" idx="11"/>
          </p:nvPr>
        </p:nvSpPr>
        <p:spPr/>
        <p:txBody>
          <a:bodyPr/>
          <a:lstStyle/>
          <a:p>
            <a:r>
              <a:rPr lang="en-US" dirty="0" smtClean="0">
                <a:solidFill>
                  <a:schemeClr val="tx1"/>
                </a:solidFill>
              </a:rPr>
              <a:t>Health Coverage Exemptions</a:t>
            </a:r>
            <a:endParaRPr lang="en-US" dirty="0">
              <a:solidFill>
                <a:schemeClr val="tx1"/>
              </a:solidFill>
            </a:endParaRPr>
          </a:p>
        </p:txBody>
      </p:sp>
    </p:spTree>
    <p:extLst>
      <p:ext uri="{BB962C8B-B14F-4D97-AF65-F5344CB8AC3E}">
        <p14:creationId xmlns:p14="http://schemas.microsoft.com/office/powerpoint/2010/main" val="39796992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Who is Eligible for an Exemption?</a:t>
            </a:r>
          </a:p>
        </p:txBody>
      </p:sp>
      <p:sp>
        <p:nvSpPr>
          <p:cNvPr id="7" name="TextBox 6"/>
          <p:cNvSpPr txBox="1"/>
          <p:nvPr/>
        </p:nvSpPr>
        <p:spPr>
          <a:xfrm>
            <a:off x="0" y="1219200"/>
            <a:ext cx="9144000" cy="461665"/>
          </a:xfrm>
          <a:prstGeom prst="rect">
            <a:avLst/>
          </a:prstGeom>
          <a:solidFill>
            <a:schemeClr val="accent1">
              <a:lumMod val="50000"/>
            </a:schemeClr>
          </a:solidFill>
        </p:spPr>
        <p:txBody>
          <a:bodyPr wrap="square" rtlCol="0">
            <a:spAutoFit/>
          </a:bodyPr>
          <a:lstStyle/>
          <a:p>
            <a:pPr algn="ctr"/>
            <a:r>
              <a:rPr lang="en-US" sz="2400" b="1" dirty="0">
                <a:solidFill>
                  <a:prstClr val="white"/>
                </a:solidFill>
              </a:rPr>
              <a:t>Exemption Categories</a:t>
            </a:r>
          </a:p>
        </p:txBody>
      </p:sp>
      <p:graphicFrame>
        <p:nvGraphicFramePr>
          <p:cNvPr id="4" name="Table 3" title="chart of exemptions"/>
          <p:cNvGraphicFramePr>
            <a:graphicFrameLocks noGrp="1"/>
          </p:cNvGraphicFramePr>
          <p:nvPr>
            <p:extLst>
              <p:ext uri="{D42A27DB-BD31-4B8C-83A1-F6EECF244321}">
                <p14:modId xmlns:p14="http://schemas.microsoft.com/office/powerpoint/2010/main" val="2616580391"/>
              </p:ext>
            </p:extLst>
          </p:nvPr>
        </p:nvGraphicFramePr>
        <p:xfrm>
          <a:off x="14048" y="1698450"/>
          <a:ext cx="8901352" cy="4754880"/>
        </p:xfrm>
        <a:graphic>
          <a:graphicData uri="http://schemas.openxmlformats.org/drawingml/2006/table">
            <a:tbl>
              <a:tblPr firstRow="1" bandRow="1">
                <a:tableStyleId>{5940675A-B579-460E-94D1-54222C63F5DA}</a:tableStyleId>
              </a:tblPr>
              <a:tblGrid>
                <a:gridCol w="4247427"/>
                <a:gridCol w="4653925"/>
              </a:tblGrid>
              <a:tr h="4283074">
                <a:tc>
                  <a:txBody>
                    <a:bodyPr/>
                    <a:lstStyle/>
                    <a:p>
                      <a:pPr marL="342900" indent="-342900">
                        <a:lnSpc>
                          <a:spcPct val="100000"/>
                        </a:lnSpc>
                        <a:spcBef>
                          <a:spcPts val="600"/>
                        </a:spcBef>
                        <a:buFont typeface="Wingdings" panose="05000000000000000000" pitchFamily="2" charset="2"/>
                        <a:buChar char="§"/>
                      </a:pPr>
                      <a:r>
                        <a:rPr lang="en-US" sz="2300" dirty="0" smtClean="0"/>
                        <a:t>Can’t</a:t>
                      </a:r>
                      <a:r>
                        <a:rPr lang="en-US" sz="2300" baseline="0" dirty="0" smtClean="0"/>
                        <a:t> afford coverage (</a:t>
                      </a:r>
                      <a:r>
                        <a:rPr lang="en-US" sz="2400" dirty="0" smtClean="0"/>
                        <a:t>greater than </a:t>
                      </a:r>
                      <a:r>
                        <a:rPr lang="en-US" sz="2400" dirty="0" smtClean="0">
                          <a:solidFill>
                            <a:schemeClr val="tx1"/>
                          </a:solidFill>
                        </a:rPr>
                        <a:t>8.05%</a:t>
                      </a:r>
                      <a:r>
                        <a:rPr lang="en-US" sz="2400" dirty="0" smtClean="0"/>
                        <a:t> of household)</a:t>
                      </a:r>
                      <a:endParaRPr lang="en-US" sz="2300" b="0" dirty="0"/>
                    </a:p>
                    <a:p>
                      <a:pPr marL="342900" marR="0" indent="-342900" algn="l" defTabSz="914400" rtl="0" eaLnBrk="1" fontAlgn="auto" latinLnBrk="0" hangingPunct="1">
                        <a:lnSpc>
                          <a:spcPct val="100000"/>
                        </a:lnSpc>
                        <a:spcBef>
                          <a:spcPts val="600"/>
                        </a:spcBef>
                        <a:spcAft>
                          <a:spcPts val="0"/>
                        </a:spcAft>
                        <a:buClrTx/>
                        <a:buSzTx/>
                        <a:buFont typeface="Wingdings" panose="05000000000000000000" pitchFamily="2" charset="2"/>
                        <a:buChar char="§"/>
                        <a:tabLst/>
                        <a:defRPr/>
                      </a:pPr>
                      <a:r>
                        <a:rPr lang="en-US" sz="2300" dirty="0" smtClean="0"/>
                        <a:t>Experiences a hardship (including those who </a:t>
                      </a:r>
                      <a:r>
                        <a:rPr lang="en-US" sz="2300" kern="1200" dirty="0" smtClean="0">
                          <a:solidFill>
                            <a:schemeClr val="tx1"/>
                          </a:solidFill>
                          <a:effectLst/>
                          <a:latin typeface="+mn-lt"/>
                          <a:ea typeface="+mn-ea"/>
                          <a:cs typeface="+mn-cs"/>
                        </a:rPr>
                        <a:t>don’t qualify for Medicaid solely based on state’s decision not to expand Medicaid</a:t>
                      </a:r>
                      <a:r>
                        <a:rPr lang="en-US" sz="2300" dirty="0" smtClean="0"/>
                        <a:t>)</a:t>
                      </a:r>
                      <a:endParaRPr lang="en-US" sz="2300" dirty="0"/>
                    </a:p>
                    <a:p>
                      <a:pPr marL="342900" marR="0" indent="-342900" algn="l" defTabSz="914400" rtl="0" eaLnBrk="1" fontAlgn="auto" latinLnBrk="0" hangingPunct="1">
                        <a:lnSpc>
                          <a:spcPct val="100000"/>
                        </a:lnSpc>
                        <a:spcBef>
                          <a:spcPts val="600"/>
                        </a:spcBef>
                        <a:spcAft>
                          <a:spcPts val="0"/>
                        </a:spcAft>
                        <a:buClrTx/>
                        <a:buSzTx/>
                        <a:buFont typeface="Wingdings" panose="05000000000000000000" pitchFamily="2" charset="2"/>
                        <a:buChar char="§"/>
                        <a:tabLst/>
                        <a:defRPr/>
                      </a:pPr>
                      <a:r>
                        <a:rPr lang="en-US" sz="2300" dirty="0" smtClean="0"/>
                        <a:t>Not lawfully</a:t>
                      </a:r>
                      <a:r>
                        <a:rPr lang="en-US" sz="2300" baseline="0" dirty="0" smtClean="0"/>
                        <a:t> present in the U.S.</a:t>
                      </a:r>
                    </a:p>
                    <a:p>
                      <a:pPr marL="342900" marR="0" indent="-342900" algn="l" defTabSz="914400" rtl="0" eaLnBrk="1" fontAlgn="auto" latinLnBrk="0" hangingPunct="1">
                        <a:lnSpc>
                          <a:spcPct val="100000"/>
                        </a:lnSpc>
                        <a:spcBef>
                          <a:spcPts val="600"/>
                        </a:spcBef>
                        <a:spcAft>
                          <a:spcPts val="0"/>
                        </a:spcAft>
                        <a:buClrTx/>
                        <a:buSzTx/>
                        <a:buFont typeface="Wingdings" panose="05000000000000000000" pitchFamily="2" charset="2"/>
                        <a:buChar char="§"/>
                        <a:tabLst/>
                        <a:defRPr/>
                      </a:pPr>
                      <a:r>
                        <a:rPr lang="en-US" sz="2300" dirty="0" smtClean="0"/>
                        <a:t>I</a:t>
                      </a:r>
                      <a:r>
                        <a:rPr lang="en-US" sz="2300" baseline="0" dirty="0" smtClean="0"/>
                        <a:t>ncarcerated during coverage year</a:t>
                      </a:r>
                      <a:endParaRPr lang="en-US" sz="2300" b="0" baseline="0" dirty="0" smtClean="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indent="-342900" algn="l" defTabSz="914400" rtl="0" eaLnBrk="1" fontAlgn="auto" latinLnBrk="0" hangingPunct="1">
                        <a:lnSpc>
                          <a:spcPct val="100000"/>
                        </a:lnSpc>
                        <a:spcBef>
                          <a:spcPts val="600"/>
                        </a:spcBef>
                        <a:spcAft>
                          <a:spcPts val="0"/>
                        </a:spcAft>
                        <a:buClrTx/>
                        <a:buSzTx/>
                        <a:buFont typeface="Wingdings" panose="05000000000000000000" pitchFamily="2" charset="2"/>
                        <a:buChar char="§"/>
                        <a:tabLst/>
                        <a:defRPr/>
                      </a:pPr>
                      <a:r>
                        <a:rPr lang="en-US" sz="2300" dirty="0" smtClean="0"/>
                        <a:t>Experiences a short coverage gap (1 or 2 months of the year)</a:t>
                      </a:r>
                      <a:endParaRPr lang="en-US" sz="2300" b="0" dirty="0" smtClean="0"/>
                    </a:p>
                    <a:p>
                      <a:pPr marL="342900" indent="-342900">
                        <a:lnSpc>
                          <a:spcPct val="100000"/>
                        </a:lnSpc>
                        <a:spcBef>
                          <a:spcPts val="600"/>
                        </a:spcBef>
                        <a:buFont typeface="Wingdings" panose="05000000000000000000" pitchFamily="2" charset="2"/>
                        <a:buChar char="§"/>
                      </a:pPr>
                      <a:r>
                        <a:rPr lang="en-US" sz="2300" dirty="0" smtClean="0"/>
                        <a:t>Member of:</a:t>
                      </a:r>
                    </a:p>
                    <a:p>
                      <a:pPr marL="742950" lvl="1" indent="-285750">
                        <a:lnSpc>
                          <a:spcPct val="100000"/>
                        </a:lnSpc>
                        <a:spcBef>
                          <a:spcPts val="600"/>
                        </a:spcBef>
                        <a:buFont typeface="Arial" panose="020B0604020202020204" pitchFamily="34" charset="0"/>
                        <a:buChar char="•"/>
                      </a:pPr>
                      <a:r>
                        <a:rPr lang="en-US" sz="2300" dirty="0" smtClean="0"/>
                        <a:t>Federally</a:t>
                      </a:r>
                      <a:r>
                        <a:rPr lang="en-US" sz="2300" baseline="0" dirty="0" smtClean="0"/>
                        <a:t> recognized tribe</a:t>
                      </a:r>
                    </a:p>
                    <a:p>
                      <a:pPr marL="742950" lvl="1" indent="-285750">
                        <a:lnSpc>
                          <a:spcPct val="100000"/>
                        </a:lnSpc>
                        <a:spcBef>
                          <a:spcPts val="600"/>
                        </a:spcBef>
                        <a:buFont typeface="Arial" panose="020B0604020202020204" pitchFamily="34" charset="0"/>
                        <a:buChar char="•"/>
                      </a:pPr>
                      <a:r>
                        <a:rPr lang="en-US" sz="2300" baseline="0" dirty="0" smtClean="0"/>
                        <a:t>Health care sharing ministry</a:t>
                      </a:r>
                    </a:p>
                    <a:p>
                      <a:pPr marL="742950" lvl="1" indent="-285750">
                        <a:lnSpc>
                          <a:spcPct val="100000"/>
                        </a:lnSpc>
                        <a:spcBef>
                          <a:spcPts val="600"/>
                        </a:spcBef>
                        <a:buFont typeface="Arial" panose="020B0604020202020204" pitchFamily="34" charset="0"/>
                        <a:buChar char="•"/>
                      </a:pPr>
                      <a:r>
                        <a:rPr lang="en-US" sz="2300" baseline="0" dirty="0" smtClean="0"/>
                        <a:t>Recognized religious sect with religious objections to insurance</a:t>
                      </a:r>
                      <a:endParaRPr lang="en-US" sz="2300" dirty="0" smtClean="0"/>
                    </a:p>
                    <a:p>
                      <a:pPr marL="342900" marR="0" indent="-342900" algn="l" defTabSz="914400" rtl="0" eaLnBrk="1" fontAlgn="auto" latinLnBrk="0" hangingPunct="1">
                        <a:lnSpc>
                          <a:spcPct val="100000"/>
                        </a:lnSpc>
                        <a:spcBef>
                          <a:spcPts val="600"/>
                        </a:spcBef>
                        <a:spcAft>
                          <a:spcPts val="0"/>
                        </a:spcAft>
                        <a:buClrTx/>
                        <a:buSzTx/>
                        <a:buFont typeface="Wingdings" panose="05000000000000000000" pitchFamily="2" charset="2"/>
                        <a:buChar char="§"/>
                        <a:tabLst/>
                        <a:defRPr/>
                      </a:pPr>
                      <a:r>
                        <a:rPr lang="en-US" sz="2300" dirty="0" smtClean="0"/>
                        <a:t>Household income below the tax filing threshold</a:t>
                      </a:r>
                    </a:p>
                    <a:p>
                      <a:pPr marL="342900" marR="0" indent="-342900" algn="l" defTabSz="914400" rtl="0" eaLnBrk="1" fontAlgn="auto" latinLnBrk="0" hangingPunct="1">
                        <a:lnSpc>
                          <a:spcPct val="100000"/>
                        </a:lnSpc>
                        <a:spcBef>
                          <a:spcPts val="600"/>
                        </a:spcBef>
                        <a:spcAft>
                          <a:spcPts val="0"/>
                        </a:spcAft>
                        <a:buClrTx/>
                        <a:buSzTx/>
                        <a:buFont typeface="Wingdings" panose="05000000000000000000" pitchFamily="2" charset="2"/>
                        <a:buChar char="§"/>
                        <a:tabLst/>
                        <a:defRPr/>
                      </a:pPr>
                      <a:r>
                        <a:rPr lang="en-US" sz="2300" baseline="0" dirty="0" smtClean="0"/>
                        <a:t>Eligible for care through an Indian health care provider</a:t>
                      </a:r>
                      <a:endParaRPr lang="en-US" sz="2300" dirty="0" smtClean="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Date Placeholder 2"/>
          <p:cNvSpPr>
            <a:spLocks noGrp="1"/>
          </p:cNvSpPr>
          <p:nvPr>
            <p:ph type="dt" sz="half" idx="10"/>
          </p:nvPr>
        </p:nvSpPr>
        <p:spPr/>
        <p:txBody>
          <a:bodyPr/>
          <a:lstStyle/>
          <a:p>
            <a:r>
              <a:rPr lang="en-US" dirty="0" smtClean="0">
                <a:solidFill>
                  <a:schemeClr val="tx1"/>
                </a:solidFill>
              </a:rPr>
              <a:t>November 2016</a:t>
            </a:r>
            <a:endParaRPr lang="en-US" dirty="0">
              <a:solidFill>
                <a:schemeClr val="tx1"/>
              </a:solidFill>
            </a:endParaRPr>
          </a:p>
        </p:txBody>
      </p:sp>
      <p:sp>
        <p:nvSpPr>
          <p:cNvPr id="6" name="Footer Placeholder 5"/>
          <p:cNvSpPr>
            <a:spLocks noGrp="1"/>
          </p:cNvSpPr>
          <p:nvPr>
            <p:ph type="ftr" sz="quarter" idx="11"/>
          </p:nvPr>
        </p:nvSpPr>
        <p:spPr/>
        <p:txBody>
          <a:bodyPr/>
          <a:lstStyle/>
          <a:p>
            <a:r>
              <a:rPr lang="en-US" dirty="0" smtClean="0">
                <a:solidFill>
                  <a:schemeClr val="tx1"/>
                </a:solidFill>
              </a:rPr>
              <a:t>Health Coverage Exemptions</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78C0CC3C-85F1-4D86-9B70-8D9F8B17F046}" type="slidenum">
              <a:rPr lang="en-US" smtClean="0"/>
              <a:pPr/>
              <a:t>7</a:t>
            </a:fld>
            <a:endParaRPr lang="en-US" dirty="0"/>
          </a:p>
        </p:txBody>
      </p:sp>
    </p:spTree>
    <p:extLst>
      <p:ext uri="{BB962C8B-B14F-4D97-AF65-F5344CB8AC3E}">
        <p14:creationId xmlns:p14="http://schemas.microsoft.com/office/powerpoint/2010/main" val="32167925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27136"/>
            <a:ext cx="8382000" cy="5935663"/>
          </a:xfrm>
        </p:spPr>
        <p:txBody>
          <a:bodyPr>
            <a:normAutofit/>
          </a:bodyPr>
          <a:lstStyle/>
          <a:p>
            <a:pPr marL="514350" indent="-514350">
              <a:spcBef>
                <a:spcPts val="600"/>
              </a:spcBef>
              <a:buFont typeface="+mj-lt"/>
              <a:buAutoNum type="arabicPeriod"/>
            </a:pPr>
            <a:r>
              <a:rPr lang="en-US" sz="2800" b="1" dirty="0" smtClean="0"/>
              <a:t>IRS</a:t>
            </a:r>
            <a:r>
              <a:rPr lang="en-US" sz="2800" dirty="0" smtClean="0"/>
              <a:t> exemptions that consumers can get from the IRS when they file their tax return</a:t>
            </a:r>
          </a:p>
          <a:p>
            <a:pPr marL="514350" indent="-514350">
              <a:spcBef>
                <a:spcPts val="600"/>
              </a:spcBef>
              <a:buFont typeface="+mj-lt"/>
              <a:buAutoNum type="arabicPeriod"/>
            </a:pPr>
            <a:r>
              <a:rPr lang="en-US" sz="2800" b="1" dirty="0" smtClean="0"/>
              <a:t>Marketplace</a:t>
            </a:r>
            <a:r>
              <a:rPr lang="en-US" sz="2800" dirty="0" smtClean="0"/>
              <a:t> exemptions that consumers need to request by completing a paper application and mailing it to the Marketplace</a:t>
            </a:r>
          </a:p>
          <a:p>
            <a:pPr>
              <a:spcBef>
                <a:spcPts val="600"/>
              </a:spcBef>
            </a:pPr>
            <a:r>
              <a:rPr lang="en-US" sz="2800" dirty="0" smtClean="0"/>
              <a:t>Visit </a:t>
            </a:r>
            <a:r>
              <a:rPr lang="en-US" sz="2800" dirty="0" smtClean="0">
                <a:solidFill>
                  <a:srgbClr val="FF0000"/>
                </a:solidFill>
                <a:hlinkClick r:id="rId3"/>
              </a:rPr>
              <a:t>healthcare.gov/health-coverage-exemptions/</a:t>
            </a:r>
            <a:r>
              <a:rPr lang="en-US" sz="2800" dirty="0" smtClean="0"/>
              <a:t> for </a:t>
            </a:r>
            <a:r>
              <a:rPr lang="en-US" sz="2800" dirty="0"/>
              <a:t>a complete list of exemptions and applications</a:t>
            </a:r>
          </a:p>
          <a:p>
            <a:pPr marL="0" indent="0">
              <a:spcBef>
                <a:spcPts val="600"/>
              </a:spcBef>
              <a:buNone/>
            </a:pPr>
            <a:endParaRPr lang="en-US" sz="3500" dirty="0"/>
          </a:p>
        </p:txBody>
      </p:sp>
      <p:sp>
        <p:nvSpPr>
          <p:cNvPr id="3" name="Title 2"/>
          <p:cNvSpPr>
            <a:spLocks noGrp="1"/>
          </p:cNvSpPr>
          <p:nvPr>
            <p:ph type="title"/>
          </p:nvPr>
        </p:nvSpPr>
        <p:spPr/>
        <p:txBody>
          <a:bodyPr>
            <a:normAutofit/>
          </a:bodyPr>
          <a:lstStyle/>
          <a:p>
            <a:r>
              <a:rPr lang="en-US" dirty="0" smtClean="0"/>
              <a:t>Two Ways to Get an Exemption</a:t>
            </a:r>
            <a:endParaRPr lang="en-US" dirty="0"/>
          </a:p>
        </p:txBody>
      </p:sp>
      <p:sp>
        <p:nvSpPr>
          <p:cNvPr id="4" name="Date Placeholder 3"/>
          <p:cNvSpPr>
            <a:spLocks noGrp="1"/>
          </p:cNvSpPr>
          <p:nvPr>
            <p:ph type="dt" sz="half" idx="10"/>
          </p:nvPr>
        </p:nvSpPr>
        <p:spPr/>
        <p:txBody>
          <a:bodyPr/>
          <a:lstStyle/>
          <a:p>
            <a:r>
              <a:rPr lang="en-US" dirty="0" smtClean="0">
                <a:solidFill>
                  <a:schemeClr val="tx1"/>
                </a:solidFill>
              </a:rPr>
              <a:t>November 2016</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E8555075-F7D8-774D-92CE-0FFE5404D32F}" type="slidenum">
              <a:rPr lang="en-US" smtClean="0"/>
              <a:pPr/>
              <a:t>8</a:t>
            </a:fld>
            <a:endParaRPr lang="en-US" dirty="0"/>
          </a:p>
        </p:txBody>
      </p:sp>
      <p:sp>
        <p:nvSpPr>
          <p:cNvPr id="6" name="Footer Placeholder 5"/>
          <p:cNvSpPr>
            <a:spLocks noGrp="1"/>
          </p:cNvSpPr>
          <p:nvPr>
            <p:ph type="ftr" sz="quarter" idx="11"/>
          </p:nvPr>
        </p:nvSpPr>
        <p:spPr/>
        <p:txBody>
          <a:bodyPr/>
          <a:lstStyle/>
          <a:p>
            <a:r>
              <a:rPr lang="en-US" dirty="0" smtClean="0">
                <a:solidFill>
                  <a:schemeClr val="tx1"/>
                </a:solidFill>
              </a:rPr>
              <a:t>Health Coverage Exemptions</a:t>
            </a:r>
            <a:endParaRPr lang="en-US" dirty="0">
              <a:solidFill>
                <a:schemeClr val="tx1"/>
              </a:solidFill>
            </a:endParaRPr>
          </a:p>
        </p:txBody>
      </p:sp>
    </p:spTree>
    <p:extLst>
      <p:ext uri="{BB962C8B-B14F-4D97-AF65-F5344CB8AC3E}">
        <p14:creationId xmlns:p14="http://schemas.microsoft.com/office/powerpoint/2010/main" val="40338613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27137"/>
            <a:ext cx="8229600" cy="5334000"/>
          </a:xfrm>
        </p:spPr>
        <p:txBody>
          <a:bodyPr>
            <a:normAutofit fontScale="77500" lnSpcReduction="20000"/>
          </a:bodyPr>
          <a:lstStyle/>
          <a:p>
            <a:pPr>
              <a:lnSpc>
                <a:spcPct val="110000"/>
              </a:lnSpc>
              <a:spcBef>
                <a:spcPts val="600"/>
              </a:spcBef>
            </a:pPr>
            <a:r>
              <a:rPr lang="en-US" sz="4000" dirty="0" smtClean="0"/>
              <a:t>Consumers </a:t>
            </a:r>
            <a:r>
              <a:rPr lang="en-US" sz="4000" dirty="0"/>
              <a:t>use IRS Form 8965 to report an exemption granted by the Marketplace or to claim an exemption on their federal tax return</a:t>
            </a:r>
          </a:p>
          <a:p>
            <a:pPr lvl="1">
              <a:lnSpc>
                <a:spcPct val="110000"/>
              </a:lnSpc>
              <a:spcBef>
                <a:spcPts val="600"/>
              </a:spcBef>
            </a:pPr>
            <a:r>
              <a:rPr lang="en-US" sz="2900" dirty="0"/>
              <a:t>Complete Part I if they or another member of their tax household was granted an exemption from the Marketplace </a:t>
            </a:r>
          </a:p>
          <a:p>
            <a:pPr lvl="1">
              <a:lnSpc>
                <a:spcPct val="110000"/>
              </a:lnSpc>
              <a:spcBef>
                <a:spcPts val="600"/>
              </a:spcBef>
            </a:pPr>
            <a:r>
              <a:rPr lang="en-US" sz="2900" dirty="0"/>
              <a:t>Use Part II of Form 8965 to claim an exemption if their income is below the filing threshold but they choose to file a tax return </a:t>
            </a:r>
          </a:p>
          <a:p>
            <a:pPr lvl="1">
              <a:lnSpc>
                <a:spcPct val="110000"/>
              </a:lnSpc>
              <a:spcBef>
                <a:spcPts val="600"/>
              </a:spcBef>
            </a:pPr>
            <a:r>
              <a:rPr lang="en-US" sz="2900" dirty="0"/>
              <a:t>Use Part III to claim other exemptions on their federal tax return</a:t>
            </a:r>
          </a:p>
          <a:p>
            <a:pPr lvl="2">
              <a:lnSpc>
                <a:spcPct val="110000"/>
              </a:lnSpc>
              <a:spcBef>
                <a:spcPts val="600"/>
              </a:spcBef>
            </a:pPr>
            <a:r>
              <a:rPr lang="en-US" sz="2900" dirty="0"/>
              <a:t>Use a separate line for each individual and exemption type claimed on the federal tax return</a:t>
            </a:r>
          </a:p>
          <a:p>
            <a:endParaRPr lang="en-US" sz="3500" dirty="0"/>
          </a:p>
        </p:txBody>
      </p:sp>
      <p:sp>
        <p:nvSpPr>
          <p:cNvPr id="3" name="Title 2"/>
          <p:cNvSpPr>
            <a:spLocks noGrp="1"/>
          </p:cNvSpPr>
          <p:nvPr>
            <p:ph type="title"/>
          </p:nvPr>
        </p:nvSpPr>
        <p:spPr/>
        <p:txBody>
          <a:bodyPr>
            <a:normAutofit/>
          </a:bodyPr>
          <a:lstStyle/>
          <a:p>
            <a:r>
              <a:rPr lang="en-US" dirty="0" smtClean="0"/>
              <a:t>How to File an Exemption</a:t>
            </a:r>
            <a:endParaRPr lang="en-US" dirty="0"/>
          </a:p>
        </p:txBody>
      </p:sp>
      <p:sp>
        <p:nvSpPr>
          <p:cNvPr id="4" name="Date Placeholder 3"/>
          <p:cNvSpPr>
            <a:spLocks noGrp="1"/>
          </p:cNvSpPr>
          <p:nvPr>
            <p:ph type="dt" sz="half" idx="10"/>
          </p:nvPr>
        </p:nvSpPr>
        <p:spPr/>
        <p:txBody>
          <a:bodyPr/>
          <a:lstStyle/>
          <a:p>
            <a:r>
              <a:rPr lang="en-US" dirty="0" smtClean="0">
                <a:solidFill>
                  <a:schemeClr val="tx1"/>
                </a:solidFill>
              </a:rPr>
              <a:t>November 2016</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E8555075-F7D8-774D-92CE-0FFE5404D32F}" type="slidenum">
              <a:rPr lang="en-US" smtClean="0"/>
              <a:pPr/>
              <a:t>9</a:t>
            </a:fld>
            <a:endParaRPr lang="en-US" dirty="0"/>
          </a:p>
        </p:txBody>
      </p:sp>
      <p:sp>
        <p:nvSpPr>
          <p:cNvPr id="6" name="Footer Placeholder 5"/>
          <p:cNvSpPr>
            <a:spLocks noGrp="1"/>
          </p:cNvSpPr>
          <p:nvPr>
            <p:ph type="ftr" sz="quarter" idx="11"/>
          </p:nvPr>
        </p:nvSpPr>
        <p:spPr/>
        <p:txBody>
          <a:bodyPr/>
          <a:lstStyle/>
          <a:p>
            <a:r>
              <a:rPr lang="en-US" dirty="0" smtClean="0">
                <a:solidFill>
                  <a:schemeClr val="tx1"/>
                </a:solidFill>
              </a:rPr>
              <a:t>Health Coverage Exemptions</a:t>
            </a:r>
            <a:endParaRPr lang="en-US" dirty="0">
              <a:solidFill>
                <a:schemeClr val="tx1"/>
              </a:solidFill>
            </a:endParaRPr>
          </a:p>
        </p:txBody>
      </p:sp>
    </p:spTree>
    <p:extLst>
      <p:ext uri="{BB962C8B-B14F-4D97-AF65-F5344CB8AC3E}">
        <p14:creationId xmlns:p14="http://schemas.microsoft.com/office/powerpoint/2010/main" val="125279552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HealthCare.gov Exemptions Screener&amp;quot;&quot;/&gt;&lt;property id=&quot;20307&quot; value=&quot;256&quot;/&gt;&lt;/object&gt;&lt;object type=&quot;3&quot; unique_id=&quot;157392&quot;&gt;&lt;property id=&quot;20148&quot; value=&quot;5&quot;/&gt;&lt;property id=&quot;20300&quot; value=&quot;Slide 2 - &amp;quot;Fees &amp;amp; Exemptions Overview&amp;quot;&quot;/&gt;&lt;property id=&quot;20307&quot; value=&quot;257&quot;/&gt;&lt;/object&gt;&lt;object type=&quot;3&quot; unique_id=&quot;157394&quot;&gt;&lt;property id=&quot;20148&quot; value=&quot;5&quot;/&gt;&lt;property id=&quot;20300&quot; value=&quot;Slide 25 - &amp;quot;The Amount of the Fee&amp;quot;&quot;/&gt;&lt;property id=&quot;20307&quot; value=&quot;278&quot;/&gt;&lt;/object&gt;&lt;object type=&quot;3&quot; unique_id=&quot;157395&quot;&gt;&lt;property id=&quot;20148&quot; value=&quot;5&quot;/&gt;&lt;property id=&quot;20300&quot; value=&quot;Slide 3 - &amp;quot;Two Ways to Get Exemptions&amp;quot;&quot;/&gt;&lt;property id=&quot;20307&quot; value=&quot;272&quot;/&gt;&lt;/object&gt;&lt;object type=&quot;3&quot; unique_id=&quot;157396&quot;&gt;&lt;property id=&quot;20148&quot; value=&quot;5&quot;/&gt;&lt;property id=&quot;20300&quot; value=&quot;Slide 4 - &amp;quot;HealthCare.gov Exemptions Screener Tool&amp;quot;&quot;/&gt;&lt;property id=&quot;20307&quot; value=&quot;260&quot;/&gt;&lt;/object&gt;&lt;object type=&quot;3&quot; unique_id=&quot;157397&quot;&gt;&lt;property id=&quot;20148&quot; value=&quot;5&quot;/&gt;&lt;property id=&quot;20300&quot; value=&quot;Slide 5 - &amp;quot;Learn More/Find Exemptions &amp;quot;&quot;/&gt;&lt;property id=&quot;20307&quot; value=&quot;283&quot;/&gt;&lt;/object&gt;&lt;object type=&quot;3&quot; unique_id=&quot;157398&quot;&gt;&lt;property id=&quot;20148&quot; value=&quot;5&quot;/&gt;&lt;property id=&quot;20300&quot; value=&quot;Slide 6 - &amp;quot;To Get Started&amp;quot;&quot;/&gt;&lt;property id=&quot;20307&quot; value=&quot;262&quot;/&gt;&lt;/object&gt;&lt;object type=&quot;3&quot; unique_id=&quot;157399&quot;&gt;&lt;property id=&quot;20148&quot; value=&quot;5&quot;/&gt;&lt;property id=&quot;20300&quot; value=&quot;Slide 7 - &amp;quot;Enter Zip Code &amp;quot;&quot;/&gt;&lt;property id=&quot;20307&quot; value=&quot;263&quot;/&gt;&lt;/object&gt;&lt;object type=&quot;3&quot; unique_id=&quot;157400&quot;&gt;&lt;property id=&quot;20148&quot; value=&quot;5&quot;/&gt;&lt;property id=&quot;20300&quot; value=&quot;Slide 8 - &amp;quot;How Long without Health Coverage in 2014?&amp;quot;&quot;/&gt;&lt;property id=&quot;20307&quot; value=&quot;264&quot;/&gt;&lt;/object&gt;&lt;object type=&quot;3&quot; unique_id=&quot;157401&quot;&gt;&lt;property id=&quot;20148&quot; value=&quot;5&quot;/&gt;&lt;property id=&quot;20300&quot; value=&quot;Slide 9 - &amp;quot;Some Months without Health Coverage&amp;quot;&quot;/&gt;&lt;property id=&quot;20307&quot; value=&quot;265&quot;/&gt;&lt;/object&gt;&lt;object type=&quot;3&quot; unique_id=&quot;157402&quot;&gt;&lt;property id=&quot;20148&quot; value=&quot;5&quot;/&gt;&lt;property id=&quot;20300&quot; value=&quot;Slide 10 - &amp;quot;Answer Income &amp;amp; Household Questions&amp;quot;&quot;/&gt;&lt;property id=&quot;20307&quot; value=&quot;279&quot;/&gt;&lt;/object&gt;&lt;object type=&quot;3&quot; unique_id=&quot;157403&quot;&gt;&lt;property id=&quot;20148&quot; value=&quot;5&quot;/&gt;&lt;property id=&quot;20300&quot; value=&quot;Slide 11 - &amp;quot;Income &amp;amp; Household Questions&amp;quot;&quot;/&gt;&lt;property id=&quot;20307&quot; value=&quot;268&quot;/&gt;&lt;/object&gt;&lt;object type=&quot;3&quot; unique_id=&quot;157404&quot;&gt;&lt;property id=&quot;20148&quot; value=&quot;5&quot;/&gt;&lt;property id=&quot;20300&quot; value=&quot;Slide 12 - &amp;quot;Marketplace Health Coverage Unaffordable? &amp;quot;&quot;/&gt;&lt;property id=&quot;20307&quot; value=&quot;282&quot;/&gt;&lt;/object&gt;&lt;object type=&quot;3&quot; unique_id=&quot;157405&quot;&gt;&lt;property id=&quot;20148&quot; value=&quot;5&quot;/&gt;&lt;property id=&quot;20300&quot; value=&quot;Slide 13 - &amp;quot;Screening Questions for Specific Exemptions&amp;quot;&quot;/&gt;&lt;property id=&quot;20307&quot; value=&quot;284&quot;/&gt;&lt;/object&gt;&lt;object type=&quot;3&quot; unique_id=&quot;157406&quot;&gt;&lt;property id=&quot;20148&quot; value=&quot;5&quot;/&gt;&lt;property id=&quot;20300&quot; value=&quot;Slide 14 - &amp;quot;Screening for Health Coverage-related Exemptions&amp;quot;&quot;/&gt;&lt;property id=&quot;20307&quot; value=&quot;285&quot;/&gt;&lt;/object&gt;&lt;object type=&quot;3&quot; unique_id=&quot;157407&quot;&gt;&lt;property id=&quot;20148&quot; value=&quot;5&quot;/&gt;&lt;property id=&quot;20300&quot; value=&quot;Slide 15 - &amp;quot;Screened for Specific Hardship Exemption&amp;quot;&quot;/&gt;&lt;property id=&quot;20307&quot; value=&quot;286&quot;/&gt;&lt;/object&gt;&lt;object type=&quot;3&quot; unique_id=&quot;157408&quot;&gt;&lt;property id=&quot;20148&quot; value=&quot;5&quot;/&gt;&lt;property id=&quot;20300&quot; value=&quot;Slide 16 - &amp;quot;Additional Screeners for Hardship Exemptions&amp;quot;&quot;/&gt;&lt;property id=&quot;20307&quot; value=&quot;287&quot;/&gt;&lt;/object&gt;&lt;object type=&quot;3&quot; unique_id=&quot;157410&quot;&gt;&lt;property id=&quot;20148&quot; value=&quot;5&quot;/&gt;&lt;property id=&quot;20300&quot; value=&quot;Slide 21 - &amp;quot;Next Steps&amp;quot;&quot;/&gt;&lt;property id=&quot;20307&quot; value=&quot;280&quot;/&gt;&lt;/object&gt;&lt;object type=&quot;3&quot; unique_id=&quot;157547&quot;&gt;&lt;property id=&quot;20148&quot; value=&quot;5&quot;/&gt;&lt;property id=&quot;20300&quot; value=&quot;Slide 17 - &amp;quot;Group Membership Exemption Screener&amp;quot;&quot;/&gt;&lt;property id=&quot;20307&quot; value=&quot;288&quot;/&gt;&lt;/object&gt;&lt;object type=&quot;3&quot; unique_id=&quot;157764&quot;&gt;&lt;property id=&quot;20148&quot; value=&quot;5&quot;/&gt;&lt;property id=&quot;20300&quot; value=&quot;Slide 18 - &amp;quot;Additional Group Membership Exemption Screening Questions&amp;quot;&quot;/&gt;&lt;property id=&quot;20307&quot; value=&quot;289&quot;/&gt;&lt;/object&gt;&lt;object type=&quot;3&quot; unique_id=&quot;157765&quot;&gt;&lt;property id=&quot;20148&quot; value=&quot;5&quot;/&gt;&lt;property id=&quot;20300&quot; value=&quot;Slide 19 - &amp;quot;Screening Questions for Other Exemptions&amp;quot;&quot;/&gt;&lt;property id=&quot;20307&quot; value=&quot;290&quot;/&gt;&lt;/object&gt;&lt;object type=&quot;3&quot; unique_id=&quot;157766&quot;&gt;&lt;property id=&quot;20148&quot; value=&quot;5&quot;/&gt;&lt;property id=&quot;20300&quot; value=&quot;Slide 20 - &amp;quot;YOUR RESULTS&amp;quot;&quot;/&gt;&lt;property id=&quot;20307&quot; value=&quot;291&quot;/&gt;&lt;/object&gt;&lt;object type=&quot;3&quot; unique_id=&quot;157767&quot;&gt;&lt;property id=&quot;20148&quot; value=&quot;5&quot;/&gt;&lt;property id=&quot;20300&quot; value=&quot;Slide 22 - &amp;quot;Details for All Exemptions that May Apply &amp;quot;&quot;/&gt;&lt;property id=&quot;20307&quot; value=&quot;292&quot;/&gt;&lt;/object&gt;&lt;object type=&quot;3&quot; unique_id=&quot;157920&quot;&gt;&lt;property id=&quot;20148&quot; value=&quot;5&quot;/&gt;&lt;property id=&quot;20300&quot; value=&quot;Slide 24 - &amp;quot;If No Exemptions Apply to your Situation&amp;quot;&quot;/&gt;&lt;property id=&quot;20307&quot; value=&quot;293&quot;/&gt;&lt;/object&gt;&lt;object type=&quot;3&quot; unique_id=&quot;158831&quot;&gt;&lt;property id=&quot;20148&quot; value=&quot;5&quot;/&gt;&lt;property id=&quot;20300&quot; value=&quot;Slide 23 - &amp;quot;Next Steps for Marketplace Exemptions&amp;quot;&quot;/&gt;&lt;property id=&quot;20307&quot; value=&quot;296&quot;/&gt;&lt;/object&gt;&lt;object type=&quot;3&quot; unique_id=&quot;159196&quot;&gt;&lt;property id=&quot;20148&quot; value=&quot;5&quot;/&gt;&lt;property id=&quot;20300&quot; value=&quot;Slide 26 - &amp;quot;Resources on Marketplace.cms.gov&amp;quot;&quot;/&gt;&lt;property id=&quot;20307&quot; value=&quot;297&quot;/&gt;&lt;/object&gt;&lt;object type=&quot;3&quot; unique_id=&quot;202870&quot;&gt;&lt;property id=&quot;20148&quot; value=&quot;5&quot;/&gt;&lt;property id=&quot;20300&quot; value=&quot;Slide 27 - &amp;quot;National Training Program Contact Information&amp;quot;&quot;/&gt;&lt;property id=&quot;20307&quot; value=&quot;298&quot;/&gt;&lt;/object&gt;&lt;/object&gt;&lt;/object&gt;&lt;/database&gt;"/>
  <p:tag name="SECTOMILLISECCONVERTED" val="1"/>
</p:tagLst>
</file>

<file path=ppt/theme/theme1.xml><?xml version="1.0" encoding="utf-8"?>
<a:theme xmlns:a="http://schemas.openxmlformats.org/drawingml/2006/main" name="CMS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015 Blue Section Header - bulleted lis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16077</TotalTime>
  <Words>5689</Words>
  <Application>Microsoft Office PowerPoint</Application>
  <PresentationFormat>On-screen Show (4:3)</PresentationFormat>
  <Paragraphs>464</Paragraphs>
  <Slides>38</Slides>
  <Notes>38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38</vt:i4>
      </vt:variant>
    </vt:vector>
  </HeadingPairs>
  <TitlesOfParts>
    <vt:vector size="46" baseType="lpstr">
      <vt:lpstr>ＭＳ Ｐゴシック</vt:lpstr>
      <vt:lpstr>Arial</vt:lpstr>
      <vt:lpstr>Calibri</vt:lpstr>
      <vt:lpstr>Courier New</vt:lpstr>
      <vt:lpstr>Webdings</vt:lpstr>
      <vt:lpstr>Wingdings</vt:lpstr>
      <vt:lpstr>CMS_template</vt:lpstr>
      <vt:lpstr>2015 Blue Section Header - bulleted list</vt:lpstr>
      <vt:lpstr>Exemptions from the  Share Responsibility Fee </vt:lpstr>
      <vt:lpstr>Individual Shared Responsibility  &amp; Exemptions Overview</vt:lpstr>
      <vt:lpstr>What is Minimum Essential Coverage?</vt:lpstr>
      <vt:lpstr>What is Minimum Essential Coverage? (continued)</vt:lpstr>
      <vt:lpstr>Exemption Overview</vt:lpstr>
      <vt:lpstr>Exemption Overview (continued)</vt:lpstr>
      <vt:lpstr>Who is Eligible for an Exemption?</vt:lpstr>
      <vt:lpstr>Two Ways to Get an Exemption</vt:lpstr>
      <vt:lpstr>How to File an Exemption</vt:lpstr>
      <vt:lpstr>Exemptions Granted by the Marketplace </vt:lpstr>
      <vt:lpstr>Exemptions Claimed on a Tax Return</vt:lpstr>
      <vt:lpstr>How to Apply for Marketplace Exemptions</vt:lpstr>
      <vt:lpstr>Requesting a Hardship Exemption</vt:lpstr>
      <vt:lpstr>Time for Processing Exemption Application</vt:lpstr>
      <vt:lpstr>Catastrophic Coverage</vt:lpstr>
      <vt:lpstr>Marketplace Appeals</vt:lpstr>
      <vt:lpstr>You May Pay a Fee  (Shared Responsibility Payment)</vt:lpstr>
      <vt:lpstr> How much is the fee? </vt:lpstr>
      <vt:lpstr>HealthCare.gov Exemptions Screener Tool</vt:lpstr>
      <vt:lpstr>Enter ZIP Code </vt:lpstr>
      <vt:lpstr>Describe Your Health Coverage in 2016</vt:lpstr>
      <vt:lpstr>What Happened?</vt:lpstr>
      <vt:lpstr>Screening for Health Coverage-related Exemptions</vt:lpstr>
      <vt:lpstr>Citizenship Status</vt:lpstr>
      <vt:lpstr>Screened for Specific Hardship Exemption</vt:lpstr>
      <vt:lpstr>Other Consumer Experiences</vt:lpstr>
      <vt:lpstr>Group Membership Exemption Screener</vt:lpstr>
      <vt:lpstr>Group Membership Exemption Screener (continued)</vt:lpstr>
      <vt:lpstr>Another Optional Screening Question for Other Exemptions</vt:lpstr>
      <vt:lpstr>Answer Income and Household Questions</vt:lpstr>
      <vt:lpstr>Income and Household Questions</vt:lpstr>
      <vt:lpstr>Screening Questions for Other Exemptions</vt:lpstr>
      <vt:lpstr>Marketplace Health Coverage Unaffordable? </vt:lpstr>
      <vt:lpstr>YOUR RESULTS</vt:lpstr>
      <vt:lpstr>If No Exemptions Apply to Your Situation</vt:lpstr>
      <vt:lpstr>Tips for Helping Consumers with Exemption Applications </vt:lpstr>
      <vt:lpstr>Resources</vt:lpstr>
      <vt:lpstr>National Training Program Contact Information</vt:lpstr>
    </vt:vector>
  </TitlesOfParts>
  <Company>CMS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SUSAN GUSTAFSON</dc:creator>
  <cp:lastModifiedBy>Karie Watson</cp:lastModifiedBy>
  <cp:revision>565</cp:revision>
  <cp:lastPrinted>2016-11-16T13:26:45Z</cp:lastPrinted>
  <dcterms:created xsi:type="dcterms:W3CDTF">2015-02-11T15:15:15Z</dcterms:created>
  <dcterms:modified xsi:type="dcterms:W3CDTF">2016-11-18T19:40:06Z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-940079599</vt:i4>
  </property>
  <property fmtid="{D5CDD505-2E9C-101B-9397-08002B2CF9AE}" pid="4" name="_EmailSubject">
    <vt:lpwstr>Exemptions from the Shared Responsibility Payment Nov 2016 REV 2.pptx</vt:lpwstr>
  </property>
  <property fmtid="{D5CDD505-2E9C-101B-9397-08002B2CF9AE}" pid="5" name="_AuthorEmail">
    <vt:lpwstr>Erin.Pressley@cms.hhs.gov</vt:lpwstr>
  </property>
  <property fmtid="{D5CDD505-2E9C-101B-9397-08002B2CF9AE}" pid="6" name="_AuthorEmailDisplayName">
    <vt:lpwstr>Pressley, Erin L. (CMS/OC)</vt:lpwstr>
  </property>
  <property fmtid="{D5CDD505-2E9C-101B-9397-08002B2CF9AE}" pid="7" name="_PreviousAdHocReviewCycleID">
    <vt:i4>392860228</vt:i4>
  </property>
</Properties>
</file>