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3" r:id="rId4"/>
    <p:sldMasterId id="2147483823" r:id="rId5"/>
    <p:sldMasterId id="2147483827" r:id="rId6"/>
  </p:sldMasterIdLst>
  <p:notesMasterIdLst>
    <p:notesMasterId r:id="rId52"/>
  </p:notesMasterIdLst>
  <p:handoutMasterIdLst>
    <p:handoutMasterId r:id="rId53"/>
  </p:handoutMasterIdLst>
  <p:sldIdLst>
    <p:sldId id="1297" r:id="rId7"/>
    <p:sldId id="1299" r:id="rId8"/>
    <p:sldId id="1181" r:id="rId9"/>
    <p:sldId id="972" r:id="rId10"/>
    <p:sldId id="1301" r:id="rId11"/>
    <p:sldId id="1302" r:id="rId12"/>
    <p:sldId id="1303" r:id="rId13"/>
    <p:sldId id="1273" r:id="rId14"/>
    <p:sldId id="1325" r:id="rId15"/>
    <p:sldId id="1326" r:id="rId16"/>
    <p:sldId id="1327" r:id="rId17"/>
    <p:sldId id="1328" r:id="rId18"/>
    <p:sldId id="1329" r:id="rId19"/>
    <p:sldId id="1330" r:id="rId20"/>
    <p:sldId id="1331" r:id="rId21"/>
    <p:sldId id="1332" r:id="rId22"/>
    <p:sldId id="1237" r:id="rId23"/>
    <p:sldId id="1240" r:id="rId24"/>
    <p:sldId id="1319" r:id="rId25"/>
    <p:sldId id="965" r:id="rId26"/>
    <p:sldId id="1324" r:id="rId27"/>
    <p:sldId id="1323" r:id="rId28"/>
    <p:sldId id="1345" r:id="rId29"/>
    <p:sldId id="1305" r:id="rId30"/>
    <p:sldId id="1306" r:id="rId31"/>
    <p:sldId id="1307" r:id="rId32"/>
    <p:sldId id="1174" r:id="rId33"/>
    <p:sldId id="1336" r:id="rId34"/>
    <p:sldId id="1335" r:id="rId35"/>
    <p:sldId id="1334" r:id="rId36"/>
    <p:sldId id="1172" r:id="rId37"/>
    <p:sldId id="1275" r:id="rId38"/>
    <p:sldId id="1276" r:id="rId39"/>
    <p:sldId id="1285" r:id="rId40"/>
    <p:sldId id="1295" r:id="rId41"/>
    <p:sldId id="1296" r:id="rId42"/>
    <p:sldId id="1101" r:id="rId43"/>
    <p:sldId id="1308" r:id="rId44"/>
    <p:sldId id="1155" r:id="rId45"/>
    <p:sldId id="1283" r:id="rId46"/>
    <p:sldId id="1225" r:id="rId47"/>
    <p:sldId id="1337" r:id="rId48"/>
    <p:sldId id="1338" r:id="rId49"/>
    <p:sldId id="1339" r:id="rId50"/>
    <p:sldId id="1340" r:id="rId5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ck Outline" id="{29D4601D-8435-4AF7-80E1-34F2A5683C60}">
          <p14:sldIdLst>
            <p14:sldId id="1297"/>
            <p14:sldId id="1299"/>
            <p14:sldId id="1181"/>
            <p14:sldId id="972"/>
            <p14:sldId id="1301"/>
            <p14:sldId id="1302"/>
            <p14:sldId id="1303"/>
            <p14:sldId id="1273"/>
            <p14:sldId id="1325"/>
            <p14:sldId id="1326"/>
            <p14:sldId id="1327"/>
            <p14:sldId id="1328"/>
            <p14:sldId id="1329"/>
            <p14:sldId id="1330"/>
            <p14:sldId id="1331"/>
            <p14:sldId id="1332"/>
            <p14:sldId id="1237"/>
            <p14:sldId id="1240"/>
            <p14:sldId id="1319"/>
            <p14:sldId id="965"/>
            <p14:sldId id="1324"/>
            <p14:sldId id="1323"/>
            <p14:sldId id="1345"/>
            <p14:sldId id="1305"/>
            <p14:sldId id="1306"/>
            <p14:sldId id="1307"/>
            <p14:sldId id="1174"/>
            <p14:sldId id="1336"/>
            <p14:sldId id="1335"/>
            <p14:sldId id="1334"/>
            <p14:sldId id="1172"/>
            <p14:sldId id="1275"/>
            <p14:sldId id="1276"/>
            <p14:sldId id="1285"/>
            <p14:sldId id="1295"/>
            <p14:sldId id="1296"/>
          </p14:sldIdLst>
        </p14:section>
        <p14:section name="Tax Communications" id="{D3916B5F-6EAE-44ED-B39D-F39585EDCACA}">
          <p14:sldIdLst>
            <p14:sldId id="1101"/>
            <p14:sldId id="1308"/>
          </p14:sldIdLst>
        </p14:section>
        <p14:section name="Resources" id="{C503114A-425C-4BBC-8379-B76734A9DE10}">
          <p14:sldIdLst>
            <p14:sldId id="1155"/>
            <p14:sldId id="1283"/>
            <p14:sldId id="1225"/>
            <p14:sldId id="1337"/>
            <p14:sldId id="1338"/>
            <p14:sldId id="1339"/>
            <p14:sldId id="1340"/>
          </p14:sldIdLst>
        </p14:section>
      </p14:sectionLst>
    </p:ext>
    <p:ext uri="{EFAFB233-063F-42B5-8137-9DF3F51BA10A}">
      <p15:sldGuideLst xmlns:p15="http://schemas.microsoft.com/office/powerpoint/2012/main">
        <p15:guide id="1" orient="horz" pos="2064">
          <p15:clr>
            <a:srgbClr val="A4A3A4"/>
          </p15:clr>
        </p15:guide>
        <p15:guide id="2" pos="312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andervoort, Catie " initials="VC[" lastIdx="5" clrIdx="0"/>
  <p:cmAuthor id="1" name="McLain, Kia Tollett [USA]" initials="MKT" lastIdx="14" clrIdx="1"/>
  <p:cmAuthor id="2" name="TANCHICA TERRY" initials="TT" lastIdx="6" clrIdx="2"/>
  <p:cmAuthor id="3" name="Jennifer Lerner" initials="JL" lastIdx="3" clrIdx="3"/>
  <p:cmAuthor id="4" name="W7admin" initials="W" lastIdx="1" clrIdx="4"/>
  <p:cmAuthor id="5" name="ARIELLA CAMERA" initials="AC" lastIdx="2" clrIdx="5"/>
  <p:cmAuthor id="6" name="Amy Erhardt" initials="AE" lastIdx="1" clrIdx="6"/>
  <p:cmAuthor id="7" name="Henderson, Erin [USA]" initials="HE[" lastIdx="1" clrIdx="7">
    <p:extLst/>
  </p:cmAuthor>
  <p:cmAuthor id="8" name="BETH LIU" initials="BL" lastIdx="1" clrIdx="8"/>
  <p:cmAuthor id="9" name="Harris, Ashley [USA]" initials="HA[" lastIdx="26" clrIdx="9">
    <p:extLst>
      <p:ext uri="{19B8F6BF-5375-455C-9EA6-DF929625EA0E}">
        <p15:presenceInfo xmlns:p15="http://schemas.microsoft.com/office/powerpoint/2012/main" userId="Harris, Ashley [USA]" providerId="None"/>
      </p:ext>
    </p:extLst>
  </p:cmAuthor>
  <p:cmAuthor id="10" name="Cameron, Brianna [USA]" initials="CB[" lastIdx="57" clrIdx="10">
    <p:extLst>
      <p:ext uri="{19B8F6BF-5375-455C-9EA6-DF929625EA0E}">
        <p15:presenceInfo xmlns:p15="http://schemas.microsoft.com/office/powerpoint/2012/main" userId="S-1-5-21-1314303383-2379350573-4036118543-537959" providerId="AD"/>
      </p:ext>
    </p:extLst>
  </p:cmAuthor>
  <p:cmAuthor id="11" name="Lerner, Jennifer [USA]" initials="LJ[" lastIdx="89" clrIdx="11">
    <p:extLst>
      <p:ext uri="{19B8F6BF-5375-455C-9EA6-DF929625EA0E}">
        <p15:presenceInfo xmlns:p15="http://schemas.microsoft.com/office/powerpoint/2012/main" userId="S-1-5-21-1314303383-2379350573-4036118543-392664" providerId="AD"/>
      </p:ext>
    </p:extLst>
  </p:cmAuthor>
  <p:cmAuthor id="12" name="CMS" initials="CMS" lastIdx="2" clrIdx="12"/>
  <p:cmAuthor id="13" name="Andrew Dawson" initials="AD" lastIdx="11" clrIdx="13"/>
  <p:cmAuthor id="14" name="Jinean Riley" initials="JR" lastIdx="5" clrIdx="14">
    <p:extLst>
      <p:ext uri="{19B8F6BF-5375-455C-9EA6-DF929625EA0E}">
        <p15:presenceInfo xmlns:p15="http://schemas.microsoft.com/office/powerpoint/2012/main" userId="S-1-5-21-4095628063-3556742122-3606576086-6606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4A9C"/>
    <a:srgbClr val="FFD00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27" autoAdjust="0"/>
    <p:restoredTop sz="81358" autoAdjust="0"/>
  </p:normalViewPr>
  <p:slideViewPr>
    <p:cSldViewPr>
      <p:cViewPr varScale="1">
        <p:scale>
          <a:sx n="91" d="100"/>
          <a:sy n="91" d="100"/>
        </p:scale>
        <p:origin x="1512" y="84"/>
      </p:cViewPr>
      <p:guideLst>
        <p:guide orient="horz" pos="2064"/>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3756"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viewProps" Target="viewProp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35" tIns="48317" rIns="96635" bIns="48317" rtlCol="0"/>
          <a:lstStyle>
            <a:lvl1pPr algn="l">
              <a:defRPr sz="1200"/>
            </a:lvl1pPr>
          </a:lstStyle>
          <a:p>
            <a:endParaRPr lang="en-US" dirty="0"/>
          </a:p>
        </p:txBody>
      </p:sp>
      <p:sp>
        <p:nvSpPr>
          <p:cNvPr id="3" name="Date Placeholder 2"/>
          <p:cNvSpPr>
            <a:spLocks noGrp="1"/>
          </p:cNvSpPr>
          <p:nvPr>
            <p:ph type="dt" sz="quarter" idx="1"/>
          </p:nvPr>
        </p:nvSpPr>
        <p:spPr>
          <a:xfrm>
            <a:off x="4143587" y="0"/>
            <a:ext cx="3169920" cy="480060"/>
          </a:xfrm>
          <a:prstGeom prst="rect">
            <a:avLst/>
          </a:prstGeom>
        </p:spPr>
        <p:txBody>
          <a:bodyPr vert="horz" lIns="96635" tIns="48317" rIns="96635" bIns="48317" rtlCol="0"/>
          <a:lstStyle>
            <a:lvl1pPr algn="r">
              <a:defRPr sz="1200"/>
            </a:lvl1pPr>
          </a:lstStyle>
          <a:p>
            <a:fld id="{CC16B254-F755-154D-86D8-705F3C585905}" type="datetimeFigureOut">
              <a:rPr lang="en-US" smtClean="0"/>
              <a:pPr/>
              <a:t>03/08/2016</a:t>
            </a:fld>
            <a:endParaRPr lang="en-US" dirty="0"/>
          </a:p>
        </p:txBody>
      </p:sp>
      <p:sp>
        <p:nvSpPr>
          <p:cNvPr id="4" name="Footer Placeholder 3"/>
          <p:cNvSpPr>
            <a:spLocks noGrp="1"/>
          </p:cNvSpPr>
          <p:nvPr>
            <p:ph type="ftr" sz="quarter" idx="2"/>
          </p:nvPr>
        </p:nvSpPr>
        <p:spPr>
          <a:xfrm>
            <a:off x="0" y="9119474"/>
            <a:ext cx="3169920" cy="480060"/>
          </a:xfrm>
          <a:prstGeom prst="rect">
            <a:avLst/>
          </a:prstGeom>
        </p:spPr>
        <p:txBody>
          <a:bodyPr vert="horz" lIns="96635" tIns="48317" rIns="96635" bIns="48317" rtlCol="0" anchor="b"/>
          <a:lstStyle>
            <a:lvl1pPr algn="l">
              <a:defRPr sz="1200"/>
            </a:lvl1pPr>
          </a:lstStyle>
          <a:p>
            <a:endParaRPr lang="en-US" dirty="0"/>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35" tIns="48317" rIns="96635" bIns="48317" rtlCol="0" anchor="b"/>
          <a:lstStyle>
            <a:lvl1pPr algn="r">
              <a:defRPr sz="1200"/>
            </a:lvl1pPr>
          </a:lstStyle>
          <a:p>
            <a:fld id="{D8B07BA0-83C1-274E-9BA1-643DFA6696FC}" type="slidenum">
              <a:rPr lang="en-US" smtClean="0"/>
              <a:pPr/>
              <a:t>‹#›</a:t>
            </a:fld>
            <a:endParaRPr lang="en-US" dirty="0"/>
          </a:p>
        </p:txBody>
      </p:sp>
    </p:spTree>
    <p:extLst>
      <p:ext uri="{BB962C8B-B14F-4D97-AF65-F5344CB8AC3E}">
        <p14:creationId xmlns:p14="http://schemas.microsoft.com/office/powerpoint/2010/main" val="408248736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35" tIns="48317" rIns="96635" bIns="48317" rtlCol="0"/>
          <a:lstStyle>
            <a:lvl1pPr algn="l">
              <a:defRPr sz="12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35" tIns="48317" rIns="96635" bIns="48317" rtlCol="0"/>
          <a:lstStyle>
            <a:lvl1pPr algn="r">
              <a:defRPr sz="1200"/>
            </a:lvl1pPr>
          </a:lstStyle>
          <a:p>
            <a:fld id="{70242358-85E2-2545-8677-79B1E11E6ECD}" type="datetimeFigureOut">
              <a:rPr lang="en-US" smtClean="0"/>
              <a:pPr/>
              <a:t>03/08/2016</a:t>
            </a:fld>
            <a:endParaRPr lang="en-US" dirty="0"/>
          </a:p>
        </p:txBody>
      </p:sp>
      <p:sp>
        <p:nvSpPr>
          <p:cNvPr id="4" name="Slide Image Placeholder 3"/>
          <p:cNvSpPr>
            <a:spLocks noGrp="1" noRot="1" noChangeAspect="1"/>
          </p:cNvSpPr>
          <p:nvPr>
            <p:ph type="sldImg" idx="2"/>
          </p:nvPr>
        </p:nvSpPr>
        <p:spPr>
          <a:xfrm>
            <a:off x="1258888" y="720725"/>
            <a:ext cx="4797425" cy="3598863"/>
          </a:xfrm>
          <a:prstGeom prst="rect">
            <a:avLst/>
          </a:prstGeom>
          <a:noFill/>
          <a:ln w="12700">
            <a:solidFill>
              <a:prstClr val="black"/>
            </a:solidFill>
          </a:ln>
        </p:spPr>
        <p:txBody>
          <a:bodyPr vert="horz" lIns="96635" tIns="48317" rIns="96635" bIns="48317"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35" tIns="48317" rIns="96635" bIns="48317"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35" tIns="48317" rIns="96635" bIns="48317" rtlCol="0" anchor="b"/>
          <a:lstStyle>
            <a:lvl1pPr algn="l">
              <a:defRPr sz="12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35" tIns="48317" rIns="96635" bIns="48317" rtlCol="0" anchor="b"/>
          <a:lstStyle>
            <a:lvl1pPr algn="r">
              <a:defRPr sz="1200"/>
            </a:lvl1pPr>
          </a:lstStyle>
          <a:p>
            <a:fld id="{7B898A01-842B-0042-9AB7-55364486B929}" type="slidenum">
              <a:rPr lang="en-US" smtClean="0"/>
              <a:pPr/>
              <a:t>‹#›</a:t>
            </a:fld>
            <a:endParaRPr lang="en-US" dirty="0"/>
          </a:p>
        </p:txBody>
      </p:sp>
    </p:spTree>
    <p:extLst>
      <p:ext uri="{BB962C8B-B14F-4D97-AF65-F5344CB8AC3E}">
        <p14:creationId xmlns:p14="http://schemas.microsoft.com/office/powerpoint/2010/main" val="21019035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marketplace.cms.gov/"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mailto:press@cms.hhs.gov"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www.irs.gov/pub/irs-pdf/p974.pdf"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healthcare.gov/glossary/minimum-essential-coverag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www.healthcare.gov/exemptions-tool/" TargetMode="External"/><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hyperlink" Target="https://www.irs.gov/Affordable-Care-Act/Individuals-and-Families/ACA-Individual-Shared-Responsibility-Provision-Exemptions" TargetMode="Externa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ealthcare.gov/tax-tool/"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s://www.cuidadodesalud.gov/es/tax-tool/" TargetMode="Externa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www.healthcare.gov/taxes/" TargetMode="External"/><Relationship Id="rId2" Type="http://schemas.openxmlformats.org/officeDocument/2006/relationships/slide" Target="../slides/slide42.xml"/><Relationship Id="rId1" Type="http://schemas.openxmlformats.org/officeDocument/2006/relationships/notesMaster" Target="../notesMasters/notesMaster1.xml"/><Relationship Id="rId5" Type="http://schemas.openxmlformats.org/officeDocument/2006/relationships/hyperlink" Target="https://www.irs.gov/Affordable-Care-Act" TargetMode="External"/><Relationship Id="rId4" Type="http://schemas.openxmlformats.org/officeDocument/2006/relationships/hyperlink" Target="http://www.irs.gov/" TargetMode="Externa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www.irs.gov/Individuals/Find-a-Location-for-Free-Tax-Prep" TargetMode="External"/><Relationship Id="rId2" Type="http://schemas.openxmlformats.org/officeDocument/2006/relationships/slide" Target="../slides/slide43.xml"/><Relationship Id="rId1" Type="http://schemas.openxmlformats.org/officeDocument/2006/relationships/notesMaster" Target="../notesMasters/notesMaster1.xml"/><Relationship Id="rId4" Type="http://schemas.openxmlformats.org/officeDocument/2006/relationships/hyperlink" Target="http://www.aarp.org/applications/VMISLocator/searchTaxAideLocations.action" TargetMode="Externa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22"/>
              </a:spcBef>
            </a:pPr>
            <a:r>
              <a:rPr lang="en-US" dirty="0" smtClean="0"/>
              <a:t>This </a:t>
            </a:r>
            <a:r>
              <a:rPr lang="en-US" dirty="0"/>
              <a:t>presentation provides an overview of the connections between Health Insurance Marketplace coverage and </a:t>
            </a:r>
            <a:r>
              <a:rPr lang="en-US" dirty="0" smtClean="0"/>
              <a:t>how it relates to income tax returns reported to the Internal Revenue Service (IRS).</a:t>
            </a:r>
            <a:endParaRPr lang="en-US" dirty="0">
              <a:solidFill>
                <a:prstClr val="black"/>
              </a:solidFill>
            </a:endParaRPr>
          </a:p>
          <a:p>
            <a:pPr defTabSz="948507">
              <a:spcBef>
                <a:spcPts val="622"/>
              </a:spcBef>
            </a:pPr>
            <a:r>
              <a:rPr lang="en-US" dirty="0">
                <a:solidFill>
                  <a:prstClr val="black"/>
                </a:solidFill>
              </a:rPr>
              <a:t>This training presentation was developed and approved by the Centers for Medicare &amp; Medicaid Services (CMS), the federal agency that administers Medicare, Medicaid, the Children’s Health Insurance Program (CHIP), and the Federally-facilitated Health Insurance </a:t>
            </a:r>
            <a:r>
              <a:rPr lang="en-US" dirty="0" smtClean="0">
                <a:solidFill>
                  <a:prstClr val="black"/>
                </a:solidFill>
              </a:rPr>
              <a:t>Marketplace. </a:t>
            </a:r>
            <a:r>
              <a:rPr lang="en-US" dirty="0">
                <a:solidFill>
                  <a:prstClr val="black"/>
                </a:solidFill>
              </a:rPr>
              <a:t>The information in this module was correct as of</a:t>
            </a:r>
            <a:r>
              <a:rPr lang="en-US">
                <a:solidFill>
                  <a:prstClr val="black"/>
                </a:solidFill>
              </a:rPr>
              <a:t> </a:t>
            </a:r>
            <a:r>
              <a:rPr lang="en-US" smtClean="0">
                <a:solidFill>
                  <a:prstClr val="black"/>
                </a:solidFill>
              </a:rPr>
              <a:t>March 2016</a:t>
            </a:r>
            <a:r>
              <a:rPr lang="en-US" dirty="0" smtClean="0">
                <a:solidFill>
                  <a:prstClr val="black"/>
                </a:solidFill>
              </a:rPr>
              <a:t>. </a:t>
            </a:r>
            <a:r>
              <a:rPr lang="en-US" dirty="0">
                <a:solidFill>
                  <a:prstClr val="black"/>
                </a:solidFill>
              </a:rPr>
              <a:t>To check for an updated version, visit </a:t>
            </a:r>
            <a:r>
              <a:rPr lang="en-US" dirty="0">
                <a:solidFill>
                  <a:prstClr val="black"/>
                </a:solidFill>
                <a:hlinkClick r:id="rId3"/>
              </a:rPr>
              <a:t>Marketplace.cms.gov</a:t>
            </a:r>
            <a:r>
              <a:rPr lang="en-US" dirty="0">
                <a:solidFill>
                  <a:prstClr val="black"/>
                </a:solidFill>
              </a:rPr>
              <a:t>.</a:t>
            </a:r>
          </a:p>
          <a:p>
            <a:pPr defTabSz="948507">
              <a:spcBef>
                <a:spcPts val="622"/>
              </a:spcBef>
              <a:defRPr/>
            </a:pPr>
            <a:r>
              <a:rPr lang="en-US" dirty="0">
                <a:solidFill>
                  <a:prstClr val="black"/>
                </a:solidFill>
              </a:rPr>
              <a:t>This as an informational resource for our partners and doesn’t create any rights or impose any obligations. It’s not a legal document or intended for press purposes. Members of the press should contact the CMS Media Relations Group at </a:t>
            </a:r>
            <a:r>
              <a:rPr lang="en-US" u="sng" dirty="0">
                <a:solidFill>
                  <a:prstClr val="black"/>
                </a:solidFill>
                <a:hlinkClick r:id="rId4"/>
              </a:rPr>
              <a:t>press@cms.hhs.gov</a:t>
            </a:r>
            <a:r>
              <a:rPr lang="en-US" dirty="0">
                <a:solidFill>
                  <a:prstClr val="black"/>
                </a:solidFill>
              </a:rPr>
              <a:t>. This is a summary of complex and technical legal standards. Official Medicare and Marketplace program legal guidance is contained in the relevant statutes, regulations, and rulings.</a:t>
            </a:r>
          </a:p>
          <a:p>
            <a:endParaRPr lang="en-US" dirty="0"/>
          </a:p>
        </p:txBody>
      </p:sp>
      <p:sp>
        <p:nvSpPr>
          <p:cNvPr id="4" name="Slide Number Placeholder 3"/>
          <p:cNvSpPr>
            <a:spLocks noGrp="1"/>
          </p:cNvSpPr>
          <p:nvPr>
            <p:ph type="sldNum" sz="quarter" idx="10"/>
          </p:nvPr>
        </p:nvSpPr>
        <p:spPr/>
        <p:txBody>
          <a:bodyPr/>
          <a:lstStyle/>
          <a:p>
            <a:fld id="{7B898A01-842B-0042-9AB7-55364486B929}" type="slidenum">
              <a:rPr lang="en-US" smtClean="0"/>
              <a:pPr/>
              <a:t>1</a:t>
            </a:fld>
            <a:endParaRPr lang="en-US" dirty="0"/>
          </a:p>
        </p:txBody>
      </p:sp>
    </p:spTree>
    <p:extLst>
      <p:ext uri="{BB962C8B-B14F-4D97-AF65-F5344CB8AC3E}">
        <p14:creationId xmlns:p14="http://schemas.microsoft.com/office/powerpoint/2010/main" val="19379868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947576" cy="4320540"/>
          </a:xfrm>
        </p:spPr>
        <p:txBody>
          <a:bodyPr/>
          <a:lstStyle/>
          <a:p>
            <a:pPr marL="233833" indent="-233833" defTabSz="948507">
              <a:spcBef>
                <a:spcPts val="622"/>
              </a:spcBef>
              <a:buFont typeface="Wingdings" panose="05000000000000000000" pitchFamily="2" charset="2"/>
              <a:buChar char="§"/>
            </a:pPr>
            <a:r>
              <a:rPr lang="en-US" dirty="0">
                <a:solidFill>
                  <a:prstClr val="black"/>
                </a:solidFill>
                <a:latin typeface="Calibri" panose="020F0502020204030204" pitchFamily="34" charset="0"/>
              </a:rPr>
              <a:t>The </a:t>
            </a:r>
            <a:r>
              <a:rPr lang="en-US" dirty="0" smtClean="0">
                <a:solidFill>
                  <a:prstClr val="black"/>
                </a:solidFill>
                <a:latin typeface="Calibri" panose="020F0502020204030204" pitchFamily="34" charset="0"/>
              </a:rPr>
              <a:t>Marketplace will </a:t>
            </a:r>
            <a:r>
              <a:rPr lang="en-US" dirty="0">
                <a:solidFill>
                  <a:prstClr val="black"/>
                </a:solidFill>
                <a:latin typeface="Calibri" panose="020F0502020204030204" pitchFamily="34" charset="0"/>
              </a:rPr>
              <a:t>identify consumers who needed Form 1095-A corrections during the previous </a:t>
            </a:r>
            <a:r>
              <a:rPr lang="en-US" dirty="0" smtClean="0">
                <a:solidFill>
                  <a:prstClr val="black"/>
                </a:solidFill>
                <a:latin typeface="Calibri" panose="020F0502020204030204" pitchFamily="34" charset="0"/>
              </a:rPr>
              <a:t>coverage year , and </a:t>
            </a:r>
            <a:r>
              <a:rPr lang="en-US" dirty="0">
                <a:solidFill>
                  <a:prstClr val="black"/>
                </a:solidFill>
                <a:latin typeface="Calibri" panose="020F0502020204030204" pitchFamily="34" charset="0"/>
              </a:rPr>
              <a:t>send them a targeted communication </a:t>
            </a:r>
            <a:r>
              <a:rPr lang="en-US" dirty="0" smtClean="0">
                <a:solidFill>
                  <a:prstClr val="black"/>
                </a:solidFill>
                <a:latin typeface="Calibri" panose="020F0502020204030204" pitchFamily="34" charset="0"/>
              </a:rPr>
              <a:t>to </a:t>
            </a:r>
            <a:r>
              <a:rPr lang="en-US" dirty="0">
                <a:solidFill>
                  <a:prstClr val="black"/>
                </a:solidFill>
                <a:latin typeface="Calibri" panose="020F0502020204030204" pitchFamily="34" charset="0"/>
              </a:rPr>
              <a:t>reduce corrections volume for the current coverage year</a:t>
            </a:r>
          </a:p>
          <a:p>
            <a:pPr marL="414972" lvl="1" indent="-181139" defTabSz="948507">
              <a:spcBef>
                <a:spcPts val="622"/>
              </a:spcBef>
              <a:buFont typeface="Arial" panose="020B0604020202020204" pitchFamily="34" charset="0"/>
              <a:buChar char="•"/>
            </a:pPr>
            <a:r>
              <a:rPr lang="en-US" dirty="0" smtClean="0">
                <a:solidFill>
                  <a:prstClr val="black"/>
                </a:solidFill>
                <a:latin typeface="Calibri" panose="020F0502020204030204" pitchFamily="34" charset="0"/>
              </a:rPr>
              <a:t>The language will read, “Last </a:t>
            </a:r>
            <a:r>
              <a:rPr lang="en-US" dirty="0">
                <a:solidFill>
                  <a:prstClr val="black"/>
                </a:solidFill>
                <a:latin typeface="Calibri" panose="020F0502020204030204" pitchFamily="34" charset="0"/>
              </a:rPr>
              <a:t>year you needed a correction to your Form </a:t>
            </a:r>
            <a:r>
              <a:rPr lang="en-US" dirty="0" smtClean="0">
                <a:solidFill>
                  <a:prstClr val="black"/>
                </a:solidFill>
                <a:latin typeface="Calibri" panose="020F0502020204030204" pitchFamily="34" charset="0"/>
              </a:rPr>
              <a:t>1095-A. Here </a:t>
            </a:r>
            <a:r>
              <a:rPr lang="en-US" dirty="0">
                <a:solidFill>
                  <a:prstClr val="black"/>
                </a:solidFill>
                <a:latin typeface="Calibri" panose="020F0502020204030204" pitchFamily="34" charset="0"/>
              </a:rPr>
              <a:t>are some things you can check in advance so </a:t>
            </a:r>
            <a:r>
              <a:rPr lang="en-US" dirty="0" smtClean="0">
                <a:solidFill>
                  <a:prstClr val="black"/>
                </a:solidFill>
                <a:latin typeface="Calibri" panose="020F0502020204030204" pitchFamily="34" charset="0"/>
              </a:rPr>
              <a:t>you’ll </a:t>
            </a:r>
            <a:r>
              <a:rPr lang="en-US" dirty="0">
                <a:solidFill>
                  <a:prstClr val="black"/>
                </a:solidFill>
                <a:latin typeface="Calibri" panose="020F0502020204030204" pitchFamily="34" charset="0"/>
              </a:rPr>
              <a:t>receive a more timely Form 1095-A this year…”</a:t>
            </a:r>
          </a:p>
          <a:p>
            <a:pPr marL="414972" indent="-181139"/>
            <a:endParaRPr lang="en-US" dirty="0"/>
          </a:p>
        </p:txBody>
      </p:sp>
      <p:sp>
        <p:nvSpPr>
          <p:cNvPr id="4" name="Slide Number Placeholder 3"/>
          <p:cNvSpPr>
            <a:spLocks noGrp="1"/>
          </p:cNvSpPr>
          <p:nvPr>
            <p:ph type="sldNum" sz="quarter" idx="10"/>
          </p:nvPr>
        </p:nvSpPr>
        <p:spPr/>
        <p:txBody>
          <a:bodyPr/>
          <a:lstStyle/>
          <a:p>
            <a:fld id="{7B898A01-842B-0042-9AB7-55364486B929}" type="slidenum">
              <a:rPr lang="en-US" smtClean="0"/>
              <a:pPr/>
              <a:t>10</a:t>
            </a:fld>
            <a:endParaRPr lang="en-US" dirty="0"/>
          </a:p>
        </p:txBody>
      </p:sp>
    </p:spTree>
    <p:extLst>
      <p:ext uri="{BB962C8B-B14F-4D97-AF65-F5344CB8AC3E}">
        <p14:creationId xmlns:p14="http://schemas.microsoft.com/office/powerpoint/2010/main" val="3791553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6106602" cy="4320540"/>
          </a:xfrm>
        </p:spPr>
        <p:txBody>
          <a:bodyPr/>
          <a:lstStyle/>
          <a:p>
            <a:pPr marL="177845" indent="-177845" defTabSz="474254">
              <a:spcBef>
                <a:spcPts val="622"/>
              </a:spcBef>
              <a:buFont typeface="Wingdings" panose="05000000000000000000" pitchFamily="2" charset="2"/>
              <a:buChar char="§"/>
              <a:defRPr/>
            </a:pPr>
            <a:r>
              <a:rPr lang="en-US" dirty="0"/>
              <a:t>Consumers should log onto HealthCare.gov or contact their issuer to confirm that their information is correct</a:t>
            </a:r>
          </a:p>
          <a:p>
            <a:pPr marL="350751" indent="-174552" defTabSz="948507">
              <a:spcBef>
                <a:spcPts val="622"/>
              </a:spcBef>
              <a:buFont typeface="Arial" panose="020B0604020202020204" pitchFamily="34" charset="0"/>
              <a:buChar char="•"/>
            </a:pPr>
            <a:r>
              <a:rPr lang="en-US" dirty="0">
                <a:solidFill>
                  <a:prstClr val="black"/>
                </a:solidFill>
              </a:rPr>
              <a:t>Form 1095-A data issues may </a:t>
            </a:r>
            <a:r>
              <a:rPr lang="en-US" dirty="0" smtClean="0">
                <a:solidFill>
                  <a:prstClr val="black"/>
                </a:solidFill>
              </a:rPr>
              <a:t>arise and the form may need corrections, if the consumer has</a:t>
            </a:r>
            <a:endParaRPr lang="en-US" dirty="0">
              <a:solidFill>
                <a:prstClr val="black"/>
              </a:solidFill>
            </a:endParaRPr>
          </a:p>
          <a:p>
            <a:pPr marL="597758" lvl="1" indent="-247007" defTabSz="948507">
              <a:spcBef>
                <a:spcPts val="622"/>
              </a:spcBef>
              <a:buSzPct val="60000"/>
              <a:buFont typeface="Wingdings" panose="05000000000000000000" pitchFamily="2" charset="2"/>
              <a:buChar char="q"/>
            </a:pPr>
            <a:r>
              <a:rPr lang="en-US" dirty="0" smtClean="0">
                <a:solidFill>
                  <a:prstClr val="black"/>
                </a:solidFill>
              </a:rPr>
              <a:t>Failed </a:t>
            </a:r>
            <a:r>
              <a:rPr lang="en-US" dirty="0">
                <a:solidFill>
                  <a:prstClr val="black"/>
                </a:solidFill>
              </a:rPr>
              <a:t>to report </a:t>
            </a:r>
            <a:r>
              <a:rPr lang="en-US" dirty="0" smtClean="0">
                <a:solidFill>
                  <a:prstClr val="black"/>
                </a:solidFill>
              </a:rPr>
              <a:t>a change </a:t>
            </a:r>
            <a:r>
              <a:rPr lang="en-US" dirty="0">
                <a:solidFill>
                  <a:prstClr val="black"/>
                </a:solidFill>
              </a:rPr>
              <a:t>in </a:t>
            </a:r>
            <a:r>
              <a:rPr lang="en-US" dirty="0" smtClean="0">
                <a:solidFill>
                  <a:prstClr val="black"/>
                </a:solidFill>
              </a:rPr>
              <a:t>circumstance </a:t>
            </a:r>
            <a:r>
              <a:rPr lang="en-US" dirty="0">
                <a:solidFill>
                  <a:prstClr val="black"/>
                </a:solidFill>
              </a:rPr>
              <a:t>to </a:t>
            </a:r>
            <a:r>
              <a:rPr lang="en-US" dirty="0" smtClean="0">
                <a:solidFill>
                  <a:prstClr val="black"/>
                </a:solidFill>
              </a:rPr>
              <a:t>the Marketplace</a:t>
            </a:r>
            <a:endParaRPr lang="en-US" dirty="0">
              <a:solidFill>
                <a:prstClr val="black"/>
              </a:solidFill>
            </a:endParaRPr>
          </a:p>
          <a:p>
            <a:pPr marL="597758" lvl="1" indent="-247007" defTabSz="948507">
              <a:spcBef>
                <a:spcPts val="622"/>
              </a:spcBef>
              <a:buSzPct val="60000"/>
              <a:buFont typeface="Wingdings" panose="05000000000000000000" pitchFamily="2" charset="2"/>
              <a:buChar char="q"/>
            </a:pPr>
            <a:r>
              <a:rPr lang="en-US" dirty="0">
                <a:solidFill>
                  <a:prstClr val="black"/>
                </a:solidFill>
              </a:rPr>
              <a:t>Retroactive application of eligibility appeals </a:t>
            </a:r>
            <a:r>
              <a:rPr lang="en-US" dirty="0" smtClean="0">
                <a:solidFill>
                  <a:prstClr val="black"/>
                </a:solidFill>
              </a:rPr>
              <a:t>decision</a:t>
            </a:r>
            <a:endParaRPr lang="en-US" dirty="0">
              <a:solidFill>
                <a:prstClr val="black"/>
              </a:solidFill>
            </a:endParaRPr>
          </a:p>
          <a:p>
            <a:pPr marL="597758" lvl="1" indent="-247007" defTabSz="948507">
              <a:spcBef>
                <a:spcPts val="622"/>
              </a:spcBef>
              <a:buSzPct val="60000"/>
              <a:buFont typeface="Wingdings" panose="05000000000000000000" pitchFamily="2" charset="2"/>
              <a:buChar char="q"/>
            </a:pPr>
            <a:r>
              <a:rPr lang="en-US" dirty="0">
                <a:solidFill>
                  <a:prstClr val="black"/>
                </a:solidFill>
              </a:rPr>
              <a:t>Partial months enrollment</a:t>
            </a:r>
          </a:p>
          <a:p>
            <a:pPr marL="597758" lvl="1" indent="-247007" defTabSz="948507">
              <a:spcBef>
                <a:spcPts val="622"/>
              </a:spcBef>
              <a:buSzPct val="60000"/>
              <a:buFont typeface="Wingdings" panose="05000000000000000000" pitchFamily="2" charset="2"/>
              <a:buChar char="q"/>
            </a:pPr>
            <a:r>
              <a:rPr lang="en-US" dirty="0">
                <a:solidFill>
                  <a:prstClr val="black"/>
                </a:solidFill>
              </a:rPr>
              <a:t>Grace period and subsequent termination</a:t>
            </a:r>
          </a:p>
          <a:p>
            <a:pPr marL="597758" lvl="1" indent="-247007" defTabSz="948507">
              <a:spcBef>
                <a:spcPts val="622"/>
              </a:spcBef>
              <a:buSzPct val="60000"/>
              <a:buFont typeface="Wingdings" panose="05000000000000000000" pitchFamily="2" charset="2"/>
              <a:buChar char="q"/>
            </a:pPr>
            <a:r>
              <a:rPr lang="en-US" dirty="0" smtClean="0">
                <a:solidFill>
                  <a:prstClr val="black"/>
                </a:solidFill>
              </a:rPr>
              <a:t>Dropped </a:t>
            </a:r>
            <a:r>
              <a:rPr lang="en-US" dirty="0">
                <a:solidFill>
                  <a:prstClr val="black"/>
                </a:solidFill>
              </a:rPr>
              <a:t>coverage before 12/31/2015</a:t>
            </a:r>
          </a:p>
          <a:p>
            <a:pPr marL="597758" lvl="1" indent="-247007" defTabSz="948507">
              <a:spcBef>
                <a:spcPts val="622"/>
              </a:spcBef>
              <a:buSzPct val="60000"/>
              <a:buFont typeface="Wingdings" panose="05000000000000000000" pitchFamily="2" charset="2"/>
              <a:buChar char="q"/>
            </a:pPr>
            <a:r>
              <a:rPr lang="en-US" dirty="0" smtClean="0">
                <a:solidFill>
                  <a:prstClr val="black"/>
                </a:solidFill>
              </a:rPr>
              <a:t>Changed </a:t>
            </a:r>
            <a:r>
              <a:rPr lang="en-US" dirty="0">
                <a:solidFill>
                  <a:prstClr val="black"/>
                </a:solidFill>
              </a:rPr>
              <a:t>coverage to a different </a:t>
            </a:r>
            <a:r>
              <a:rPr lang="en-US" dirty="0" smtClean="0">
                <a:solidFill>
                  <a:prstClr val="black"/>
                </a:solidFill>
              </a:rPr>
              <a:t>qualified health plan (QHP)</a:t>
            </a:r>
            <a:endParaRPr lang="en-US" dirty="0">
              <a:solidFill>
                <a:prstClr val="black"/>
              </a:solidFill>
            </a:endParaRPr>
          </a:p>
          <a:p>
            <a:pPr marL="597758" lvl="1" indent="-247007" defTabSz="948507">
              <a:spcBef>
                <a:spcPts val="622"/>
              </a:spcBef>
              <a:buSzPct val="60000"/>
              <a:buFont typeface="Wingdings" panose="05000000000000000000" pitchFamily="2" charset="2"/>
              <a:buChar char="q"/>
            </a:pPr>
            <a:r>
              <a:rPr lang="en-US" dirty="0" smtClean="0">
                <a:solidFill>
                  <a:prstClr val="black"/>
                </a:solidFill>
              </a:rPr>
              <a:t>Added </a:t>
            </a:r>
            <a:r>
              <a:rPr lang="en-US" dirty="0">
                <a:solidFill>
                  <a:prstClr val="black"/>
                </a:solidFill>
              </a:rPr>
              <a:t>or dropped members in their plan</a:t>
            </a:r>
          </a:p>
          <a:p>
            <a:pPr marL="597758" lvl="1" indent="-247007" defTabSz="948507">
              <a:spcBef>
                <a:spcPts val="622"/>
              </a:spcBef>
              <a:buSzPct val="60000"/>
              <a:buFont typeface="Wingdings" panose="05000000000000000000" pitchFamily="2" charset="2"/>
              <a:buChar char="q"/>
            </a:pPr>
            <a:r>
              <a:rPr lang="en-US" dirty="0" smtClean="0">
                <a:solidFill>
                  <a:prstClr val="black"/>
                </a:solidFill>
              </a:rPr>
              <a:t>Failed </a:t>
            </a:r>
            <a:r>
              <a:rPr lang="en-US" dirty="0">
                <a:solidFill>
                  <a:prstClr val="black"/>
                </a:solidFill>
              </a:rPr>
              <a:t>to update demographic or enrollment information</a:t>
            </a:r>
          </a:p>
          <a:p>
            <a:pPr>
              <a:lnSpc>
                <a:spcPct val="85000"/>
              </a:lnSpc>
            </a:pPr>
            <a:endParaRPr lang="en-US" dirty="0"/>
          </a:p>
        </p:txBody>
      </p:sp>
      <p:sp>
        <p:nvSpPr>
          <p:cNvPr id="4" name="Slide Number Placeholder 3"/>
          <p:cNvSpPr>
            <a:spLocks noGrp="1"/>
          </p:cNvSpPr>
          <p:nvPr>
            <p:ph type="sldNum" sz="quarter" idx="10"/>
          </p:nvPr>
        </p:nvSpPr>
        <p:spPr/>
        <p:txBody>
          <a:bodyPr/>
          <a:lstStyle/>
          <a:p>
            <a:fld id="{7B898A01-842B-0042-9AB7-55364486B929}" type="slidenum">
              <a:rPr lang="en-US" smtClean="0"/>
              <a:pPr/>
              <a:t>11</a:t>
            </a:fld>
            <a:endParaRPr lang="en-US" dirty="0"/>
          </a:p>
        </p:txBody>
      </p:sp>
    </p:spTree>
    <p:extLst>
      <p:ext uri="{BB962C8B-B14F-4D97-AF65-F5344CB8AC3E}">
        <p14:creationId xmlns:p14="http://schemas.microsoft.com/office/powerpoint/2010/main" val="22732723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6106602" cy="4320540"/>
          </a:xfrm>
        </p:spPr>
        <p:txBody>
          <a:bodyPr/>
          <a:lstStyle/>
          <a:p>
            <a:pPr marL="177845" indent="-177845" defTabSz="474254">
              <a:lnSpc>
                <a:spcPct val="90000"/>
              </a:lnSpc>
              <a:spcBef>
                <a:spcPts val="415"/>
              </a:spcBef>
              <a:buFont typeface="Wingdings" panose="05000000000000000000" pitchFamily="2" charset="2"/>
              <a:buChar char="§"/>
              <a:defRPr/>
            </a:pPr>
            <a:r>
              <a:rPr lang="en-US" dirty="0"/>
              <a:t>Consumers should log onto Healthcare.gov or contact their issuer to confirm that their information is correct</a:t>
            </a:r>
          </a:p>
          <a:p>
            <a:pPr marL="177845" indent="-177845">
              <a:lnSpc>
                <a:spcPct val="90000"/>
              </a:lnSpc>
              <a:spcBef>
                <a:spcPts val="415"/>
              </a:spcBef>
              <a:buFont typeface="Wingdings" panose="05000000000000000000" pitchFamily="2" charset="2"/>
              <a:buChar char="§"/>
              <a:defRPr/>
            </a:pPr>
            <a:r>
              <a:rPr lang="en-US" dirty="0"/>
              <a:t>Issues may be identified </a:t>
            </a:r>
            <a:r>
              <a:rPr lang="en-US" dirty="0" smtClean="0"/>
              <a:t>by the</a:t>
            </a:r>
            <a:endParaRPr lang="en-US" dirty="0"/>
          </a:p>
          <a:p>
            <a:pPr marL="355690" lvl="1" indent="-177845" defTabSz="948507">
              <a:lnSpc>
                <a:spcPct val="90000"/>
              </a:lnSpc>
              <a:spcBef>
                <a:spcPts val="415"/>
              </a:spcBef>
              <a:buSzPct val="100000"/>
              <a:buFont typeface="Arial" panose="020B0604020202020204" pitchFamily="34" charset="0"/>
              <a:buChar char="•"/>
            </a:pPr>
            <a:r>
              <a:rPr lang="en-US" dirty="0" smtClean="0">
                <a:solidFill>
                  <a:prstClr val="black"/>
                </a:solidFill>
              </a:rPr>
              <a:t>Consumer</a:t>
            </a:r>
            <a:endParaRPr lang="en-US" dirty="0">
              <a:solidFill>
                <a:prstClr val="black"/>
              </a:solidFill>
            </a:endParaRPr>
          </a:p>
          <a:p>
            <a:pPr marL="355690" lvl="1" indent="-177845" defTabSz="948507">
              <a:lnSpc>
                <a:spcPct val="90000"/>
              </a:lnSpc>
              <a:spcBef>
                <a:spcPts val="415"/>
              </a:spcBef>
              <a:buSzPct val="100000"/>
              <a:buFont typeface="Arial" panose="020B0604020202020204" pitchFamily="34" charset="0"/>
              <a:buChar char="•"/>
            </a:pPr>
            <a:r>
              <a:rPr lang="en-US" dirty="0" smtClean="0">
                <a:solidFill>
                  <a:prstClr val="black"/>
                </a:solidFill>
              </a:rPr>
              <a:t>Issuer </a:t>
            </a:r>
            <a:endParaRPr lang="en-US" dirty="0">
              <a:solidFill>
                <a:prstClr val="black"/>
              </a:solidFill>
            </a:endParaRPr>
          </a:p>
          <a:p>
            <a:pPr marL="355690" lvl="1" indent="-177845" defTabSz="948507">
              <a:lnSpc>
                <a:spcPct val="90000"/>
              </a:lnSpc>
              <a:spcBef>
                <a:spcPts val="415"/>
              </a:spcBef>
              <a:buSzPct val="100000"/>
              <a:buFont typeface="Arial" panose="020B0604020202020204" pitchFamily="34" charset="0"/>
              <a:buChar char="•"/>
            </a:pPr>
            <a:r>
              <a:rPr lang="en-US" dirty="0" smtClean="0">
                <a:solidFill>
                  <a:prstClr val="black"/>
                </a:solidFill>
              </a:rPr>
              <a:t>Internal Revenue Service (IRS) </a:t>
            </a:r>
            <a:endParaRPr lang="en-US" dirty="0">
              <a:solidFill>
                <a:prstClr val="black"/>
              </a:solidFill>
            </a:endParaRPr>
          </a:p>
          <a:p>
            <a:pPr marL="355690" lvl="1" indent="-177845" defTabSz="948507">
              <a:lnSpc>
                <a:spcPct val="90000"/>
              </a:lnSpc>
              <a:spcBef>
                <a:spcPts val="415"/>
              </a:spcBef>
              <a:buSzPct val="100000"/>
              <a:buFont typeface="Arial" panose="020B0604020202020204" pitchFamily="34" charset="0"/>
              <a:buChar char="•"/>
            </a:pPr>
            <a:r>
              <a:rPr lang="en-US" dirty="0">
                <a:solidFill>
                  <a:prstClr val="black"/>
                </a:solidFill>
              </a:rPr>
              <a:t>Marketplace</a:t>
            </a:r>
          </a:p>
          <a:p>
            <a:pPr marL="177845" indent="-177845">
              <a:lnSpc>
                <a:spcPct val="90000"/>
              </a:lnSpc>
              <a:spcBef>
                <a:spcPts val="415"/>
              </a:spcBef>
              <a:buFont typeface="Wingdings" panose="05000000000000000000" pitchFamily="2" charset="2"/>
              <a:buChar char="§"/>
              <a:defRPr/>
            </a:pPr>
            <a:r>
              <a:rPr lang="en-US" dirty="0"/>
              <a:t>Complying with IRS regulations, the Federally-facilitated Marketplace (FFM) must report corrected 1095-A information to the IRS and the consumer, as soon as possible</a:t>
            </a:r>
          </a:p>
          <a:p>
            <a:pPr marL="177845" indent="-177845">
              <a:lnSpc>
                <a:spcPct val="90000"/>
              </a:lnSpc>
              <a:spcBef>
                <a:spcPts val="415"/>
              </a:spcBef>
              <a:buFont typeface="Wingdings" panose="05000000000000000000" pitchFamily="2" charset="2"/>
              <a:buChar char="§"/>
              <a:defRPr/>
            </a:pPr>
            <a:r>
              <a:rPr lang="en-US" dirty="0"/>
              <a:t>Corrections to Form 1095-A data won’t transfer to the next coverage </a:t>
            </a:r>
            <a:r>
              <a:rPr lang="en-US" dirty="0" smtClean="0"/>
              <a:t>year</a:t>
            </a:r>
          </a:p>
          <a:p>
            <a:pPr marL="355690" lvl="1" indent="-177845" defTabSz="948507">
              <a:lnSpc>
                <a:spcPct val="90000"/>
              </a:lnSpc>
              <a:spcBef>
                <a:spcPts val="415"/>
              </a:spcBef>
              <a:buSzPct val="100000"/>
              <a:buFont typeface="Arial" panose="020B0604020202020204" pitchFamily="34" charset="0"/>
              <a:buChar char="•"/>
              <a:defRPr/>
            </a:pPr>
            <a:r>
              <a:rPr lang="en-US" dirty="0">
                <a:solidFill>
                  <a:prstClr val="black"/>
                </a:solidFill>
              </a:rPr>
              <a:t>Consumers will need to update their next coverage year </a:t>
            </a:r>
            <a:r>
              <a:rPr lang="en-US" dirty="0" smtClean="0">
                <a:solidFill>
                  <a:prstClr val="black"/>
                </a:solidFill>
              </a:rPr>
              <a:t>application </a:t>
            </a:r>
            <a:r>
              <a:rPr lang="en-US" dirty="0">
                <a:solidFill>
                  <a:prstClr val="black"/>
                </a:solidFill>
              </a:rPr>
              <a:t>with correct information</a:t>
            </a:r>
          </a:p>
          <a:p>
            <a:pPr marL="177845" indent="-177845">
              <a:lnSpc>
                <a:spcPct val="90000"/>
              </a:lnSpc>
              <a:spcBef>
                <a:spcPts val="415"/>
              </a:spcBef>
              <a:buFont typeface="Wingdings" panose="05000000000000000000" pitchFamily="2" charset="2"/>
              <a:buChar char="§"/>
              <a:defRPr/>
            </a:pPr>
            <a:endParaRPr lang="en-US" dirty="0"/>
          </a:p>
        </p:txBody>
      </p:sp>
      <p:sp>
        <p:nvSpPr>
          <p:cNvPr id="4" name="Slide Number Placeholder 3"/>
          <p:cNvSpPr>
            <a:spLocks noGrp="1"/>
          </p:cNvSpPr>
          <p:nvPr>
            <p:ph type="sldNum" sz="quarter" idx="10"/>
          </p:nvPr>
        </p:nvSpPr>
        <p:spPr/>
        <p:txBody>
          <a:bodyPr/>
          <a:lstStyle/>
          <a:p>
            <a:fld id="{7B898A01-842B-0042-9AB7-55364486B929}" type="slidenum">
              <a:rPr lang="en-US" smtClean="0"/>
              <a:pPr/>
              <a:t>12</a:t>
            </a:fld>
            <a:endParaRPr lang="en-US" dirty="0"/>
          </a:p>
        </p:txBody>
      </p:sp>
    </p:spTree>
    <p:extLst>
      <p:ext uri="{BB962C8B-B14F-4D97-AF65-F5344CB8AC3E}">
        <p14:creationId xmlns:p14="http://schemas.microsoft.com/office/powerpoint/2010/main" val="1297232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199" indent="-176199" defTabSz="948507">
              <a:spcBef>
                <a:spcPts val="622"/>
              </a:spcBef>
              <a:buFont typeface="Wingdings" panose="05000000000000000000" pitchFamily="2" charset="2"/>
              <a:buChar char="§"/>
            </a:pPr>
            <a:r>
              <a:rPr lang="en-US" dirty="0">
                <a:solidFill>
                  <a:prstClr val="black"/>
                </a:solidFill>
                <a:latin typeface="Calibri" panose="020F0502020204030204" pitchFamily="34" charset="0"/>
              </a:rPr>
              <a:t>Consumers may identify </a:t>
            </a:r>
            <a:r>
              <a:rPr lang="en-US" dirty="0" smtClean="0">
                <a:solidFill>
                  <a:prstClr val="black"/>
                </a:solidFill>
                <a:latin typeface="Calibri" panose="020F0502020204030204" pitchFamily="34" charset="0"/>
              </a:rPr>
              <a:t>data issues </a:t>
            </a:r>
            <a:r>
              <a:rPr lang="en-US" dirty="0">
                <a:solidFill>
                  <a:prstClr val="black"/>
                </a:solidFill>
                <a:latin typeface="Calibri" panose="020F0502020204030204" pitchFamily="34" charset="0"/>
              </a:rPr>
              <a:t>with the Form 1095-A </a:t>
            </a:r>
            <a:r>
              <a:rPr lang="en-US" dirty="0" smtClean="0">
                <a:solidFill>
                  <a:prstClr val="black"/>
                </a:solidFill>
                <a:latin typeface="Calibri" panose="020F0502020204030204" pitchFamily="34" charset="0"/>
              </a:rPr>
              <a:t>CMS will</a:t>
            </a:r>
            <a:endParaRPr lang="en-US" dirty="0">
              <a:solidFill>
                <a:prstClr val="black"/>
              </a:solidFill>
              <a:latin typeface="Calibri" panose="020F0502020204030204" pitchFamily="34" charset="0"/>
            </a:endParaRPr>
          </a:p>
          <a:p>
            <a:pPr marL="350751" lvl="1" indent="-174552" defTabSz="948507">
              <a:spcBef>
                <a:spcPts val="622"/>
              </a:spcBef>
              <a:buFont typeface="Arial" panose="020B0604020202020204" pitchFamily="34" charset="0"/>
              <a:buChar char="•"/>
            </a:pPr>
            <a:r>
              <a:rPr lang="en-US" dirty="0">
                <a:solidFill>
                  <a:prstClr val="black"/>
                </a:solidFill>
                <a:latin typeface="Calibri" panose="020F0502020204030204" pitchFamily="34" charset="0"/>
              </a:rPr>
              <a:t>Research </a:t>
            </a:r>
            <a:r>
              <a:rPr lang="en-US" dirty="0" smtClean="0">
                <a:solidFill>
                  <a:prstClr val="black"/>
                </a:solidFill>
                <a:latin typeface="Calibri" panose="020F0502020204030204" pitchFamily="34" charset="0"/>
              </a:rPr>
              <a:t>the consumer’s </a:t>
            </a:r>
            <a:r>
              <a:rPr lang="en-US" dirty="0">
                <a:solidFill>
                  <a:prstClr val="black"/>
                </a:solidFill>
                <a:latin typeface="Calibri" panose="020F0502020204030204" pitchFamily="34" charset="0"/>
              </a:rPr>
              <a:t>concern to determine if a correction is necessary</a:t>
            </a:r>
          </a:p>
          <a:p>
            <a:pPr marL="350751" lvl="1" indent="-174552" defTabSz="948507">
              <a:spcBef>
                <a:spcPts val="622"/>
              </a:spcBef>
              <a:buFont typeface="Arial" panose="020B0604020202020204" pitchFamily="34" charset="0"/>
              <a:buChar char="•"/>
            </a:pPr>
            <a:r>
              <a:rPr lang="en-US" dirty="0">
                <a:solidFill>
                  <a:prstClr val="black"/>
                </a:solidFill>
                <a:latin typeface="Calibri" panose="020F0502020204030204" pitchFamily="34" charset="0"/>
              </a:rPr>
              <a:t>Update </a:t>
            </a:r>
            <a:r>
              <a:rPr lang="en-US" dirty="0" smtClean="0">
                <a:solidFill>
                  <a:prstClr val="black"/>
                </a:solidFill>
                <a:latin typeface="Calibri" panose="020F0502020204030204" pitchFamily="34" charset="0"/>
              </a:rPr>
              <a:t>the Marketplace </a:t>
            </a:r>
            <a:r>
              <a:rPr lang="en-US" dirty="0">
                <a:solidFill>
                  <a:prstClr val="black"/>
                </a:solidFill>
                <a:latin typeface="Calibri" panose="020F0502020204030204" pitchFamily="34" charset="0"/>
              </a:rPr>
              <a:t>to correct and regenerate 1095-A, if necessary</a:t>
            </a:r>
          </a:p>
          <a:p>
            <a:endParaRPr lang="en-US" dirty="0"/>
          </a:p>
        </p:txBody>
      </p:sp>
      <p:sp>
        <p:nvSpPr>
          <p:cNvPr id="4" name="Slide Number Placeholder 3"/>
          <p:cNvSpPr>
            <a:spLocks noGrp="1"/>
          </p:cNvSpPr>
          <p:nvPr>
            <p:ph type="sldNum" sz="quarter" idx="10"/>
          </p:nvPr>
        </p:nvSpPr>
        <p:spPr/>
        <p:txBody>
          <a:bodyPr/>
          <a:lstStyle/>
          <a:p>
            <a:fld id="{7B898A01-842B-0042-9AB7-55364486B929}" type="slidenum">
              <a:rPr lang="en-US" smtClean="0"/>
              <a:pPr/>
              <a:t>13</a:t>
            </a:fld>
            <a:endParaRPr lang="en-US" dirty="0"/>
          </a:p>
        </p:txBody>
      </p:sp>
    </p:spTree>
    <p:extLst>
      <p:ext uri="{BB962C8B-B14F-4D97-AF65-F5344CB8AC3E}">
        <p14:creationId xmlns:p14="http://schemas.microsoft.com/office/powerpoint/2010/main" val="6033074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7845" indent="-177845">
              <a:spcBef>
                <a:spcPts val="622"/>
              </a:spcBef>
              <a:buSzPct val="110000"/>
              <a:buFont typeface="Wingdings" panose="05000000000000000000" pitchFamily="2" charset="2"/>
              <a:buChar char="§"/>
            </a:pPr>
            <a:r>
              <a:rPr lang="en-US" dirty="0" smtClean="0">
                <a:latin typeface="Calibri" panose="020F0502020204030204" pitchFamily="34" charset="0"/>
              </a:rPr>
              <a:t>Incorrect </a:t>
            </a:r>
            <a:r>
              <a:rPr lang="en-US" b="1" dirty="0">
                <a:latin typeface="Calibri" panose="020F0502020204030204" pitchFamily="34" charset="0"/>
              </a:rPr>
              <a:t>demographic information </a:t>
            </a:r>
            <a:r>
              <a:rPr lang="en-US" dirty="0">
                <a:latin typeface="Calibri" panose="020F0502020204030204" pitchFamily="34" charset="0"/>
              </a:rPr>
              <a:t>on Form 1095-A can be updated directly by the consumer when they file their federal income tax return without the need to generate a corrected Form 1095-A</a:t>
            </a:r>
          </a:p>
          <a:p>
            <a:pPr marL="177845" indent="-177845">
              <a:spcBef>
                <a:spcPts val="622"/>
              </a:spcBef>
              <a:buSzPct val="110000"/>
              <a:buFont typeface="Wingdings" panose="05000000000000000000" pitchFamily="2" charset="2"/>
              <a:buChar char="§"/>
            </a:pPr>
            <a:r>
              <a:rPr lang="en-US" dirty="0">
                <a:latin typeface="Calibri" panose="020F0502020204030204" pitchFamily="34" charset="0"/>
              </a:rPr>
              <a:t>Incorrect </a:t>
            </a:r>
            <a:r>
              <a:rPr lang="en-US" b="1" dirty="0">
                <a:latin typeface="Calibri" panose="020F0502020204030204" pitchFamily="34" charset="0"/>
              </a:rPr>
              <a:t>enrollment-related information </a:t>
            </a:r>
            <a:r>
              <a:rPr lang="en-US" dirty="0">
                <a:latin typeface="Calibri" panose="020F0502020204030204" pitchFamily="34" charset="0"/>
              </a:rPr>
              <a:t>on Form 1095-A should be reported by consumers to the Marketplace Call Center for research and resolution</a:t>
            </a:r>
          </a:p>
          <a:p>
            <a:pPr marL="355690" lvl="1" indent="-177845">
              <a:spcBef>
                <a:spcPts val="622"/>
              </a:spcBef>
              <a:buSzPct val="120000"/>
              <a:buFont typeface="Arial" panose="020B0604020202020204" pitchFamily="34" charset="0"/>
              <a:buChar char="•"/>
            </a:pPr>
            <a:r>
              <a:rPr lang="en-US" dirty="0">
                <a:latin typeface="Calibri" panose="020F0502020204030204" pitchFamily="34" charset="0"/>
              </a:rPr>
              <a:t>The </a:t>
            </a:r>
            <a:r>
              <a:rPr lang="en-US" dirty="0" smtClean="0">
                <a:latin typeface="Calibri" panose="020F0502020204030204" pitchFamily="34" charset="0"/>
              </a:rPr>
              <a:t>Marketplace will</a:t>
            </a:r>
            <a:endParaRPr lang="en-US" dirty="0">
              <a:latin typeface="Calibri" panose="020F0502020204030204" pitchFamily="34" charset="0"/>
            </a:endParaRPr>
          </a:p>
          <a:p>
            <a:pPr marL="592817" lvl="2" indent="-237127">
              <a:spcBef>
                <a:spcPts val="622"/>
              </a:spcBef>
              <a:buSzPct val="60000"/>
              <a:buFont typeface="Wingdings" panose="05000000000000000000" pitchFamily="2" charset="2"/>
              <a:buChar char="q"/>
            </a:pPr>
            <a:r>
              <a:rPr lang="en-US" dirty="0">
                <a:latin typeface="Calibri" panose="020F0502020204030204" pitchFamily="34" charset="0"/>
              </a:rPr>
              <a:t>Research the consumer’s inquiry </a:t>
            </a:r>
          </a:p>
          <a:p>
            <a:pPr marL="592817" lvl="2" indent="-237127">
              <a:spcBef>
                <a:spcPts val="622"/>
              </a:spcBef>
              <a:buSzPct val="60000"/>
              <a:buFont typeface="Wingdings" panose="05000000000000000000" pitchFamily="2" charset="2"/>
              <a:buChar char="q"/>
            </a:pPr>
            <a:r>
              <a:rPr lang="en-US" dirty="0">
                <a:latin typeface="Calibri" panose="020F0502020204030204" pitchFamily="34" charset="0"/>
              </a:rPr>
              <a:t>Update incorrect information when appropriate</a:t>
            </a:r>
          </a:p>
          <a:p>
            <a:pPr marL="592817" lvl="2" indent="-237127">
              <a:spcBef>
                <a:spcPts val="622"/>
              </a:spcBef>
              <a:buSzPct val="60000"/>
              <a:buFont typeface="Wingdings" panose="05000000000000000000" pitchFamily="2" charset="2"/>
              <a:buChar char="q"/>
            </a:pPr>
            <a:r>
              <a:rPr lang="en-US" dirty="0">
                <a:latin typeface="Calibri" panose="020F0502020204030204" pitchFamily="34" charset="0"/>
              </a:rPr>
              <a:t>Mail and </a:t>
            </a:r>
            <a:r>
              <a:rPr lang="en-US" dirty="0" smtClean="0">
                <a:latin typeface="Calibri" panose="020F0502020204030204" pitchFamily="34" charset="0"/>
              </a:rPr>
              <a:t>upload </a:t>
            </a:r>
            <a:r>
              <a:rPr lang="en-US" dirty="0">
                <a:latin typeface="Calibri" panose="020F0502020204030204" pitchFamily="34" charset="0"/>
              </a:rPr>
              <a:t>a corrected Form 1095-A to a consumer’s online account</a:t>
            </a:r>
          </a:p>
          <a:p>
            <a:pPr marL="592817" lvl="2" indent="-237127">
              <a:spcBef>
                <a:spcPts val="622"/>
              </a:spcBef>
              <a:buSzPct val="60000"/>
              <a:buFont typeface="Wingdings" panose="05000000000000000000" pitchFamily="2" charset="2"/>
              <a:buChar char="q"/>
            </a:pPr>
            <a:r>
              <a:rPr lang="en-US" dirty="0">
                <a:latin typeface="Calibri" panose="020F0502020204030204" pitchFamily="34" charset="0"/>
              </a:rPr>
              <a:t>Send Internal Revenue Service (IRS) the corrected Form 1095-A information</a:t>
            </a:r>
          </a:p>
          <a:p>
            <a:pPr marL="592817" indent="-237127"/>
            <a:endParaRPr lang="en-US" dirty="0"/>
          </a:p>
        </p:txBody>
      </p:sp>
      <p:sp>
        <p:nvSpPr>
          <p:cNvPr id="4" name="Slide Number Placeholder 3"/>
          <p:cNvSpPr>
            <a:spLocks noGrp="1"/>
          </p:cNvSpPr>
          <p:nvPr>
            <p:ph type="sldNum" sz="quarter" idx="10"/>
          </p:nvPr>
        </p:nvSpPr>
        <p:spPr/>
        <p:txBody>
          <a:bodyPr/>
          <a:lstStyle/>
          <a:p>
            <a:fld id="{7B898A01-842B-0042-9AB7-55364486B929}" type="slidenum">
              <a:rPr lang="en-US" smtClean="0"/>
              <a:pPr/>
              <a:t>14</a:t>
            </a:fld>
            <a:endParaRPr lang="en-US" dirty="0"/>
          </a:p>
        </p:txBody>
      </p:sp>
    </p:spTree>
    <p:extLst>
      <p:ext uri="{BB962C8B-B14F-4D97-AF65-F5344CB8AC3E}">
        <p14:creationId xmlns:p14="http://schemas.microsoft.com/office/powerpoint/2010/main" val="327197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199" indent="-176199" defTabSz="948507">
              <a:spcBef>
                <a:spcPts val="622"/>
              </a:spcBef>
              <a:buFont typeface="Wingdings" panose="05000000000000000000" pitchFamily="2" charset="2"/>
              <a:buChar char="§"/>
            </a:pPr>
            <a:r>
              <a:rPr lang="en-US" dirty="0">
                <a:solidFill>
                  <a:prstClr val="black"/>
                </a:solidFill>
                <a:latin typeface="Calibri" panose="020F0502020204030204" pitchFamily="34" charset="0"/>
              </a:rPr>
              <a:t>Beginning in February 2016, corrected Form 1095-As from the </a:t>
            </a:r>
            <a:r>
              <a:rPr lang="en-US" dirty="0" smtClean="0">
                <a:solidFill>
                  <a:prstClr val="black"/>
                </a:solidFill>
                <a:latin typeface="Calibri" panose="020F0502020204030204" pitchFamily="34" charset="0"/>
              </a:rPr>
              <a:t>Marketplace will </a:t>
            </a:r>
            <a:r>
              <a:rPr lang="en-US" dirty="0">
                <a:solidFill>
                  <a:prstClr val="black"/>
                </a:solidFill>
                <a:latin typeface="Calibri" panose="020F0502020204030204" pitchFamily="34" charset="0"/>
              </a:rPr>
              <a:t>be mailed and uploaded to consumers’ HealthCare.gov accounts</a:t>
            </a:r>
          </a:p>
          <a:p>
            <a:pPr marL="176199" indent="-176199" defTabSz="948507">
              <a:spcBef>
                <a:spcPts val="622"/>
              </a:spcBef>
              <a:buFont typeface="Wingdings" panose="05000000000000000000" pitchFamily="2" charset="2"/>
              <a:buChar char="§"/>
            </a:pPr>
            <a:r>
              <a:rPr lang="en-US" dirty="0">
                <a:solidFill>
                  <a:prstClr val="black"/>
                </a:solidFill>
                <a:latin typeface="Calibri" panose="020F0502020204030204" pitchFamily="34" charset="0"/>
              </a:rPr>
              <a:t>The updated Form 1095-A will have the “corrected” check box marked</a:t>
            </a:r>
          </a:p>
          <a:p>
            <a:pPr marL="176199" indent="-176199" defTabSz="948507">
              <a:spcBef>
                <a:spcPts val="622"/>
              </a:spcBef>
              <a:buFont typeface="Wingdings" panose="05000000000000000000" pitchFamily="2" charset="2"/>
              <a:buChar char="§"/>
            </a:pPr>
            <a:r>
              <a:rPr lang="en-US" dirty="0">
                <a:solidFill>
                  <a:prstClr val="black"/>
                </a:solidFill>
                <a:latin typeface="Calibri" panose="020F0502020204030204" pitchFamily="34" charset="0"/>
              </a:rPr>
              <a:t>CMS will also report corrected information to the </a:t>
            </a:r>
            <a:r>
              <a:rPr lang="en-US" dirty="0" smtClean="0">
                <a:solidFill>
                  <a:prstClr val="black"/>
                </a:solidFill>
                <a:latin typeface="Calibri" panose="020F0502020204030204" pitchFamily="34" charset="0"/>
              </a:rPr>
              <a:t>Internal Revenue Service (IRS) </a:t>
            </a:r>
            <a:endParaRPr lang="en-US" dirty="0">
              <a:solidFill>
                <a:prstClr val="black"/>
              </a:solidFill>
              <a:latin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7B898A01-842B-0042-9AB7-55364486B929}" type="slidenum">
              <a:rPr lang="en-US" smtClean="0"/>
              <a:pPr/>
              <a:t>15</a:t>
            </a:fld>
            <a:endParaRPr lang="en-US" dirty="0"/>
          </a:p>
        </p:txBody>
      </p:sp>
    </p:spTree>
    <p:extLst>
      <p:ext uri="{BB962C8B-B14F-4D97-AF65-F5344CB8AC3E}">
        <p14:creationId xmlns:p14="http://schemas.microsoft.com/office/powerpoint/2010/main" val="33005527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833" indent="-233833" defTabSz="948507">
              <a:spcBef>
                <a:spcPts val="622"/>
              </a:spcBef>
              <a:buFont typeface="Wingdings" panose="05000000000000000000" pitchFamily="2" charset="2"/>
              <a:buChar char="§"/>
            </a:pPr>
            <a:r>
              <a:rPr lang="en-US" dirty="0"/>
              <a:t>If </a:t>
            </a:r>
            <a:r>
              <a:rPr lang="en-US" dirty="0" smtClean="0"/>
              <a:t>consumers </a:t>
            </a:r>
            <a:r>
              <a:rPr lang="en-US" dirty="0"/>
              <a:t>didn’t </a:t>
            </a:r>
            <a:r>
              <a:rPr lang="en-US" dirty="0" smtClean="0"/>
              <a:t>receive </a:t>
            </a:r>
            <a:r>
              <a:rPr lang="en-US" dirty="0"/>
              <a:t>Form 1095-A </a:t>
            </a:r>
            <a:r>
              <a:rPr lang="en-US" dirty="0" smtClean="0"/>
              <a:t>or need another copy </a:t>
            </a:r>
            <a:r>
              <a:rPr lang="en-US" dirty="0"/>
              <a:t>from </a:t>
            </a:r>
            <a:r>
              <a:rPr lang="en-US" dirty="0" smtClean="0"/>
              <a:t>the Marketplace, they can</a:t>
            </a:r>
          </a:p>
          <a:p>
            <a:pPr marL="474254" indent="-237127" defTabSz="948507">
              <a:spcBef>
                <a:spcPts val="622"/>
              </a:spcBef>
              <a:buFont typeface="Arial" panose="020B0604020202020204" pitchFamily="34" charset="0"/>
              <a:buChar char="•"/>
            </a:pPr>
            <a:r>
              <a:rPr lang="en-US" dirty="0" smtClean="0">
                <a:solidFill>
                  <a:prstClr val="black"/>
                </a:solidFill>
                <a:latin typeface="Calibri" panose="020F0502020204030204" pitchFamily="34" charset="0"/>
              </a:rPr>
              <a:t>Access </a:t>
            </a:r>
            <a:r>
              <a:rPr lang="en-US" dirty="0">
                <a:solidFill>
                  <a:prstClr val="black"/>
                </a:solidFill>
                <a:latin typeface="Calibri" panose="020F0502020204030204" pitchFamily="34" charset="0"/>
              </a:rPr>
              <a:t>their Form 1095-A from their online </a:t>
            </a:r>
            <a:r>
              <a:rPr lang="en-US" dirty="0" smtClean="0">
                <a:solidFill>
                  <a:prstClr val="black"/>
                </a:solidFill>
                <a:latin typeface="Calibri" panose="020F0502020204030204" pitchFamily="34" charset="0"/>
              </a:rPr>
              <a:t>account at HealthCare.gov </a:t>
            </a:r>
            <a:r>
              <a:rPr lang="en-US" dirty="0">
                <a:solidFill>
                  <a:prstClr val="black"/>
                </a:solidFill>
                <a:latin typeface="Calibri" panose="020F0502020204030204" pitchFamily="34" charset="0"/>
              </a:rPr>
              <a:t>in the tax form section </a:t>
            </a:r>
          </a:p>
          <a:p>
            <a:pPr marL="474254" indent="-237127" defTabSz="948507">
              <a:spcBef>
                <a:spcPts val="622"/>
              </a:spcBef>
              <a:buFont typeface="Arial" panose="020B0604020202020204" pitchFamily="34" charset="0"/>
              <a:buChar char="•"/>
            </a:pPr>
            <a:r>
              <a:rPr lang="en-US" dirty="0" smtClean="0">
                <a:solidFill>
                  <a:prstClr val="black"/>
                </a:solidFill>
                <a:latin typeface="Calibri" panose="020F0502020204030204" pitchFamily="34" charset="0"/>
              </a:rPr>
              <a:t>Create an online account </a:t>
            </a:r>
            <a:r>
              <a:rPr lang="en-US" dirty="0">
                <a:solidFill>
                  <a:prstClr val="black"/>
                </a:solidFill>
                <a:latin typeface="Calibri" panose="020F0502020204030204" pitchFamily="34" charset="0"/>
              </a:rPr>
              <a:t>to view their Form 1095-A </a:t>
            </a:r>
          </a:p>
          <a:p>
            <a:pPr marL="474254" indent="-237127" defTabSz="948507">
              <a:spcBef>
                <a:spcPts val="622"/>
              </a:spcBef>
              <a:buFont typeface="Arial" panose="020B0604020202020204" pitchFamily="34" charset="0"/>
              <a:buChar char="•"/>
            </a:pPr>
            <a:r>
              <a:rPr lang="en-US" dirty="0" smtClean="0">
                <a:solidFill>
                  <a:prstClr val="black"/>
                </a:solidFill>
                <a:latin typeface="Calibri" panose="020F0502020204030204" pitchFamily="34" charset="0"/>
              </a:rPr>
              <a:t>Contact the Marketplace Call Center if they experience </a:t>
            </a:r>
            <a:r>
              <a:rPr lang="en-US" dirty="0">
                <a:solidFill>
                  <a:prstClr val="black"/>
                </a:solidFill>
                <a:latin typeface="Calibri" panose="020F0502020204030204" pitchFamily="34" charset="0"/>
              </a:rPr>
              <a:t>issues when creating their online accounts or their Form 1095-A </a:t>
            </a:r>
            <a:r>
              <a:rPr lang="en-US" dirty="0" smtClean="0">
                <a:solidFill>
                  <a:prstClr val="black"/>
                </a:solidFill>
                <a:latin typeface="Calibri" panose="020F0502020204030204" pitchFamily="34" charset="0"/>
              </a:rPr>
              <a:t>isn’t </a:t>
            </a:r>
            <a:r>
              <a:rPr lang="en-US" dirty="0">
                <a:solidFill>
                  <a:prstClr val="black"/>
                </a:solidFill>
                <a:latin typeface="Calibri" panose="020F0502020204030204" pitchFamily="34" charset="0"/>
              </a:rPr>
              <a:t>posted in their online </a:t>
            </a:r>
            <a:r>
              <a:rPr lang="en-US" dirty="0" smtClean="0">
                <a:solidFill>
                  <a:prstClr val="black"/>
                </a:solidFill>
                <a:latin typeface="Calibri" panose="020F0502020204030204" pitchFamily="34" charset="0"/>
              </a:rPr>
              <a:t>account</a:t>
            </a:r>
            <a:endParaRPr lang="en-US" dirty="0"/>
          </a:p>
        </p:txBody>
      </p:sp>
      <p:sp>
        <p:nvSpPr>
          <p:cNvPr id="4" name="Slide Number Placeholder 3"/>
          <p:cNvSpPr>
            <a:spLocks noGrp="1"/>
          </p:cNvSpPr>
          <p:nvPr>
            <p:ph type="sldNum" sz="quarter" idx="10"/>
          </p:nvPr>
        </p:nvSpPr>
        <p:spPr/>
        <p:txBody>
          <a:bodyPr/>
          <a:lstStyle/>
          <a:p>
            <a:fld id="{7B898A01-842B-0042-9AB7-55364486B929}" type="slidenum">
              <a:rPr lang="en-US" smtClean="0"/>
              <a:pPr/>
              <a:t>16</a:t>
            </a:fld>
            <a:endParaRPr lang="en-US" dirty="0"/>
          </a:p>
        </p:txBody>
      </p:sp>
    </p:spTree>
    <p:extLst>
      <p:ext uri="{BB962C8B-B14F-4D97-AF65-F5344CB8AC3E}">
        <p14:creationId xmlns:p14="http://schemas.microsoft.com/office/powerpoint/2010/main" val="30115814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199" indent="-176199" defTabSz="948507">
              <a:spcBef>
                <a:spcPts val="622"/>
              </a:spcBef>
              <a:buFont typeface="Wingdings" panose="05000000000000000000" pitchFamily="2" charset="2"/>
              <a:buChar char="§"/>
            </a:pPr>
            <a:r>
              <a:rPr lang="en-US" dirty="0">
                <a:solidFill>
                  <a:prstClr val="black"/>
                </a:solidFill>
                <a:latin typeface="Calibri" panose="020F0502020204030204" pitchFamily="34" charset="0"/>
              </a:rPr>
              <a:t>Consumers may not recognize the monthly premium amount listed on Form 1095-A:</a:t>
            </a:r>
          </a:p>
          <a:p>
            <a:pPr marL="350751" lvl="1" indent="-174552" defTabSz="948507">
              <a:spcBef>
                <a:spcPts val="622"/>
              </a:spcBef>
              <a:buFont typeface="Arial" panose="020B0604020202020204" pitchFamily="34" charset="0"/>
              <a:buChar char="•"/>
            </a:pPr>
            <a:r>
              <a:rPr lang="en-US" dirty="0">
                <a:solidFill>
                  <a:prstClr val="black"/>
                </a:solidFill>
                <a:latin typeface="Calibri" panose="020F0502020204030204" pitchFamily="34" charset="0"/>
              </a:rPr>
              <a:t>Because the monthly  premium amount is reduced for premiums allocated to benefits exceeding essential health benefits (EHBs)</a:t>
            </a:r>
          </a:p>
          <a:p>
            <a:pPr marL="350751" lvl="1" indent="-174552" defTabSz="948507">
              <a:spcBef>
                <a:spcPts val="622"/>
              </a:spcBef>
              <a:buFont typeface="Arial" panose="020B0604020202020204" pitchFamily="34" charset="0"/>
              <a:buChar char="•"/>
            </a:pPr>
            <a:r>
              <a:rPr lang="en-US" dirty="0">
                <a:solidFill>
                  <a:prstClr val="black"/>
                </a:solidFill>
                <a:latin typeface="Calibri" panose="020F0502020204030204" pitchFamily="34" charset="0"/>
              </a:rPr>
              <a:t>If consumers were also enrolled in a stand-alone dental plan </a:t>
            </a:r>
            <a:r>
              <a:rPr lang="en-US" dirty="0" smtClean="0">
                <a:solidFill>
                  <a:prstClr val="black"/>
                </a:solidFill>
                <a:latin typeface="Calibri" panose="020F0502020204030204" pitchFamily="34" charset="0"/>
              </a:rPr>
              <a:t>(SADP), </a:t>
            </a:r>
            <a:r>
              <a:rPr lang="en-US" dirty="0">
                <a:solidFill>
                  <a:prstClr val="black"/>
                </a:solidFill>
                <a:latin typeface="Calibri" panose="020F0502020204030204" pitchFamily="34" charset="0"/>
              </a:rPr>
              <a:t>the monthly premium amount also includes the </a:t>
            </a:r>
            <a:r>
              <a:rPr lang="en-US" dirty="0" smtClean="0">
                <a:solidFill>
                  <a:prstClr val="black"/>
                </a:solidFill>
                <a:latin typeface="Calibri" panose="020F0502020204030204" pitchFamily="34" charset="0"/>
              </a:rPr>
              <a:t>pediatric </a:t>
            </a:r>
            <a:r>
              <a:rPr lang="en-US" dirty="0">
                <a:solidFill>
                  <a:prstClr val="black"/>
                </a:solidFill>
                <a:latin typeface="Calibri" panose="020F0502020204030204" pitchFamily="34" charset="0"/>
              </a:rPr>
              <a:t>EHB portion of </a:t>
            </a:r>
            <a:r>
              <a:rPr lang="en-US" dirty="0" smtClean="0">
                <a:solidFill>
                  <a:prstClr val="black"/>
                </a:solidFill>
                <a:latin typeface="Calibri" panose="020F0502020204030204" pitchFamily="34" charset="0"/>
              </a:rPr>
              <a:t>SADP </a:t>
            </a:r>
            <a:r>
              <a:rPr lang="en-US" dirty="0">
                <a:solidFill>
                  <a:prstClr val="black"/>
                </a:solidFill>
                <a:latin typeface="Calibri" panose="020F0502020204030204" pitchFamily="34" charset="0"/>
              </a:rPr>
              <a:t>monthly premium amounts</a:t>
            </a:r>
          </a:p>
          <a:p>
            <a:pPr marL="350751" lvl="1" indent="-174552" defTabSz="948507">
              <a:spcBef>
                <a:spcPts val="622"/>
              </a:spcBef>
              <a:buFont typeface="Arial" panose="020B0604020202020204" pitchFamily="34" charset="0"/>
              <a:buChar char="•"/>
            </a:pPr>
            <a:r>
              <a:rPr lang="en-US" dirty="0">
                <a:solidFill>
                  <a:prstClr val="black"/>
                </a:solidFill>
                <a:latin typeface="Calibri" panose="020F0502020204030204" pitchFamily="34" charset="0"/>
              </a:rPr>
              <a:t>If issuers prorated the monthly premium for enrollees in cases such as mid-month additions (i.e., birth/adoption</a:t>
            </a:r>
            <a:r>
              <a:rPr lang="en-US" dirty="0" smtClean="0">
                <a:solidFill>
                  <a:prstClr val="black"/>
                </a:solidFill>
                <a:latin typeface="Calibri" panose="020F0502020204030204" pitchFamily="34" charset="0"/>
              </a:rPr>
              <a:t>), </a:t>
            </a:r>
            <a:r>
              <a:rPr lang="en-US" dirty="0">
                <a:solidFill>
                  <a:prstClr val="black"/>
                </a:solidFill>
                <a:latin typeface="Calibri" panose="020F0502020204030204" pitchFamily="34" charset="0"/>
              </a:rPr>
              <a:t>or mid-month terminations (i.e., death, voluntary termination)</a:t>
            </a:r>
          </a:p>
          <a:p>
            <a:endParaRPr lang="en-US" dirty="0"/>
          </a:p>
        </p:txBody>
      </p:sp>
      <p:sp>
        <p:nvSpPr>
          <p:cNvPr id="4" name="Slide Number Placeholder 3"/>
          <p:cNvSpPr>
            <a:spLocks noGrp="1"/>
          </p:cNvSpPr>
          <p:nvPr>
            <p:ph type="sldNum" sz="quarter" idx="10"/>
          </p:nvPr>
        </p:nvSpPr>
        <p:spPr/>
        <p:txBody>
          <a:bodyPr/>
          <a:lstStyle/>
          <a:p>
            <a:fld id="{7B898A01-842B-0042-9AB7-55364486B929}" type="slidenum">
              <a:rPr lang="en-US" smtClean="0"/>
              <a:pPr/>
              <a:t>17</a:t>
            </a:fld>
            <a:endParaRPr lang="en-US" dirty="0"/>
          </a:p>
        </p:txBody>
      </p:sp>
    </p:spTree>
    <p:extLst>
      <p:ext uri="{BB962C8B-B14F-4D97-AF65-F5344CB8AC3E}">
        <p14:creationId xmlns:p14="http://schemas.microsoft.com/office/powerpoint/2010/main" val="36912327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7127" indent="-237127" defTabSz="948507">
              <a:spcBef>
                <a:spcPts val="622"/>
              </a:spcBef>
              <a:buClr>
                <a:srgbClr val="0B1F65"/>
              </a:buClr>
              <a:buFont typeface="Wingdings" panose="05000000000000000000" pitchFamily="2" charset="2"/>
              <a:buChar char="§"/>
            </a:pPr>
            <a:r>
              <a:rPr lang="en-US" dirty="0">
                <a:solidFill>
                  <a:prstClr val="black"/>
                </a:solidFill>
                <a:latin typeface="Calibri" panose="020F0502020204030204" pitchFamily="34" charset="0"/>
              </a:rPr>
              <a:t>The monthly APTC amount (included in Part III Column C) is the monthly amount of payments that were made to the insurance </a:t>
            </a:r>
            <a:r>
              <a:rPr lang="en-US" dirty="0" smtClean="0">
                <a:solidFill>
                  <a:prstClr val="black"/>
                </a:solidFill>
                <a:latin typeface="Calibri" panose="020F0502020204030204" pitchFamily="34" charset="0"/>
              </a:rPr>
              <a:t>company.</a:t>
            </a:r>
          </a:p>
          <a:p>
            <a:pPr marL="414972" lvl="1" indent="-177845" defTabSz="948507">
              <a:spcBef>
                <a:spcPts val="622"/>
              </a:spcBef>
              <a:buClr>
                <a:srgbClr val="0B1F65"/>
              </a:buClr>
              <a:buFont typeface="Arial" panose="020B0604020202020204" pitchFamily="34" charset="0"/>
              <a:buChar char="•"/>
            </a:pPr>
            <a:r>
              <a:rPr lang="en-US" dirty="0" smtClean="0">
                <a:solidFill>
                  <a:prstClr val="black"/>
                </a:solidFill>
                <a:latin typeface="Calibri" panose="020F0502020204030204" pitchFamily="34" charset="0"/>
              </a:rPr>
              <a:t>The monthly payments are used to </a:t>
            </a:r>
            <a:r>
              <a:rPr lang="en-US" dirty="0">
                <a:solidFill>
                  <a:prstClr val="black"/>
                </a:solidFill>
                <a:latin typeface="Calibri" panose="020F0502020204030204" pitchFamily="34" charset="0"/>
              </a:rPr>
              <a:t>pay for </a:t>
            </a:r>
            <a:r>
              <a:rPr lang="en-US" b="1" dirty="0">
                <a:solidFill>
                  <a:prstClr val="black"/>
                </a:solidFill>
                <a:latin typeface="Calibri" panose="020F0502020204030204" pitchFamily="34" charset="0"/>
              </a:rPr>
              <a:t>all</a:t>
            </a:r>
            <a:r>
              <a:rPr lang="en-US" dirty="0">
                <a:solidFill>
                  <a:prstClr val="black"/>
                </a:solidFill>
                <a:latin typeface="Calibri" panose="020F0502020204030204" pitchFamily="34" charset="0"/>
              </a:rPr>
              <a:t> or </a:t>
            </a:r>
            <a:r>
              <a:rPr lang="en-US" b="1" dirty="0">
                <a:solidFill>
                  <a:prstClr val="black"/>
                </a:solidFill>
                <a:latin typeface="Calibri" panose="020F0502020204030204" pitchFamily="34" charset="0"/>
              </a:rPr>
              <a:t>part</a:t>
            </a:r>
            <a:r>
              <a:rPr lang="en-US" dirty="0">
                <a:solidFill>
                  <a:prstClr val="black"/>
                </a:solidFill>
                <a:latin typeface="Calibri" panose="020F0502020204030204" pitchFamily="34" charset="0"/>
              </a:rPr>
              <a:t> of the premiums for the tax filer’s </a:t>
            </a:r>
            <a:r>
              <a:rPr lang="en-US" dirty="0" smtClean="0">
                <a:solidFill>
                  <a:prstClr val="black"/>
                </a:solidFill>
                <a:latin typeface="Calibri" panose="020F0502020204030204" pitchFamily="34" charset="0"/>
              </a:rPr>
              <a:t>coverage.</a:t>
            </a:r>
            <a:endParaRPr lang="en-US" dirty="0">
              <a:solidFill>
                <a:prstClr val="black"/>
              </a:solidFill>
              <a:latin typeface="Calibri" panose="020F0502020204030204" pitchFamily="34" charset="0"/>
            </a:endParaRPr>
          </a:p>
          <a:p>
            <a:pPr marL="233833" indent="-233833" defTabSz="948507">
              <a:spcBef>
                <a:spcPts val="622"/>
              </a:spcBef>
              <a:buClr>
                <a:srgbClr val="0B1F65"/>
              </a:buClr>
              <a:buFont typeface="Wingdings" panose="05000000000000000000" pitchFamily="2" charset="2"/>
              <a:buChar char="§"/>
            </a:pPr>
            <a:r>
              <a:rPr lang="en-US" dirty="0">
                <a:solidFill>
                  <a:prstClr val="black"/>
                </a:solidFill>
                <a:latin typeface="Calibri" panose="020F0502020204030204" pitchFamily="34" charset="0"/>
              </a:rPr>
              <a:t>The </a:t>
            </a:r>
            <a:r>
              <a:rPr lang="en-US" dirty="0" smtClean="0">
                <a:solidFill>
                  <a:prstClr val="black"/>
                </a:solidFill>
                <a:latin typeface="Calibri" panose="020F0502020204030204" pitchFamily="34" charset="0"/>
              </a:rPr>
              <a:t>Marketplace will </a:t>
            </a:r>
            <a:r>
              <a:rPr lang="en-US" dirty="0">
                <a:solidFill>
                  <a:prstClr val="black"/>
                </a:solidFill>
                <a:latin typeface="Calibri" panose="020F0502020204030204" pitchFamily="34" charset="0"/>
              </a:rPr>
              <a:t>enter “0” in this column if no APTC payments were </a:t>
            </a:r>
            <a:r>
              <a:rPr lang="en-US" dirty="0" smtClean="0">
                <a:solidFill>
                  <a:prstClr val="black"/>
                </a:solidFill>
                <a:latin typeface="Calibri" panose="020F0502020204030204" pitchFamily="34" charset="0"/>
              </a:rPr>
              <a:t>made.</a:t>
            </a:r>
            <a:endParaRPr lang="en-US" dirty="0">
              <a:solidFill>
                <a:prstClr val="black"/>
              </a:solidFill>
              <a:latin typeface="Calibri" panose="020F0502020204030204" pitchFamily="34" charset="0"/>
            </a:endParaRPr>
          </a:p>
        </p:txBody>
      </p:sp>
      <p:sp>
        <p:nvSpPr>
          <p:cNvPr id="4" name="Slide Number Placeholder 3"/>
          <p:cNvSpPr>
            <a:spLocks noGrp="1"/>
          </p:cNvSpPr>
          <p:nvPr>
            <p:ph type="sldNum" sz="quarter" idx="10"/>
          </p:nvPr>
        </p:nvSpPr>
        <p:spPr/>
        <p:txBody>
          <a:bodyPr/>
          <a:lstStyle/>
          <a:p>
            <a:fld id="{7B898A01-842B-0042-9AB7-55364486B929}" type="slidenum">
              <a:rPr lang="en-US" smtClean="0"/>
              <a:pPr/>
              <a:t>18</a:t>
            </a:fld>
            <a:endParaRPr lang="en-US" dirty="0"/>
          </a:p>
        </p:txBody>
      </p:sp>
    </p:spTree>
    <p:extLst>
      <p:ext uri="{BB962C8B-B14F-4D97-AF65-F5344CB8AC3E}">
        <p14:creationId xmlns:p14="http://schemas.microsoft.com/office/powerpoint/2010/main" val="10063286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199" indent="-176199" defTabSz="948507">
              <a:spcBef>
                <a:spcPts val="622"/>
              </a:spcBef>
              <a:buFont typeface="Wingdings" panose="05000000000000000000" pitchFamily="2" charset="2"/>
              <a:buChar char="§"/>
            </a:pPr>
            <a:r>
              <a:rPr lang="en-US" dirty="0">
                <a:latin typeface="Calibri" panose="020F0502020204030204" pitchFamily="34" charset="0"/>
              </a:rPr>
              <a:t>Consumers </a:t>
            </a:r>
            <a:r>
              <a:rPr lang="en-US" dirty="0" smtClean="0">
                <a:latin typeface="Calibri" panose="020F0502020204030204" pitchFamily="34" charset="0"/>
              </a:rPr>
              <a:t>aren’t </a:t>
            </a:r>
            <a:r>
              <a:rPr lang="en-US" dirty="0">
                <a:latin typeface="Calibri" panose="020F0502020204030204" pitchFamily="34" charset="0"/>
              </a:rPr>
              <a:t>entitled to receive the </a:t>
            </a:r>
            <a:r>
              <a:rPr lang="en-US" dirty="0" smtClean="0">
                <a:latin typeface="Calibri" panose="020F0502020204030204" pitchFamily="34" charset="0"/>
              </a:rPr>
              <a:t>premium tax credit (PTC) </a:t>
            </a:r>
            <a:r>
              <a:rPr lang="en-US" dirty="0">
                <a:latin typeface="Calibri" panose="020F0502020204030204" pitchFamily="34" charset="0"/>
              </a:rPr>
              <a:t>for enrollment in a </a:t>
            </a:r>
            <a:r>
              <a:rPr lang="en-US" dirty="0" smtClean="0">
                <a:latin typeface="Calibri" panose="020F0502020204030204" pitchFamily="34" charset="0"/>
              </a:rPr>
              <a:t>stand alone dental plan (SADP) </a:t>
            </a:r>
            <a:r>
              <a:rPr lang="en-US" b="1" dirty="0">
                <a:latin typeface="Calibri" panose="020F0502020204030204" pitchFamily="34" charset="0"/>
              </a:rPr>
              <a:t>only</a:t>
            </a:r>
            <a:r>
              <a:rPr lang="en-US" dirty="0">
                <a:latin typeface="Calibri" panose="020F0502020204030204" pitchFamily="34" charset="0"/>
              </a:rPr>
              <a:t>. </a:t>
            </a:r>
            <a:r>
              <a:rPr lang="en-US" dirty="0" smtClean="0">
                <a:latin typeface="Calibri" panose="020F0502020204030204" pitchFamily="34" charset="0"/>
              </a:rPr>
              <a:t>To </a:t>
            </a:r>
            <a:r>
              <a:rPr lang="en-US" dirty="0">
                <a:latin typeface="Calibri" panose="020F0502020204030204" pitchFamily="34" charset="0"/>
              </a:rPr>
              <a:t>receive the PTC consumers must be enrolled in a medical </a:t>
            </a:r>
            <a:r>
              <a:rPr lang="en-US" dirty="0" smtClean="0">
                <a:latin typeface="Calibri" panose="020F0502020204030204" pitchFamily="34" charset="0"/>
              </a:rPr>
              <a:t>qualified health plan (QHP) </a:t>
            </a:r>
          </a:p>
          <a:p>
            <a:pPr marL="176199" indent="-176199" defTabSz="948507">
              <a:spcBef>
                <a:spcPts val="622"/>
              </a:spcBef>
              <a:buFont typeface="Wingdings" panose="05000000000000000000" pitchFamily="2" charset="2"/>
              <a:buChar char="§"/>
            </a:pPr>
            <a:r>
              <a:rPr lang="en-US" dirty="0" smtClean="0">
                <a:solidFill>
                  <a:prstClr val="black"/>
                </a:solidFill>
                <a:latin typeface="Calibri" panose="020F0502020204030204" pitchFamily="34" charset="0"/>
              </a:rPr>
              <a:t>The </a:t>
            </a:r>
            <a:r>
              <a:rPr lang="en-US" dirty="0">
                <a:solidFill>
                  <a:prstClr val="black"/>
                </a:solidFill>
                <a:latin typeface="Calibri" panose="020F0502020204030204" pitchFamily="34" charset="0"/>
              </a:rPr>
              <a:t>Marketplace </a:t>
            </a:r>
            <a:r>
              <a:rPr lang="en-US" dirty="0" smtClean="0">
                <a:solidFill>
                  <a:prstClr val="black"/>
                </a:solidFill>
                <a:latin typeface="Calibri" panose="020F0502020204030204" pitchFamily="34" charset="0"/>
              </a:rPr>
              <a:t>won’t report </a:t>
            </a:r>
            <a:r>
              <a:rPr lang="en-US" dirty="0">
                <a:solidFill>
                  <a:prstClr val="black"/>
                </a:solidFill>
                <a:latin typeface="Calibri" panose="020F0502020204030204" pitchFamily="34" charset="0"/>
              </a:rPr>
              <a:t>the amount of SADP premium allocable to pediatric dental benefits for months in which a consumer was only enrolled in a SADP, (e.g., </a:t>
            </a:r>
            <a:r>
              <a:rPr lang="en-US" dirty="0" smtClean="0">
                <a:solidFill>
                  <a:prstClr val="black"/>
                </a:solidFill>
                <a:latin typeface="Calibri" panose="020F0502020204030204" pitchFamily="34" charset="0"/>
              </a:rPr>
              <a:t>because </a:t>
            </a:r>
            <a:r>
              <a:rPr lang="en-US" dirty="0">
                <a:solidFill>
                  <a:prstClr val="black"/>
                </a:solidFill>
                <a:latin typeface="Calibri" panose="020F0502020204030204" pitchFamily="34" charset="0"/>
              </a:rPr>
              <a:t>of terminating their medical QHP and keeping their SADP</a:t>
            </a:r>
            <a:r>
              <a:rPr lang="en-US" dirty="0" smtClean="0">
                <a:solidFill>
                  <a:prstClr val="black"/>
                </a:solidFill>
                <a:latin typeface="Calibri" panose="020F0502020204030204" pitchFamily="34" charset="0"/>
              </a:rPr>
              <a:t>) </a:t>
            </a:r>
            <a:endParaRPr lang="en-US" dirty="0">
              <a:solidFill>
                <a:prstClr val="black"/>
              </a:solidFill>
              <a:latin typeface="Calibri" panose="020F0502020204030204" pitchFamily="34" charset="0"/>
            </a:endParaRPr>
          </a:p>
          <a:p>
            <a:pPr marL="176199" lvl="1" defTabSz="948507">
              <a:spcBef>
                <a:spcPts val="622"/>
              </a:spcBef>
            </a:pPr>
            <a:endParaRPr lang="en-US" dirty="0">
              <a:solidFill>
                <a:prstClr val="black"/>
              </a:solidFill>
              <a:latin typeface="Calibri" panose="020F0502020204030204" pitchFamily="34" charset="0"/>
            </a:endParaRPr>
          </a:p>
        </p:txBody>
      </p:sp>
      <p:sp>
        <p:nvSpPr>
          <p:cNvPr id="4" name="Slide Number Placeholder 3"/>
          <p:cNvSpPr>
            <a:spLocks noGrp="1"/>
          </p:cNvSpPr>
          <p:nvPr>
            <p:ph type="sldNum" sz="quarter" idx="10"/>
          </p:nvPr>
        </p:nvSpPr>
        <p:spPr/>
        <p:txBody>
          <a:bodyPr/>
          <a:lstStyle/>
          <a:p>
            <a:fld id="{7B898A01-842B-0042-9AB7-55364486B929}" type="slidenum">
              <a:rPr lang="en-US" smtClean="0"/>
              <a:pPr/>
              <a:t>19</a:t>
            </a:fld>
            <a:endParaRPr lang="en-US" dirty="0"/>
          </a:p>
        </p:txBody>
      </p:sp>
    </p:spTree>
    <p:extLst>
      <p:ext uri="{BB962C8B-B14F-4D97-AF65-F5344CB8AC3E}">
        <p14:creationId xmlns:p14="http://schemas.microsoft.com/office/powerpoint/2010/main" val="1822832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7845" indent="-177845">
              <a:spcBef>
                <a:spcPts val="622"/>
              </a:spcBef>
              <a:buFont typeface="Wingdings" panose="05000000000000000000" pitchFamily="2" charset="2"/>
              <a:buChar char="§"/>
            </a:pPr>
            <a:r>
              <a:rPr lang="en-US" dirty="0" smtClean="0">
                <a:latin typeface="Calibri" panose="020F0502020204030204" pitchFamily="34" charset="0"/>
              </a:rPr>
              <a:t>Health coverage impacts a consumer’s taxes.</a:t>
            </a:r>
          </a:p>
          <a:p>
            <a:pPr marL="177845" indent="-177845">
              <a:spcBef>
                <a:spcPts val="622"/>
              </a:spcBef>
              <a:buFont typeface="Wingdings" panose="05000000000000000000" pitchFamily="2" charset="2"/>
              <a:buChar char="§"/>
            </a:pPr>
            <a:r>
              <a:rPr lang="en-US" dirty="0" smtClean="0">
                <a:latin typeface="Calibri" panose="020F0502020204030204" pitchFamily="34" charset="0"/>
              </a:rPr>
              <a:t>CMS is coordinating with the Internal Revenue Service (IRS</a:t>
            </a:r>
            <a:r>
              <a:rPr lang="en-US" dirty="0">
                <a:latin typeface="Calibri" panose="020F0502020204030204" pitchFamily="34" charset="0"/>
              </a:rPr>
              <a:t>), tax preparers</a:t>
            </a:r>
            <a:r>
              <a:rPr lang="en-US" dirty="0" smtClean="0">
                <a:latin typeface="Calibri" panose="020F0502020204030204" pitchFamily="34" charset="0"/>
              </a:rPr>
              <a:t>, tax software developers, State-based Marketplaces, and other stakeholders to help consumers understand the connection between taxes and healthcare, and what they need to do when filing taxes for 2015. This presentation focuses on the Federally-facilitated Health Insurance Marketplace (FFM) and State-Partnership</a:t>
            </a:r>
            <a:r>
              <a:rPr lang="en-US" baseline="0" dirty="0" smtClean="0">
                <a:latin typeface="Calibri" panose="020F0502020204030204" pitchFamily="34" charset="0"/>
              </a:rPr>
              <a:t> Marketplaces (SPMs).</a:t>
            </a:r>
          </a:p>
          <a:p>
            <a:pPr marL="177845" indent="-177845">
              <a:spcBef>
                <a:spcPts val="622"/>
              </a:spcBef>
              <a:buFont typeface="Wingdings" panose="05000000000000000000" pitchFamily="2" charset="2"/>
              <a:buChar char="§"/>
            </a:pPr>
            <a:r>
              <a:rPr lang="en-US" dirty="0" smtClean="0">
                <a:latin typeface="Calibri" panose="020F0502020204030204" pitchFamily="34" charset="0"/>
              </a:rPr>
              <a:t>If you live in a state that runs it’s own Marketplace (State-based Marketplace or SBM), contact your Marketplace for information as the rules and processes in SBMs may vary.</a:t>
            </a:r>
          </a:p>
          <a:p>
            <a:pPr marL="177845" indent="-177845">
              <a:spcBef>
                <a:spcPts val="622"/>
              </a:spcBef>
              <a:buFont typeface="Wingdings" panose="05000000000000000000" pitchFamily="2" charset="2"/>
              <a:buChar char="§"/>
            </a:pPr>
            <a:r>
              <a:rPr lang="en-US" dirty="0" smtClean="0">
                <a:latin typeface="Calibri" panose="020F0502020204030204" pitchFamily="34" charset="0"/>
              </a:rPr>
              <a:t>When we use the term Marketplace in this presentation, we are referring</a:t>
            </a:r>
            <a:r>
              <a:rPr lang="en-US" baseline="0" dirty="0" smtClean="0">
                <a:latin typeface="Calibri" panose="020F0502020204030204" pitchFamily="34" charset="0"/>
              </a:rPr>
              <a:t> to FFMs and SPMs only.</a:t>
            </a:r>
            <a:endParaRPr lang="en-US" dirty="0" smtClean="0">
              <a:latin typeface="Calibri" panose="020F0502020204030204" pitchFamily="34" charset="0"/>
            </a:endParaRPr>
          </a:p>
          <a:p>
            <a:pPr marL="177845" indent="-177845">
              <a:spcBef>
                <a:spcPts val="622"/>
              </a:spcBef>
              <a:buFont typeface="Wingdings" panose="05000000000000000000" pitchFamily="2" charset="2"/>
              <a:buChar char="§"/>
            </a:pPr>
            <a:endParaRPr lang="en-US" dirty="0" smtClean="0">
              <a:latin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7B898A01-842B-0042-9AB7-55364486B929}" type="slidenum">
              <a:rPr lang="en-US" smtClean="0"/>
              <a:pPr/>
              <a:t>2</a:t>
            </a:fld>
            <a:endParaRPr lang="en-US" dirty="0"/>
          </a:p>
        </p:txBody>
      </p:sp>
    </p:spTree>
    <p:extLst>
      <p:ext uri="{BB962C8B-B14F-4D97-AF65-F5344CB8AC3E}">
        <p14:creationId xmlns:p14="http://schemas.microsoft.com/office/powerpoint/2010/main" val="3587672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199" indent="-176199" defTabSz="948507">
              <a:spcBef>
                <a:spcPts val="622"/>
              </a:spcBef>
              <a:buFont typeface="Wingdings" panose="05000000000000000000" pitchFamily="2" charset="2"/>
              <a:buChar char="§"/>
              <a:defRPr/>
            </a:pPr>
            <a:r>
              <a:rPr lang="en-US" dirty="0">
                <a:solidFill>
                  <a:prstClr val="black"/>
                </a:solidFill>
                <a:latin typeface="Calibri" panose="020F0502020204030204" pitchFamily="34" charset="0"/>
              </a:rPr>
              <a:t>The </a:t>
            </a:r>
            <a:r>
              <a:rPr lang="en-US" dirty="0" smtClean="0">
                <a:solidFill>
                  <a:prstClr val="black"/>
                </a:solidFill>
                <a:latin typeface="Calibri" panose="020F0502020204030204" pitchFamily="34" charset="0"/>
              </a:rPr>
              <a:t>essential health benefits (EHB) </a:t>
            </a:r>
            <a:r>
              <a:rPr lang="en-US" dirty="0">
                <a:solidFill>
                  <a:prstClr val="black"/>
                </a:solidFill>
                <a:latin typeface="Calibri" panose="020F0502020204030204" pitchFamily="34" charset="0"/>
              </a:rPr>
              <a:t>portion of </a:t>
            </a:r>
            <a:r>
              <a:rPr lang="en-US" dirty="0" smtClean="0">
                <a:solidFill>
                  <a:prstClr val="black"/>
                </a:solidFill>
                <a:latin typeface="Calibri" panose="020F0502020204030204" pitchFamily="34" charset="0"/>
              </a:rPr>
              <a:t>the premium </a:t>
            </a:r>
            <a:r>
              <a:rPr lang="en-US" dirty="0">
                <a:solidFill>
                  <a:prstClr val="black"/>
                </a:solidFill>
                <a:latin typeface="Calibri" panose="020F0502020204030204" pitchFamily="34" charset="0"/>
              </a:rPr>
              <a:t>for the </a:t>
            </a:r>
            <a:r>
              <a:rPr lang="en-US" dirty="0" smtClean="0">
                <a:solidFill>
                  <a:prstClr val="black"/>
                </a:solidFill>
                <a:latin typeface="Calibri" panose="020F0502020204030204" pitchFamily="34" charset="0"/>
              </a:rPr>
              <a:t>stand alone dental plan (SADP) </a:t>
            </a:r>
            <a:r>
              <a:rPr lang="en-US" dirty="0">
                <a:solidFill>
                  <a:prstClr val="black"/>
                </a:solidFill>
                <a:latin typeface="Calibri" panose="020F0502020204030204" pitchFamily="34" charset="0"/>
              </a:rPr>
              <a:t>allocable to pediatric dental </a:t>
            </a:r>
            <a:r>
              <a:rPr lang="en-US" dirty="0" smtClean="0">
                <a:solidFill>
                  <a:prstClr val="black"/>
                </a:solidFill>
                <a:latin typeface="Calibri" panose="020F0502020204030204" pitchFamily="34" charset="0"/>
              </a:rPr>
              <a:t>benefits will </a:t>
            </a:r>
            <a:r>
              <a:rPr lang="en-US" dirty="0">
                <a:solidFill>
                  <a:prstClr val="black"/>
                </a:solidFill>
                <a:latin typeface="Calibri" panose="020F0502020204030204" pitchFamily="34" charset="0"/>
              </a:rPr>
              <a:t>be included in the Monthly Enrollment Premiums Amount (Form 1095-A, Part III, lines 21-33) regardless of </a:t>
            </a:r>
            <a:endParaRPr lang="en-US" dirty="0" smtClean="0">
              <a:solidFill>
                <a:prstClr val="black"/>
              </a:solidFill>
              <a:latin typeface="Calibri" panose="020F0502020204030204" pitchFamily="34" charset="0"/>
            </a:endParaRPr>
          </a:p>
          <a:p>
            <a:pPr marL="355690" indent="-177845" defTabSz="948507">
              <a:spcBef>
                <a:spcPts val="622"/>
              </a:spcBef>
              <a:buFont typeface="Arial" panose="020B0604020202020204" pitchFamily="34" charset="0"/>
              <a:buChar char="•"/>
              <a:defRPr/>
            </a:pPr>
            <a:r>
              <a:rPr lang="en-US" dirty="0">
                <a:latin typeface="Calibri" panose="020F0502020204030204" pitchFamily="34" charset="0"/>
              </a:rPr>
              <a:t>Whether APTC is paid to the issuer on behalf of the individual</a:t>
            </a:r>
          </a:p>
          <a:p>
            <a:pPr marL="355690" indent="-177845" defTabSz="948507">
              <a:spcBef>
                <a:spcPts val="622"/>
              </a:spcBef>
              <a:buFont typeface="Arial" panose="020B0604020202020204" pitchFamily="34" charset="0"/>
              <a:buChar char="•"/>
              <a:defRPr/>
            </a:pPr>
            <a:r>
              <a:rPr lang="en-US" dirty="0">
                <a:latin typeface="Calibri" panose="020F0502020204030204" pitchFamily="34" charset="0"/>
              </a:rPr>
              <a:t>Whether or not a child is enrolled in the SADP, even though the FFM doesn’t allow consumers to apply APTC towards a SADP unless a child is enrolled in the policy</a:t>
            </a:r>
          </a:p>
          <a:p>
            <a:pPr marL="592817" indent="-237127" defTabSz="948507">
              <a:spcBef>
                <a:spcPts val="622"/>
              </a:spcBef>
              <a:buSzPct val="60000"/>
              <a:buFont typeface="Wingdings" panose="05000000000000000000" pitchFamily="2" charset="2"/>
              <a:buChar char="q"/>
              <a:defRPr/>
            </a:pPr>
            <a:r>
              <a:rPr lang="en-US" dirty="0">
                <a:latin typeface="Calibri" panose="020F0502020204030204" pitchFamily="34" charset="0"/>
              </a:rPr>
              <a:t>The Marketplace </a:t>
            </a:r>
            <a:r>
              <a:rPr lang="en-US" dirty="0" smtClean="0">
                <a:latin typeface="Calibri" panose="020F0502020204030204" pitchFamily="34" charset="0"/>
              </a:rPr>
              <a:t>doesn’t </a:t>
            </a:r>
            <a:r>
              <a:rPr lang="en-US" dirty="0">
                <a:latin typeface="Calibri" panose="020F0502020204030204" pitchFamily="34" charset="0"/>
              </a:rPr>
              <a:t>differentiate between premiums for QHP benefits consumers use, and premiums for QHP benefits that consumers don’t use</a:t>
            </a:r>
          </a:p>
          <a:p>
            <a:pPr marL="176199" indent="-176199" defTabSz="948507">
              <a:spcBef>
                <a:spcPts val="622"/>
              </a:spcBef>
              <a:buFont typeface="Wingdings" panose="05000000000000000000" pitchFamily="2" charset="2"/>
              <a:buChar char="§"/>
              <a:defRPr/>
            </a:pPr>
            <a:r>
              <a:rPr lang="en-US" dirty="0" smtClean="0">
                <a:latin typeface="Calibri" panose="020F0502020204030204" pitchFamily="34" charset="0"/>
              </a:rPr>
              <a:t>The </a:t>
            </a:r>
            <a:r>
              <a:rPr lang="en-US" dirty="0">
                <a:latin typeface="Calibri" panose="020F0502020204030204" pitchFamily="34" charset="0"/>
              </a:rPr>
              <a:t>FFM </a:t>
            </a:r>
            <a:r>
              <a:rPr lang="en-US" dirty="0" smtClean="0">
                <a:latin typeface="Calibri" panose="020F0502020204030204" pitchFamily="34" charset="0"/>
              </a:rPr>
              <a:t>doesn’t have </a:t>
            </a:r>
            <a:r>
              <a:rPr lang="en-US" dirty="0">
                <a:latin typeface="Calibri" panose="020F0502020204030204" pitchFamily="34" charset="0"/>
              </a:rPr>
              <a:t>the functionality to add the dental premium to a 1095-A for a </a:t>
            </a:r>
            <a:r>
              <a:rPr lang="en-US" dirty="0">
                <a:solidFill>
                  <a:prstClr val="black"/>
                </a:solidFill>
                <a:latin typeface="Calibri" panose="020F0502020204030204" pitchFamily="34" charset="0"/>
              </a:rPr>
              <a:t>family </a:t>
            </a:r>
            <a:r>
              <a:rPr lang="en-US" dirty="0" smtClean="0">
                <a:solidFill>
                  <a:prstClr val="black"/>
                </a:solidFill>
                <a:latin typeface="Calibri" panose="020F0502020204030204" pitchFamily="34" charset="0"/>
              </a:rPr>
              <a:t>that’s </a:t>
            </a:r>
            <a:r>
              <a:rPr lang="en-US" dirty="0">
                <a:solidFill>
                  <a:prstClr val="black"/>
                </a:solidFill>
                <a:latin typeface="Calibri" panose="020F0502020204030204" pitchFamily="34" charset="0"/>
              </a:rPr>
              <a:t>enrolled in more than one QHP pediatric </a:t>
            </a:r>
            <a:r>
              <a:rPr lang="en-US" dirty="0" smtClean="0">
                <a:solidFill>
                  <a:prstClr val="black"/>
                </a:solidFill>
                <a:latin typeface="Calibri" panose="020F0502020204030204" pitchFamily="34" charset="0"/>
              </a:rPr>
              <a:t>dental plan</a:t>
            </a:r>
            <a:endParaRPr lang="en-US" dirty="0">
              <a:solidFill>
                <a:prstClr val="black"/>
              </a:solidFill>
              <a:latin typeface="Calibri" panose="020F0502020204030204" pitchFamily="34" charset="0"/>
            </a:endParaRPr>
          </a:p>
          <a:p>
            <a:pPr marL="176199" indent="-176199" defTabSz="948507">
              <a:spcBef>
                <a:spcPts val="622"/>
              </a:spcBef>
              <a:buFont typeface="Wingdings" panose="05000000000000000000" pitchFamily="2" charset="2"/>
              <a:buChar char="§"/>
            </a:pPr>
            <a:r>
              <a:rPr lang="en-US" dirty="0" smtClean="0">
                <a:solidFill>
                  <a:prstClr val="black"/>
                </a:solidFill>
                <a:latin typeface="Calibri" panose="020F0502020204030204" pitchFamily="34" charset="0"/>
              </a:rPr>
              <a:t>However</a:t>
            </a:r>
            <a:r>
              <a:rPr lang="en-US" dirty="0">
                <a:solidFill>
                  <a:prstClr val="black"/>
                </a:solidFill>
                <a:latin typeface="Calibri" panose="020F0502020204030204" pitchFamily="34" charset="0"/>
              </a:rPr>
              <a:t>, the SADP name, start date, and end </a:t>
            </a:r>
            <a:r>
              <a:rPr lang="en-US" dirty="0" smtClean="0">
                <a:solidFill>
                  <a:prstClr val="black"/>
                </a:solidFill>
                <a:latin typeface="Calibri" panose="020F0502020204030204" pitchFamily="34" charset="0"/>
              </a:rPr>
              <a:t>date won’t </a:t>
            </a:r>
            <a:r>
              <a:rPr lang="en-US" dirty="0">
                <a:solidFill>
                  <a:prstClr val="black"/>
                </a:solidFill>
                <a:latin typeface="Calibri" panose="020F0502020204030204" pitchFamily="34" charset="0"/>
              </a:rPr>
              <a:t>be included on Form 1095-A</a:t>
            </a:r>
          </a:p>
          <a:p>
            <a:endParaRPr lang="en-US" dirty="0"/>
          </a:p>
        </p:txBody>
      </p:sp>
      <p:sp>
        <p:nvSpPr>
          <p:cNvPr id="4" name="Slide Number Placeholder 3"/>
          <p:cNvSpPr>
            <a:spLocks noGrp="1"/>
          </p:cNvSpPr>
          <p:nvPr>
            <p:ph type="sldNum" sz="quarter" idx="10"/>
          </p:nvPr>
        </p:nvSpPr>
        <p:spPr/>
        <p:txBody>
          <a:bodyPr/>
          <a:lstStyle/>
          <a:p>
            <a:fld id="{7B898A01-842B-0042-9AB7-55364486B929}" type="slidenum">
              <a:rPr lang="en-US" smtClean="0"/>
              <a:pPr/>
              <a:t>20</a:t>
            </a:fld>
            <a:endParaRPr lang="en-US" dirty="0"/>
          </a:p>
        </p:txBody>
      </p:sp>
    </p:spTree>
    <p:extLst>
      <p:ext uri="{BB962C8B-B14F-4D97-AF65-F5344CB8AC3E}">
        <p14:creationId xmlns:p14="http://schemas.microsoft.com/office/powerpoint/2010/main" val="30858318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6027089" cy="4320540"/>
          </a:xfrm>
        </p:spPr>
        <p:txBody>
          <a:bodyPr/>
          <a:lstStyle/>
          <a:p>
            <a:pPr marL="237127" indent="-237127" defTabSz="948507">
              <a:spcBef>
                <a:spcPts val="622"/>
              </a:spcBef>
              <a:buClr>
                <a:srgbClr val="0B1F65"/>
              </a:buClr>
              <a:buFont typeface="Wingdings" panose="05000000000000000000" pitchFamily="2" charset="2"/>
              <a:buChar char="§"/>
            </a:pPr>
            <a:r>
              <a:rPr lang="en-US" dirty="0" smtClean="0">
                <a:solidFill>
                  <a:prstClr val="black"/>
                </a:solidFill>
                <a:latin typeface="Calibri" panose="020F0502020204030204" pitchFamily="34" charset="0"/>
              </a:rPr>
              <a:t>The premium tax credit (PTC) helps eligible consumers afford health coverage purchased through the Marketplace.</a:t>
            </a:r>
          </a:p>
          <a:p>
            <a:pPr marL="414972" indent="-177845" defTabSz="948507">
              <a:spcBef>
                <a:spcPts val="622"/>
              </a:spcBef>
              <a:buClr>
                <a:srgbClr val="0B1F65"/>
              </a:buClr>
              <a:buFont typeface="Arial" panose="020B0604020202020204" pitchFamily="34" charset="0"/>
              <a:buChar char="•"/>
            </a:pPr>
            <a:r>
              <a:rPr lang="en-US" dirty="0" smtClean="0">
                <a:solidFill>
                  <a:prstClr val="black"/>
                </a:solidFill>
                <a:latin typeface="Calibri" panose="020F0502020204030204" pitchFamily="34" charset="0"/>
              </a:rPr>
              <a:t>Eligibility is based on household income (100% - 400% FPL) and family size. </a:t>
            </a:r>
          </a:p>
          <a:p>
            <a:pPr marL="414972" indent="-177845" defTabSz="948507">
              <a:spcBef>
                <a:spcPts val="622"/>
              </a:spcBef>
              <a:buClr>
                <a:srgbClr val="0B1F65"/>
              </a:buClr>
              <a:buFont typeface="Arial" panose="020B0604020202020204" pitchFamily="34" charset="0"/>
              <a:buChar char="•"/>
            </a:pPr>
            <a:r>
              <a:rPr lang="en-US" dirty="0" smtClean="0">
                <a:solidFill>
                  <a:prstClr val="black"/>
                </a:solidFill>
                <a:latin typeface="Calibri" panose="020F0502020204030204" pitchFamily="34" charset="0"/>
              </a:rPr>
              <a:t>The tax credits can be used right away to lower monthly premium costs in the form of advance payments (advance payment of the premium tax credit (APTC)), or can be claimed at the end of the year with federal income tax filing (premium tax credit (PTC)).</a:t>
            </a:r>
          </a:p>
          <a:p>
            <a:pPr marL="414972" indent="-177845" defTabSz="948507">
              <a:spcBef>
                <a:spcPts val="622"/>
              </a:spcBef>
              <a:buClr>
                <a:srgbClr val="0B1F65"/>
              </a:buClr>
              <a:buFont typeface="Arial" panose="020B0604020202020204" pitchFamily="34" charset="0"/>
              <a:buChar char="•"/>
            </a:pPr>
            <a:r>
              <a:rPr lang="en-US" dirty="0" smtClean="0">
                <a:solidFill>
                  <a:prstClr val="black"/>
                </a:solidFill>
                <a:latin typeface="Calibri" panose="020F0502020204030204" pitchFamily="34" charset="0"/>
              </a:rPr>
              <a:t>Consumers </a:t>
            </a:r>
            <a:r>
              <a:rPr lang="en-US" dirty="0">
                <a:solidFill>
                  <a:prstClr val="black"/>
                </a:solidFill>
                <a:latin typeface="Calibri" panose="020F0502020204030204" pitchFamily="34" charset="0"/>
              </a:rPr>
              <a:t>can choose how much APTC to apply to their premiums each month, up to a maximum </a:t>
            </a:r>
            <a:r>
              <a:rPr lang="en-US" dirty="0" smtClean="0">
                <a:solidFill>
                  <a:prstClr val="black"/>
                </a:solidFill>
                <a:latin typeface="Calibri" panose="020F0502020204030204" pitchFamily="34" charset="0"/>
              </a:rPr>
              <a:t>amount.</a:t>
            </a:r>
            <a:endParaRPr lang="en-US" dirty="0">
              <a:solidFill>
                <a:prstClr val="black"/>
              </a:solidFill>
              <a:latin typeface="Calibri" panose="020F0502020204030204" pitchFamily="34" charset="0"/>
            </a:endParaRPr>
          </a:p>
          <a:p>
            <a:pPr marL="414972" indent="-177845" defTabSz="948507">
              <a:spcBef>
                <a:spcPts val="622"/>
              </a:spcBef>
              <a:buClr>
                <a:srgbClr val="0B1F65"/>
              </a:buClr>
              <a:buFont typeface="Arial" panose="020B0604020202020204" pitchFamily="34" charset="0"/>
              <a:buChar char="•"/>
            </a:pPr>
            <a:r>
              <a:rPr lang="en-US" dirty="0">
                <a:solidFill>
                  <a:prstClr val="black"/>
                </a:solidFill>
                <a:latin typeface="Calibri" panose="020F0502020204030204" pitchFamily="34" charset="0"/>
              </a:rPr>
              <a:t>APTC must be reconciled at the end of the </a:t>
            </a:r>
            <a:r>
              <a:rPr lang="en-US" dirty="0" smtClean="0">
                <a:solidFill>
                  <a:prstClr val="black"/>
                </a:solidFill>
                <a:latin typeface="Calibri" panose="020F0502020204030204" pitchFamily="34" charset="0"/>
              </a:rPr>
              <a:t>year.</a:t>
            </a:r>
            <a:endParaRPr lang="en-US" dirty="0">
              <a:solidFill>
                <a:prstClr val="black"/>
              </a:solidFill>
              <a:latin typeface="Calibri" panose="020F0502020204030204" pitchFamily="34" charset="0"/>
            </a:endParaRPr>
          </a:p>
          <a:p>
            <a:pPr marL="414972" indent="-177845" defTabSz="948507">
              <a:spcBef>
                <a:spcPts val="622"/>
              </a:spcBef>
              <a:buClr>
                <a:srgbClr val="0B1F65"/>
              </a:buClr>
              <a:buFont typeface="Arial" panose="020B0604020202020204" pitchFamily="34" charset="0"/>
              <a:buChar char="•"/>
            </a:pPr>
            <a:r>
              <a:rPr lang="en-US" dirty="0">
                <a:solidFill>
                  <a:prstClr val="black"/>
                </a:solidFill>
                <a:latin typeface="Calibri" panose="020F0502020204030204" pitchFamily="34" charset="0"/>
              </a:rPr>
              <a:t>Consumers who receive</a:t>
            </a:r>
            <a:r>
              <a:rPr lang="en-US" dirty="0">
                <a:solidFill>
                  <a:prstClr val="white"/>
                </a:solidFill>
                <a:latin typeface="Calibri" panose="020F0502020204030204" pitchFamily="34" charset="0"/>
              </a:rPr>
              <a:t> </a:t>
            </a:r>
            <a:r>
              <a:rPr lang="en-US" dirty="0">
                <a:solidFill>
                  <a:prstClr val="black"/>
                </a:solidFill>
                <a:latin typeface="Calibri" panose="020F0502020204030204" pitchFamily="34" charset="0"/>
              </a:rPr>
              <a:t>APTC must file federal taxes (jointly if married, though </a:t>
            </a:r>
            <a:r>
              <a:rPr lang="en-US" dirty="0" smtClean="0">
                <a:solidFill>
                  <a:prstClr val="black"/>
                </a:solidFill>
                <a:latin typeface="Calibri" panose="020F0502020204030204" pitchFamily="34" charset="0"/>
              </a:rPr>
              <a:t>there are </a:t>
            </a:r>
            <a:r>
              <a:rPr lang="en-US" dirty="0">
                <a:solidFill>
                  <a:prstClr val="black"/>
                </a:solidFill>
                <a:latin typeface="Calibri" panose="020F0502020204030204" pitchFamily="34" charset="0"/>
              </a:rPr>
              <a:t>some exceptions </a:t>
            </a:r>
            <a:r>
              <a:rPr lang="en-US" dirty="0" smtClean="0">
                <a:solidFill>
                  <a:prstClr val="black"/>
                </a:solidFill>
                <a:latin typeface="Calibri" panose="020F0502020204030204" pitchFamily="34" charset="0"/>
              </a:rPr>
              <a:t>to </a:t>
            </a:r>
            <a:r>
              <a:rPr lang="en-US" dirty="0">
                <a:solidFill>
                  <a:prstClr val="black"/>
                </a:solidFill>
                <a:latin typeface="Calibri" panose="020F0502020204030204" pitchFamily="34" charset="0"/>
              </a:rPr>
              <a:t>the joint filing requirement for victims of domestic abuse</a:t>
            </a:r>
            <a:r>
              <a:rPr lang="en-US" dirty="0" smtClean="0">
                <a:solidFill>
                  <a:prstClr val="black"/>
                </a:solidFill>
                <a:latin typeface="Calibri" panose="020F0502020204030204" pitchFamily="34" charset="0"/>
              </a:rPr>
              <a:t>).</a:t>
            </a:r>
            <a:endParaRPr lang="en-US" dirty="0">
              <a:solidFill>
                <a:prstClr val="black"/>
              </a:solidFill>
              <a:latin typeface="Calibri" panose="020F0502020204030204" pitchFamily="34" charset="0"/>
            </a:endParaRPr>
          </a:p>
          <a:p>
            <a:pPr marL="414972" indent="-177845" defTabSz="948507">
              <a:spcBef>
                <a:spcPts val="622"/>
              </a:spcBef>
              <a:buClr>
                <a:srgbClr val="0B1F65"/>
              </a:buClr>
              <a:buFont typeface="Arial" panose="020B0604020202020204" pitchFamily="34" charset="0"/>
              <a:buChar char="•"/>
            </a:pPr>
            <a:r>
              <a:rPr lang="en-US" dirty="0">
                <a:solidFill>
                  <a:prstClr val="black"/>
                </a:solidFill>
                <a:latin typeface="Calibri" panose="020F0502020204030204" pitchFamily="34" charset="0"/>
              </a:rPr>
              <a:t>PTC can be claimed even if consumers </a:t>
            </a:r>
            <a:r>
              <a:rPr lang="en-US" dirty="0" smtClean="0">
                <a:solidFill>
                  <a:prstClr val="black"/>
                </a:solidFill>
                <a:latin typeface="Calibri" panose="020F0502020204030204" pitchFamily="34" charset="0"/>
              </a:rPr>
              <a:t>didn’t </a:t>
            </a:r>
            <a:r>
              <a:rPr lang="en-US" dirty="0">
                <a:solidFill>
                  <a:prstClr val="black"/>
                </a:solidFill>
                <a:latin typeface="Calibri" panose="020F0502020204030204" pitchFamily="34" charset="0"/>
              </a:rPr>
              <a:t>apply for financial assistance when they submitted their Marketplace </a:t>
            </a:r>
            <a:r>
              <a:rPr lang="en-US" dirty="0" smtClean="0">
                <a:solidFill>
                  <a:prstClr val="black"/>
                </a:solidFill>
                <a:latin typeface="Calibri" panose="020F0502020204030204" pitchFamily="34" charset="0"/>
              </a:rPr>
              <a:t>application.</a:t>
            </a:r>
            <a:endParaRPr lang="en-US" dirty="0">
              <a:solidFill>
                <a:prstClr val="black"/>
              </a:solidFill>
              <a:latin typeface="Calibri" panose="020F0502020204030204" pitchFamily="34" charset="0"/>
            </a:endParaRPr>
          </a:p>
          <a:p>
            <a:pPr>
              <a:spcBef>
                <a:spcPts val="622"/>
              </a:spcBef>
            </a:pPr>
            <a:endParaRPr lang="en-US" dirty="0"/>
          </a:p>
        </p:txBody>
      </p:sp>
      <p:sp>
        <p:nvSpPr>
          <p:cNvPr id="4" name="Slide Number Placeholder 3"/>
          <p:cNvSpPr>
            <a:spLocks noGrp="1"/>
          </p:cNvSpPr>
          <p:nvPr>
            <p:ph type="sldNum" sz="quarter" idx="10"/>
          </p:nvPr>
        </p:nvSpPr>
        <p:spPr/>
        <p:txBody>
          <a:bodyPr/>
          <a:lstStyle/>
          <a:p>
            <a:fld id="{7B898A01-842B-0042-9AB7-55364486B929}" type="slidenum">
              <a:rPr lang="en-US" smtClean="0"/>
              <a:pPr/>
              <a:t>21</a:t>
            </a:fld>
            <a:endParaRPr lang="en-US" dirty="0"/>
          </a:p>
        </p:txBody>
      </p:sp>
    </p:spTree>
    <p:extLst>
      <p:ext uri="{BB962C8B-B14F-4D97-AF65-F5344CB8AC3E}">
        <p14:creationId xmlns:p14="http://schemas.microsoft.com/office/powerpoint/2010/main" val="9055322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97565" y="4562964"/>
            <a:ext cx="6281531" cy="4277468"/>
          </a:xfrm>
        </p:spPr>
        <p:txBody>
          <a:bodyPr>
            <a:normAutofit/>
          </a:bodyPr>
          <a:lstStyle/>
          <a:p>
            <a:pPr>
              <a:lnSpc>
                <a:spcPct val="110000"/>
              </a:lnSpc>
              <a:spcBef>
                <a:spcPts val="521"/>
              </a:spcBef>
            </a:pPr>
            <a:r>
              <a:rPr lang="en-US" dirty="0"/>
              <a:t>If you enroll through an </a:t>
            </a:r>
            <a:r>
              <a:rPr lang="en-US" dirty="0" smtClean="0"/>
              <a:t>individual </a:t>
            </a:r>
            <a:r>
              <a:rPr lang="en-US" dirty="0"/>
              <a:t>Marketplace you may be eligible </a:t>
            </a:r>
            <a:r>
              <a:rPr lang="en-US" dirty="0" smtClean="0"/>
              <a:t>to receive </a:t>
            </a:r>
            <a:r>
              <a:rPr lang="en-US" dirty="0"/>
              <a:t>premium tax credits which </a:t>
            </a:r>
            <a:r>
              <a:rPr lang="en-US" dirty="0" smtClean="0"/>
              <a:t>can be used to reduce </a:t>
            </a:r>
            <a:r>
              <a:rPr lang="en-US" dirty="0"/>
              <a:t>the cost of </a:t>
            </a:r>
            <a:r>
              <a:rPr lang="en-US" dirty="0" smtClean="0"/>
              <a:t>monthly premiums </a:t>
            </a:r>
            <a:r>
              <a:rPr lang="en-US" dirty="0"/>
              <a:t>for </a:t>
            </a:r>
            <a:r>
              <a:rPr lang="en-US" dirty="0" smtClean="0"/>
              <a:t>yourself </a:t>
            </a:r>
            <a:r>
              <a:rPr lang="en-US" dirty="0"/>
              <a:t>and for any tax dependents. You can choose to receive </a:t>
            </a:r>
            <a:r>
              <a:rPr lang="en-US" dirty="0" smtClean="0"/>
              <a:t>a portion of </a:t>
            </a:r>
            <a:r>
              <a:rPr lang="en-US" dirty="0"/>
              <a:t>the credit </a:t>
            </a:r>
            <a:r>
              <a:rPr lang="en-US" dirty="0" smtClean="0"/>
              <a:t>each month as </a:t>
            </a:r>
            <a:r>
              <a:rPr lang="en-US" dirty="0"/>
              <a:t>an advance payment of the premium tax </a:t>
            </a:r>
            <a:r>
              <a:rPr lang="en-US" dirty="0" smtClean="0"/>
              <a:t>credit—with </a:t>
            </a:r>
            <a:r>
              <a:rPr lang="en-US" dirty="0"/>
              <a:t>reconciliation at the end of the </a:t>
            </a:r>
            <a:r>
              <a:rPr lang="en-US" dirty="0" smtClean="0"/>
              <a:t>year—or </a:t>
            </a:r>
            <a:r>
              <a:rPr lang="en-US" dirty="0"/>
              <a:t>to receive the </a:t>
            </a:r>
            <a:r>
              <a:rPr lang="en-US" dirty="0" smtClean="0"/>
              <a:t>tax credit </a:t>
            </a:r>
            <a:r>
              <a:rPr lang="en-US" dirty="0"/>
              <a:t>on your federal tax return filed for the coverage year. Advance payments are paid directly to </a:t>
            </a:r>
            <a:r>
              <a:rPr lang="en-US" dirty="0" smtClean="0"/>
              <a:t>qualified health plan issuers </a:t>
            </a:r>
            <a:r>
              <a:rPr lang="en-US" dirty="0"/>
              <a:t>on a monthly basis.</a:t>
            </a:r>
          </a:p>
          <a:p>
            <a:pPr>
              <a:lnSpc>
                <a:spcPct val="110000"/>
              </a:lnSpc>
              <a:spcBef>
                <a:spcPts val="521"/>
              </a:spcBef>
            </a:pPr>
            <a:r>
              <a:rPr lang="en-US" dirty="0" smtClean="0"/>
              <a:t>Individuals </a:t>
            </a:r>
            <a:r>
              <a:rPr lang="en-US" dirty="0"/>
              <a:t>eligible for a premium tax credit who </a:t>
            </a:r>
            <a:r>
              <a:rPr lang="en-US" dirty="0" smtClean="0"/>
              <a:t>don’t </a:t>
            </a:r>
            <a:r>
              <a:rPr lang="en-US" dirty="0"/>
              <a:t>receive an advance payment of the premium tax credit may claim the credit on their income tax return filed for the coverage year. Individuals who are married at the end of the coverage year are required to file a joint return to receive a premium tax credit.</a:t>
            </a:r>
          </a:p>
          <a:p>
            <a:pPr>
              <a:lnSpc>
                <a:spcPct val="110000"/>
              </a:lnSpc>
              <a:spcBef>
                <a:spcPts val="521"/>
              </a:spcBef>
            </a:pPr>
            <a:r>
              <a:rPr lang="en-US" dirty="0"/>
              <a:t>A tax filer on whose behalf advance payments are made is required to file a tax return for the coverage year to reconcile any advance payments of the premium tax credit with the premium tax credit allowed on the return. Thus, if the premium tax credit allowed on the return is more than the amount of the advance payment of the premium tax credit, the individual may receive the excess amount as a tax </a:t>
            </a:r>
            <a:r>
              <a:rPr lang="en-US" dirty="0" smtClean="0"/>
              <a:t>credit. </a:t>
            </a:r>
            <a:r>
              <a:rPr lang="en-US" dirty="0"/>
              <a:t>On the other hand, if the </a:t>
            </a:r>
            <a:r>
              <a:rPr lang="en-US" dirty="0" smtClean="0"/>
              <a:t>amount of the premium </a:t>
            </a:r>
            <a:r>
              <a:rPr lang="en-US" dirty="0"/>
              <a:t>tax credit </a:t>
            </a:r>
            <a:r>
              <a:rPr lang="en-US" dirty="0" smtClean="0"/>
              <a:t>determined based on annual household income and family size </a:t>
            </a:r>
            <a:r>
              <a:rPr lang="en-US" dirty="0"/>
              <a:t>on the </a:t>
            </a:r>
            <a:r>
              <a:rPr lang="en-US" dirty="0" smtClean="0"/>
              <a:t>tax return </a:t>
            </a:r>
            <a:r>
              <a:rPr lang="en-US" dirty="0"/>
              <a:t>is less than the amount of the advance payment of the premium tax credit, the individual will </a:t>
            </a:r>
            <a:r>
              <a:rPr lang="en-US" dirty="0" smtClean="0"/>
              <a:t>be responsible for repayment of the </a:t>
            </a:r>
            <a:r>
              <a:rPr lang="en-US" dirty="0"/>
              <a:t>excess amount via the tax return, subject to statutory caps</a:t>
            </a:r>
            <a:r>
              <a:rPr lang="en-US" dirty="0" smtClean="0"/>
              <a:t>.</a:t>
            </a:r>
            <a:endParaRPr lang="en-US" dirty="0"/>
          </a:p>
        </p:txBody>
      </p:sp>
      <p:sp>
        <p:nvSpPr>
          <p:cNvPr id="6" name="Slide Number Placeholder 5"/>
          <p:cNvSpPr>
            <a:spLocks noGrp="1"/>
          </p:cNvSpPr>
          <p:nvPr>
            <p:ph type="sldNum" sz="quarter" idx="12"/>
          </p:nvPr>
        </p:nvSpPr>
        <p:spPr/>
        <p:txBody>
          <a:bodyPr/>
          <a:lstStyle/>
          <a:p>
            <a:fld id="{5E64BDDF-6235-4F77-BA63-72C44C840117}" type="slidenum">
              <a:rPr lang="en-US" smtClean="0"/>
              <a:t>22</a:t>
            </a:fld>
            <a:endParaRPr lang="en-US" dirty="0"/>
          </a:p>
        </p:txBody>
      </p:sp>
    </p:spTree>
    <p:extLst>
      <p:ext uri="{BB962C8B-B14F-4D97-AF65-F5344CB8AC3E}">
        <p14:creationId xmlns:p14="http://schemas.microsoft.com/office/powerpoint/2010/main" val="37867420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97565" y="4562964"/>
            <a:ext cx="6281531" cy="4277468"/>
          </a:xfrm>
        </p:spPr>
        <p:txBody>
          <a:bodyPr>
            <a:normAutofit/>
          </a:bodyPr>
          <a:lstStyle/>
          <a:p>
            <a:pPr>
              <a:lnSpc>
                <a:spcPct val="110000"/>
              </a:lnSpc>
              <a:spcBef>
                <a:spcPts val="521"/>
              </a:spcBef>
            </a:pPr>
            <a:r>
              <a:rPr lang="en-US" dirty="0" smtClean="0"/>
              <a:t>The Marketplace </a:t>
            </a:r>
            <a:r>
              <a:rPr lang="en-US" dirty="0"/>
              <a:t>will provide documentation to the tax filer and to the IRS that will support the reconciliation process, in the same way that an employer or bank provides a Form W-2 or Form 1099. You should report </a:t>
            </a:r>
            <a:r>
              <a:rPr lang="en-US" dirty="0" smtClean="0"/>
              <a:t>all changes to the information in your application (such as marriage</a:t>
            </a:r>
            <a:r>
              <a:rPr lang="en-US" dirty="0"/>
              <a:t>, divorce, </a:t>
            </a:r>
            <a:r>
              <a:rPr lang="en-US" dirty="0" smtClean="0"/>
              <a:t>birth, eligibility for affordable employer coverage, and increases and decreases in household income), as </a:t>
            </a:r>
            <a:r>
              <a:rPr lang="en-US" dirty="0"/>
              <a:t>soon as possible to </a:t>
            </a:r>
            <a:r>
              <a:rPr lang="en-US" dirty="0" smtClean="0"/>
              <a:t>avoid owing money after reconciliation on your tax return.</a:t>
            </a:r>
            <a:endParaRPr lang="en-US" dirty="0"/>
          </a:p>
        </p:txBody>
      </p:sp>
      <p:sp>
        <p:nvSpPr>
          <p:cNvPr id="6" name="Slide Number Placeholder 5"/>
          <p:cNvSpPr>
            <a:spLocks noGrp="1"/>
          </p:cNvSpPr>
          <p:nvPr>
            <p:ph type="sldNum" sz="quarter" idx="12"/>
          </p:nvPr>
        </p:nvSpPr>
        <p:spPr/>
        <p:txBody>
          <a:bodyPr/>
          <a:lstStyle/>
          <a:p>
            <a:fld id="{5E64BDDF-6235-4F77-BA63-72C44C840117}" type="slidenum">
              <a:rPr lang="en-US" smtClean="0"/>
              <a:t>23</a:t>
            </a:fld>
            <a:endParaRPr lang="en-US" dirty="0"/>
          </a:p>
        </p:txBody>
      </p:sp>
    </p:spTree>
    <p:extLst>
      <p:ext uri="{BB962C8B-B14F-4D97-AF65-F5344CB8AC3E}">
        <p14:creationId xmlns:p14="http://schemas.microsoft.com/office/powerpoint/2010/main" val="3996810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6265628" cy="4320540"/>
          </a:xfrm>
        </p:spPr>
        <p:txBody>
          <a:bodyPr>
            <a:noAutofit/>
          </a:bodyPr>
          <a:lstStyle/>
          <a:p>
            <a:pPr marL="177845" indent="-177845">
              <a:spcBef>
                <a:spcPts val="207"/>
              </a:spcBef>
              <a:buFont typeface="Wingdings" panose="05000000000000000000" pitchFamily="2" charset="2"/>
              <a:buChar char="§"/>
            </a:pPr>
            <a:r>
              <a:rPr lang="en-US" dirty="0" smtClean="0"/>
              <a:t>What’s the difference between advance payment of the premium tax credit (APTC) and premium tax credit (PTC)?</a:t>
            </a:r>
          </a:p>
          <a:p>
            <a:pPr marL="177845" indent="-177845">
              <a:spcBef>
                <a:spcPts val="207"/>
              </a:spcBef>
              <a:buFont typeface="Wingdings" panose="05000000000000000000" pitchFamily="2" charset="2"/>
              <a:buChar char="§"/>
            </a:pPr>
            <a:r>
              <a:rPr lang="en-US" dirty="0" smtClean="0"/>
              <a:t>The differences between APTC and PTC include: </a:t>
            </a:r>
          </a:p>
          <a:p>
            <a:pPr marL="350751" indent="-174552">
              <a:spcBef>
                <a:spcPts val="207"/>
              </a:spcBef>
              <a:buFont typeface="Arial" panose="020B0604020202020204" pitchFamily="34" charset="0"/>
              <a:buChar char="•"/>
            </a:pPr>
            <a:r>
              <a:rPr lang="en-US" dirty="0" smtClean="0"/>
              <a:t>When</a:t>
            </a:r>
            <a:r>
              <a:rPr lang="en-US" baseline="0" dirty="0" smtClean="0"/>
              <a:t> it’s determined</a:t>
            </a:r>
          </a:p>
          <a:p>
            <a:pPr marL="538476" indent="-187725">
              <a:spcBef>
                <a:spcPts val="207"/>
              </a:spcBef>
              <a:buSzPct val="60000"/>
              <a:buFont typeface="Wingdings" panose="05000000000000000000" pitchFamily="2" charset="2"/>
              <a:buChar char="q"/>
            </a:pPr>
            <a:r>
              <a:rPr lang="en-US" baseline="0" dirty="0" smtClean="0"/>
              <a:t>For the APTC, it’s determined with the submission of the Marketplace application</a:t>
            </a:r>
          </a:p>
          <a:p>
            <a:pPr marL="538476" indent="-187725">
              <a:spcBef>
                <a:spcPts val="207"/>
              </a:spcBef>
              <a:buSzPct val="60000"/>
              <a:buFont typeface="Wingdings" panose="05000000000000000000" pitchFamily="2" charset="2"/>
              <a:buChar char="q"/>
            </a:pPr>
            <a:r>
              <a:rPr lang="en-US" dirty="0"/>
              <a:t>For the PTC, it’s determined with </a:t>
            </a:r>
            <a:r>
              <a:rPr lang="en-US" dirty="0" smtClean="0"/>
              <a:t>the submission </a:t>
            </a:r>
            <a:r>
              <a:rPr lang="en-US" dirty="0"/>
              <a:t>of a </a:t>
            </a:r>
            <a:r>
              <a:rPr lang="en-US" dirty="0" smtClean="0"/>
              <a:t>federal </a:t>
            </a:r>
            <a:r>
              <a:rPr lang="en-US" dirty="0"/>
              <a:t>income tax return</a:t>
            </a:r>
          </a:p>
          <a:p>
            <a:pPr marL="350751" indent="-174552">
              <a:spcBef>
                <a:spcPts val="207"/>
              </a:spcBef>
              <a:buFont typeface="Arial" panose="020B0604020202020204" pitchFamily="34" charset="0"/>
              <a:buChar char="•"/>
            </a:pPr>
            <a:r>
              <a:rPr lang="en-US" dirty="0"/>
              <a:t>Who makes the determination</a:t>
            </a:r>
          </a:p>
          <a:p>
            <a:pPr marL="538476" indent="-187725">
              <a:spcBef>
                <a:spcPts val="207"/>
              </a:spcBef>
              <a:buSzPct val="60000"/>
              <a:buFont typeface="Wingdings" panose="05000000000000000000" pitchFamily="2" charset="2"/>
              <a:buChar char="q"/>
            </a:pPr>
            <a:r>
              <a:rPr lang="en-US" dirty="0" smtClean="0"/>
              <a:t>For the APTC, the Marketplace makes the determination</a:t>
            </a:r>
            <a:endParaRPr lang="en-US" dirty="0"/>
          </a:p>
          <a:p>
            <a:pPr marL="538476" indent="-187725">
              <a:spcBef>
                <a:spcPts val="207"/>
              </a:spcBef>
              <a:buSzPct val="60000"/>
              <a:buFont typeface="Wingdings" panose="05000000000000000000" pitchFamily="2" charset="2"/>
              <a:buChar char="q"/>
            </a:pPr>
            <a:r>
              <a:rPr lang="en-US" dirty="0" smtClean="0"/>
              <a:t>For the PTC, the Internal Revenue Service (IRS) makes the determination</a:t>
            </a:r>
            <a:endParaRPr lang="en-US" dirty="0"/>
          </a:p>
          <a:p>
            <a:pPr marL="350751" indent="-174552">
              <a:spcBef>
                <a:spcPts val="207"/>
              </a:spcBef>
              <a:buFont typeface="Arial" panose="020B0604020202020204" pitchFamily="34" charset="0"/>
              <a:buChar char="•"/>
            </a:pPr>
            <a:r>
              <a:rPr lang="en-US" dirty="0"/>
              <a:t>How </a:t>
            </a:r>
            <a:r>
              <a:rPr lang="en-US" dirty="0" smtClean="0"/>
              <a:t>it’s </a:t>
            </a:r>
            <a:r>
              <a:rPr lang="en-US" dirty="0"/>
              <a:t>calculated</a:t>
            </a:r>
          </a:p>
          <a:p>
            <a:pPr marL="538476" indent="-187725">
              <a:spcBef>
                <a:spcPts val="207"/>
              </a:spcBef>
              <a:buSzPct val="60000"/>
              <a:buFont typeface="Wingdings" panose="05000000000000000000" pitchFamily="2" charset="2"/>
              <a:buChar char="q"/>
            </a:pPr>
            <a:r>
              <a:rPr lang="en-US" dirty="0" smtClean="0"/>
              <a:t>For the APTC, the calculation is based </a:t>
            </a:r>
            <a:r>
              <a:rPr lang="en-US" dirty="0"/>
              <a:t>on </a:t>
            </a:r>
            <a:r>
              <a:rPr lang="en-US" dirty="0" smtClean="0"/>
              <a:t>the </a:t>
            </a:r>
            <a:r>
              <a:rPr lang="en-US" u="sng" dirty="0" smtClean="0"/>
              <a:t>estimated</a:t>
            </a:r>
            <a:r>
              <a:rPr lang="en-US" dirty="0" smtClean="0"/>
              <a:t> </a:t>
            </a:r>
            <a:r>
              <a:rPr lang="en-US" dirty="0"/>
              <a:t>household income and family size reported on the Marketplace application</a:t>
            </a:r>
          </a:p>
          <a:p>
            <a:pPr marL="538476" indent="-187725">
              <a:spcBef>
                <a:spcPts val="207"/>
              </a:spcBef>
              <a:buSzPct val="60000"/>
              <a:buFont typeface="Wingdings" panose="05000000000000000000" pitchFamily="2" charset="2"/>
              <a:buChar char="q"/>
            </a:pPr>
            <a:r>
              <a:rPr lang="en-US" dirty="0" smtClean="0"/>
              <a:t>For the PTC, the calculation is based </a:t>
            </a:r>
            <a:r>
              <a:rPr lang="en-US" dirty="0"/>
              <a:t>on </a:t>
            </a:r>
            <a:r>
              <a:rPr lang="en-US" dirty="0" smtClean="0"/>
              <a:t>the </a:t>
            </a:r>
            <a:r>
              <a:rPr lang="en-US" u="sng" dirty="0" smtClean="0"/>
              <a:t>actual</a:t>
            </a:r>
            <a:r>
              <a:rPr lang="en-US" dirty="0" smtClean="0"/>
              <a:t> </a:t>
            </a:r>
            <a:r>
              <a:rPr lang="en-US" dirty="0"/>
              <a:t>household income and family size as reported on the tax return</a:t>
            </a:r>
          </a:p>
          <a:p>
            <a:pPr marL="350751" indent="-174552">
              <a:spcBef>
                <a:spcPts val="207"/>
              </a:spcBef>
              <a:buFont typeface="Arial" panose="020B0604020202020204" pitchFamily="34" charset="0"/>
              <a:buChar char="•"/>
            </a:pPr>
            <a:r>
              <a:rPr lang="en-US" dirty="0"/>
              <a:t>Who receives it</a:t>
            </a:r>
          </a:p>
          <a:p>
            <a:pPr marL="538476" indent="-187725">
              <a:spcBef>
                <a:spcPts val="207"/>
              </a:spcBef>
              <a:buSzPct val="60000"/>
              <a:buFont typeface="Wingdings" panose="05000000000000000000" pitchFamily="2" charset="2"/>
              <a:buChar char="q"/>
            </a:pPr>
            <a:r>
              <a:rPr lang="en-US" dirty="0" smtClean="0"/>
              <a:t>For the APTC, the issuer (</a:t>
            </a:r>
            <a:r>
              <a:rPr lang="en-US" dirty="0"/>
              <a:t>insurance company on </a:t>
            </a:r>
            <a:r>
              <a:rPr lang="en-US" dirty="0" smtClean="0"/>
              <a:t>the consumer’s behalf) receives it</a:t>
            </a:r>
            <a:endParaRPr lang="en-US" dirty="0"/>
          </a:p>
          <a:p>
            <a:pPr marL="538476" indent="-187725">
              <a:spcBef>
                <a:spcPts val="207"/>
              </a:spcBef>
              <a:buSzPct val="60000"/>
              <a:buFont typeface="Wingdings" panose="05000000000000000000" pitchFamily="2" charset="2"/>
              <a:buChar char="q"/>
            </a:pPr>
            <a:r>
              <a:rPr lang="en-US" dirty="0" smtClean="0"/>
              <a:t>For the PTC, the consumer receives it</a:t>
            </a:r>
            <a:endParaRPr lang="en-US" dirty="0"/>
          </a:p>
          <a:p>
            <a:pPr marL="350751" indent="-174552">
              <a:spcBef>
                <a:spcPts val="207"/>
              </a:spcBef>
              <a:buFont typeface="Arial" panose="020B0604020202020204" pitchFamily="34" charset="0"/>
              <a:buChar char="•"/>
            </a:pPr>
            <a:r>
              <a:rPr lang="en-US" dirty="0"/>
              <a:t>When </a:t>
            </a:r>
            <a:r>
              <a:rPr lang="en-US" dirty="0" smtClean="0"/>
              <a:t>it’s </a:t>
            </a:r>
            <a:r>
              <a:rPr lang="en-US" dirty="0"/>
              <a:t>paid</a:t>
            </a:r>
          </a:p>
          <a:p>
            <a:pPr marL="538476" indent="-187725">
              <a:spcBef>
                <a:spcPts val="207"/>
              </a:spcBef>
              <a:buSzPct val="60000"/>
              <a:buFont typeface="Wingdings" panose="05000000000000000000" pitchFamily="2" charset="2"/>
              <a:buChar char="q"/>
            </a:pPr>
            <a:r>
              <a:rPr lang="en-US" dirty="0" smtClean="0"/>
              <a:t>For the APTC, it’s paid “in </a:t>
            </a:r>
            <a:r>
              <a:rPr lang="en-US" dirty="0"/>
              <a:t>advance” on a monthly basis throughout a coverage year</a:t>
            </a:r>
          </a:p>
          <a:p>
            <a:pPr marL="538476" indent="-187725">
              <a:spcBef>
                <a:spcPts val="207"/>
              </a:spcBef>
              <a:buSzPct val="60000"/>
              <a:buFont typeface="Wingdings" panose="05000000000000000000" pitchFamily="2" charset="2"/>
              <a:buChar char="q"/>
            </a:pPr>
            <a:r>
              <a:rPr lang="en-US" dirty="0" smtClean="0"/>
              <a:t>For the PTC, it’s paid when the consumer files their </a:t>
            </a:r>
            <a:r>
              <a:rPr lang="en-US" dirty="0"/>
              <a:t>taxes</a:t>
            </a:r>
          </a:p>
        </p:txBody>
      </p:sp>
      <p:sp>
        <p:nvSpPr>
          <p:cNvPr id="4" name="Slide Number Placeholder 3"/>
          <p:cNvSpPr>
            <a:spLocks noGrp="1"/>
          </p:cNvSpPr>
          <p:nvPr>
            <p:ph type="sldNum" sz="quarter" idx="10"/>
          </p:nvPr>
        </p:nvSpPr>
        <p:spPr/>
        <p:txBody>
          <a:bodyPr/>
          <a:lstStyle/>
          <a:p>
            <a:fld id="{7B898A01-842B-0042-9AB7-55364486B929}" type="slidenum">
              <a:rPr lang="en-US" smtClean="0"/>
              <a:pPr/>
              <a:t>24</a:t>
            </a:fld>
            <a:endParaRPr lang="en-US" dirty="0"/>
          </a:p>
        </p:txBody>
      </p:sp>
    </p:spTree>
    <p:extLst>
      <p:ext uri="{BB962C8B-B14F-4D97-AF65-F5344CB8AC3E}">
        <p14:creationId xmlns:p14="http://schemas.microsoft.com/office/powerpoint/2010/main" val="27860072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7845" indent="-177845">
              <a:spcBef>
                <a:spcPts val="622"/>
              </a:spcBef>
              <a:buFont typeface="Wingdings" panose="05000000000000000000" pitchFamily="2" charset="2"/>
              <a:buChar char="§"/>
            </a:pPr>
            <a:r>
              <a:rPr lang="en-US" dirty="0" smtClean="0"/>
              <a:t>The premium tax credit (PTC) can be claimed even if the consumer didn’t apply for financial assistance when they submitted their Marketplace application</a:t>
            </a:r>
          </a:p>
          <a:p>
            <a:pPr marL="177845">
              <a:spcBef>
                <a:spcPts val="622"/>
              </a:spcBef>
              <a:buFont typeface="Arial" panose="020B0604020202020204" pitchFamily="34" charset="0"/>
              <a:buChar char="•"/>
            </a:pPr>
            <a:r>
              <a:rPr lang="en-US" dirty="0" smtClean="0"/>
              <a:t>   The consumer must:</a:t>
            </a:r>
          </a:p>
          <a:p>
            <a:pPr marL="533535" lvl="1" indent="-177845">
              <a:spcBef>
                <a:spcPts val="622"/>
              </a:spcBef>
              <a:buSzPct val="60000"/>
              <a:buFont typeface="Wingdings" panose="05000000000000000000" pitchFamily="2" charset="2"/>
              <a:buChar char="q"/>
            </a:pPr>
            <a:r>
              <a:rPr lang="en-US" dirty="0" smtClean="0"/>
              <a:t>Have been enrolled in an effectuated Marketplace qualified health plan (QHP) (</a:t>
            </a:r>
            <a:r>
              <a:rPr lang="en-US" dirty="0"/>
              <a:t>which means those individuals paid their premiums and had an active policy) </a:t>
            </a:r>
            <a:r>
              <a:rPr lang="en-US" dirty="0" smtClean="0"/>
              <a:t>during Plan Year 2015</a:t>
            </a:r>
          </a:p>
          <a:p>
            <a:pPr marL="533535" lvl="1" indent="-177845">
              <a:spcBef>
                <a:spcPts val="622"/>
              </a:spcBef>
              <a:buSzPct val="60000"/>
              <a:buFont typeface="Wingdings" panose="05000000000000000000" pitchFamily="2" charset="2"/>
              <a:buChar char="q"/>
            </a:pPr>
            <a:r>
              <a:rPr lang="en-US" dirty="0" smtClean="0"/>
              <a:t>Complete Form 8962 (PTC) and submit it to the Internal Revenue Service (IRS) with their tax returns </a:t>
            </a:r>
          </a:p>
          <a:p>
            <a:pPr marL="533535" lvl="1" indent="-177845">
              <a:spcBef>
                <a:spcPts val="622"/>
              </a:spcBef>
              <a:buSzPct val="60000"/>
              <a:buFont typeface="Wingdings" panose="05000000000000000000" pitchFamily="2" charset="2"/>
              <a:buChar char="q"/>
            </a:pPr>
            <a:r>
              <a:rPr lang="en-US" dirty="0" smtClean="0"/>
              <a:t>Meet eligibility criteria for financial assistance, as determined by the IRS</a:t>
            </a:r>
          </a:p>
          <a:p>
            <a:endParaRPr lang="en-US" dirty="0"/>
          </a:p>
        </p:txBody>
      </p:sp>
      <p:sp>
        <p:nvSpPr>
          <p:cNvPr id="4" name="Slide Number Placeholder 3"/>
          <p:cNvSpPr>
            <a:spLocks noGrp="1"/>
          </p:cNvSpPr>
          <p:nvPr>
            <p:ph type="sldNum" sz="quarter" idx="10"/>
          </p:nvPr>
        </p:nvSpPr>
        <p:spPr/>
        <p:txBody>
          <a:bodyPr/>
          <a:lstStyle/>
          <a:p>
            <a:fld id="{7B898A01-842B-0042-9AB7-55364486B929}" type="slidenum">
              <a:rPr lang="en-US" smtClean="0"/>
              <a:pPr/>
              <a:t>25</a:t>
            </a:fld>
            <a:endParaRPr lang="en-US" dirty="0"/>
          </a:p>
        </p:txBody>
      </p:sp>
    </p:spTree>
    <p:extLst>
      <p:ext uri="{BB962C8B-B14F-4D97-AF65-F5344CB8AC3E}">
        <p14:creationId xmlns:p14="http://schemas.microsoft.com/office/powerpoint/2010/main" val="37222383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7845" indent="-177845">
              <a:spcBef>
                <a:spcPts val="622"/>
              </a:spcBef>
              <a:buFont typeface="Wingdings" panose="05000000000000000000" pitchFamily="2" charset="2"/>
              <a:buChar char="§"/>
            </a:pPr>
            <a:r>
              <a:rPr lang="en-US" dirty="0" smtClean="0"/>
              <a:t>Reconciliation is a process of comparing the amount of advance payment of the premium tax credit (APTC) paid to the plan, to the amount of PTC that they may qualify for. When the consumer files their annual tax return, the total APTC received for their plan during the year will be reconciled with the amount of premium tax credit (PTC) that they may qualify for.</a:t>
            </a:r>
          </a:p>
          <a:p>
            <a:pPr marL="355690" indent="-177845">
              <a:spcBef>
                <a:spcPts val="622"/>
              </a:spcBef>
              <a:buFont typeface="Arial" panose="020B0604020202020204" pitchFamily="34" charset="0"/>
              <a:buChar char="•"/>
            </a:pPr>
            <a:r>
              <a:rPr lang="en-US" dirty="0" smtClean="0"/>
              <a:t>If the consumer’s APTC </a:t>
            </a:r>
          </a:p>
          <a:p>
            <a:pPr marL="533535" lvl="1" indent="-177845">
              <a:spcBef>
                <a:spcPts val="622"/>
              </a:spcBef>
              <a:buSzPct val="60000"/>
              <a:buFont typeface="Wingdings" panose="05000000000000000000" pitchFamily="2" charset="2"/>
              <a:buChar char="q"/>
            </a:pPr>
            <a:r>
              <a:rPr lang="en-US" b="1" dirty="0"/>
              <a:t>Was less </a:t>
            </a:r>
            <a:r>
              <a:rPr lang="en-US" dirty="0"/>
              <a:t>than the PTC amount on </a:t>
            </a:r>
            <a:r>
              <a:rPr lang="en-US" dirty="0" smtClean="0"/>
              <a:t>their </a:t>
            </a:r>
            <a:r>
              <a:rPr lang="en-US" dirty="0"/>
              <a:t>Form 8962, </a:t>
            </a:r>
            <a:r>
              <a:rPr lang="en-US" dirty="0" smtClean="0"/>
              <a:t>then their </a:t>
            </a:r>
            <a:r>
              <a:rPr lang="en-US" dirty="0"/>
              <a:t>refund will increase by the </a:t>
            </a:r>
            <a:r>
              <a:rPr lang="en-US" dirty="0" smtClean="0"/>
              <a:t>difference, </a:t>
            </a:r>
            <a:r>
              <a:rPr lang="en-US" dirty="0"/>
              <a:t>or the amount of taxes </a:t>
            </a:r>
            <a:r>
              <a:rPr lang="en-US" dirty="0" smtClean="0"/>
              <a:t>they </a:t>
            </a:r>
            <a:r>
              <a:rPr lang="en-US" dirty="0"/>
              <a:t>owe will be lowered</a:t>
            </a:r>
          </a:p>
          <a:p>
            <a:pPr marL="533535" lvl="1" indent="-177845">
              <a:spcBef>
                <a:spcPts val="622"/>
              </a:spcBef>
              <a:buSzPct val="60000"/>
              <a:buFont typeface="Wingdings" panose="05000000000000000000" pitchFamily="2" charset="2"/>
              <a:buChar char="q"/>
            </a:pPr>
            <a:r>
              <a:rPr lang="en-US" b="1" dirty="0"/>
              <a:t>Was greater </a:t>
            </a:r>
            <a:r>
              <a:rPr lang="en-US" dirty="0"/>
              <a:t>than the PTC amount on </a:t>
            </a:r>
            <a:r>
              <a:rPr lang="en-US" dirty="0" smtClean="0"/>
              <a:t>their </a:t>
            </a:r>
            <a:r>
              <a:rPr lang="en-US" dirty="0"/>
              <a:t>Form 8962, </a:t>
            </a:r>
            <a:r>
              <a:rPr lang="en-US" dirty="0" smtClean="0"/>
              <a:t>then the </a:t>
            </a:r>
            <a:r>
              <a:rPr lang="en-US" dirty="0"/>
              <a:t>difference will increase the amount </a:t>
            </a:r>
            <a:r>
              <a:rPr lang="en-US" dirty="0" smtClean="0"/>
              <a:t>they </a:t>
            </a:r>
            <a:r>
              <a:rPr lang="en-US" dirty="0"/>
              <a:t>owe and </a:t>
            </a:r>
            <a:r>
              <a:rPr lang="en-US" dirty="0" smtClean="0"/>
              <a:t>their </a:t>
            </a:r>
            <a:r>
              <a:rPr lang="en-US" dirty="0"/>
              <a:t>refund will either be smaller, or </a:t>
            </a:r>
            <a:r>
              <a:rPr lang="en-US" dirty="0" smtClean="0"/>
              <a:t>they </a:t>
            </a:r>
            <a:r>
              <a:rPr lang="en-US" dirty="0"/>
              <a:t>may have a balance due</a:t>
            </a:r>
            <a:r>
              <a:rPr lang="en-US" dirty="0" smtClean="0"/>
              <a:t/>
            </a:r>
            <a:br>
              <a:rPr lang="en-US" dirty="0" smtClean="0"/>
            </a:br>
            <a:endParaRPr lang="en-US" dirty="0" smtClean="0"/>
          </a:p>
          <a:p>
            <a:endParaRPr lang="en-US" dirty="0"/>
          </a:p>
        </p:txBody>
      </p:sp>
      <p:sp>
        <p:nvSpPr>
          <p:cNvPr id="4" name="Slide Number Placeholder 3"/>
          <p:cNvSpPr>
            <a:spLocks noGrp="1"/>
          </p:cNvSpPr>
          <p:nvPr>
            <p:ph type="sldNum" sz="quarter" idx="10"/>
          </p:nvPr>
        </p:nvSpPr>
        <p:spPr/>
        <p:txBody>
          <a:bodyPr/>
          <a:lstStyle/>
          <a:p>
            <a:fld id="{7B898A01-842B-0042-9AB7-55364486B929}" type="slidenum">
              <a:rPr lang="en-US" smtClean="0"/>
              <a:pPr/>
              <a:t>26</a:t>
            </a:fld>
            <a:endParaRPr lang="en-US" dirty="0"/>
          </a:p>
        </p:txBody>
      </p:sp>
    </p:spTree>
    <p:extLst>
      <p:ext uri="{BB962C8B-B14F-4D97-AF65-F5344CB8AC3E}">
        <p14:creationId xmlns:p14="http://schemas.microsoft.com/office/powerpoint/2010/main" val="24561470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7845" indent="-177845" defTabSz="474254">
              <a:spcBef>
                <a:spcPts val="622"/>
              </a:spcBef>
              <a:buFont typeface="Wingdings" panose="05000000000000000000" pitchFamily="2" charset="2"/>
              <a:buChar char="§"/>
              <a:defRPr/>
            </a:pPr>
            <a:r>
              <a:rPr lang="en-US" dirty="0"/>
              <a:t>Consumers who receive advance payments of the premium tax credit (APTC) are required to file an income tax return </a:t>
            </a:r>
          </a:p>
          <a:p>
            <a:pPr marL="350751" lvl="1" indent="-174552">
              <a:spcBef>
                <a:spcPts val="622"/>
              </a:spcBef>
              <a:buFont typeface="Arial" panose="020B0604020202020204" pitchFamily="34" charset="0"/>
              <a:buChar char="•"/>
              <a:defRPr/>
            </a:pPr>
            <a:r>
              <a:rPr lang="en-US" dirty="0" smtClean="0"/>
              <a:t>Including the Internal Revenue Service (IRS) Form 8962</a:t>
            </a:r>
          </a:p>
          <a:p>
            <a:pPr marL="177845" lvl="1" indent="-177845">
              <a:spcBef>
                <a:spcPts val="622"/>
              </a:spcBef>
              <a:buFont typeface="Wingdings" panose="05000000000000000000" pitchFamily="2" charset="2"/>
              <a:buChar char="§"/>
              <a:defRPr/>
            </a:pPr>
            <a:r>
              <a:rPr lang="en-US" dirty="0"/>
              <a:t>This enables the IRS to compare the amount of tax credit paid in advance based on the consumer’s </a:t>
            </a:r>
            <a:r>
              <a:rPr lang="en-US" u="sng" dirty="0"/>
              <a:t>estimated</a:t>
            </a:r>
            <a:r>
              <a:rPr lang="en-US" dirty="0"/>
              <a:t> income with the final tax credit (i.e., the premium tax credit (PTC)), the </a:t>
            </a:r>
            <a:r>
              <a:rPr lang="en-US" dirty="0" smtClean="0"/>
              <a:t>consumer is </a:t>
            </a:r>
            <a:r>
              <a:rPr lang="en-US" dirty="0"/>
              <a:t>eligible for based on </a:t>
            </a:r>
            <a:r>
              <a:rPr lang="en-US" u="sng" dirty="0"/>
              <a:t>actual</a:t>
            </a:r>
            <a:r>
              <a:rPr lang="en-US" dirty="0"/>
              <a:t> </a:t>
            </a:r>
            <a:r>
              <a:rPr lang="en-US" dirty="0" smtClean="0"/>
              <a:t>income, </a:t>
            </a:r>
            <a:r>
              <a:rPr lang="en-US" dirty="0"/>
              <a:t>for the year during which they receive APTC.</a:t>
            </a:r>
          </a:p>
          <a:p>
            <a:pPr marL="177845" lvl="1" indent="-177845">
              <a:spcBef>
                <a:spcPts val="622"/>
              </a:spcBef>
              <a:buFont typeface="Wingdings" panose="05000000000000000000" pitchFamily="2" charset="2"/>
              <a:buChar char="§"/>
              <a:defRPr/>
            </a:pPr>
            <a:r>
              <a:rPr lang="en-US" dirty="0"/>
              <a:t>This requirement applies even if the consumer otherwise wouldn’t be required to file an income tax return.</a:t>
            </a:r>
          </a:p>
        </p:txBody>
      </p:sp>
      <p:sp>
        <p:nvSpPr>
          <p:cNvPr id="4" name="Slide Number Placeholder 3"/>
          <p:cNvSpPr>
            <a:spLocks noGrp="1"/>
          </p:cNvSpPr>
          <p:nvPr>
            <p:ph type="sldNum" sz="quarter" idx="10"/>
          </p:nvPr>
        </p:nvSpPr>
        <p:spPr/>
        <p:txBody>
          <a:bodyPr/>
          <a:lstStyle/>
          <a:p>
            <a:fld id="{7B898A01-842B-0042-9AB7-55364486B929}" type="slidenum">
              <a:rPr lang="en-US" smtClean="0"/>
              <a:pPr/>
              <a:t>27</a:t>
            </a:fld>
            <a:endParaRPr lang="en-US" dirty="0"/>
          </a:p>
        </p:txBody>
      </p:sp>
    </p:spTree>
    <p:extLst>
      <p:ext uri="{BB962C8B-B14F-4D97-AF65-F5344CB8AC3E}">
        <p14:creationId xmlns:p14="http://schemas.microsoft.com/office/powerpoint/2010/main" val="32812785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77078" y="4337701"/>
            <a:ext cx="6186115" cy="4633912"/>
          </a:xfrm>
        </p:spPr>
        <p:txBody>
          <a:bodyPr>
            <a:normAutofit lnSpcReduction="10000"/>
          </a:bodyPr>
          <a:lstStyle/>
          <a:p>
            <a:pPr marL="177845" indent="-177845" defTabSz="474254">
              <a:spcBef>
                <a:spcPts val="311"/>
              </a:spcBef>
              <a:buFont typeface="Wingdings" panose="05000000000000000000" pitchFamily="2" charset="2"/>
              <a:buChar char="§"/>
              <a:defRPr/>
            </a:pPr>
            <a:r>
              <a:rPr lang="en-US" dirty="0"/>
              <a:t>If a consumer receives excess advance payments of the premium tax credit (APTC), the amount of repayment is capped (or limited) based on actual annual household income.</a:t>
            </a:r>
          </a:p>
          <a:p>
            <a:pPr marL="355690" indent="-177845" defTabSz="474254">
              <a:spcBef>
                <a:spcPts val="311"/>
              </a:spcBef>
              <a:buFont typeface="Arial" panose="020B0604020202020204" pitchFamily="34" charset="0"/>
              <a:buChar char="•"/>
              <a:defRPr/>
            </a:pPr>
            <a:r>
              <a:rPr lang="en-US" dirty="0"/>
              <a:t>Household Income as a percent of the federal poverty level (FPL)</a:t>
            </a:r>
          </a:p>
          <a:p>
            <a:pPr marL="533535" indent="-177845" defTabSz="474254">
              <a:spcBef>
                <a:spcPts val="311"/>
              </a:spcBef>
              <a:buSzPct val="60000"/>
              <a:buFont typeface="Wingdings" panose="05000000000000000000" pitchFamily="2" charset="2"/>
              <a:buChar char="q"/>
              <a:defRPr/>
            </a:pPr>
            <a:r>
              <a:rPr lang="en-US" dirty="0"/>
              <a:t>Less than 200% FPL</a:t>
            </a:r>
          </a:p>
          <a:p>
            <a:pPr marL="714674" indent="-176199" defTabSz="474254">
              <a:spcBef>
                <a:spcPts val="311"/>
              </a:spcBef>
              <a:buSzPct val="70000"/>
              <a:buFont typeface="Courier New" panose="02070309020205020404" pitchFamily="49" charset="0"/>
              <a:buChar char="o"/>
              <a:defRPr/>
            </a:pPr>
            <a:r>
              <a:rPr lang="en-US" dirty="0"/>
              <a:t>Single filing status is $300</a:t>
            </a:r>
          </a:p>
          <a:p>
            <a:pPr marL="714674" indent="-176199" defTabSz="474254">
              <a:spcBef>
                <a:spcPts val="311"/>
              </a:spcBef>
              <a:buSzPct val="70000"/>
              <a:buFont typeface="Courier New" panose="02070309020205020404" pitchFamily="49" charset="0"/>
              <a:buChar char="o"/>
              <a:defRPr/>
            </a:pPr>
            <a:r>
              <a:rPr lang="en-US" dirty="0"/>
              <a:t>Any other filing status is $600</a:t>
            </a:r>
          </a:p>
          <a:p>
            <a:pPr marL="355690" indent="-177845">
              <a:spcBef>
                <a:spcPts val="311"/>
              </a:spcBef>
              <a:buFont typeface="Arial" panose="020B0604020202020204" pitchFamily="34" charset="0"/>
              <a:buChar char="•"/>
              <a:defRPr/>
            </a:pPr>
            <a:r>
              <a:rPr lang="en-US" dirty="0"/>
              <a:t>Household Income as a percent of the federal poverty level (FPL)</a:t>
            </a:r>
          </a:p>
          <a:p>
            <a:pPr marL="533535" indent="-177845">
              <a:spcBef>
                <a:spcPts val="311"/>
              </a:spcBef>
              <a:buSzPct val="60000"/>
              <a:buFont typeface="Wingdings" panose="05000000000000000000" pitchFamily="2" charset="2"/>
              <a:buChar char="q"/>
              <a:defRPr/>
            </a:pPr>
            <a:r>
              <a:rPr lang="en-US" dirty="0"/>
              <a:t>Between 201% - 299% FPL</a:t>
            </a:r>
          </a:p>
          <a:p>
            <a:pPr marL="714674" indent="-176199">
              <a:spcBef>
                <a:spcPts val="311"/>
              </a:spcBef>
              <a:buSzPct val="70000"/>
              <a:buFont typeface="Courier New" panose="02070309020205020404" pitchFamily="49" charset="0"/>
              <a:buChar char="o"/>
              <a:defRPr/>
            </a:pPr>
            <a:r>
              <a:rPr lang="en-US" dirty="0"/>
              <a:t>Single filing status is $750</a:t>
            </a:r>
          </a:p>
          <a:p>
            <a:pPr marL="714674" indent="-176199">
              <a:spcBef>
                <a:spcPts val="311"/>
              </a:spcBef>
              <a:buSzPct val="70000"/>
              <a:buFont typeface="Courier New" panose="02070309020205020404" pitchFamily="49" charset="0"/>
              <a:buChar char="o"/>
              <a:defRPr/>
            </a:pPr>
            <a:r>
              <a:rPr lang="en-US" dirty="0"/>
              <a:t>Any other filing status is $1,500</a:t>
            </a:r>
          </a:p>
          <a:p>
            <a:pPr marL="355690" indent="-177845" defTabSz="474254">
              <a:spcBef>
                <a:spcPts val="311"/>
              </a:spcBef>
              <a:buFont typeface="Arial" panose="020B0604020202020204" pitchFamily="34" charset="0"/>
              <a:buChar char="•"/>
              <a:defRPr/>
            </a:pPr>
            <a:r>
              <a:rPr lang="en-US" dirty="0"/>
              <a:t>Household Income as a percent of the federal poverty level (FPL)</a:t>
            </a:r>
          </a:p>
          <a:p>
            <a:pPr marL="533535" indent="-177845">
              <a:spcBef>
                <a:spcPts val="311"/>
              </a:spcBef>
              <a:buSzPct val="60000"/>
              <a:buFont typeface="Wingdings" panose="05000000000000000000" pitchFamily="2" charset="2"/>
              <a:buChar char="q"/>
              <a:defRPr/>
            </a:pPr>
            <a:r>
              <a:rPr lang="en-US" dirty="0"/>
              <a:t>Between 300% - 399% FPL</a:t>
            </a:r>
          </a:p>
          <a:p>
            <a:pPr marL="714674" indent="-176199">
              <a:spcBef>
                <a:spcPts val="311"/>
              </a:spcBef>
              <a:buSzPct val="70000"/>
              <a:buFont typeface="Courier New" panose="02070309020205020404" pitchFamily="49" charset="0"/>
              <a:buChar char="o"/>
              <a:defRPr/>
            </a:pPr>
            <a:r>
              <a:rPr lang="en-US" dirty="0"/>
              <a:t>Single filing status is $1,250</a:t>
            </a:r>
          </a:p>
          <a:p>
            <a:pPr marL="714674" indent="-176199">
              <a:spcBef>
                <a:spcPts val="311"/>
              </a:spcBef>
              <a:buSzPct val="70000"/>
              <a:buFont typeface="Courier New" panose="02070309020205020404" pitchFamily="49" charset="0"/>
              <a:buChar char="o"/>
              <a:defRPr/>
            </a:pPr>
            <a:r>
              <a:rPr lang="en-US" dirty="0"/>
              <a:t>Any other filing status is $2,500</a:t>
            </a:r>
          </a:p>
          <a:p>
            <a:pPr marL="355690" indent="-177845" defTabSz="474254">
              <a:spcBef>
                <a:spcPts val="311"/>
              </a:spcBef>
              <a:buFont typeface="Arial" panose="020B0604020202020204" pitchFamily="34" charset="0"/>
              <a:buChar char="•"/>
              <a:defRPr/>
            </a:pPr>
            <a:r>
              <a:rPr lang="en-US" dirty="0"/>
              <a:t>Household Income as a percent of the federal poverty level (FPL)</a:t>
            </a:r>
          </a:p>
          <a:p>
            <a:pPr marL="533535" indent="-177845">
              <a:spcBef>
                <a:spcPts val="311"/>
              </a:spcBef>
              <a:buSzPct val="60000"/>
              <a:buFont typeface="Wingdings" panose="05000000000000000000" pitchFamily="2" charset="2"/>
              <a:buChar char="q"/>
              <a:defRPr/>
            </a:pPr>
            <a:r>
              <a:rPr lang="en-US" dirty="0"/>
              <a:t>400% or more of the FPL</a:t>
            </a:r>
          </a:p>
          <a:p>
            <a:pPr marL="714674" indent="-176199">
              <a:spcBef>
                <a:spcPts val="311"/>
              </a:spcBef>
              <a:buSzPct val="70000"/>
              <a:buFont typeface="Courier New" panose="02070309020205020404" pitchFamily="49" charset="0"/>
              <a:buChar char="o"/>
              <a:defRPr/>
            </a:pPr>
            <a:r>
              <a:rPr lang="en-US" dirty="0"/>
              <a:t>Single filing status has no repayment limitation</a:t>
            </a:r>
          </a:p>
          <a:p>
            <a:pPr marL="714674" indent="-176199">
              <a:spcBef>
                <a:spcPts val="311"/>
              </a:spcBef>
              <a:buSzPct val="70000"/>
              <a:buFont typeface="Courier New" panose="02070309020205020404" pitchFamily="49" charset="0"/>
              <a:buChar char="o"/>
              <a:defRPr/>
            </a:pPr>
            <a:r>
              <a:rPr lang="en-US" dirty="0"/>
              <a:t>Any other filing status has no repayment limitation</a:t>
            </a:r>
          </a:p>
          <a:p>
            <a:pPr>
              <a:spcBef>
                <a:spcPts val="311"/>
              </a:spcBef>
              <a:defRPr/>
            </a:pPr>
            <a:r>
              <a:rPr lang="en-US" b="1" dirty="0"/>
              <a:t>NOTE: </a:t>
            </a:r>
            <a:r>
              <a:rPr lang="en-US" dirty="0"/>
              <a:t>The excess APTC repayment limitation applies only to excess APTC for coverage of lawfully present individuals. Excess APTC that relates to the coverage of individuals who aren’t lawfully present must be repaid without limitation. For more information visit </a:t>
            </a:r>
            <a:r>
              <a:rPr lang="fr-FR" u="sng" dirty="0">
                <a:hlinkClick r:id="rId3"/>
              </a:rPr>
              <a:t>IRS.gov/pub/irs-pdf/p974.pdf</a:t>
            </a:r>
            <a:r>
              <a:rPr lang="fr-FR" dirty="0"/>
              <a:t>.</a:t>
            </a:r>
            <a:endParaRPr lang="en-US" dirty="0"/>
          </a:p>
        </p:txBody>
      </p:sp>
      <p:sp>
        <p:nvSpPr>
          <p:cNvPr id="4" name="Slide Number Placeholder 3"/>
          <p:cNvSpPr>
            <a:spLocks noGrp="1"/>
          </p:cNvSpPr>
          <p:nvPr>
            <p:ph type="sldNum" sz="quarter" idx="10"/>
          </p:nvPr>
        </p:nvSpPr>
        <p:spPr/>
        <p:txBody>
          <a:bodyPr/>
          <a:lstStyle/>
          <a:p>
            <a:fld id="{7B898A01-842B-0042-9AB7-55364486B929}" type="slidenum">
              <a:rPr lang="en-US" smtClean="0"/>
              <a:pPr/>
              <a:t>28</a:t>
            </a:fld>
            <a:endParaRPr lang="en-US" dirty="0"/>
          </a:p>
        </p:txBody>
      </p:sp>
    </p:spTree>
    <p:extLst>
      <p:ext uri="{BB962C8B-B14F-4D97-AF65-F5344CB8AC3E}">
        <p14:creationId xmlns:p14="http://schemas.microsoft.com/office/powerpoint/2010/main" val="39439336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833" indent="-233833">
              <a:spcBef>
                <a:spcPts val="622"/>
              </a:spcBef>
              <a:buFont typeface="Wingdings" panose="05000000000000000000" pitchFamily="2" charset="2"/>
              <a:buChar char="§"/>
            </a:pPr>
            <a:r>
              <a:rPr lang="en-US" dirty="0">
                <a:latin typeface="Calibri" panose="020F0502020204030204" pitchFamily="34" charset="0"/>
              </a:rPr>
              <a:t>The Marketplace relies on </a:t>
            </a:r>
            <a:r>
              <a:rPr lang="en-US" dirty="0" smtClean="0">
                <a:latin typeface="Calibri" panose="020F0502020204030204" pitchFamily="34" charset="0"/>
              </a:rPr>
              <a:t>the Internal Revenue Service (IRS) </a:t>
            </a:r>
            <a:r>
              <a:rPr lang="en-US" dirty="0">
                <a:latin typeface="Calibri" panose="020F0502020204030204" pitchFamily="34" charset="0"/>
              </a:rPr>
              <a:t>for information on whether a tax filer has filed and reconciled </a:t>
            </a:r>
            <a:r>
              <a:rPr lang="en-US" dirty="0" smtClean="0">
                <a:latin typeface="Calibri" panose="020F0502020204030204" pitchFamily="34" charset="0"/>
              </a:rPr>
              <a:t>advance payment of the premium tax credit (APTC) </a:t>
            </a:r>
            <a:r>
              <a:rPr lang="en-US" dirty="0">
                <a:latin typeface="Calibri" panose="020F0502020204030204" pitchFamily="34" charset="0"/>
              </a:rPr>
              <a:t>for 2014</a:t>
            </a:r>
          </a:p>
          <a:p>
            <a:pPr marL="410032" lvl="1" indent="-176199">
              <a:spcBef>
                <a:spcPts val="622"/>
              </a:spcBef>
              <a:buFont typeface="Arial" panose="020B0604020202020204" pitchFamily="34" charset="0"/>
              <a:buChar char="•"/>
            </a:pPr>
            <a:r>
              <a:rPr lang="en-US" dirty="0" smtClean="0">
                <a:latin typeface="Calibri" panose="020F0502020204030204" pitchFamily="34" charset="0"/>
              </a:rPr>
              <a:t>The IRS </a:t>
            </a:r>
            <a:r>
              <a:rPr lang="en-US" dirty="0">
                <a:latin typeface="Calibri" panose="020F0502020204030204" pitchFamily="34" charset="0"/>
              </a:rPr>
              <a:t>may send </a:t>
            </a:r>
            <a:r>
              <a:rPr lang="en-US" dirty="0" smtClean="0">
                <a:latin typeface="Calibri" panose="020F0502020204030204" pitchFamily="34" charset="0"/>
              </a:rPr>
              <a:t>the Marketplace </a:t>
            </a:r>
            <a:r>
              <a:rPr lang="en-US" dirty="0">
                <a:latin typeface="Calibri" panose="020F0502020204030204" pitchFamily="34" charset="0"/>
              </a:rPr>
              <a:t>this information for a tax filer in any of the following </a:t>
            </a:r>
            <a:r>
              <a:rPr lang="en-US" dirty="0" smtClean="0">
                <a:latin typeface="Calibri" panose="020F0502020204030204" pitchFamily="34" charset="0"/>
              </a:rPr>
              <a:t>situations</a:t>
            </a:r>
            <a:endParaRPr lang="en-US" dirty="0">
              <a:latin typeface="Calibri" panose="020F0502020204030204" pitchFamily="34" charset="0"/>
            </a:endParaRPr>
          </a:p>
          <a:p>
            <a:pPr marL="655392" lvl="2" indent="-245361">
              <a:spcBef>
                <a:spcPts val="622"/>
              </a:spcBef>
              <a:buSzPct val="60000"/>
              <a:buFont typeface="Wingdings" panose="05000000000000000000" pitchFamily="2" charset="2"/>
              <a:buChar char="q"/>
            </a:pPr>
            <a:r>
              <a:rPr lang="en-US" dirty="0">
                <a:latin typeface="Calibri" panose="020F0502020204030204" pitchFamily="34" charset="0"/>
              </a:rPr>
              <a:t>When new applications are submitted for 2016</a:t>
            </a:r>
            <a:endParaRPr lang="en-US" dirty="0">
              <a:solidFill>
                <a:srgbClr val="FF0000"/>
              </a:solidFill>
              <a:latin typeface="Calibri" panose="020F0502020204030204" pitchFamily="34" charset="0"/>
            </a:endParaRPr>
          </a:p>
          <a:p>
            <a:pPr marL="655392" lvl="2" indent="-245361">
              <a:spcBef>
                <a:spcPts val="622"/>
              </a:spcBef>
              <a:buSzPct val="60000"/>
              <a:buFont typeface="Wingdings" panose="05000000000000000000" pitchFamily="2" charset="2"/>
              <a:buChar char="q"/>
            </a:pPr>
            <a:r>
              <a:rPr lang="en-US" dirty="0">
                <a:latin typeface="Calibri" panose="020F0502020204030204" pitchFamily="34" charset="0"/>
              </a:rPr>
              <a:t>When applications are updated for 2016</a:t>
            </a:r>
            <a:endParaRPr lang="en-US" dirty="0">
              <a:solidFill>
                <a:srgbClr val="FF0000"/>
              </a:solidFill>
              <a:latin typeface="Calibri" panose="020F0502020204030204" pitchFamily="34" charset="0"/>
            </a:endParaRPr>
          </a:p>
          <a:p>
            <a:pPr marL="655392" lvl="2" indent="-245361">
              <a:spcBef>
                <a:spcPts val="622"/>
              </a:spcBef>
              <a:buSzPct val="60000"/>
              <a:buFont typeface="Wingdings" panose="05000000000000000000" pitchFamily="2" charset="2"/>
              <a:buChar char="q"/>
            </a:pPr>
            <a:r>
              <a:rPr lang="en-US" dirty="0">
                <a:latin typeface="Calibri" panose="020F0502020204030204" pitchFamily="34" charset="0"/>
              </a:rPr>
              <a:t>When applicants are auto </a:t>
            </a:r>
            <a:r>
              <a:rPr lang="en-US" dirty="0" smtClean="0">
                <a:latin typeface="Calibri" panose="020F0502020204030204" pitchFamily="34" charset="0"/>
              </a:rPr>
              <a:t>re-enrolled for </a:t>
            </a:r>
            <a:r>
              <a:rPr lang="en-US" dirty="0">
                <a:latin typeface="Calibri" panose="020F0502020204030204" pitchFamily="34" charset="0"/>
              </a:rPr>
              <a:t>2016</a:t>
            </a:r>
            <a:endParaRPr lang="en-US" dirty="0">
              <a:solidFill>
                <a:srgbClr val="FF0000"/>
              </a:solidFill>
              <a:latin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7B898A01-842B-0042-9AB7-55364486B929}" type="slidenum">
              <a:rPr lang="en-US" smtClean="0"/>
              <a:pPr/>
              <a:t>29</a:t>
            </a:fld>
            <a:endParaRPr lang="en-US" dirty="0"/>
          </a:p>
        </p:txBody>
      </p:sp>
    </p:spTree>
    <p:extLst>
      <p:ext uri="{BB962C8B-B14F-4D97-AF65-F5344CB8AC3E}">
        <p14:creationId xmlns:p14="http://schemas.microsoft.com/office/powerpoint/2010/main" val="1775306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4432" indent="-184432">
              <a:spcBef>
                <a:spcPts val="622"/>
              </a:spcBef>
              <a:buFont typeface="Wingdings" panose="05000000000000000000" pitchFamily="2" charset="2"/>
              <a:buChar char="§"/>
            </a:pPr>
            <a:r>
              <a:rPr lang="en-US" dirty="0">
                <a:latin typeface="Calibri" panose="020F0502020204030204" pitchFamily="34" charset="0"/>
              </a:rPr>
              <a:t>Health coverage now impacts consumer’s </a:t>
            </a:r>
            <a:r>
              <a:rPr lang="en-US" dirty="0" smtClean="0">
                <a:latin typeface="Calibri" panose="020F0502020204030204" pitchFamily="34" charset="0"/>
              </a:rPr>
              <a:t>taxes. Some c</a:t>
            </a:r>
            <a:r>
              <a:rPr lang="en-US" dirty="0" smtClean="0"/>
              <a:t>onsumers may have difficulty making the connection between using their premium tax credit (PTC) and the requirement to file their income taxes with the Internal Revenue Service (IRS).  </a:t>
            </a:r>
          </a:p>
          <a:p>
            <a:pPr marL="355690" indent="-177845">
              <a:spcBef>
                <a:spcPts val="622"/>
              </a:spcBef>
              <a:buFont typeface="Arial" panose="020B0604020202020204" pitchFamily="34" charset="0"/>
              <a:buChar char="•"/>
            </a:pPr>
            <a:r>
              <a:rPr lang="en-US" dirty="0" smtClean="0"/>
              <a:t>Many consumers are unaware that:</a:t>
            </a:r>
          </a:p>
          <a:p>
            <a:pPr marL="533535" indent="-177845">
              <a:spcBef>
                <a:spcPts val="622"/>
              </a:spcBef>
              <a:buAutoNum type="arabicPeriod"/>
            </a:pPr>
            <a:r>
              <a:rPr lang="en-US" dirty="0" smtClean="0"/>
              <a:t>They must reconcile their advance payments of the premium tax credit (APTC) or claim the PTC for the first time,</a:t>
            </a:r>
          </a:p>
          <a:p>
            <a:pPr marL="533535" indent="-177845">
              <a:spcBef>
                <a:spcPts val="622"/>
              </a:spcBef>
              <a:buFontTx/>
              <a:buAutoNum type="arabicPeriod"/>
            </a:pPr>
            <a:r>
              <a:rPr lang="en-US" dirty="0" smtClean="0"/>
              <a:t>They may have to pay a fee if they didn’t maintain minimum essential coverage. To learn more about minimum essential coverage visit </a:t>
            </a:r>
            <a:r>
              <a:rPr lang="en-US" u="sng" dirty="0" smtClean="0">
                <a:hlinkClick r:id="rId3"/>
              </a:rPr>
              <a:t>healthcare.gov/glossary/minimum-essential-coverage/</a:t>
            </a:r>
            <a:r>
              <a:rPr lang="en-US" dirty="0" smtClean="0"/>
              <a:t> or</a:t>
            </a:r>
          </a:p>
          <a:p>
            <a:pPr marL="533535" indent="-177845">
              <a:spcBef>
                <a:spcPts val="622"/>
              </a:spcBef>
              <a:buAutoNum type="arabicPeriod"/>
            </a:pPr>
            <a:r>
              <a:rPr lang="en-US" dirty="0" smtClean="0"/>
              <a:t>They may qualify for an exemption from the individual shared responsibility payment (fee).</a:t>
            </a:r>
            <a:endParaRPr lang="en-US" dirty="0"/>
          </a:p>
        </p:txBody>
      </p:sp>
      <p:sp>
        <p:nvSpPr>
          <p:cNvPr id="4" name="Slide Number Placeholder 3"/>
          <p:cNvSpPr>
            <a:spLocks noGrp="1"/>
          </p:cNvSpPr>
          <p:nvPr>
            <p:ph type="sldNum" sz="quarter" idx="10"/>
          </p:nvPr>
        </p:nvSpPr>
        <p:spPr/>
        <p:txBody>
          <a:bodyPr/>
          <a:lstStyle/>
          <a:p>
            <a:fld id="{7B898A01-842B-0042-9AB7-55364486B929}" type="slidenum">
              <a:rPr lang="en-US" smtClean="0"/>
              <a:pPr/>
              <a:t>3</a:t>
            </a:fld>
            <a:endParaRPr lang="en-US" dirty="0"/>
          </a:p>
        </p:txBody>
      </p:sp>
    </p:spTree>
    <p:extLst>
      <p:ext uri="{BB962C8B-B14F-4D97-AF65-F5344CB8AC3E}">
        <p14:creationId xmlns:p14="http://schemas.microsoft.com/office/powerpoint/2010/main" val="37846422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833" lvl="1" indent="-233833">
              <a:spcBef>
                <a:spcPts val="622"/>
              </a:spcBef>
              <a:buFont typeface="Wingdings" panose="05000000000000000000" pitchFamily="2" charset="2"/>
              <a:buChar char="§"/>
            </a:pPr>
            <a:r>
              <a:rPr lang="en-US" dirty="0"/>
              <a:t>When the Marketplace requests updated income information from </a:t>
            </a:r>
            <a:r>
              <a:rPr lang="en-US" dirty="0" smtClean="0"/>
              <a:t>the Internal Revenue Service (IRS) </a:t>
            </a:r>
            <a:r>
              <a:rPr lang="en-US" dirty="0"/>
              <a:t>for 2016 coverage, the Marketplace will receive a notification if a tax filer who received </a:t>
            </a:r>
            <a:r>
              <a:rPr lang="en-US" dirty="0" smtClean="0"/>
              <a:t>advance payment of the premium tax credit (APTC) </a:t>
            </a:r>
            <a:r>
              <a:rPr lang="en-US" dirty="0"/>
              <a:t>failed to file a tax return for 2014</a:t>
            </a:r>
          </a:p>
          <a:p>
            <a:pPr marL="233833" lvl="1" indent="-233833">
              <a:spcBef>
                <a:spcPts val="622"/>
              </a:spcBef>
              <a:buFont typeface="Wingdings" panose="05000000000000000000" pitchFamily="2" charset="2"/>
              <a:buChar char="§"/>
            </a:pPr>
            <a:r>
              <a:rPr lang="en-US" dirty="0"/>
              <a:t>IRS data will take time to update after a tax filer files and reconciles APTC</a:t>
            </a:r>
          </a:p>
          <a:p>
            <a:pPr marL="233833" indent="-233833">
              <a:spcBef>
                <a:spcPts val="622"/>
              </a:spcBef>
              <a:buFont typeface="Wingdings" panose="05000000000000000000" pitchFamily="2" charset="2"/>
              <a:buChar char="§"/>
            </a:pPr>
            <a:r>
              <a:rPr lang="en-US" dirty="0"/>
              <a:t>It takes the IRS 3 – 10 weeks to process a tax return, depending on how it is filed (i.e., paper vs. electronic)</a:t>
            </a:r>
          </a:p>
          <a:p>
            <a:pPr marL="233833" indent="-233833">
              <a:spcBef>
                <a:spcPts val="622"/>
              </a:spcBef>
              <a:buFont typeface="Wingdings" panose="05000000000000000000" pitchFamily="2" charset="2"/>
              <a:buChar char="§"/>
            </a:pPr>
            <a:r>
              <a:rPr lang="en-US" dirty="0" smtClean="0"/>
              <a:t>The </a:t>
            </a:r>
            <a:r>
              <a:rPr lang="en-US" dirty="0"/>
              <a:t>IRS database updates on a monthly basis and includes tax returns processed by the end of the previous month</a:t>
            </a:r>
          </a:p>
          <a:p>
            <a:endParaRPr lang="en-US" dirty="0"/>
          </a:p>
        </p:txBody>
      </p:sp>
      <p:sp>
        <p:nvSpPr>
          <p:cNvPr id="4" name="Slide Number Placeholder 3"/>
          <p:cNvSpPr>
            <a:spLocks noGrp="1"/>
          </p:cNvSpPr>
          <p:nvPr>
            <p:ph type="sldNum" sz="quarter" idx="10"/>
          </p:nvPr>
        </p:nvSpPr>
        <p:spPr/>
        <p:txBody>
          <a:bodyPr/>
          <a:lstStyle/>
          <a:p>
            <a:fld id="{7B898A01-842B-0042-9AB7-55364486B929}" type="slidenum">
              <a:rPr lang="en-US" smtClean="0"/>
              <a:pPr/>
              <a:t>30</a:t>
            </a:fld>
            <a:endParaRPr lang="en-US" dirty="0"/>
          </a:p>
        </p:txBody>
      </p:sp>
    </p:spTree>
    <p:extLst>
      <p:ext uri="{BB962C8B-B14F-4D97-AF65-F5344CB8AC3E}">
        <p14:creationId xmlns:p14="http://schemas.microsoft.com/office/powerpoint/2010/main" val="22464470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7845" indent="-177845">
              <a:spcBef>
                <a:spcPts val="622"/>
              </a:spcBef>
              <a:buFont typeface="Wingdings" panose="05000000000000000000" pitchFamily="2" charset="2"/>
              <a:buChar char="§"/>
            </a:pPr>
            <a:r>
              <a:rPr lang="en-US" dirty="0" smtClean="0"/>
              <a:t>Beginning </a:t>
            </a:r>
            <a:r>
              <a:rPr lang="en-US" dirty="0"/>
              <a:t>with Open Enrollment 2016, the </a:t>
            </a:r>
            <a:r>
              <a:rPr lang="en-US" dirty="0" smtClean="0"/>
              <a:t>Marketplace will </a:t>
            </a:r>
            <a:r>
              <a:rPr lang="en-US" dirty="0"/>
              <a:t>discontinue </a:t>
            </a:r>
            <a:r>
              <a:rPr lang="en-US" dirty="0" smtClean="0"/>
              <a:t>advance payment of the premium tax credit (APTC)/cost sharing reduction (CSR) </a:t>
            </a:r>
            <a:r>
              <a:rPr lang="en-US" dirty="0"/>
              <a:t>for 2016 </a:t>
            </a:r>
            <a:r>
              <a:rPr lang="en-US" dirty="0" smtClean="0"/>
              <a:t>coverage </a:t>
            </a:r>
            <a:r>
              <a:rPr lang="en-US" dirty="0"/>
              <a:t>for </a:t>
            </a:r>
            <a:r>
              <a:rPr lang="en-US" dirty="0" smtClean="0"/>
              <a:t>consumers </a:t>
            </a:r>
            <a:r>
              <a:rPr lang="en-US" dirty="0"/>
              <a:t>who received APTC in </a:t>
            </a:r>
            <a:r>
              <a:rPr lang="en-US" dirty="0" smtClean="0"/>
              <a:t>2014, </a:t>
            </a:r>
            <a:r>
              <a:rPr lang="en-US" dirty="0"/>
              <a:t>but </a:t>
            </a:r>
            <a:r>
              <a:rPr lang="en-US" dirty="0" smtClean="0"/>
              <a:t>didn’t </a:t>
            </a:r>
            <a:r>
              <a:rPr lang="en-US" dirty="0"/>
              <a:t>comply with the requirement to file an income tax return and reconcile </a:t>
            </a:r>
            <a:r>
              <a:rPr lang="en-US" dirty="0" smtClean="0"/>
              <a:t>APTC </a:t>
            </a:r>
            <a:r>
              <a:rPr lang="en-US" dirty="0"/>
              <a:t>(or if the tax filer </a:t>
            </a:r>
            <a:r>
              <a:rPr lang="en-US" dirty="0" smtClean="0"/>
              <a:t>didn’t </a:t>
            </a:r>
            <a:r>
              <a:rPr lang="en-US" dirty="0"/>
              <a:t>reconcile on the enrollee’s behalf</a:t>
            </a:r>
            <a:r>
              <a:rPr lang="en-US" dirty="0" smtClean="0"/>
              <a:t>).</a:t>
            </a:r>
            <a:endParaRPr lang="en-US" dirty="0"/>
          </a:p>
          <a:p>
            <a:pPr marL="177845" indent="-177845">
              <a:spcBef>
                <a:spcPts val="622"/>
              </a:spcBef>
              <a:buFont typeface="Wingdings" panose="05000000000000000000" pitchFamily="2" charset="2"/>
              <a:buChar char="§"/>
            </a:pPr>
            <a:r>
              <a:rPr lang="en-US" dirty="0"/>
              <a:t>According </a:t>
            </a:r>
            <a:r>
              <a:rPr lang="en-US" dirty="0" smtClean="0"/>
              <a:t>CMS </a:t>
            </a:r>
            <a:r>
              <a:rPr lang="en-US" dirty="0"/>
              <a:t>and </a:t>
            </a:r>
            <a:r>
              <a:rPr lang="en-US" dirty="0" smtClean="0"/>
              <a:t>IRS </a:t>
            </a:r>
            <a:r>
              <a:rPr lang="en-US" dirty="0"/>
              <a:t>regulations (§155.305(f)(4) and 26 CFR 1.36B-4, respectively), </a:t>
            </a:r>
            <a:r>
              <a:rPr lang="en-US" dirty="0" smtClean="0"/>
              <a:t>the Marketplace </a:t>
            </a:r>
            <a:r>
              <a:rPr lang="en-US" dirty="0"/>
              <a:t>must discontinue APTC and CSRs for tax filers who received APTC but </a:t>
            </a:r>
            <a:r>
              <a:rPr lang="en-US" dirty="0" smtClean="0"/>
              <a:t>didn’t file </a:t>
            </a:r>
            <a:r>
              <a:rPr lang="en-US" dirty="0"/>
              <a:t>an income tax return and reconcile APTC for </a:t>
            </a:r>
            <a:r>
              <a:rPr lang="en-US" dirty="0" smtClean="0"/>
              <a:t>2014.</a:t>
            </a:r>
            <a:endParaRPr lang="en-US" dirty="0"/>
          </a:p>
          <a:p>
            <a:endParaRPr lang="en-US" dirty="0"/>
          </a:p>
        </p:txBody>
      </p:sp>
      <p:sp>
        <p:nvSpPr>
          <p:cNvPr id="4" name="Slide Number Placeholder 3"/>
          <p:cNvSpPr>
            <a:spLocks noGrp="1"/>
          </p:cNvSpPr>
          <p:nvPr>
            <p:ph type="sldNum" sz="quarter" idx="10"/>
          </p:nvPr>
        </p:nvSpPr>
        <p:spPr/>
        <p:txBody>
          <a:bodyPr/>
          <a:lstStyle/>
          <a:p>
            <a:fld id="{7B898A01-842B-0042-9AB7-55364486B929}" type="slidenum">
              <a:rPr lang="en-US" smtClean="0"/>
              <a:pPr/>
              <a:t>31</a:t>
            </a:fld>
            <a:endParaRPr lang="en-US" dirty="0"/>
          </a:p>
        </p:txBody>
      </p:sp>
    </p:spTree>
    <p:extLst>
      <p:ext uri="{BB962C8B-B14F-4D97-AF65-F5344CB8AC3E}">
        <p14:creationId xmlns:p14="http://schemas.microsoft.com/office/powerpoint/2010/main" val="16955333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7845" indent="-177845">
              <a:spcBef>
                <a:spcPts val="622"/>
              </a:spcBef>
              <a:buFont typeface="Wingdings" panose="05000000000000000000" pitchFamily="2" charset="2"/>
              <a:buChar char="§"/>
            </a:pPr>
            <a:r>
              <a:rPr lang="en-US" dirty="0">
                <a:latin typeface="Calibri" panose="020F0502020204030204" pitchFamily="34" charset="0"/>
              </a:rPr>
              <a:t>If </a:t>
            </a:r>
            <a:r>
              <a:rPr lang="en-US" dirty="0" smtClean="0">
                <a:latin typeface="Calibri" panose="020F0502020204030204" pitchFamily="34" charset="0"/>
              </a:rPr>
              <a:t>consumers don’t </a:t>
            </a:r>
            <a:r>
              <a:rPr lang="en-US" dirty="0">
                <a:latin typeface="Calibri" panose="020F0502020204030204" pitchFamily="34" charset="0"/>
              </a:rPr>
              <a:t>maintain minimum essential coverage (MEC) or obtain an exemption, </a:t>
            </a:r>
            <a:r>
              <a:rPr lang="en-US" dirty="0" smtClean="0">
                <a:latin typeface="Calibri" panose="020F0502020204030204" pitchFamily="34" charset="0"/>
              </a:rPr>
              <a:t>they </a:t>
            </a:r>
            <a:r>
              <a:rPr lang="en-US" dirty="0">
                <a:latin typeface="Calibri" panose="020F0502020204030204" pitchFamily="34" charset="0"/>
              </a:rPr>
              <a:t>may need to pay a </a:t>
            </a:r>
            <a:r>
              <a:rPr lang="en-US" dirty="0" smtClean="0">
                <a:latin typeface="Calibri" panose="020F0502020204030204" pitchFamily="34" charset="0"/>
              </a:rPr>
              <a:t>fee </a:t>
            </a:r>
            <a:r>
              <a:rPr lang="en-US" dirty="0">
                <a:latin typeface="Calibri" panose="020F0502020204030204" pitchFamily="34" charset="0"/>
              </a:rPr>
              <a:t>with </a:t>
            </a:r>
            <a:r>
              <a:rPr lang="en-US" dirty="0" smtClean="0">
                <a:latin typeface="Calibri" panose="020F0502020204030204" pitchFamily="34" charset="0"/>
              </a:rPr>
              <a:t>their federal income </a:t>
            </a:r>
            <a:r>
              <a:rPr lang="en-US" dirty="0">
                <a:latin typeface="Calibri" panose="020F0502020204030204" pitchFamily="34" charset="0"/>
              </a:rPr>
              <a:t>tax return  </a:t>
            </a:r>
          </a:p>
          <a:p>
            <a:pPr marL="177845" lvl="1" indent="-177845">
              <a:spcBef>
                <a:spcPts val="622"/>
              </a:spcBef>
              <a:buFont typeface="Wingdings" panose="05000000000000000000" pitchFamily="2" charset="2"/>
              <a:buChar char="§"/>
            </a:pPr>
            <a:r>
              <a:rPr lang="en-US" dirty="0">
                <a:latin typeface="Calibri" panose="020F0502020204030204" pitchFamily="34" charset="0"/>
              </a:rPr>
              <a:t>The fee is based on </a:t>
            </a:r>
            <a:r>
              <a:rPr lang="en-US" dirty="0" smtClean="0">
                <a:latin typeface="Calibri" panose="020F0502020204030204" pitchFamily="34" charset="0"/>
              </a:rPr>
              <a:t>a consumer’s household </a:t>
            </a:r>
            <a:r>
              <a:rPr lang="en-US" dirty="0">
                <a:latin typeface="Calibri" panose="020F0502020204030204" pitchFamily="34" charset="0"/>
              </a:rPr>
              <a:t>income, and how many months </a:t>
            </a:r>
            <a:r>
              <a:rPr lang="en-US" dirty="0" smtClean="0">
                <a:latin typeface="Calibri" panose="020F0502020204030204" pitchFamily="34" charset="0"/>
              </a:rPr>
              <a:t>they </a:t>
            </a:r>
            <a:r>
              <a:rPr lang="en-US" dirty="0">
                <a:latin typeface="Calibri" panose="020F0502020204030204" pitchFamily="34" charset="0"/>
              </a:rPr>
              <a:t>didn’t have health insurance</a:t>
            </a:r>
          </a:p>
          <a:p>
            <a:pPr marL="177845" lvl="1" indent="-177845">
              <a:spcBef>
                <a:spcPts val="622"/>
              </a:spcBef>
              <a:buFont typeface="Wingdings" panose="05000000000000000000" pitchFamily="2" charset="2"/>
              <a:buChar char="§"/>
            </a:pPr>
            <a:r>
              <a:rPr lang="en-US" dirty="0">
                <a:latin typeface="Calibri" panose="020F0502020204030204" pitchFamily="34" charset="0"/>
              </a:rPr>
              <a:t>Generally, the higher </a:t>
            </a:r>
            <a:r>
              <a:rPr lang="en-US" dirty="0" smtClean="0">
                <a:latin typeface="Calibri" panose="020F0502020204030204" pitchFamily="34" charset="0"/>
              </a:rPr>
              <a:t>their </a:t>
            </a:r>
            <a:r>
              <a:rPr lang="en-US" dirty="0">
                <a:latin typeface="Calibri" panose="020F0502020204030204" pitchFamily="34" charset="0"/>
              </a:rPr>
              <a:t>household income and the more months </a:t>
            </a:r>
            <a:r>
              <a:rPr lang="en-US" dirty="0" smtClean="0">
                <a:latin typeface="Calibri" panose="020F0502020204030204" pitchFamily="34" charset="0"/>
              </a:rPr>
              <a:t>they </a:t>
            </a:r>
            <a:r>
              <a:rPr lang="en-US" dirty="0">
                <a:latin typeface="Calibri" panose="020F0502020204030204" pitchFamily="34" charset="0"/>
              </a:rPr>
              <a:t>were without health insurance, the higher the fee   </a:t>
            </a:r>
          </a:p>
          <a:p>
            <a:endParaRPr lang="en-US" dirty="0"/>
          </a:p>
        </p:txBody>
      </p:sp>
      <p:sp>
        <p:nvSpPr>
          <p:cNvPr id="4" name="Slide Number Placeholder 3"/>
          <p:cNvSpPr>
            <a:spLocks noGrp="1"/>
          </p:cNvSpPr>
          <p:nvPr>
            <p:ph type="sldNum" sz="quarter" idx="10"/>
          </p:nvPr>
        </p:nvSpPr>
        <p:spPr/>
        <p:txBody>
          <a:bodyPr/>
          <a:lstStyle/>
          <a:p>
            <a:fld id="{7B898A01-842B-0042-9AB7-55364486B929}" type="slidenum">
              <a:rPr lang="en-US" smtClean="0"/>
              <a:pPr/>
              <a:t>32</a:t>
            </a:fld>
            <a:endParaRPr lang="en-US" dirty="0"/>
          </a:p>
        </p:txBody>
      </p:sp>
    </p:spTree>
    <p:extLst>
      <p:ext uri="{BB962C8B-B14F-4D97-AF65-F5344CB8AC3E}">
        <p14:creationId xmlns:p14="http://schemas.microsoft.com/office/powerpoint/2010/main" val="13778402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7845" indent="-177845">
              <a:spcBef>
                <a:spcPts val="622"/>
              </a:spcBef>
              <a:buFont typeface="Wingdings" panose="05000000000000000000" pitchFamily="2" charset="2"/>
              <a:buChar char="§"/>
            </a:pPr>
            <a:r>
              <a:rPr lang="en-US" dirty="0"/>
              <a:t>If </a:t>
            </a:r>
            <a:r>
              <a:rPr lang="en-US" dirty="0" smtClean="0"/>
              <a:t>a consumer </a:t>
            </a:r>
            <a:r>
              <a:rPr lang="en-US" dirty="0"/>
              <a:t>didn’t have health insurance for any month of 2015, </a:t>
            </a:r>
            <a:r>
              <a:rPr lang="en-US" dirty="0" smtClean="0"/>
              <a:t>or qualify for an exemption, they’ll </a:t>
            </a:r>
            <a:r>
              <a:rPr lang="en-US" dirty="0"/>
              <a:t>pay the higher </a:t>
            </a:r>
            <a:r>
              <a:rPr lang="en-US" dirty="0" smtClean="0"/>
              <a:t>of</a:t>
            </a:r>
            <a:endParaRPr lang="en-US" dirty="0"/>
          </a:p>
          <a:p>
            <a:pPr marL="355690" lvl="1" indent="-177845">
              <a:spcBef>
                <a:spcPts val="622"/>
              </a:spcBef>
              <a:buFont typeface="Arial" panose="020B0604020202020204" pitchFamily="34" charset="0"/>
              <a:buChar char="•"/>
            </a:pPr>
            <a:r>
              <a:rPr lang="en-US" dirty="0"/>
              <a:t>2% of </a:t>
            </a:r>
            <a:r>
              <a:rPr lang="en-US" dirty="0" smtClean="0"/>
              <a:t>their </a:t>
            </a:r>
            <a:r>
              <a:rPr lang="en-US" dirty="0"/>
              <a:t>annual household </a:t>
            </a:r>
            <a:r>
              <a:rPr lang="en-US" dirty="0" smtClean="0"/>
              <a:t>income, or </a:t>
            </a:r>
          </a:p>
          <a:p>
            <a:pPr marL="533535" lvl="1" indent="-177845">
              <a:spcBef>
                <a:spcPts val="622"/>
              </a:spcBef>
              <a:buSzPct val="60000"/>
              <a:buFont typeface="Wingdings" panose="05000000000000000000" pitchFamily="2" charset="2"/>
              <a:buChar char="q"/>
            </a:pPr>
            <a:r>
              <a:rPr lang="en-US" dirty="0"/>
              <a:t>Only the amount of income above the tax filing threshold, about $10,150 for an individual, is used to calculate the </a:t>
            </a:r>
            <a:r>
              <a:rPr lang="en-US" dirty="0" smtClean="0"/>
              <a:t>penalty </a:t>
            </a:r>
            <a:endParaRPr lang="en-US" dirty="0"/>
          </a:p>
          <a:p>
            <a:pPr marL="533535" lvl="1" indent="-177845">
              <a:spcBef>
                <a:spcPts val="622"/>
              </a:spcBef>
              <a:buSzPct val="60000"/>
              <a:buFont typeface="Wingdings" panose="05000000000000000000" pitchFamily="2" charset="2"/>
              <a:buChar char="q"/>
            </a:pPr>
            <a:r>
              <a:rPr lang="en-US" dirty="0"/>
              <a:t>The maximum penalty is the national average premium for a Bronze plan</a:t>
            </a:r>
          </a:p>
          <a:p>
            <a:pPr marL="355690" lvl="1" indent="-177845">
              <a:spcBef>
                <a:spcPts val="622"/>
              </a:spcBef>
              <a:buFont typeface="Arial" panose="020B0604020202020204" pitchFamily="34" charset="0"/>
              <a:buChar char="•"/>
            </a:pPr>
            <a:r>
              <a:rPr lang="en-US" dirty="0"/>
              <a:t>$325 per person for the year ($162.50 per child under 18). </a:t>
            </a:r>
            <a:endParaRPr lang="en-US" dirty="0" smtClean="0"/>
          </a:p>
          <a:p>
            <a:pPr marL="533535" lvl="1" indent="-177845">
              <a:spcBef>
                <a:spcPts val="622"/>
              </a:spcBef>
              <a:buSzPct val="60000"/>
              <a:buFont typeface="Wingdings" panose="05000000000000000000" pitchFamily="2" charset="2"/>
              <a:buChar char="q"/>
            </a:pPr>
            <a:r>
              <a:rPr lang="en-US" dirty="0"/>
              <a:t>The maximum penalty per family using this method is $975</a:t>
            </a:r>
          </a:p>
          <a:p>
            <a:pPr marL="177845" indent="-177845">
              <a:spcBef>
                <a:spcPts val="622"/>
              </a:spcBef>
              <a:buFont typeface="Wingdings" panose="05000000000000000000" pitchFamily="2" charset="2"/>
              <a:buChar char="§"/>
            </a:pPr>
            <a:r>
              <a:rPr lang="en-US" dirty="0"/>
              <a:t>The fee increases every year</a:t>
            </a:r>
          </a:p>
          <a:p>
            <a:pPr marL="355690" lvl="1" indent="-177845">
              <a:spcBef>
                <a:spcPts val="622"/>
              </a:spcBef>
              <a:buFont typeface="Arial" panose="020B0604020202020204" pitchFamily="34" charset="0"/>
              <a:buChar char="•"/>
            </a:pPr>
            <a:r>
              <a:rPr lang="en-US" dirty="0"/>
              <a:t>In 2016, it’s $695 per person or 2.5% of income over the tax filing threshold</a:t>
            </a:r>
          </a:p>
          <a:p>
            <a:pPr marL="533535" lvl="1" indent="-177845">
              <a:spcBef>
                <a:spcPts val="622"/>
              </a:spcBef>
              <a:buSzPct val="60000"/>
              <a:buFont typeface="Wingdings" panose="05000000000000000000" pitchFamily="2" charset="2"/>
              <a:buChar char="q"/>
            </a:pPr>
            <a:r>
              <a:rPr lang="en-US" dirty="0"/>
              <a:t>After that, it will be adjusted for </a:t>
            </a:r>
            <a:r>
              <a:rPr lang="en-US" dirty="0" smtClean="0"/>
              <a:t>inflation</a:t>
            </a:r>
          </a:p>
          <a:p>
            <a:pPr>
              <a:spcBef>
                <a:spcPts val="622"/>
              </a:spcBef>
              <a:buSzPct val="60000"/>
            </a:pPr>
            <a:r>
              <a:rPr lang="en-US" dirty="0" smtClean="0"/>
              <a:t>NOTE: If consumers go without coverage for less than 3 consecutive months during the year, they may qualify for the short coverage gap exemption and won’t have to make a payment for those months. If they had more than one short coverage gap during a year, the short coverage gap exemption only applies to the first.</a:t>
            </a:r>
            <a:endParaRPr lang="en-US" dirty="0"/>
          </a:p>
          <a:p>
            <a:pPr marL="533535" indent="-177845"/>
            <a:endParaRPr lang="en-US" dirty="0"/>
          </a:p>
        </p:txBody>
      </p:sp>
      <p:sp>
        <p:nvSpPr>
          <p:cNvPr id="4" name="Slide Number Placeholder 3"/>
          <p:cNvSpPr>
            <a:spLocks noGrp="1"/>
          </p:cNvSpPr>
          <p:nvPr>
            <p:ph type="sldNum" sz="quarter" idx="10"/>
          </p:nvPr>
        </p:nvSpPr>
        <p:spPr/>
        <p:txBody>
          <a:bodyPr/>
          <a:lstStyle/>
          <a:p>
            <a:fld id="{7B898A01-842B-0042-9AB7-55364486B929}" type="slidenum">
              <a:rPr lang="en-US" smtClean="0"/>
              <a:pPr/>
              <a:t>33</a:t>
            </a:fld>
            <a:endParaRPr lang="en-US" dirty="0"/>
          </a:p>
        </p:txBody>
      </p:sp>
    </p:spTree>
    <p:extLst>
      <p:ext uri="{BB962C8B-B14F-4D97-AF65-F5344CB8AC3E}">
        <p14:creationId xmlns:p14="http://schemas.microsoft.com/office/powerpoint/2010/main" val="38518324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7845" indent="-177845">
              <a:spcBef>
                <a:spcPts val="622"/>
              </a:spcBef>
              <a:buFont typeface="Wingdings" panose="05000000000000000000" pitchFamily="2" charset="2"/>
              <a:buChar char="§"/>
            </a:pPr>
            <a:r>
              <a:rPr lang="en-US" dirty="0" smtClean="0">
                <a:latin typeface="Calibri" panose="020F0502020204030204" pitchFamily="34" charset="0"/>
              </a:rPr>
              <a:t>If a consumer </a:t>
            </a:r>
            <a:r>
              <a:rPr lang="en-US" dirty="0">
                <a:latin typeface="Calibri" panose="020F0502020204030204" pitchFamily="34" charset="0"/>
              </a:rPr>
              <a:t>had health insurance for part of 2015, </a:t>
            </a:r>
            <a:r>
              <a:rPr lang="en-US" dirty="0" smtClean="0">
                <a:latin typeface="Calibri" panose="020F0502020204030204" pitchFamily="34" charset="0"/>
              </a:rPr>
              <a:t>they’ll </a:t>
            </a:r>
            <a:r>
              <a:rPr lang="en-US" dirty="0">
                <a:latin typeface="Calibri" panose="020F0502020204030204" pitchFamily="34" charset="0"/>
              </a:rPr>
              <a:t>owe 1/12th of the annual payment for each month </a:t>
            </a:r>
            <a:r>
              <a:rPr lang="en-US" dirty="0" smtClean="0">
                <a:latin typeface="Calibri" panose="020F0502020204030204" pitchFamily="34" charset="0"/>
              </a:rPr>
              <a:t>they </a:t>
            </a:r>
            <a:r>
              <a:rPr lang="en-US" dirty="0">
                <a:latin typeface="Calibri" panose="020F0502020204030204" pitchFamily="34" charset="0"/>
              </a:rPr>
              <a:t>or </a:t>
            </a:r>
            <a:r>
              <a:rPr lang="en-US" dirty="0" smtClean="0">
                <a:latin typeface="Calibri" panose="020F0502020204030204" pitchFamily="34" charset="0"/>
              </a:rPr>
              <a:t>their </a:t>
            </a:r>
            <a:r>
              <a:rPr lang="en-US" dirty="0">
                <a:latin typeface="Calibri" panose="020F0502020204030204" pitchFamily="34" charset="0"/>
              </a:rPr>
              <a:t>dependent(s) didn’t have </a:t>
            </a:r>
            <a:r>
              <a:rPr lang="en-US" dirty="0" smtClean="0">
                <a:latin typeface="Calibri" panose="020F0502020204030204" pitchFamily="34" charset="0"/>
              </a:rPr>
              <a:t>coverage, </a:t>
            </a:r>
            <a:r>
              <a:rPr lang="en-US" dirty="0">
                <a:latin typeface="Calibri" panose="020F0502020204030204" pitchFamily="34" charset="0"/>
              </a:rPr>
              <a:t>or an exemption</a:t>
            </a:r>
          </a:p>
          <a:p>
            <a:pPr marL="177845" indent="-177845">
              <a:spcBef>
                <a:spcPts val="622"/>
              </a:spcBef>
              <a:buFont typeface="Wingdings" panose="05000000000000000000" pitchFamily="2" charset="2"/>
              <a:buChar char="§"/>
            </a:pPr>
            <a:r>
              <a:rPr lang="en-US" dirty="0" smtClean="0">
                <a:latin typeface="Calibri" panose="020F0502020204030204" pitchFamily="34" charset="0"/>
              </a:rPr>
              <a:t>Consumers are </a:t>
            </a:r>
            <a:r>
              <a:rPr lang="en-US" dirty="0">
                <a:latin typeface="Calibri" panose="020F0502020204030204" pitchFamily="34" charset="0"/>
              </a:rPr>
              <a:t>considered to have minimum essential coverage (MEC) for the entire month as long as </a:t>
            </a:r>
            <a:r>
              <a:rPr lang="en-US" dirty="0" smtClean="0">
                <a:latin typeface="Calibri" panose="020F0502020204030204" pitchFamily="34" charset="0"/>
              </a:rPr>
              <a:t>they’re </a:t>
            </a:r>
            <a:r>
              <a:rPr lang="en-US" dirty="0">
                <a:latin typeface="Calibri" panose="020F0502020204030204" pitchFamily="34" charset="0"/>
              </a:rPr>
              <a:t>enrolled in and entitled to receive </a:t>
            </a:r>
            <a:r>
              <a:rPr lang="en-US" dirty="0" smtClean="0">
                <a:latin typeface="Calibri" panose="020F0502020204030204" pitchFamily="34" charset="0"/>
              </a:rPr>
              <a:t>benefits </a:t>
            </a:r>
            <a:r>
              <a:rPr lang="en-US" dirty="0">
                <a:latin typeface="Calibri" panose="020F0502020204030204" pitchFamily="34" charset="0"/>
              </a:rPr>
              <a:t>under a plan or program that </a:t>
            </a:r>
            <a:r>
              <a:rPr lang="en-US" dirty="0" smtClean="0">
                <a:latin typeface="Calibri" panose="020F0502020204030204" pitchFamily="34" charset="0"/>
              </a:rPr>
              <a:t>qualifies as MEC </a:t>
            </a:r>
            <a:r>
              <a:rPr lang="en-US" dirty="0">
                <a:latin typeface="Calibri" panose="020F0502020204030204" pitchFamily="34" charset="0"/>
              </a:rPr>
              <a:t>for at least </a:t>
            </a:r>
            <a:r>
              <a:rPr lang="en-US" dirty="0" smtClean="0">
                <a:latin typeface="Calibri" panose="020F0502020204030204" pitchFamily="34" charset="0"/>
              </a:rPr>
              <a:t>1 day </a:t>
            </a:r>
            <a:r>
              <a:rPr lang="en-US" dirty="0">
                <a:latin typeface="Calibri" panose="020F0502020204030204" pitchFamily="34" charset="0"/>
              </a:rPr>
              <a:t>during that month</a:t>
            </a:r>
          </a:p>
          <a:p>
            <a:pPr marL="355690" lvl="1" indent="-177845">
              <a:spcBef>
                <a:spcPts val="622"/>
              </a:spcBef>
              <a:buFont typeface="Arial" panose="020B0604020202020204" pitchFamily="34" charset="0"/>
              <a:buChar char="•"/>
            </a:pPr>
            <a:r>
              <a:rPr lang="en-US" dirty="0">
                <a:latin typeface="Calibri" panose="020F0502020204030204" pitchFamily="34" charset="0"/>
              </a:rPr>
              <a:t>For example, if </a:t>
            </a:r>
            <a:r>
              <a:rPr lang="en-US" dirty="0" smtClean="0">
                <a:latin typeface="Calibri" panose="020F0502020204030204" pitchFamily="34" charset="0"/>
              </a:rPr>
              <a:t>a consumer starts a </a:t>
            </a:r>
            <a:r>
              <a:rPr lang="en-US" dirty="0">
                <a:latin typeface="Calibri" panose="020F0502020204030204" pitchFamily="34" charset="0"/>
              </a:rPr>
              <a:t>new job on June 26 and </a:t>
            </a:r>
            <a:r>
              <a:rPr lang="en-US" dirty="0" smtClean="0">
                <a:latin typeface="Calibri" panose="020F0502020204030204" pitchFamily="34" charset="0"/>
              </a:rPr>
              <a:t>is </a:t>
            </a:r>
            <a:r>
              <a:rPr lang="en-US" dirty="0">
                <a:latin typeface="Calibri" panose="020F0502020204030204" pitchFamily="34" charset="0"/>
              </a:rPr>
              <a:t>covered under </a:t>
            </a:r>
            <a:r>
              <a:rPr lang="en-US" dirty="0" smtClean="0">
                <a:latin typeface="Calibri" panose="020F0502020204030204" pitchFamily="34" charset="0"/>
              </a:rPr>
              <a:t>their </a:t>
            </a:r>
            <a:r>
              <a:rPr lang="en-US" dirty="0">
                <a:latin typeface="Calibri" panose="020F0502020204030204" pitchFamily="34" charset="0"/>
              </a:rPr>
              <a:t>employer’s health coverage starting on that day, </a:t>
            </a:r>
            <a:r>
              <a:rPr lang="en-US" dirty="0" smtClean="0">
                <a:latin typeface="Calibri" panose="020F0502020204030204" pitchFamily="34" charset="0"/>
              </a:rPr>
              <a:t>they’re </a:t>
            </a:r>
            <a:r>
              <a:rPr lang="en-US" dirty="0">
                <a:latin typeface="Calibri" panose="020F0502020204030204" pitchFamily="34" charset="0"/>
              </a:rPr>
              <a:t>treated as having coverage for the entire month of June</a:t>
            </a:r>
          </a:p>
          <a:p>
            <a:pPr marL="355690" lvl="1" indent="-177845">
              <a:spcBef>
                <a:spcPts val="622"/>
              </a:spcBef>
              <a:buFont typeface="Arial" panose="020B0604020202020204" pitchFamily="34" charset="0"/>
              <a:buChar char="•"/>
            </a:pPr>
            <a:r>
              <a:rPr lang="en-US" dirty="0">
                <a:latin typeface="Calibri" panose="020F0502020204030204" pitchFamily="34" charset="0"/>
              </a:rPr>
              <a:t>Similarly, if </a:t>
            </a:r>
            <a:r>
              <a:rPr lang="en-US" dirty="0" smtClean="0">
                <a:latin typeface="Calibri" panose="020F0502020204030204" pitchFamily="34" charset="0"/>
              </a:rPr>
              <a:t>they’re </a:t>
            </a:r>
            <a:r>
              <a:rPr lang="en-US" dirty="0">
                <a:latin typeface="Calibri" panose="020F0502020204030204" pitchFamily="34" charset="0"/>
              </a:rPr>
              <a:t>eligible for a coverage exemption for any </a:t>
            </a:r>
            <a:r>
              <a:rPr lang="en-US" dirty="0" smtClean="0">
                <a:latin typeface="Calibri" panose="020F0502020204030204" pitchFamily="34" charset="0"/>
              </a:rPr>
              <a:t>1 </a:t>
            </a:r>
            <a:r>
              <a:rPr lang="en-US" dirty="0">
                <a:latin typeface="Calibri" panose="020F0502020204030204" pitchFamily="34" charset="0"/>
              </a:rPr>
              <a:t>day of a month, </a:t>
            </a:r>
            <a:r>
              <a:rPr lang="en-US" dirty="0" smtClean="0">
                <a:latin typeface="Calibri" panose="020F0502020204030204" pitchFamily="34" charset="0"/>
              </a:rPr>
              <a:t>they’re </a:t>
            </a:r>
            <a:r>
              <a:rPr lang="en-US" dirty="0">
                <a:latin typeface="Calibri" panose="020F0502020204030204" pitchFamily="34" charset="0"/>
              </a:rPr>
              <a:t>treated as exempt for the entire month</a:t>
            </a:r>
          </a:p>
          <a:p>
            <a:pPr marL="355690" indent="-177845"/>
            <a:endParaRPr lang="en-US" dirty="0"/>
          </a:p>
        </p:txBody>
      </p:sp>
      <p:sp>
        <p:nvSpPr>
          <p:cNvPr id="4" name="Slide Number Placeholder 3"/>
          <p:cNvSpPr>
            <a:spLocks noGrp="1"/>
          </p:cNvSpPr>
          <p:nvPr>
            <p:ph type="sldNum" sz="quarter" idx="10"/>
          </p:nvPr>
        </p:nvSpPr>
        <p:spPr/>
        <p:txBody>
          <a:bodyPr/>
          <a:lstStyle/>
          <a:p>
            <a:fld id="{7B898A01-842B-0042-9AB7-55364486B929}" type="slidenum">
              <a:rPr lang="en-US" smtClean="0"/>
              <a:pPr/>
              <a:t>34</a:t>
            </a:fld>
            <a:endParaRPr lang="en-US" dirty="0"/>
          </a:p>
        </p:txBody>
      </p:sp>
    </p:spTree>
    <p:extLst>
      <p:ext uri="{BB962C8B-B14F-4D97-AF65-F5344CB8AC3E}">
        <p14:creationId xmlns:p14="http://schemas.microsoft.com/office/powerpoint/2010/main" val="21025619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7845" indent="-177845">
              <a:spcBef>
                <a:spcPts val="622"/>
              </a:spcBef>
              <a:buFont typeface="Wingdings" panose="05000000000000000000" pitchFamily="2" charset="2"/>
              <a:buChar char="§"/>
            </a:pPr>
            <a:r>
              <a:rPr lang="en-US" dirty="0">
                <a:latin typeface="Calibri" panose="020F0502020204030204" pitchFamily="34" charset="0"/>
              </a:rPr>
              <a:t>If the Marketplace approves </a:t>
            </a:r>
            <a:r>
              <a:rPr lang="en-US" dirty="0" smtClean="0">
                <a:latin typeface="Calibri" panose="020F0502020204030204" pitchFamily="34" charset="0"/>
              </a:rPr>
              <a:t>a consumer’s </a:t>
            </a:r>
            <a:r>
              <a:rPr lang="en-US" dirty="0">
                <a:latin typeface="Calibri" panose="020F0502020204030204" pitchFamily="34" charset="0"/>
              </a:rPr>
              <a:t>exemption application, </a:t>
            </a:r>
            <a:r>
              <a:rPr lang="en-US" dirty="0" smtClean="0">
                <a:latin typeface="Calibri" panose="020F0502020204030204" pitchFamily="34" charset="0"/>
              </a:rPr>
              <a:t>they should keep </a:t>
            </a:r>
            <a:r>
              <a:rPr lang="en-US" dirty="0">
                <a:latin typeface="Calibri" panose="020F0502020204030204" pitchFamily="34" charset="0"/>
              </a:rPr>
              <a:t>the approval notice </a:t>
            </a:r>
            <a:r>
              <a:rPr lang="en-US" dirty="0" smtClean="0">
                <a:latin typeface="Calibri" panose="020F0502020204030204" pitchFamily="34" charset="0"/>
              </a:rPr>
              <a:t>they </a:t>
            </a:r>
            <a:r>
              <a:rPr lang="en-US" dirty="0">
                <a:latin typeface="Calibri" panose="020F0502020204030204" pitchFamily="34" charset="0"/>
              </a:rPr>
              <a:t>get in the mail with other important tax documents, like </a:t>
            </a:r>
            <a:r>
              <a:rPr lang="en-US" dirty="0" smtClean="0">
                <a:latin typeface="Calibri" panose="020F0502020204030204" pitchFamily="34" charset="0"/>
              </a:rPr>
              <a:t>their </a:t>
            </a:r>
            <a:r>
              <a:rPr lang="en-US" dirty="0">
                <a:latin typeface="Calibri" panose="020F0502020204030204" pitchFamily="34" charset="0"/>
              </a:rPr>
              <a:t>W-2</a:t>
            </a:r>
          </a:p>
          <a:p>
            <a:pPr marL="355690" lvl="1" indent="-177845">
              <a:spcBef>
                <a:spcPts val="622"/>
              </a:spcBef>
              <a:buFont typeface="Arial" panose="020B0604020202020204" pitchFamily="34" charset="0"/>
              <a:buChar char="•"/>
            </a:pPr>
            <a:r>
              <a:rPr lang="en-US" dirty="0">
                <a:latin typeface="Calibri" panose="020F0502020204030204" pitchFamily="34" charset="0"/>
              </a:rPr>
              <a:t>It includes a unique Exemption Certificate Number (ECN) that </a:t>
            </a:r>
            <a:r>
              <a:rPr lang="en-US" dirty="0" smtClean="0">
                <a:latin typeface="Calibri" panose="020F0502020204030204" pitchFamily="34" charset="0"/>
              </a:rPr>
              <a:t>they’ll </a:t>
            </a:r>
            <a:r>
              <a:rPr lang="en-US" dirty="0">
                <a:latin typeface="Calibri" panose="020F0502020204030204" pitchFamily="34" charset="0"/>
              </a:rPr>
              <a:t>notate on </a:t>
            </a:r>
            <a:r>
              <a:rPr lang="en-US" dirty="0" smtClean="0">
                <a:latin typeface="Calibri" panose="020F0502020204030204" pitchFamily="34" charset="0"/>
              </a:rPr>
              <a:t>their </a:t>
            </a:r>
            <a:r>
              <a:rPr lang="en-US" dirty="0">
                <a:latin typeface="Calibri" panose="020F0502020204030204" pitchFamily="34" charset="0"/>
              </a:rPr>
              <a:t>federal income tax return </a:t>
            </a:r>
            <a:endParaRPr lang="en-US" dirty="0" smtClean="0">
              <a:latin typeface="Calibri" panose="020F0502020204030204" pitchFamily="34" charset="0"/>
            </a:endParaRPr>
          </a:p>
          <a:p>
            <a:pPr marL="355690" lvl="1" indent="-177845">
              <a:spcBef>
                <a:spcPts val="622"/>
              </a:spcBef>
              <a:buFont typeface="Arial" panose="020B0604020202020204" pitchFamily="34" charset="0"/>
              <a:buChar char="•"/>
            </a:pPr>
            <a:r>
              <a:rPr lang="en-US" dirty="0" smtClean="0">
                <a:latin typeface="Calibri" panose="020F0502020204030204" pitchFamily="34" charset="0"/>
              </a:rPr>
              <a:t>If they </a:t>
            </a:r>
            <a:r>
              <a:rPr lang="en-US" dirty="0">
                <a:latin typeface="Calibri" panose="020F0502020204030204" pitchFamily="34" charset="0"/>
              </a:rPr>
              <a:t>mailed an exemption application to the Marketplace and are still waiting for a decision when </a:t>
            </a:r>
            <a:r>
              <a:rPr lang="en-US" dirty="0" smtClean="0">
                <a:latin typeface="Calibri" panose="020F0502020204030204" pitchFamily="34" charset="0"/>
              </a:rPr>
              <a:t>they </a:t>
            </a:r>
            <a:r>
              <a:rPr lang="en-US" dirty="0">
                <a:latin typeface="Calibri" panose="020F0502020204030204" pitchFamily="34" charset="0"/>
              </a:rPr>
              <a:t>file </a:t>
            </a:r>
            <a:r>
              <a:rPr lang="en-US" dirty="0" smtClean="0">
                <a:latin typeface="Calibri" panose="020F0502020204030204" pitchFamily="34" charset="0"/>
              </a:rPr>
              <a:t>their </a:t>
            </a:r>
            <a:r>
              <a:rPr lang="en-US" dirty="0">
                <a:latin typeface="Calibri" panose="020F0502020204030204" pitchFamily="34" charset="0"/>
              </a:rPr>
              <a:t>tax return, </a:t>
            </a:r>
            <a:r>
              <a:rPr lang="en-US" dirty="0" smtClean="0">
                <a:latin typeface="Calibri" panose="020F0502020204030204" pitchFamily="34" charset="0"/>
              </a:rPr>
              <a:t>they should follow </a:t>
            </a:r>
            <a:r>
              <a:rPr lang="en-US" dirty="0">
                <a:latin typeface="Calibri" panose="020F0502020204030204" pitchFamily="34" charset="0"/>
              </a:rPr>
              <a:t>the instructions with </a:t>
            </a:r>
            <a:r>
              <a:rPr lang="en-US" dirty="0" smtClean="0">
                <a:latin typeface="Calibri" panose="020F0502020204030204" pitchFamily="34" charset="0"/>
              </a:rPr>
              <a:t>their </a:t>
            </a:r>
            <a:r>
              <a:rPr lang="en-US" dirty="0">
                <a:latin typeface="Calibri" panose="020F0502020204030204" pitchFamily="34" charset="0"/>
              </a:rPr>
              <a:t>tax return to enter “Pending” in the appropriate places</a:t>
            </a:r>
          </a:p>
          <a:p>
            <a:pPr marL="177845" indent="-177845">
              <a:spcBef>
                <a:spcPts val="622"/>
              </a:spcBef>
              <a:buFont typeface="Wingdings" panose="05000000000000000000" pitchFamily="2" charset="2"/>
              <a:buChar char="§"/>
            </a:pPr>
            <a:r>
              <a:rPr lang="en-US" dirty="0">
                <a:latin typeface="Calibri" panose="020F0502020204030204" pitchFamily="34" charset="0"/>
              </a:rPr>
              <a:t>If </a:t>
            </a:r>
            <a:r>
              <a:rPr lang="en-US" dirty="0" smtClean="0">
                <a:latin typeface="Calibri" panose="020F0502020204030204" pitchFamily="34" charset="0"/>
              </a:rPr>
              <a:t>they </a:t>
            </a:r>
            <a:r>
              <a:rPr lang="en-US" dirty="0">
                <a:latin typeface="Calibri" panose="020F0502020204030204" pitchFamily="34" charset="0"/>
              </a:rPr>
              <a:t>apply for the exemption directly from the </a:t>
            </a:r>
            <a:r>
              <a:rPr lang="en-US" dirty="0" smtClean="0">
                <a:latin typeface="Calibri" panose="020F0502020204030204" pitchFamily="34" charset="0"/>
              </a:rPr>
              <a:t>Internal Revenue Service (IRS) </a:t>
            </a:r>
            <a:r>
              <a:rPr lang="en-US" dirty="0">
                <a:latin typeface="Calibri" panose="020F0502020204030204" pitchFamily="34" charset="0"/>
              </a:rPr>
              <a:t>using Form 8965, </a:t>
            </a:r>
            <a:r>
              <a:rPr lang="en-US" dirty="0" smtClean="0">
                <a:latin typeface="Calibri" panose="020F0502020204030204" pitchFamily="34" charset="0"/>
              </a:rPr>
              <a:t>they </a:t>
            </a:r>
            <a:r>
              <a:rPr lang="en-US" dirty="0">
                <a:latin typeface="Calibri" panose="020F0502020204030204" pitchFamily="34" charset="0"/>
              </a:rPr>
              <a:t>won’t need an ECN </a:t>
            </a:r>
          </a:p>
          <a:p>
            <a:endParaRPr lang="en-US" dirty="0"/>
          </a:p>
        </p:txBody>
      </p:sp>
      <p:sp>
        <p:nvSpPr>
          <p:cNvPr id="4" name="Slide Number Placeholder 3"/>
          <p:cNvSpPr>
            <a:spLocks noGrp="1"/>
          </p:cNvSpPr>
          <p:nvPr>
            <p:ph type="sldNum" sz="quarter" idx="10"/>
          </p:nvPr>
        </p:nvSpPr>
        <p:spPr/>
        <p:txBody>
          <a:bodyPr/>
          <a:lstStyle/>
          <a:p>
            <a:fld id="{7B898A01-842B-0042-9AB7-55364486B929}"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6667244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7845" indent="-177845">
              <a:spcBef>
                <a:spcPts val="622"/>
              </a:spcBef>
              <a:buFont typeface="Wingdings" panose="05000000000000000000" pitchFamily="2" charset="2"/>
              <a:buChar char="§"/>
            </a:pPr>
            <a:r>
              <a:rPr lang="en-US" dirty="0">
                <a:latin typeface="Calibri" panose="020F0502020204030204" pitchFamily="34" charset="0"/>
              </a:rPr>
              <a:t>Consumers can find exemptions that may apply to them </a:t>
            </a:r>
            <a:r>
              <a:rPr lang="en-US" dirty="0" smtClean="0">
                <a:latin typeface="Calibri" panose="020F0502020204030204" pitchFamily="34" charset="0"/>
              </a:rPr>
              <a:t>at</a:t>
            </a:r>
            <a:r>
              <a:rPr lang="en-US" dirty="0">
                <a:latin typeface="Calibri" panose="020F0502020204030204" pitchFamily="34" charset="0"/>
              </a:rPr>
              <a:t> </a:t>
            </a:r>
            <a:r>
              <a:rPr lang="en-US" u="sng" dirty="0">
                <a:hlinkClick r:id="rId3"/>
              </a:rPr>
              <a:t>HealthCare.gov/exemptions-tool/#/</a:t>
            </a:r>
            <a:r>
              <a:rPr lang="en-US" dirty="0"/>
              <a:t> </a:t>
            </a:r>
          </a:p>
          <a:p>
            <a:pPr marL="177845" indent="-177845">
              <a:spcBef>
                <a:spcPts val="622"/>
              </a:spcBef>
              <a:buFont typeface="Wingdings" panose="05000000000000000000" pitchFamily="2" charset="2"/>
              <a:buChar char="§"/>
            </a:pPr>
            <a:r>
              <a:rPr lang="en-US" dirty="0" smtClean="0">
                <a:latin typeface="Calibri" panose="020F0502020204030204" pitchFamily="34" charset="0"/>
              </a:rPr>
              <a:t>Additional </a:t>
            </a:r>
            <a:r>
              <a:rPr lang="en-US" dirty="0">
                <a:latin typeface="Calibri" panose="020F0502020204030204" pitchFamily="34" charset="0"/>
              </a:rPr>
              <a:t>information about exemptions is also available from the </a:t>
            </a:r>
            <a:r>
              <a:rPr lang="en-US" dirty="0" smtClean="0">
                <a:latin typeface="Calibri" panose="020F0502020204030204" pitchFamily="34" charset="0"/>
              </a:rPr>
              <a:t>Internal Revenue Service (IRS) at </a:t>
            </a:r>
            <a:r>
              <a:rPr lang="en-US" u="sng" dirty="0">
                <a:hlinkClick r:id="rId4"/>
              </a:rPr>
              <a:t>irs.gov/Affordable-Care-Act/Individuals-and-Families/ACA-Individual-Shared-Responsibility-Provision-Exemptions</a:t>
            </a:r>
            <a:r>
              <a:rPr lang="en-US" dirty="0"/>
              <a:t> </a:t>
            </a:r>
          </a:p>
          <a:p>
            <a:pPr>
              <a:spcBef>
                <a:spcPts val="622"/>
              </a:spcBef>
            </a:pPr>
            <a:endParaRPr lang="en-US" dirty="0"/>
          </a:p>
        </p:txBody>
      </p:sp>
      <p:sp>
        <p:nvSpPr>
          <p:cNvPr id="4" name="Slide Number Placeholder 3"/>
          <p:cNvSpPr>
            <a:spLocks noGrp="1"/>
          </p:cNvSpPr>
          <p:nvPr>
            <p:ph type="sldNum" sz="quarter" idx="10"/>
          </p:nvPr>
        </p:nvSpPr>
        <p:spPr/>
        <p:txBody>
          <a:bodyPr/>
          <a:lstStyle/>
          <a:p>
            <a:fld id="{7B898A01-842B-0042-9AB7-55364486B929}"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33174211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7845" indent="-177845" defTabSz="473684">
              <a:spcBef>
                <a:spcPts val="622"/>
              </a:spcBef>
              <a:buFont typeface="Wingdings" panose="05000000000000000000" pitchFamily="2" charset="2"/>
              <a:buChar char="§"/>
              <a:defRPr/>
            </a:pPr>
            <a:r>
              <a:rPr lang="en-US" dirty="0" smtClean="0"/>
              <a:t>Consumers will get Form 1095-A in the mail and online</a:t>
            </a:r>
          </a:p>
          <a:p>
            <a:pPr marL="177845" indent="-177845" defTabSz="473684">
              <a:spcBef>
                <a:spcPts val="622"/>
              </a:spcBef>
              <a:buFont typeface="Wingdings" panose="05000000000000000000" pitchFamily="2" charset="2"/>
              <a:buChar char="§"/>
              <a:defRPr/>
            </a:pPr>
            <a:r>
              <a:rPr lang="en-US" dirty="0" smtClean="0"/>
              <a:t>Per the Centers for Medicare &amp; Medicaid Service (CMS),</a:t>
            </a:r>
            <a:r>
              <a:rPr lang="en-US" dirty="0" smtClean="0">
                <a:solidFill>
                  <a:srgbClr val="FF0000"/>
                </a:solidFill>
              </a:rPr>
              <a:t> </a:t>
            </a:r>
            <a:r>
              <a:rPr lang="en-US" dirty="0" smtClean="0"/>
              <a:t>Assisters’ roles are to</a:t>
            </a:r>
          </a:p>
          <a:p>
            <a:pPr marL="410032" indent="-233833">
              <a:spcBef>
                <a:spcPts val="622"/>
              </a:spcBef>
              <a:buFont typeface="Arial" panose="020B0604020202020204" pitchFamily="34" charset="0"/>
              <a:buChar char="•"/>
            </a:pPr>
            <a:r>
              <a:rPr lang="en-US" dirty="0"/>
              <a:t>Help consumers understand what the 1095-A is, and what it means for them as they prepare their taxes</a:t>
            </a:r>
          </a:p>
          <a:p>
            <a:pPr marL="410032" indent="-233833">
              <a:spcBef>
                <a:spcPts val="622"/>
              </a:spcBef>
              <a:buFont typeface="Arial" panose="020B0604020202020204" pitchFamily="34" charset="0"/>
              <a:buChar char="•"/>
            </a:pPr>
            <a:r>
              <a:rPr lang="en-US" dirty="0"/>
              <a:t>Help consumers understand the timing for receiving the 1095-A form, what to look for in the mail, and that </a:t>
            </a:r>
            <a:r>
              <a:rPr lang="en-US" dirty="0" smtClean="0"/>
              <a:t>it’s </a:t>
            </a:r>
            <a:r>
              <a:rPr lang="en-US" dirty="0"/>
              <a:t>an important document to keep</a:t>
            </a:r>
          </a:p>
          <a:p>
            <a:pPr marL="410032" indent="-233833">
              <a:spcBef>
                <a:spcPts val="622"/>
              </a:spcBef>
              <a:buFont typeface="Arial" panose="020B0604020202020204" pitchFamily="34" charset="0"/>
              <a:buChar char="•"/>
            </a:pPr>
            <a:r>
              <a:rPr lang="en-US" dirty="0"/>
              <a:t>Help show consumers how to access the 1095-A in </a:t>
            </a:r>
            <a:r>
              <a:rPr lang="en-US" dirty="0" smtClean="0"/>
              <a:t>their “My Account” </a:t>
            </a:r>
            <a:r>
              <a:rPr lang="en-US" dirty="0"/>
              <a:t>online</a:t>
            </a:r>
          </a:p>
          <a:p>
            <a:pPr marL="410032" indent="-233833">
              <a:spcBef>
                <a:spcPts val="622"/>
              </a:spcBef>
              <a:buFont typeface="Arial" panose="020B0604020202020204" pitchFamily="34" charset="0"/>
              <a:buChar char="•"/>
            </a:pPr>
            <a:r>
              <a:rPr lang="en-US" dirty="0"/>
              <a:t>Help consumers understand the 1095-A form and how it relates to the Form 8962</a:t>
            </a:r>
          </a:p>
          <a:p>
            <a:pPr marL="410032" indent="-233833">
              <a:spcBef>
                <a:spcPts val="622"/>
              </a:spcBef>
              <a:buFont typeface="Arial" panose="020B0604020202020204" pitchFamily="34" charset="0"/>
              <a:buChar char="•"/>
            </a:pPr>
            <a:r>
              <a:rPr lang="en-US" dirty="0"/>
              <a:t>Explain how to review the form for accuracy</a:t>
            </a:r>
          </a:p>
          <a:p>
            <a:pPr marL="410032" indent="-233833">
              <a:spcBef>
                <a:spcPts val="622"/>
              </a:spcBef>
              <a:buFont typeface="Arial" panose="020B0604020202020204" pitchFamily="34" charset="0"/>
              <a:buChar char="•"/>
            </a:pPr>
            <a:r>
              <a:rPr lang="en-US" dirty="0"/>
              <a:t>Make sure consumers are aware of the potential implications of not providing the information on their taxes</a:t>
            </a:r>
          </a:p>
          <a:p>
            <a:pPr marL="410032" indent="-233833">
              <a:spcBef>
                <a:spcPts val="622"/>
              </a:spcBef>
              <a:buFont typeface="Arial" panose="020B0604020202020204" pitchFamily="34" charset="0"/>
              <a:buChar char="•"/>
            </a:pPr>
            <a:r>
              <a:rPr lang="en-US" dirty="0"/>
              <a:t>Help consumers understand how to reconcile their </a:t>
            </a:r>
            <a:r>
              <a:rPr lang="en-US" dirty="0" smtClean="0"/>
              <a:t>advance payment of the premium tax credit (APTC) </a:t>
            </a:r>
            <a:r>
              <a:rPr lang="en-US" dirty="0"/>
              <a:t>and </a:t>
            </a:r>
            <a:r>
              <a:rPr lang="en-US" dirty="0" smtClean="0"/>
              <a:t>premium tax credit (PTC)</a:t>
            </a:r>
          </a:p>
          <a:p>
            <a:pPr marL="176199" indent="-176199" defTabSz="473684">
              <a:spcBef>
                <a:spcPts val="622"/>
              </a:spcBef>
              <a:buFont typeface="Wingdings" panose="05000000000000000000" pitchFamily="2" charset="2"/>
              <a:buChar char="§"/>
              <a:defRPr/>
            </a:pPr>
            <a:r>
              <a:rPr lang="en-US" dirty="0"/>
              <a:t>Assisters may not provide assistance with filing taxes</a:t>
            </a:r>
          </a:p>
          <a:p>
            <a:pPr defTabSz="473684">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7B898A01-842B-0042-9AB7-55364486B929}" type="slidenum">
              <a:rPr lang="en-US" smtClean="0"/>
              <a:pPr/>
              <a:t>37</a:t>
            </a:fld>
            <a:endParaRPr lang="en-US" dirty="0"/>
          </a:p>
        </p:txBody>
      </p:sp>
    </p:spTree>
    <p:extLst>
      <p:ext uri="{BB962C8B-B14F-4D97-AF65-F5344CB8AC3E}">
        <p14:creationId xmlns:p14="http://schemas.microsoft.com/office/powerpoint/2010/main" val="17340834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7845" indent="-177845">
              <a:spcBef>
                <a:spcPts val="622"/>
              </a:spcBef>
              <a:buFont typeface="Wingdings" panose="05000000000000000000" pitchFamily="2" charset="2"/>
              <a:buChar char="§"/>
            </a:pPr>
            <a:r>
              <a:rPr lang="en-US" dirty="0" smtClean="0"/>
              <a:t>Assisters and Partners will have additional resources provided from the Centers for Medicare &amp; Medicaid Services (CMS) to include</a:t>
            </a:r>
          </a:p>
          <a:p>
            <a:pPr marL="355690" indent="-177845">
              <a:spcBef>
                <a:spcPts val="622"/>
              </a:spcBef>
              <a:buFont typeface="Arial" panose="020B0604020202020204" pitchFamily="34" charset="0"/>
              <a:buChar char="•"/>
            </a:pPr>
            <a:r>
              <a:rPr lang="en-US" dirty="0" smtClean="0"/>
              <a:t>Ongoing training and tips will be delivered to Assisters through webinars and newsletters, with deep-dive sessions addressing specific topics</a:t>
            </a:r>
          </a:p>
          <a:p>
            <a:pPr marL="177845" indent="-177845">
              <a:spcBef>
                <a:spcPts val="622"/>
              </a:spcBef>
              <a:buFont typeface="Wingdings" panose="05000000000000000000" pitchFamily="2" charset="2"/>
              <a:buChar char="§"/>
            </a:pPr>
            <a:r>
              <a:rPr lang="en-US" dirty="0" smtClean="0"/>
              <a:t>Outreach to partner organizations including tax preparer community</a:t>
            </a:r>
          </a:p>
          <a:p>
            <a:pPr marL="355690" indent="-177845">
              <a:spcBef>
                <a:spcPts val="622"/>
              </a:spcBef>
              <a:buFont typeface="Arial" panose="020B0604020202020204" pitchFamily="34" charset="0"/>
              <a:buChar char="•"/>
            </a:pPr>
            <a:r>
              <a:rPr lang="en-US" dirty="0"/>
              <a:t>Printed and downloadable consumer-facing materials (i.e</a:t>
            </a:r>
            <a:r>
              <a:rPr lang="en-US" dirty="0" smtClean="0"/>
              <a:t>., </a:t>
            </a:r>
            <a:r>
              <a:rPr lang="en-US" dirty="0"/>
              <a:t>fact sheets, graphics, drop-in articles) available </a:t>
            </a:r>
            <a:r>
              <a:rPr lang="en-US" dirty="0" smtClean="0"/>
              <a:t>on Marketplace.cms.gov</a:t>
            </a:r>
            <a:endParaRPr lang="en-US" dirty="0"/>
          </a:p>
          <a:p>
            <a:pPr marL="355690" indent="-177845">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7B898A01-842B-0042-9AB7-55364486B929}" type="slidenum">
              <a:rPr lang="en-US" smtClean="0"/>
              <a:pPr/>
              <a:t>38</a:t>
            </a:fld>
            <a:endParaRPr lang="en-US" dirty="0"/>
          </a:p>
        </p:txBody>
      </p:sp>
    </p:spTree>
    <p:extLst>
      <p:ext uri="{BB962C8B-B14F-4D97-AF65-F5344CB8AC3E}">
        <p14:creationId xmlns:p14="http://schemas.microsoft.com/office/powerpoint/2010/main" val="26726048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7845" indent="-177845">
              <a:spcBef>
                <a:spcPts val="622"/>
              </a:spcBef>
              <a:buFont typeface="Wingdings" panose="05000000000000000000" pitchFamily="2" charset="2"/>
              <a:buChar char="§"/>
            </a:pPr>
            <a:r>
              <a:rPr lang="en-US" dirty="0" smtClean="0"/>
              <a:t>The addition resources will help you find</a:t>
            </a:r>
          </a:p>
          <a:p>
            <a:pPr marL="355690" indent="-177845">
              <a:spcBef>
                <a:spcPts val="622"/>
              </a:spcBef>
              <a:buFont typeface="Arial" panose="020B0604020202020204" pitchFamily="34" charset="0"/>
              <a:buChar char="•"/>
            </a:pPr>
            <a:r>
              <a:rPr lang="en-US" dirty="0"/>
              <a:t>Links to more information about Marketplace and taxes</a:t>
            </a:r>
          </a:p>
          <a:p>
            <a:pPr marL="355690" indent="-177845">
              <a:spcBef>
                <a:spcPts val="622"/>
              </a:spcBef>
              <a:buFont typeface="Arial" panose="020B0604020202020204" pitchFamily="34" charset="0"/>
              <a:buChar char="•"/>
            </a:pPr>
            <a:r>
              <a:rPr lang="en-US" dirty="0"/>
              <a:t>Free Tax Preparation</a:t>
            </a:r>
          </a:p>
          <a:p>
            <a:pPr marL="355690" indent="-177845">
              <a:spcBef>
                <a:spcPts val="622"/>
              </a:spcBef>
              <a:buFont typeface="Arial" panose="020B0604020202020204" pitchFamily="34" charset="0"/>
              <a:buChar char="•"/>
            </a:pPr>
            <a:r>
              <a:rPr lang="en-US" dirty="0"/>
              <a:t>Where to find fact sheets and </a:t>
            </a:r>
            <a:r>
              <a:rPr lang="en-US" dirty="0" smtClean="0"/>
              <a:t>instructions </a:t>
            </a:r>
            <a:r>
              <a:rPr lang="en-US" dirty="0"/>
              <a:t>for tax </a:t>
            </a:r>
            <a:r>
              <a:rPr lang="en-US" dirty="0" smtClean="0"/>
              <a:t>forms</a:t>
            </a:r>
          </a:p>
          <a:p>
            <a:pPr marL="355690" indent="-177845">
              <a:spcBef>
                <a:spcPts val="622"/>
              </a:spcBef>
              <a:buFont typeface="Arial" panose="020B0604020202020204" pitchFamily="34" charset="0"/>
              <a:buChar char="•"/>
            </a:pPr>
            <a:r>
              <a:rPr lang="en-US" dirty="0" smtClean="0"/>
              <a:t>Publications and tax tools </a:t>
            </a:r>
            <a:endParaRPr lang="en-US" dirty="0"/>
          </a:p>
          <a:p>
            <a:pPr marL="355690" indent="-177845">
              <a:spcBef>
                <a:spcPts val="622"/>
              </a:spcBef>
              <a:buFont typeface="Arial" panose="020B0604020202020204" pitchFamily="34" charset="0"/>
              <a:buChar char="•"/>
            </a:pPr>
            <a:r>
              <a:rPr lang="en-US" dirty="0"/>
              <a:t>List of Marketplace </a:t>
            </a:r>
            <a:r>
              <a:rPr lang="en-US" dirty="0" smtClean="0"/>
              <a:t>models </a:t>
            </a:r>
            <a:r>
              <a:rPr lang="en-US" dirty="0"/>
              <a:t>by state </a:t>
            </a:r>
          </a:p>
          <a:p>
            <a:r>
              <a:rPr lang="en-US" dirty="0" smtClean="0"/>
              <a:t> </a:t>
            </a:r>
            <a:endParaRPr lang="en-US" dirty="0"/>
          </a:p>
        </p:txBody>
      </p:sp>
      <p:sp>
        <p:nvSpPr>
          <p:cNvPr id="4" name="Slide Number Placeholder 3"/>
          <p:cNvSpPr>
            <a:spLocks noGrp="1"/>
          </p:cNvSpPr>
          <p:nvPr>
            <p:ph type="sldNum" sz="quarter" idx="10"/>
          </p:nvPr>
        </p:nvSpPr>
        <p:spPr/>
        <p:txBody>
          <a:bodyPr/>
          <a:lstStyle/>
          <a:p>
            <a:fld id="{7B898A01-842B-0042-9AB7-55364486B929}" type="slidenum">
              <a:rPr lang="en-US" smtClean="0"/>
              <a:pPr/>
              <a:t>39</a:t>
            </a:fld>
            <a:endParaRPr lang="en-US" dirty="0"/>
          </a:p>
        </p:txBody>
      </p:sp>
    </p:spTree>
    <p:extLst>
      <p:ext uri="{BB962C8B-B14F-4D97-AF65-F5344CB8AC3E}">
        <p14:creationId xmlns:p14="http://schemas.microsoft.com/office/powerpoint/2010/main" val="997760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1">
              <a:spcBef>
                <a:spcPts val="622"/>
              </a:spcBef>
            </a:pPr>
            <a:r>
              <a:rPr lang="en-US" dirty="0" smtClean="0">
                <a:latin typeface="Calibri" panose="020F0502020204030204" pitchFamily="34" charset="0"/>
              </a:rPr>
              <a:t>Consumers need to understand what financial resources are available through the Marketplace, and what actions they’ll need to take to ensure that they’ve complied  with all of their income tax requirements. This presentation explains</a:t>
            </a:r>
          </a:p>
          <a:p>
            <a:pPr marL="177845" lvl="1" indent="-177845">
              <a:spcBef>
                <a:spcPts val="622"/>
              </a:spcBef>
              <a:buFont typeface="Wingdings" panose="05000000000000000000" pitchFamily="2" charset="2"/>
              <a:buChar char="§"/>
            </a:pPr>
            <a:r>
              <a:rPr lang="en-US" dirty="0" smtClean="0">
                <a:latin typeface="Calibri" panose="020F0502020204030204" pitchFamily="34" charset="0"/>
              </a:rPr>
              <a:t>Premium tax credits and ways to use them</a:t>
            </a:r>
          </a:p>
          <a:p>
            <a:pPr marL="177845" lvl="1" indent="-177845">
              <a:spcBef>
                <a:spcPts val="622"/>
              </a:spcBef>
              <a:buFont typeface="Wingdings" panose="05000000000000000000" pitchFamily="2" charset="2"/>
              <a:buChar char="§"/>
            </a:pPr>
            <a:r>
              <a:rPr lang="en-US" dirty="0" smtClean="0">
                <a:latin typeface="Calibri" panose="020F0502020204030204" pitchFamily="34" charset="0"/>
              </a:rPr>
              <a:t>Reconciliation</a:t>
            </a:r>
          </a:p>
          <a:p>
            <a:pPr marL="177845" lvl="1" indent="-177845">
              <a:spcBef>
                <a:spcPts val="622"/>
              </a:spcBef>
              <a:buFont typeface="Wingdings" panose="05000000000000000000" pitchFamily="2" charset="2"/>
              <a:buChar char="§"/>
            </a:pPr>
            <a:r>
              <a:rPr lang="en-US" dirty="0" smtClean="0">
                <a:latin typeface="Calibri" panose="020F0502020204030204" pitchFamily="34" charset="0"/>
              </a:rPr>
              <a:t>Shared responsibility</a:t>
            </a:r>
            <a:r>
              <a:rPr lang="en-US" baseline="0" dirty="0" smtClean="0">
                <a:latin typeface="Calibri" panose="020F0502020204030204" pitchFamily="34" charset="0"/>
              </a:rPr>
              <a:t> payments (fees)</a:t>
            </a:r>
          </a:p>
          <a:p>
            <a:pPr marL="652099" lvl="2" indent="-177845">
              <a:spcBef>
                <a:spcPts val="622"/>
              </a:spcBef>
              <a:buFont typeface="Arial" panose="020B0604020202020204" pitchFamily="34" charset="0"/>
              <a:buChar char="•"/>
            </a:pPr>
            <a:r>
              <a:rPr lang="en-US" baseline="0" dirty="0" smtClean="0">
                <a:latin typeface="Calibri" panose="020F0502020204030204" pitchFamily="34" charset="0"/>
              </a:rPr>
              <a:t>Exemptions from the fees</a:t>
            </a:r>
          </a:p>
          <a:p>
            <a:pPr marL="177845" lvl="1" indent="-177845">
              <a:spcBef>
                <a:spcPts val="622"/>
              </a:spcBef>
              <a:buFont typeface="Arial" panose="020B0604020202020204" pitchFamily="34" charset="0"/>
              <a:buChar char="•"/>
            </a:pPr>
            <a:r>
              <a:rPr lang="en-US" baseline="0" dirty="0" smtClean="0">
                <a:latin typeface="Calibri" panose="020F0502020204030204" pitchFamily="34" charset="0"/>
              </a:rPr>
              <a:t>Form 1095-A, B and C</a:t>
            </a:r>
          </a:p>
          <a:p>
            <a:pPr marL="177845" lvl="1" indent="-177845">
              <a:spcBef>
                <a:spcPts val="622"/>
              </a:spcBef>
              <a:buFont typeface="Arial" panose="020B0604020202020204" pitchFamily="34" charset="0"/>
              <a:buChar char="•"/>
            </a:pPr>
            <a:r>
              <a:rPr lang="en-US" baseline="0" dirty="0" smtClean="0">
                <a:latin typeface="Calibri" panose="020F0502020204030204" pitchFamily="34" charset="0"/>
              </a:rPr>
              <a:t>Information for Assisters</a:t>
            </a:r>
          </a:p>
          <a:p>
            <a:pPr marL="177845" lvl="1" indent="-177845">
              <a:spcBef>
                <a:spcPts val="622"/>
              </a:spcBef>
              <a:buFont typeface="Arial" panose="020B0604020202020204" pitchFamily="34" charset="0"/>
              <a:buChar char="•"/>
            </a:pPr>
            <a:r>
              <a:rPr lang="en-US" baseline="0" dirty="0" smtClean="0">
                <a:latin typeface="Calibri" panose="020F0502020204030204" pitchFamily="34" charset="0"/>
              </a:rPr>
              <a:t>Resources</a:t>
            </a:r>
            <a:endParaRPr lang="en-US" dirty="0" smtClean="0">
              <a:latin typeface="Calibri" panose="020F0502020204030204" pitchFamily="34" charset="0"/>
            </a:endParaRPr>
          </a:p>
          <a:p>
            <a:pPr marL="177845" lvl="1" indent="-177845">
              <a:spcBef>
                <a:spcPts val="622"/>
              </a:spcBef>
              <a:buFont typeface="Wingdings" panose="05000000000000000000" pitchFamily="2" charset="2"/>
              <a:buChar char="§"/>
            </a:pPr>
            <a:endParaRPr lang="en-US" dirty="0" smtClean="0">
              <a:latin typeface="Calibri" panose="020F0502020204030204" pitchFamily="34" charset="0"/>
            </a:endParaRPr>
          </a:p>
          <a:p>
            <a:pPr marL="652099" lvl="2" indent="-177845">
              <a:spcBef>
                <a:spcPts val="622"/>
              </a:spcBef>
              <a:buFont typeface="Wingdings" panose="05000000000000000000" pitchFamily="2" charset="2"/>
              <a:buChar char="§"/>
            </a:pPr>
            <a:endParaRPr lang="en-US" dirty="0"/>
          </a:p>
        </p:txBody>
      </p:sp>
      <p:sp>
        <p:nvSpPr>
          <p:cNvPr id="4" name="Slide Number Placeholder 3"/>
          <p:cNvSpPr>
            <a:spLocks noGrp="1"/>
          </p:cNvSpPr>
          <p:nvPr>
            <p:ph type="sldNum" sz="quarter" idx="10"/>
          </p:nvPr>
        </p:nvSpPr>
        <p:spPr/>
        <p:txBody>
          <a:bodyPr/>
          <a:lstStyle/>
          <a:p>
            <a:fld id="{7B898A01-842B-0042-9AB7-55364486B929}" type="slidenum">
              <a:rPr lang="en-US" smtClean="0"/>
              <a:pPr/>
              <a:t>4</a:t>
            </a:fld>
            <a:endParaRPr lang="en-US" dirty="0"/>
          </a:p>
        </p:txBody>
      </p:sp>
    </p:spTree>
    <p:extLst>
      <p:ext uri="{BB962C8B-B14F-4D97-AF65-F5344CB8AC3E}">
        <p14:creationId xmlns:p14="http://schemas.microsoft.com/office/powerpoint/2010/main" val="42337560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7845" indent="-177845">
              <a:spcBef>
                <a:spcPts val="622"/>
              </a:spcBef>
              <a:buFont typeface="Wingdings" panose="05000000000000000000" pitchFamily="2" charset="2"/>
              <a:buChar char="§"/>
            </a:pPr>
            <a:r>
              <a:rPr lang="en-US" dirty="0" smtClean="0">
                <a:latin typeface="Calibri" panose="020F0502020204030204" pitchFamily="34" charset="0"/>
              </a:rPr>
              <a:t>The tax tool helps certain consumers claim the affordability exemption and calculate their premium tax credit (PTC)</a:t>
            </a:r>
          </a:p>
          <a:p>
            <a:pPr marL="177845" indent="-177845">
              <a:spcBef>
                <a:spcPts val="622"/>
              </a:spcBef>
              <a:buFont typeface="Wingdings" panose="05000000000000000000" pitchFamily="2" charset="2"/>
              <a:buChar char="§"/>
            </a:pPr>
            <a:r>
              <a:rPr lang="en-US" dirty="0" smtClean="0">
                <a:latin typeface="Calibri" panose="020F0502020204030204" pitchFamily="34" charset="0"/>
              </a:rPr>
              <a:t>The tax tool provides</a:t>
            </a:r>
            <a:endParaRPr lang="en-US" dirty="0">
              <a:latin typeface="Calibri" panose="020F0502020204030204" pitchFamily="34" charset="0"/>
            </a:endParaRPr>
          </a:p>
          <a:p>
            <a:pPr marL="355690" lvl="1" indent="-177845">
              <a:spcBef>
                <a:spcPts val="622"/>
              </a:spcBef>
              <a:buFont typeface="Arial" panose="020B0604020202020204" pitchFamily="34" charset="0"/>
              <a:buChar char="•"/>
            </a:pPr>
            <a:r>
              <a:rPr lang="en-US" dirty="0">
                <a:latin typeface="Calibri" panose="020F0502020204030204" pitchFamily="34" charset="0"/>
              </a:rPr>
              <a:t>A step in filing taxes for certain consumers to find essential </a:t>
            </a:r>
            <a:r>
              <a:rPr lang="en-US" dirty="0" smtClean="0">
                <a:latin typeface="Calibri" panose="020F0502020204030204" pitchFamily="34" charset="0"/>
              </a:rPr>
              <a:t>information </a:t>
            </a:r>
            <a:r>
              <a:rPr lang="en-US" dirty="0">
                <a:latin typeface="Calibri" panose="020F0502020204030204" pitchFamily="34" charset="0"/>
              </a:rPr>
              <a:t>that might not appear on Form 1095-A</a:t>
            </a:r>
          </a:p>
          <a:p>
            <a:pPr marL="355690" lvl="1" indent="-177845">
              <a:spcBef>
                <a:spcPts val="622"/>
              </a:spcBef>
              <a:buFont typeface="Arial" panose="020B0604020202020204" pitchFamily="34" charset="0"/>
              <a:buChar char="•"/>
            </a:pPr>
            <a:r>
              <a:rPr lang="en-US" dirty="0">
                <a:latin typeface="Calibri" panose="020F0502020204030204" pitchFamily="34" charset="0"/>
              </a:rPr>
              <a:t>A report with monthly break down of the </a:t>
            </a:r>
            <a:r>
              <a:rPr lang="en-US" dirty="0" smtClean="0">
                <a:latin typeface="Calibri" panose="020F0502020204030204" pitchFamily="34" charset="0"/>
              </a:rPr>
              <a:t>second </a:t>
            </a:r>
            <a:r>
              <a:rPr lang="en-US" dirty="0">
                <a:latin typeface="Calibri" panose="020F0502020204030204" pitchFamily="34" charset="0"/>
              </a:rPr>
              <a:t>lowest cost Silver plan (SLCSP) or </a:t>
            </a:r>
            <a:r>
              <a:rPr lang="en-US" dirty="0" smtClean="0">
                <a:latin typeface="Calibri" panose="020F0502020204030204" pitchFamily="34" charset="0"/>
              </a:rPr>
              <a:t>lowest </a:t>
            </a:r>
            <a:r>
              <a:rPr lang="en-US" dirty="0">
                <a:latin typeface="Calibri" panose="020F0502020204030204" pitchFamily="34" charset="0"/>
              </a:rPr>
              <a:t>cost Bronze plan (LCBP) using 2014 and/or 2015 plan data </a:t>
            </a:r>
          </a:p>
          <a:p>
            <a:pPr marL="177845" indent="-177845">
              <a:spcBef>
                <a:spcPts val="622"/>
              </a:spcBef>
              <a:buFont typeface="Wingdings" panose="05000000000000000000" pitchFamily="2" charset="2"/>
              <a:buChar char="§"/>
            </a:pPr>
            <a:r>
              <a:rPr lang="en-US" dirty="0" smtClean="0">
                <a:latin typeface="Calibri" panose="020F0502020204030204" pitchFamily="34" charset="0"/>
              </a:rPr>
              <a:t>The tax tool doesn’t</a:t>
            </a:r>
            <a:endParaRPr lang="en-US" dirty="0">
              <a:latin typeface="Calibri" panose="020F0502020204030204" pitchFamily="34" charset="0"/>
            </a:endParaRPr>
          </a:p>
          <a:p>
            <a:pPr marL="355690" lvl="1" indent="-177845">
              <a:spcBef>
                <a:spcPts val="622"/>
              </a:spcBef>
              <a:buFont typeface="Arial" panose="020B0604020202020204" pitchFamily="34" charset="0"/>
              <a:buChar char="•"/>
            </a:pPr>
            <a:r>
              <a:rPr lang="en-US" dirty="0">
                <a:latin typeface="Calibri" panose="020F0502020204030204" pitchFamily="34" charset="0"/>
              </a:rPr>
              <a:t>Provide advance premium tax credit (APTC), PTC, or eligibility</a:t>
            </a:r>
          </a:p>
          <a:p>
            <a:pPr marL="355690" lvl="1" indent="-177845">
              <a:spcBef>
                <a:spcPts val="622"/>
              </a:spcBef>
              <a:buFont typeface="Arial" panose="020B0604020202020204" pitchFamily="34" charset="0"/>
              <a:buChar char="•"/>
            </a:pPr>
            <a:r>
              <a:rPr lang="en-US" dirty="0">
                <a:latin typeface="Calibri" panose="020F0502020204030204" pitchFamily="34" charset="0"/>
              </a:rPr>
              <a:t>Require an account or login (i.e., anonymous)</a:t>
            </a:r>
          </a:p>
          <a:p>
            <a:pPr marL="355690" lvl="1" indent="-177845">
              <a:lnSpc>
                <a:spcPct val="120000"/>
              </a:lnSpc>
              <a:spcBef>
                <a:spcPts val="622"/>
              </a:spcBef>
              <a:buFont typeface="Arial" panose="020B0604020202020204" pitchFamily="34" charset="0"/>
              <a:buChar char="•"/>
            </a:pPr>
            <a:endParaRPr lang="en-US" dirty="0">
              <a:latin typeface="Calibri" panose="020F0502020204030204" pitchFamily="34" charset="0"/>
            </a:endParaRPr>
          </a:p>
          <a:p>
            <a:endParaRPr lang="en-US" strike="noStrike" dirty="0" smtClean="0">
              <a:solidFill>
                <a:srgbClr val="FF0000"/>
              </a:solidFill>
            </a:endParaRPr>
          </a:p>
          <a:p>
            <a:endParaRPr lang="en-US" strike="sngStrike" dirty="0">
              <a:solidFill>
                <a:srgbClr val="FF0000"/>
              </a:solidFill>
            </a:endParaRPr>
          </a:p>
        </p:txBody>
      </p:sp>
      <p:sp>
        <p:nvSpPr>
          <p:cNvPr id="4" name="Slide Number Placeholder 3"/>
          <p:cNvSpPr>
            <a:spLocks noGrp="1"/>
          </p:cNvSpPr>
          <p:nvPr>
            <p:ph type="sldNum" sz="quarter" idx="10"/>
          </p:nvPr>
        </p:nvSpPr>
        <p:spPr/>
        <p:txBody>
          <a:bodyPr/>
          <a:lstStyle/>
          <a:p>
            <a:fld id="{7B898A01-842B-0042-9AB7-55364486B929}" type="slidenum">
              <a:rPr lang="en-US" smtClean="0"/>
              <a:pPr/>
              <a:t>40</a:t>
            </a:fld>
            <a:endParaRPr lang="en-US" dirty="0"/>
          </a:p>
        </p:txBody>
      </p:sp>
    </p:spTree>
    <p:extLst>
      <p:ext uri="{BB962C8B-B14F-4D97-AF65-F5344CB8AC3E}">
        <p14:creationId xmlns:p14="http://schemas.microsoft.com/office/powerpoint/2010/main" val="7606324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7845" indent="-177845">
              <a:spcBef>
                <a:spcPts val="622"/>
              </a:spcBef>
              <a:buFont typeface="Wingdings" panose="05000000000000000000" pitchFamily="2" charset="2"/>
              <a:buChar char="§"/>
              <a:defRPr/>
            </a:pPr>
            <a:r>
              <a:rPr lang="en-US" dirty="0" smtClean="0"/>
              <a:t>There are different types of information you can find using the tax tool</a:t>
            </a:r>
            <a:r>
              <a:rPr lang="en-US" dirty="0"/>
              <a:t>. The tool will provide 2015 premiums for both the </a:t>
            </a:r>
            <a:r>
              <a:rPr lang="en-US" dirty="0" smtClean="0"/>
              <a:t>second </a:t>
            </a:r>
            <a:r>
              <a:rPr lang="en-US" dirty="0"/>
              <a:t>lowest cost Silver plan lowest cost Bronze </a:t>
            </a:r>
            <a:r>
              <a:rPr lang="en-US" dirty="0" smtClean="0"/>
              <a:t>plan. The tool is located at </a:t>
            </a:r>
            <a:r>
              <a:rPr lang="en-US" u="sng" dirty="0">
                <a:hlinkClick r:id="rId3" action="ppaction://hlinkfile"/>
              </a:rPr>
              <a:t>HealthCare.gov/tax-tool/</a:t>
            </a:r>
            <a:r>
              <a:rPr lang="en-US" dirty="0"/>
              <a:t> </a:t>
            </a:r>
            <a:r>
              <a:rPr lang="en-US" dirty="0" smtClean="0"/>
              <a:t>and </a:t>
            </a:r>
            <a:r>
              <a:rPr lang="en-US" dirty="0"/>
              <a:t>available in Spanish at </a:t>
            </a:r>
            <a:r>
              <a:rPr lang="en-US" u="sng" dirty="0">
                <a:hlinkClick r:id="rId4"/>
              </a:rPr>
              <a:t>CuidadoDeSalud.gov/es/tax-tool</a:t>
            </a:r>
            <a:r>
              <a:rPr lang="en-US" dirty="0"/>
              <a:t>.</a:t>
            </a:r>
          </a:p>
          <a:p>
            <a:pPr marL="355690" indent="-177845">
              <a:spcBef>
                <a:spcPts val="622"/>
              </a:spcBef>
              <a:buFont typeface="Arial" panose="020B0604020202020204" pitchFamily="34" charset="0"/>
              <a:buChar char="•"/>
            </a:pPr>
            <a:r>
              <a:rPr lang="en-US" dirty="0" smtClean="0"/>
              <a:t>The </a:t>
            </a:r>
            <a:r>
              <a:rPr lang="en-US" dirty="0"/>
              <a:t>second lowest cost </a:t>
            </a:r>
            <a:r>
              <a:rPr lang="en-US" dirty="0" smtClean="0"/>
              <a:t>Silver </a:t>
            </a:r>
            <a:r>
              <a:rPr lang="en-US" dirty="0"/>
              <a:t>plan (SLCSP) </a:t>
            </a:r>
            <a:r>
              <a:rPr lang="en-US" dirty="0" smtClean="0"/>
              <a:t>information </a:t>
            </a:r>
            <a:r>
              <a:rPr lang="en-US" dirty="0"/>
              <a:t>can help you if you didn’t take or qualify for the advance payment of the premium tax credit (APTC), and you want to see if you can qualify for the premium tax credit (PTC). </a:t>
            </a:r>
          </a:p>
          <a:p>
            <a:pPr marL="355690" lvl="1" indent="-177845">
              <a:spcBef>
                <a:spcPts val="622"/>
              </a:spcBef>
              <a:buFont typeface="Arial" panose="020B0604020202020204" pitchFamily="34" charset="0"/>
              <a:buChar char="•"/>
            </a:pPr>
            <a:r>
              <a:rPr lang="en-US" dirty="0" smtClean="0"/>
              <a:t>The tool </a:t>
            </a:r>
            <a:r>
              <a:rPr lang="en-US" dirty="0"/>
              <a:t>can </a:t>
            </a:r>
            <a:r>
              <a:rPr lang="en-US" dirty="0" smtClean="0"/>
              <a:t>also be </a:t>
            </a:r>
            <a:r>
              <a:rPr lang="en-US" dirty="0"/>
              <a:t>used to complete Form 8965, Health Coverage Exemptions. </a:t>
            </a:r>
            <a:r>
              <a:rPr lang="en-US" dirty="0" smtClean="0"/>
              <a:t>The lowest cost Bronze plan (LCBP) information will help you find out if you qualify for an exemption. </a:t>
            </a:r>
          </a:p>
          <a:p>
            <a:endParaRPr lang="en-US" dirty="0"/>
          </a:p>
        </p:txBody>
      </p:sp>
      <p:sp>
        <p:nvSpPr>
          <p:cNvPr id="4" name="Slide Number Placeholder 3"/>
          <p:cNvSpPr>
            <a:spLocks noGrp="1"/>
          </p:cNvSpPr>
          <p:nvPr>
            <p:ph type="sldNum" sz="quarter" idx="10"/>
          </p:nvPr>
        </p:nvSpPr>
        <p:spPr/>
        <p:txBody>
          <a:bodyPr/>
          <a:lstStyle/>
          <a:p>
            <a:fld id="{7B898A01-842B-0042-9AB7-55364486B929}" type="slidenum">
              <a:rPr lang="en-US" smtClean="0"/>
              <a:pPr/>
              <a:t>41</a:t>
            </a:fld>
            <a:endParaRPr lang="en-US" dirty="0"/>
          </a:p>
        </p:txBody>
      </p:sp>
    </p:spTree>
    <p:extLst>
      <p:ext uri="{BB962C8B-B14F-4D97-AF65-F5344CB8AC3E}">
        <p14:creationId xmlns:p14="http://schemas.microsoft.com/office/powerpoint/2010/main" val="38176827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833" indent="-233833" defTabSz="948507">
              <a:spcBef>
                <a:spcPts val="622"/>
              </a:spcBef>
              <a:buFont typeface="Wingdings" panose="05000000000000000000" pitchFamily="2" charset="2"/>
              <a:buChar char="§"/>
            </a:pPr>
            <a:r>
              <a:rPr lang="en-US" dirty="0" smtClean="0">
                <a:solidFill>
                  <a:prstClr val="black"/>
                </a:solidFill>
                <a:latin typeface="Calibri" panose="020F0502020204030204" pitchFamily="34" charset="0"/>
              </a:rPr>
              <a:t>For </a:t>
            </a:r>
            <a:r>
              <a:rPr lang="en-US" dirty="0">
                <a:solidFill>
                  <a:prstClr val="black"/>
                </a:solidFill>
                <a:latin typeface="Calibri" panose="020F0502020204030204" pitchFamily="34" charset="0"/>
              </a:rPr>
              <a:t>more information about how your Marketplace coverage will affect your taxes:</a:t>
            </a:r>
          </a:p>
          <a:p>
            <a:pPr marL="410032" lvl="1" indent="-176199" defTabSz="948507">
              <a:spcBef>
                <a:spcPts val="622"/>
              </a:spcBef>
              <a:buFont typeface="Arial" panose="020B0604020202020204" pitchFamily="34" charset="0"/>
              <a:buChar char="•"/>
            </a:pPr>
            <a:r>
              <a:rPr lang="en-US" dirty="0">
                <a:solidFill>
                  <a:prstClr val="black"/>
                </a:solidFill>
                <a:latin typeface="Calibri" panose="020F0502020204030204" pitchFamily="34" charset="0"/>
              </a:rPr>
              <a:t>Visit </a:t>
            </a:r>
            <a:r>
              <a:rPr lang="en-US" dirty="0">
                <a:solidFill>
                  <a:prstClr val="black"/>
                </a:solidFill>
                <a:latin typeface="Calibri" panose="020F0502020204030204" pitchFamily="34" charset="0"/>
                <a:hlinkClick r:id="rId3"/>
              </a:rPr>
              <a:t>HealthCare.gov/taxes/</a:t>
            </a:r>
            <a:r>
              <a:rPr lang="en-US" dirty="0">
                <a:solidFill>
                  <a:prstClr val="black"/>
                </a:solidFill>
                <a:latin typeface="Calibri" panose="020F0502020204030204" pitchFamily="34" charset="0"/>
              </a:rPr>
              <a:t> or</a:t>
            </a:r>
          </a:p>
          <a:p>
            <a:pPr marL="410032" lvl="1" indent="-176199" defTabSz="948507">
              <a:spcBef>
                <a:spcPts val="622"/>
              </a:spcBef>
              <a:buFont typeface="Arial" panose="020B0604020202020204" pitchFamily="34" charset="0"/>
              <a:buChar char="•"/>
            </a:pPr>
            <a:r>
              <a:rPr lang="en-US" dirty="0">
                <a:solidFill>
                  <a:prstClr val="black"/>
                </a:solidFill>
                <a:latin typeface="Calibri" panose="020F0502020204030204" pitchFamily="34" charset="0"/>
              </a:rPr>
              <a:t>Call the Marketplace Call Center at 1-800-318-2596 (TTY: 1-855-889-4325)</a:t>
            </a:r>
          </a:p>
          <a:p>
            <a:pPr marL="233833" indent="-233833" defTabSz="948507">
              <a:spcBef>
                <a:spcPts val="622"/>
              </a:spcBef>
              <a:buFont typeface="Wingdings" panose="05000000000000000000" pitchFamily="2" charset="2"/>
              <a:buChar char="§"/>
            </a:pPr>
            <a:r>
              <a:rPr lang="en-US" dirty="0" smtClean="0">
                <a:solidFill>
                  <a:prstClr val="black"/>
                </a:solidFill>
                <a:latin typeface="Calibri" panose="020F0502020204030204" pitchFamily="34" charset="0"/>
              </a:rPr>
              <a:t>If </a:t>
            </a:r>
            <a:r>
              <a:rPr lang="en-US" dirty="0">
                <a:solidFill>
                  <a:prstClr val="black"/>
                </a:solidFill>
                <a:latin typeface="Calibri" panose="020F0502020204030204" pitchFamily="34" charset="0"/>
              </a:rPr>
              <a:t>you have questions about your taxes, need Form 8962 or 8965, or want to learn more about the fee for not having health coverage, visit </a:t>
            </a:r>
            <a:r>
              <a:rPr lang="en-US" dirty="0">
                <a:solidFill>
                  <a:prstClr val="black"/>
                </a:solidFill>
                <a:latin typeface="Calibri" panose="020F0502020204030204" pitchFamily="34" charset="0"/>
                <a:hlinkClick r:id="rId4"/>
              </a:rPr>
              <a:t>IRS.gov</a:t>
            </a:r>
            <a:r>
              <a:rPr lang="en-US" dirty="0">
                <a:solidFill>
                  <a:prstClr val="black"/>
                </a:solidFill>
                <a:latin typeface="Calibri" panose="020F0502020204030204" pitchFamily="34" charset="0"/>
              </a:rPr>
              <a:t>. A toll-free line is also available for routine customer service at (800) </a:t>
            </a:r>
            <a:r>
              <a:rPr lang="en-US" dirty="0" smtClean="0">
                <a:solidFill>
                  <a:prstClr val="black"/>
                </a:solidFill>
                <a:latin typeface="Calibri" panose="020F0502020204030204" pitchFamily="34" charset="0"/>
              </a:rPr>
              <a:t>829-1040. Consumers </a:t>
            </a:r>
            <a:r>
              <a:rPr lang="en-US" dirty="0">
                <a:solidFill>
                  <a:prstClr val="black"/>
                </a:solidFill>
                <a:latin typeface="Calibri" panose="020F0502020204030204" pitchFamily="34" charset="0"/>
              </a:rPr>
              <a:t>who call this toll-free line may receive live or automated assistance (recorded answers</a:t>
            </a:r>
            <a:r>
              <a:rPr lang="en-US" dirty="0" smtClean="0">
                <a:solidFill>
                  <a:prstClr val="black"/>
                </a:solidFill>
                <a:latin typeface="Calibri" panose="020F0502020204030204" pitchFamily="34" charset="0"/>
              </a:rPr>
              <a:t>)</a:t>
            </a:r>
          </a:p>
          <a:p>
            <a:pPr marL="177845" lvl="1" indent="-177845">
              <a:spcBef>
                <a:spcPts val="622"/>
              </a:spcBef>
              <a:buFont typeface="Wingdings" panose="05000000000000000000" pitchFamily="2" charset="2"/>
              <a:buChar char="§"/>
            </a:pPr>
            <a:r>
              <a:rPr lang="en-US" dirty="0" smtClean="0"/>
              <a:t>For </a:t>
            </a:r>
            <a:r>
              <a:rPr lang="en-US" dirty="0"/>
              <a:t>more information about tax filing and the Affordable Care Act visit </a:t>
            </a:r>
            <a:r>
              <a:rPr lang="en-US" dirty="0">
                <a:hlinkClick r:id="rId5"/>
              </a:rPr>
              <a:t>irs.gov/Affordable-Care-Act</a:t>
            </a:r>
            <a:r>
              <a:rPr lang="en-US" dirty="0"/>
              <a:t>.</a:t>
            </a:r>
          </a:p>
          <a:p>
            <a:endParaRPr lang="en-US" b="1" dirty="0">
              <a:latin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7B898A01-842B-0042-9AB7-55364486B929}" type="slidenum">
              <a:rPr lang="en-US" smtClean="0"/>
              <a:pPr/>
              <a:t>42</a:t>
            </a:fld>
            <a:endParaRPr lang="en-US" dirty="0"/>
          </a:p>
        </p:txBody>
      </p:sp>
    </p:spTree>
    <p:extLst>
      <p:ext uri="{BB962C8B-B14F-4D97-AF65-F5344CB8AC3E}">
        <p14:creationId xmlns:p14="http://schemas.microsoft.com/office/powerpoint/2010/main" val="23237814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2500">
                <a:solidFill>
                  <a:schemeClr val="tx1"/>
                </a:solidFill>
                <a:latin typeface="Arial" pitchFamily="34" charset="0"/>
                <a:ea typeface="Geneva" charset="-128"/>
              </a:defRPr>
            </a:lvl1pPr>
            <a:lvl2pPr marL="775522" indent="-298278">
              <a:defRPr sz="2500">
                <a:solidFill>
                  <a:schemeClr val="tx1"/>
                </a:solidFill>
                <a:latin typeface="Arial" pitchFamily="34" charset="0"/>
                <a:ea typeface="Geneva" charset="-128"/>
              </a:defRPr>
            </a:lvl2pPr>
            <a:lvl3pPr marL="1193111" indent="-238623">
              <a:defRPr sz="2500">
                <a:solidFill>
                  <a:schemeClr val="tx1"/>
                </a:solidFill>
                <a:latin typeface="Arial" pitchFamily="34" charset="0"/>
                <a:ea typeface="Geneva" charset="-128"/>
              </a:defRPr>
            </a:lvl3pPr>
            <a:lvl4pPr marL="1670355" indent="-238623">
              <a:defRPr sz="2500">
                <a:solidFill>
                  <a:schemeClr val="tx1"/>
                </a:solidFill>
                <a:latin typeface="Arial" pitchFamily="34" charset="0"/>
                <a:ea typeface="Geneva" charset="-128"/>
              </a:defRPr>
            </a:lvl4pPr>
            <a:lvl5pPr marL="2147601" indent="-238623">
              <a:defRPr sz="2500">
                <a:solidFill>
                  <a:schemeClr val="tx1"/>
                </a:solidFill>
                <a:latin typeface="Arial" pitchFamily="34" charset="0"/>
                <a:ea typeface="Geneva" charset="-128"/>
              </a:defRPr>
            </a:lvl5pPr>
            <a:lvl6pPr marL="2624845" indent="-238623" eaLnBrk="0" fontAlgn="base" hangingPunct="0">
              <a:spcBef>
                <a:spcPct val="0"/>
              </a:spcBef>
              <a:spcAft>
                <a:spcPct val="0"/>
              </a:spcAft>
              <a:defRPr sz="2500">
                <a:solidFill>
                  <a:schemeClr val="tx1"/>
                </a:solidFill>
                <a:latin typeface="Arial" pitchFamily="34" charset="0"/>
                <a:ea typeface="Geneva" charset="-128"/>
              </a:defRPr>
            </a:lvl6pPr>
            <a:lvl7pPr marL="3102089" indent="-238623" eaLnBrk="0" fontAlgn="base" hangingPunct="0">
              <a:spcBef>
                <a:spcPct val="0"/>
              </a:spcBef>
              <a:spcAft>
                <a:spcPct val="0"/>
              </a:spcAft>
              <a:defRPr sz="2500">
                <a:solidFill>
                  <a:schemeClr val="tx1"/>
                </a:solidFill>
                <a:latin typeface="Arial" pitchFamily="34" charset="0"/>
                <a:ea typeface="Geneva" charset="-128"/>
              </a:defRPr>
            </a:lvl7pPr>
            <a:lvl8pPr marL="3579334" indent="-238623" eaLnBrk="0" fontAlgn="base" hangingPunct="0">
              <a:spcBef>
                <a:spcPct val="0"/>
              </a:spcBef>
              <a:spcAft>
                <a:spcPct val="0"/>
              </a:spcAft>
              <a:defRPr sz="2500">
                <a:solidFill>
                  <a:schemeClr val="tx1"/>
                </a:solidFill>
                <a:latin typeface="Arial" pitchFamily="34" charset="0"/>
                <a:ea typeface="Geneva" charset="-128"/>
              </a:defRPr>
            </a:lvl8pPr>
            <a:lvl9pPr marL="4056579" indent="-238623" eaLnBrk="0" fontAlgn="base" hangingPunct="0">
              <a:spcBef>
                <a:spcPct val="0"/>
              </a:spcBef>
              <a:spcAft>
                <a:spcPct val="0"/>
              </a:spcAft>
              <a:defRPr sz="2500">
                <a:solidFill>
                  <a:schemeClr val="tx1"/>
                </a:solidFill>
                <a:latin typeface="Arial" pitchFamily="34" charset="0"/>
                <a:ea typeface="Geneva" charset="-128"/>
              </a:defRPr>
            </a:lvl9pPr>
          </a:lstStyle>
          <a:p>
            <a:fld id="{50A4DABA-7E6D-4BED-8500-A5B311FE8B27}" type="slidenum">
              <a:rPr lang="en-US" altLang="en-US" sz="1200"/>
              <a:pPr/>
              <a:t>43</a:t>
            </a:fld>
            <a:endParaRPr lang="en-US" altLang="en-US" sz="1200" dirty="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marL="233833" indent="-233833" defTabSz="948507">
              <a:spcBef>
                <a:spcPts val="622"/>
              </a:spcBef>
              <a:buFont typeface="Wingdings" panose="05000000000000000000" pitchFamily="2" charset="2"/>
              <a:buChar char="§"/>
              <a:defRPr/>
            </a:pPr>
            <a:r>
              <a:rPr lang="en-US" altLang="en-US" dirty="0">
                <a:solidFill>
                  <a:prstClr val="black"/>
                </a:solidFill>
                <a:latin typeface="Calibri" panose="020F0502020204030204" pitchFamily="34" charset="0"/>
              </a:rPr>
              <a:t>You can get assistance with preparing you income tax return at no cost from the following:</a:t>
            </a:r>
          </a:p>
          <a:p>
            <a:pPr marL="410032" indent="-176199" defTabSz="948507">
              <a:spcBef>
                <a:spcPts val="622"/>
              </a:spcBef>
              <a:buFont typeface="Arial" panose="020B0604020202020204" pitchFamily="34" charset="0"/>
              <a:buChar char="•"/>
              <a:defRPr/>
            </a:pPr>
            <a:r>
              <a:rPr lang="en-US" altLang="en-US" dirty="0">
                <a:solidFill>
                  <a:prstClr val="black"/>
                </a:solidFill>
                <a:latin typeface="Calibri" panose="020F0502020204030204" pitchFamily="34" charset="0"/>
              </a:rPr>
              <a:t>Volunteer Income Tax Assistance (VITA)</a:t>
            </a:r>
          </a:p>
          <a:p>
            <a:pPr indent="414972">
              <a:spcBef>
                <a:spcPts val="622"/>
              </a:spcBef>
            </a:pPr>
            <a:r>
              <a:rPr lang="en-US" dirty="0">
                <a:latin typeface="Calibri" panose="020F0502020204030204" pitchFamily="34" charset="0"/>
              </a:rPr>
              <a:t> </a:t>
            </a:r>
            <a:r>
              <a:rPr lang="en-US" u="sng" dirty="0" smtClean="0">
                <a:latin typeface="Calibri" panose="020F0502020204030204" pitchFamily="34" charset="0"/>
                <a:hlinkClick r:id="rId3"/>
              </a:rPr>
              <a:t>irs.gov/Individuals/Find-a-Location-for-Free-Tax-Prep</a:t>
            </a:r>
            <a:endParaRPr lang="en-US" dirty="0">
              <a:latin typeface="Calibri" panose="020F0502020204030204" pitchFamily="34" charset="0"/>
            </a:endParaRPr>
          </a:p>
          <a:p>
            <a:pPr marL="410032" indent="-176199" defTabSz="948507">
              <a:spcBef>
                <a:spcPts val="622"/>
              </a:spcBef>
              <a:buFont typeface="Arial" panose="020B0604020202020204" pitchFamily="34" charset="0"/>
              <a:buChar char="•"/>
              <a:defRPr/>
            </a:pPr>
            <a:r>
              <a:rPr lang="en-US" altLang="en-US" dirty="0">
                <a:solidFill>
                  <a:prstClr val="black"/>
                </a:solidFill>
                <a:latin typeface="Calibri" panose="020F0502020204030204" pitchFamily="34" charset="0"/>
              </a:rPr>
              <a:t>AARP – Tax Aide</a:t>
            </a:r>
          </a:p>
          <a:p>
            <a:pPr marL="410032" defTabSz="948507">
              <a:spcBef>
                <a:spcPts val="622"/>
              </a:spcBef>
            </a:pPr>
            <a:r>
              <a:rPr lang="en-US" u="sng" dirty="0">
                <a:latin typeface="Calibri" panose="020F0502020204030204" pitchFamily="34" charset="0"/>
                <a:hlinkClick r:id="rId4"/>
              </a:rPr>
              <a:t>aarp.org/applications/VMISLocator/searchTaxAideLocations.action</a:t>
            </a:r>
            <a:endParaRPr lang="en-US" dirty="0">
              <a:latin typeface="Calibri" panose="020F0502020204030204" pitchFamily="34" charset="0"/>
            </a:endParaRPr>
          </a:p>
          <a:p>
            <a:pPr marL="410032" defTabSz="948507">
              <a:spcBef>
                <a:spcPts val="622"/>
              </a:spcBef>
            </a:pPr>
            <a:endParaRPr lang="en-US" altLang="en-US" u="sng" dirty="0">
              <a:solidFill>
                <a:srgbClr val="0070C0"/>
              </a:solidFill>
              <a:latin typeface="Calibri" panose="020F0502020204030204" pitchFamily="34" charset="0"/>
            </a:endParaRPr>
          </a:p>
        </p:txBody>
      </p:sp>
    </p:spTree>
    <p:extLst>
      <p:ext uri="{BB962C8B-B14F-4D97-AF65-F5344CB8AC3E}">
        <p14:creationId xmlns:p14="http://schemas.microsoft.com/office/powerpoint/2010/main" val="2016643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898A01-842B-0042-9AB7-55364486B929}" type="slidenum">
              <a:rPr lang="en-US" smtClean="0"/>
              <a:pPr/>
              <a:t>44</a:t>
            </a:fld>
            <a:endParaRPr lang="en-US" dirty="0"/>
          </a:p>
        </p:txBody>
      </p:sp>
    </p:spTree>
    <p:extLst>
      <p:ext uri="{BB962C8B-B14F-4D97-AF65-F5344CB8AC3E}">
        <p14:creationId xmlns:p14="http://schemas.microsoft.com/office/powerpoint/2010/main" val="621613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898A01-842B-0042-9AB7-55364486B929}" type="slidenum">
              <a:rPr lang="en-US" smtClean="0"/>
              <a:pPr/>
              <a:t>45</a:t>
            </a:fld>
            <a:endParaRPr lang="en-US" dirty="0"/>
          </a:p>
        </p:txBody>
      </p:sp>
    </p:spTree>
    <p:extLst>
      <p:ext uri="{BB962C8B-B14F-4D97-AF65-F5344CB8AC3E}">
        <p14:creationId xmlns:p14="http://schemas.microsoft.com/office/powerpoint/2010/main" val="337357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7845" indent="-177845">
              <a:spcBef>
                <a:spcPts val="622"/>
              </a:spcBef>
              <a:buFont typeface="Wingdings" panose="05000000000000000000" pitchFamily="2" charset="2"/>
              <a:buChar char="§"/>
            </a:pPr>
            <a:r>
              <a:rPr lang="en-US" dirty="0" smtClean="0">
                <a:latin typeface="Calibri" panose="020F0502020204030204" pitchFamily="34" charset="0"/>
              </a:rPr>
              <a:t>Consumers will have to take different actions depending on their health coverage, and financial and other situations. This presentation addresses the needs and actions for 2 groups of consumers: </a:t>
            </a:r>
          </a:p>
          <a:p>
            <a:pPr marL="355690" indent="-177845">
              <a:spcBef>
                <a:spcPts val="622"/>
              </a:spcBef>
              <a:buFont typeface="Arial" panose="020B0604020202020204" pitchFamily="34" charset="0"/>
              <a:buChar char="•"/>
            </a:pPr>
            <a:r>
              <a:rPr lang="en-US" b="1" dirty="0">
                <a:latin typeface="Calibri" panose="020F0502020204030204" pitchFamily="34" charset="0"/>
              </a:rPr>
              <a:t>Consumers </a:t>
            </a:r>
            <a:r>
              <a:rPr lang="en-US" b="1" dirty="0" smtClean="0">
                <a:latin typeface="Calibri" panose="020F0502020204030204" pitchFamily="34" charset="0"/>
              </a:rPr>
              <a:t>who had </a:t>
            </a:r>
            <a:r>
              <a:rPr lang="en-US" b="1" dirty="0">
                <a:latin typeface="Calibri" panose="020F0502020204030204" pitchFamily="34" charset="0"/>
              </a:rPr>
              <a:t>health coverage in </a:t>
            </a:r>
            <a:r>
              <a:rPr lang="en-US" b="1" dirty="0" smtClean="0">
                <a:latin typeface="Calibri" panose="020F0502020204030204" pitchFamily="34" charset="0"/>
              </a:rPr>
              <a:t>2015</a:t>
            </a:r>
          </a:p>
          <a:p>
            <a:pPr marL="533535" lvl="1" indent="-177845">
              <a:spcBef>
                <a:spcPts val="622"/>
              </a:spcBef>
              <a:buSzPct val="60000"/>
              <a:buFont typeface="Wingdings" panose="05000000000000000000" pitchFamily="2" charset="2"/>
              <a:buChar char="q"/>
            </a:pPr>
            <a:r>
              <a:rPr lang="en-US" dirty="0">
                <a:latin typeface="Calibri" panose="020F0502020204030204" pitchFamily="34" charset="0"/>
              </a:rPr>
              <a:t>Receive their Form </a:t>
            </a:r>
            <a:r>
              <a:rPr lang="en-US" dirty="0" smtClean="0">
                <a:latin typeface="Calibri" panose="020F0502020204030204" pitchFamily="34" charset="0"/>
              </a:rPr>
              <a:t>1095-A, Forms 1095-B, or Form 1095-C</a:t>
            </a:r>
            <a:endParaRPr lang="en-US" dirty="0">
              <a:latin typeface="Calibri" panose="020F0502020204030204" pitchFamily="34" charset="0"/>
            </a:endParaRPr>
          </a:p>
          <a:p>
            <a:pPr marL="711380" indent="-177845">
              <a:spcBef>
                <a:spcPts val="622"/>
              </a:spcBef>
              <a:buSzPct val="60000"/>
              <a:buFont typeface="Courier New" panose="02070309020205020404" pitchFamily="49" charset="0"/>
              <a:buChar char="o"/>
            </a:pPr>
            <a:r>
              <a:rPr lang="en-US" dirty="0">
                <a:latin typeface="Calibri" panose="020F0502020204030204" pitchFamily="34" charset="0"/>
              </a:rPr>
              <a:t>If that coverage was a health plan through the </a:t>
            </a:r>
            <a:r>
              <a:rPr lang="en-US" dirty="0" smtClean="0">
                <a:latin typeface="Calibri" panose="020F0502020204030204" pitchFamily="34" charset="0"/>
              </a:rPr>
              <a:t>Marketplace</a:t>
            </a:r>
            <a:endParaRPr lang="en-US" dirty="0">
              <a:latin typeface="Calibri" panose="020F0502020204030204" pitchFamily="34" charset="0"/>
            </a:endParaRPr>
          </a:p>
          <a:p>
            <a:pPr marL="711380" indent="-177845">
              <a:spcBef>
                <a:spcPts val="622"/>
              </a:spcBef>
              <a:buSzPct val="60000"/>
              <a:buFont typeface="Courier New" panose="02070309020205020404" pitchFamily="49" charset="0"/>
              <a:buChar char="o"/>
            </a:pPr>
            <a:r>
              <a:rPr lang="en-US" dirty="0">
                <a:latin typeface="Calibri" panose="020F0502020204030204" pitchFamily="34" charset="0"/>
              </a:rPr>
              <a:t>If </a:t>
            </a:r>
            <a:r>
              <a:rPr lang="en-US" dirty="0" smtClean="0">
                <a:latin typeface="Calibri" panose="020F0502020204030204" pitchFamily="34" charset="0"/>
              </a:rPr>
              <a:t>they had </a:t>
            </a:r>
            <a:r>
              <a:rPr lang="en-US" dirty="0">
                <a:latin typeface="Calibri" panose="020F0502020204030204" pitchFamily="34" charset="0"/>
              </a:rPr>
              <a:t>non-Marketplace coverage (such as employer sponsored insurance, Medicare, or </a:t>
            </a:r>
            <a:r>
              <a:rPr lang="en-US" dirty="0" smtClean="0">
                <a:latin typeface="Calibri" panose="020F0502020204030204" pitchFamily="34" charset="0"/>
              </a:rPr>
              <a:t>Medicaid)</a:t>
            </a:r>
          </a:p>
          <a:p>
            <a:pPr marL="533535" indent="-177845">
              <a:spcBef>
                <a:spcPts val="622"/>
              </a:spcBef>
              <a:buSzPct val="60000"/>
              <a:buFont typeface="Wingdings" panose="05000000000000000000" pitchFamily="2" charset="2"/>
              <a:buChar char="q"/>
            </a:pPr>
            <a:r>
              <a:rPr lang="en-US" dirty="0" smtClean="0">
                <a:latin typeface="Calibri" panose="020F0502020204030204" pitchFamily="34" charset="0"/>
              </a:rPr>
              <a:t>File their tax return and reconcile and tax credits </a:t>
            </a:r>
          </a:p>
          <a:p>
            <a:pPr marL="355690" indent="-177845">
              <a:spcBef>
                <a:spcPts val="622"/>
              </a:spcBef>
              <a:buFont typeface="Arial" panose="020B0604020202020204" pitchFamily="34" charset="0"/>
              <a:buChar char="•"/>
            </a:pPr>
            <a:r>
              <a:rPr lang="en-US" b="1" dirty="0" smtClean="0">
                <a:latin typeface="Calibri" panose="020F0502020204030204" pitchFamily="34" charset="0"/>
              </a:rPr>
              <a:t>Consumers </a:t>
            </a:r>
            <a:r>
              <a:rPr lang="en-US" b="1" dirty="0">
                <a:latin typeface="Calibri" panose="020F0502020204030204" pitchFamily="34" charset="0"/>
              </a:rPr>
              <a:t>who were uninsured for part or all of </a:t>
            </a:r>
            <a:r>
              <a:rPr lang="en-US" b="1" dirty="0" smtClean="0">
                <a:latin typeface="Calibri" panose="020F0502020204030204" pitchFamily="34" charset="0"/>
              </a:rPr>
              <a:t>2015</a:t>
            </a:r>
          </a:p>
          <a:p>
            <a:pPr marL="533535" indent="-177845">
              <a:spcBef>
                <a:spcPts val="622"/>
              </a:spcBef>
              <a:buSzPct val="60000"/>
              <a:buFont typeface="Wingdings" panose="05000000000000000000" pitchFamily="2" charset="2"/>
              <a:buChar char="q"/>
            </a:pPr>
            <a:r>
              <a:rPr lang="en-US" dirty="0" smtClean="0">
                <a:latin typeface="Calibri" panose="020F0502020204030204" pitchFamily="34" charset="0"/>
              </a:rPr>
              <a:t>Apply for an exemption</a:t>
            </a:r>
          </a:p>
          <a:p>
            <a:pPr marL="711380" indent="-177845">
              <a:spcBef>
                <a:spcPts val="622"/>
              </a:spcBef>
              <a:buSzPct val="60000"/>
              <a:buFont typeface="Courier New" panose="02070309020205020404" pitchFamily="49" charset="0"/>
              <a:buChar char="o"/>
            </a:pPr>
            <a:r>
              <a:rPr lang="en-US" dirty="0">
                <a:latin typeface="Calibri" panose="020F0502020204030204" pitchFamily="34" charset="0"/>
              </a:rPr>
              <a:t>If they don’t have an exemption, pay the shared responsibility payment (fee)</a:t>
            </a:r>
          </a:p>
          <a:p>
            <a:pPr marL="533535" indent="-177845">
              <a:spcBef>
                <a:spcPts val="622"/>
              </a:spcBef>
              <a:buSzPct val="60000"/>
              <a:buFont typeface="Wingdings" panose="05000000000000000000" pitchFamily="2" charset="2"/>
              <a:buChar char="q"/>
            </a:pPr>
            <a:r>
              <a:rPr lang="en-US" dirty="0" smtClean="0">
                <a:latin typeface="Calibri" panose="020F0502020204030204" pitchFamily="34" charset="0"/>
              </a:rPr>
              <a:t>If they have </a:t>
            </a:r>
            <a:r>
              <a:rPr lang="en-US" dirty="0">
                <a:latin typeface="Calibri" panose="020F0502020204030204" pitchFamily="34" charset="0"/>
              </a:rPr>
              <a:t>an approved </a:t>
            </a:r>
            <a:r>
              <a:rPr lang="en-US" dirty="0" smtClean="0">
                <a:latin typeface="Calibri" panose="020F0502020204030204" pitchFamily="34" charset="0"/>
              </a:rPr>
              <a:t>exemption</a:t>
            </a:r>
          </a:p>
          <a:p>
            <a:pPr marL="711380" indent="-177845">
              <a:spcBef>
                <a:spcPts val="622"/>
              </a:spcBef>
              <a:buSzPct val="60000"/>
              <a:buFont typeface="Courier New" panose="02070309020205020404" pitchFamily="49" charset="0"/>
              <a:buChar char="o"/>
            </a:pPr>
            <a:r>
              <a:rPr lang="en-US" dirty="0">
                <a:latin typeface="Calibri" panose="020F0502020204030204" pitchFamily="34" charset="0"/>
              </a:rPr>
              <a:t>They don’t have to pay the fee</a:t>
            </a:r>
          </a:p>
          <a:p>
            <a:pPr marL="533535" indent="-177845">
              <a:buSzPct val="60000"/>
              <a:buFont typeface="Wingdings" panose="05000000000000000000" pitchFamily="2" charset="2"/>
              <a:buChar char="q"/>
            </a:pPr>
            <a:endParaRPr lang="en-US" dirty="0"/>
          </a:p>
        </p:txBody>
      </p:sp>
      <p:sp>
        <p:nvSpPr>
          <p:cNvPr id="4" name="Slide Number Placeholder 3"/>
          <p:cNvSpPr>
            <a:spLocks noGrp="1"/>
          </p:cNvSpPr>
          <p:nvPr>
            <p:ph type="sldNum" sz="quarter" idx="10"/>
          </p:nvPr>
        </p:nvSpPr>
        <p:spPr/>
        <p:txBody>
          <a:bodyPr/>
          <a:lstStyle/>
          <a:p>
            <a:fld id="{7B898A01-842B-0042-9AB7-55364486B929}"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3886391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7845" indent="-177845">
              <a:spcBef>
                <a:spcPts val="622"/>
              </a:spcBef>
              <a:buFont typeface="Wingdings" panose="05000000000000000000" pitchFamily="2" charset="2"/>
              <a:buChar char="§"/>
            </a:pPr>
            <a:r>
              <a:rPr lang="en-US" dirty="0" smtClean="0"/>
              <a:t>Most people just need to check a box on their tax form. </a:t>
            </a:r>
          </a:p>
          <a:p>
            <a:pPr marL="177845" indent="-177845">
              <a:spcBef>
                <a:spcPts val="622"/>
              </a:spcBef>
              <a:buFont typeface="Wingdings" panose="05000000000000000000" pitchFamily="2" charset="2"/>
              <a:buChar char="§"/>
            </a:pPr>
            <a:r>
              <a:rPr lang="en-US" dirty="0" smtClean="0"/>
              <a:t>If the consumer had non-Marketplace minimum essential health coverage for every month of 2015 for themselves, their spouse (if filing jointly),</a:t>
            </a:r>
            <a:r>
              <a:rPr lang="en-US" dirty="0" smtClean="0">
                <a:solidFill>
                  <a:srgbClr val="92D050"/>
                </a:solidFill>
              </a:rPr>
              <a:t> </a:t>
            </a:r>
            <a:r>
              <a:rPr lang="en-US" dirty="0" smtClean="0"/>
              <a:t>and anyone they could or did claim as a dependent, they’ll just check a box on their tax return.</a:t>
            </a:r>
          </a:p>
          <a:p>
            <a:endParaRPr lang="en-US" dirty="0"/>
          </a:p>
        </p:txBody>
      </p:sp>
      <p:sp>
        <p:nvSpPr>
          <p:cNvPr id="4" name="Slide Number Placeholder 3"/>
          <p:cNvSpPr>
            <a:spLocks noGrp="1"/>
          </p:cNvSpPr>
          <p:nvPr>
            <p:ph type="sldNum" sz="quarter" idx="10"/>
          </p:nvPr>
        </p:nvSpPr>
        <p:spPr/>
        <p:txBody>
          <a:bodyPr/>
          <a:lstStyle/>
          <a:p>
            <a:fld id="{7B898A01-842B-0042-9AB7-55364486B929}" type="slidenum">
              <a:rPr lang="en-US" smtClean="0"/>
              <a:pPr/>
              <a:t>6</a:t>
            </a:fld>
            <a:endParaRPr lang="en-US" dirty="0"/>
          </a:p>
        </p:txBody>
      </p:sp>
    </p:spTree>
    <p:extLst>
      <p:ext uri="{BB962C8B-B14F-4D97-AF65-F5344CB8AC3E}">
        <p14:creationId xmlns:p14="http://schemas.microsoft.com/office/powerpoint/2010/main" val="3848790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4432" indent="-184432">
              <a:spcBef>
                <a:spcPts val="622"/>
              </a:spcBef>
              <a:buFont typeface="Wingdings" panose="05000000000000000000" pitchFamily="2" charset="2"/>
              <a:buChar char="§"/>
            </a:pPr>
            <a:r>
              <a:rPr lang="en-US" dirty="0" smtClean="0"/>
              <a:t>If the consumer enrolled in a qualified health plan through the Marketplace</a:t>
            </a:r>
            <a:endParaRPr lang="en-US" b="1" dirty="0" smtClean="0"/>
          </a:p>
          <a:p>
            <a:pPr marL="299702" lvl="1" indent="-120211">
              <a:spcBef>
                <a:spcPts val="622"/>
              </a:spcBef>
              <a:buFont typeface="Arial" panose="020B0604020202020204" pitchFamily="34" charset="0"/>
              <a:buChar char="•"/>
            </a:pPr>
            <a:r>
              <a:rPr lang="en-US" dirty="0" smtClean="0"/>
              <a:t>They’ll get Form 1095-A in the mail from the Marketplace (postmarked </a:t>
            </a:r>
            <a:r>
              <a:rPr lang="en-US" smtClean="0"/>
              <a:t>by </a:t>
            </a:r>
            <a:r>
              <a:rPr lang="en-US" smtClean="0"/>
              <a:t>January </a:t>
            </a:r>
            <a:r>
              <a:rPr lang="en-US" dirty="0" smtClean="0"/>
              <a:t>31, 2016)</a:t>
            </a:r>
          </a:p>
          <a:p>
            <a:pPr marL="474254" lvl="2" indent="-174552">
              <a:spcBef>
                <a:spcPts val="622"/>
              </a:spcBef>
              <a:buSzPct val="50000"/>
              <a:buFont typeface="Wingdings" panose="05000000000000000000" pitchFamily="2" charset="2"/>
              <a:buChar char="q"/>
            </a:pPr>
            <a:r>
              <a:rPr lang="en-US" dirty="0" smtClean="0"/>
              <a:t>It includes all members of a tax household who enrolled in a qualified health plan (QHP)</a:t>
            </a:r>
          </a:p>
          <a:p>
            <a:pPr marL="474254" lvl="2" indent="-174552">
              <a:spcBef>
                <a:spcPts val="622"/>
              </a:spcBef>
              <a:buSzPct val="50000"/>
              <a:buFont typeface="Wingdings" panose="05000000000000000000" pitchFamily="2" charset="2"/>
              <a:buChar char="q"/>
            </a:pPr>
            <a:r>
              <a:rPr lang="en-US" dirty="0" smtClean="0"/>
              <a:t>All members of the household will be included on the form regardless of whether they received financial assistance (i.e., APTC)</a:t>
            </a:r>
          </a:p>
          <a:p>
            <a:pPr marL="299702" lvl="1" indent="-120211">
              <a:spcBef>
                <a:spcPts val="622"/>
              </a:spcBef>
              <a:buSzPct val="100000"/>
              <a:buFont typeface="Arial" panose="020B0604020202020204" pitchFamily="34" charset="0"/>
              <a:buChar char="•"/>
            </a:pPr>
            <a:r>
              <a:rPr lang="en-US" dirty="0" smtClean="0"/>
              <a:t>They should keep </a:t>
            </a:r>
            <a:r>
              <a:rPr lang="en-US" dirty="0"/>
              <a:t>this form with </a:t>
            </a:r>
            <a:r>
              <a:rPr lang="en-US" dirty="0" smtClean="0"/>
              <a:t>other </a:t>
            </a:r>
            <a:r>
              <a:rPr lang="en-US" dirty="0"/>
              <a:t>important tax information, like </a:t>
            </a:r>
            <a:r>
              <a:rPr lang="en-US" dirty="0" smtClean="0"/>
              <a:t>their </a:t>
            </a:r>
            <a:r>
              <a:rPr lang="en-US" dirty="0"/>
              <a:t>W-2 and other tax records </a:t>
            </a:r>
          </a:p>
          <a:p>
            <a:pPr marL="299702" lvl="1" indent="-120211">
              <a:spcBef>
                <a:spcPts val="622"/>
              </a:spcBef>
              <a:buSzPct val="100000"/>
              <a:buFont typeface="Arial" panose="020B0604020202020204" pitchFamily="34" charset="0"/>
              <a:buChar char="•"/>
            </a:pPr>
            <a:r>
              <a:rPr lang="en-US" dirty="0" smtClean="0"/>
              <a:t>They’ll </a:t>
            </a:r>
            <a:r>
              <a:rPr lang="en-US" dirty="0"/>
              <a:t>get a Form 1095-A even if </a:t>
            </a:r>
            <a:r>
              <a:rPr lang="en-US" dirty="0" smtClean="0"/>
              <a:t>they only </a:t>
            </a:r>
            <a:r>
              <a:rPr lang="en-US" dirty="0"/>
              <a:t>had Marketplace coverage for part of 2015</a:t>
            </a:r>
          </a:p>
          <a:p>
            <a:pPr marL="299702" lvl="1" indent="-120211">
              <a:spcBef>
                <a:spcPts val="622"/>
              </a:spcBef>
              <a:buSzPct val="100000"/>
              <a:buFont typeface="Arial" panose="020B0604020202020204" pitchFamily="34" charset="0"/>
              <a:buChar char="•"/>
            </a:pPr>
            <a:r>
              <a:rPr lang="en-US" dirty="0" smtClean="0"/>
              <a:t>They won’t </a:t>
            </a:r>
            <a:r>
              <a:rPr lang="en-US" dirty="0"/>
              <a:t>get this form if </a:t>
            </a:r>
            <a:r>
              <a:rPr lang="en-US" dirty="0" smtClean="0"/>
              <a:t>they had </a:t>
            </a:r>
            <a:r>
              <a:rPr lang="en-US" dirty="0"/>
              <a:t>health coverage through Medicaid, Medicare or the Children’s Health Insurance Program (CHIP), were enrolled in a catastrophic </a:t>
            </a:r>
            <a:r>
              <a:rPr lang="en-US" dirty="0" smtClean="0"/>
              <a:t>plan, </a:t>
            </a:r>
            <a:r>
              <a:rPr lang="en-US" dirty="0"/>
              <a:t>or received an exemption and didn’t enroll in QHP coverage</a:t>
            </a:r>
          </a:p>
          <a:p>
            <a:pPr marL="474254" lvl="2" indent="-174552">
              <a:spcBef>
                <a:spcPts val="622"/>
              </a:spcBef>
              <a:buSzPct val="50000"/>
              <a:buFont typeface="Wingdings" panose="05000000000000000000" pitchFamily="2" charset="2"/>
              <a:buChar char="q"/>
            </a:pPr>
            <a:r>
              <a:rPr lang="en-US" dirty="0" smtClean="0"/>
              <a:t>Some people </a:t>
            </a:r>
            <a:r>
              <a:rPr lang="en-US" dirty="0"/>
              <a:t>with Medicare Part A </a:t>
            </a:r>
            <a:r>
              <a:rPr lang="en-US" dirty="0" smtClean="0"/>
              <a:t>(meets minimum essential coverage requirements), will </a:t>
            </a:r>
            <a:r>
              <a:rPr lang="en-US" dirty="0"/>
              <a:t>receive </a:t>
            </a:r>
            <a:r>
              <a:rPr lang="en-US" dirty="0" smtClean="0"/>
              <a:t>IRS Form 1095-B (those new to Medicare or had Part A less than the full year).</a:t>
            </a:r>
            <a:endParaRPr lang="en-US" dirty="0"/>
          </a:p>
          <a:p>
            <a:pPr marL="299702" lvl="1" indent="-120211">
              <a:spcBef>
                <a:spcPts val="622"/>
              </a:spcBef>
              <a:buSzPct val="100000"/>
              <a:buFont typeface="Arial" panose="020B0604020202020204" pitchFamily="34" charset="0"/>
              <a:buChar char="•"/>
            </a:pPr>
            <a:r>
              <a:rPr lang="en-US" dirty="0" smtClean="0"/>
              <a:t>They’ll </a:t>
            </a:r>
            <a:r>
              <a:rPr lang="en-US" dirty="0"/>
              <a:t>use Form 1095-A to complete Form 8962; and will submit only Form 8962 to the Internal Revenue Service (IRS) as part of </a:t>
            </a:r>
            <a:r>
              <a:rPr lang="en-US" dirty="0" smtClean="0"/>
              <a:t>their </a:t>
            </a:r>
            <a:r>
              <a:rPr lang="en-US" dirty="0"/>
              <a:t>tax returns</a:t>
            </a:r>
          </a:p>
          <a:p>
            <a:pPr marL="245361"/>
            <a:endParaRPr lang="en-US" dirty="0"/>
          </a:p>
        </p:txBody>
      </p:sp>
      <p:sp>
        <p:nvSpPr>
          <p:cNvPr id="4" name="Slide Number Placeholder 3"/>
          <p:cNvSpPr>
            <a:spLocks noGrp="1"/>
          </p:cNvSpPr>
          <p:nvPr>
            <p:ph type="sldNum" sz="quarter" idx="10"/>
          </p:nvPr>
        </p:nvSpPr>
        <p:spPr/>
        <p:txBody>
          <a:bodyPr/>
          <a:lstStyle/>
          <a:p>
            <a:fld id="{7B898A01-842B-0042-9AB7-55364486B929}"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705342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7845" indent="-177845">
              <a:spcBef>
                <a:spcPts val="622"/>
              </a:spcBef>
              <a:buFont typeface="Wingdings" panose="05000000000000000000" pitchFamily="2" charset="2"/>
              <a:buChar char="§"/>
            </a:pPr>
            <a:r>
              <a:rPr lang="en-US" dirty="0" smtClean="0"/>
              <a:t>Consumers may also get </a:t>
            </a:r>
            <a:r>
              <a:rPr lang="en-US" dirty="0"/>
              <a:t>Form 1095-B or Form 1095-C</a:t>
            </a:r>
          </a:p>
          <a:p>
            <a:pPr marL="355690" indent="-177845">
              <a:spcBef>
                <a:spcPts val="622"/>
              </a:spcBef>
              <a:buFont typeface="Arial" panose="020B0604020202020204" pitchFamily="34" charset="0"/>
              <a:buChar char="•"/>
            </a:pPr>
            <a:r>
              <a:rPr lang="en-US" dirty="0"/>
              <a:t>If </a:t>
            </a:r>
            <a:r>
              <a:rPr lang="en-US" dirty="0" smtClean="0"/>
              <a:t>they </a:t>
            </a:r>
            <a:r>
              <a:rPr lang="en-US" dirty="0"/>
              <a:t>or members of </a:t>
            </a:r>
            <a:r>
              <a:rPr lang="en-US" dirty="0" smtClean="0"/>
              <a:t>their </a:t>
            </a:r>
            <a:r>
              <a:rPr lang="en-US" dirty="0"/>
              <a:t>household had coverage in 2015 through other programs or plans outside of the </a:t>
            </a:r>
            <a:r>
              <a:rPr lang="en-US" dirty="0" smtClean="0"/>
              <a:t>Marketplace</a:t>
            </a:r>
            <a:endParaRPr lang="en-US" dirty="0"/>
          </a:p>
          <a:p>
            <a:pPr marL="592817" lvl="1" indent="-237127">
              <a:spcBef>
                <a:spcPts val="622"/>
              </a:spcBef>
              <a:buSzPct val="60000"/>
              <a:buFont typeface="Wingdings" panose="05000000000000000000" pitchFamily="2" charset="2"/>
              <a:buChar char="q"/>
            </a:pPr>
            <a:r>
              <a:rPr lang="en-US" dirty="0"/>
              <a:t>Form 1095-B (Health Coverage</a:t>
            </a:r>
            <a:r>
              <a:rPr lang="en-US" dirty="0" smtClean="0"/>
              <a:t>) (includes Medicare Medicaid, Children’s Health Insurance Program, non-Marketplace plans, and employers with less than</a:t>
            </a:r>
            <a:r>
              <a:rPr lang="en-US" baseline="0" dirty="0" smtClean="0"/>
              <a:t> 50 full time equivalents),</a:t>
            </a:r>
            <a:r>
              <a:rPr lang="en-US" dirty="0" smtClean="0"/>
              <a:t> </a:t>
            </a:r>
            <a:r>
              <a:rPr lang="en-US" dirty="0"/>
              <a:t>or </a:t>
            </a:r>
          </a:p>
          <a:p>
            <a:pPr marL="592817" lvl="1" indent="-237127">
              <a:spcBef>
                <a:spcPts val="622"/>
              </a:spcBef>
              <a:buSzPct val="60000"/>
              <a:buFont typeface="Wingdings" panose="05000000000000000000" pitchFamily="2" charset="2"/>
              <a:buChar char="q"/>
            </a:pPr>
            <a:r>
              <a:rPr lang="en-US" dirty="0"/>
              <a:t>Form 1095-C (Employer-Provided Health Insurance Offer and Coverage)</a:t>
            </a:r>
          </a:p>
          <a:p>
            <a:pPr marL="177845" indent="-177845">
              <a:spcBef>
                <a:spcPts val="622"/>
              </a:spcBef>
              <a:buFont typeface="Wingdings" panose="05000000000000000000" pitchFamily="2" charset="2"/>
              <a:buChar char="§"/>
            </a:pPr>
            <a:r>
              <a:rPr lang="en-US" dirty="0"/>
              <a:t>It’s important to follow the instructions on these </a:t>
            </a:r>
            <a:r>
              <a:rPr lang="en-US" dirty="0" smtClean="0"/>
              <a:t>forms, to ensure that they </a:t>
            </a:r>
            <a:r>
              <a:rPr lang="en-US" dirty="0"/>
              <a:t>fill out </a:t>
            </a:r>
            <a:r>
              <a:rPr lang="en-US" dirty="0" smtClean="0"/>
              <a:t>their </a:t>
            </a:r>
            <a:r>
              <a:rPr lang="en-US" dirty="0"/>
              <a:t>federal income tax return correctly</a:t>
            </a:r>
          </a:p>
          <a:p>
            <a:endParaRPr lang="en-US" dirty="0"/>
          </a:p>
        </p:txBody>
      </p:sp>
      <p:sp>
        <p:nvSpPr>
          <p:cNvPr id="4" name="Slide Number Placeholder 3"/>
          <p:cNvSpPr>
            <a:spLocks noGrp="1"/>
          </p:cNvSpPr>
          <p:nvPr>
            <p:ph type="sldNum" sz="quarter" idx="10"/>
          </p:nvPr>
        </p:nvSpPr>
        <p:spPr/>
        <p:txBody>
          <a:bodyPr/>
          <a:lstStyle/>
          <a:p>
            <a:fld id="{7B898A01-842B-0042-9AB7-55364486B929}" type="slidenum">
              <a:rPr lang="en-US" smtClean="0"/>
              <a:pPr/>
              <a:t>8</a:t>
            </a:fld>
            <a:endParaRPr lang="en-US" dirty="0"/>
          </a:p>
        </p:txBody>
      </p:sp>
    </p:spTree>
    <p:extLst>
      <p:ext uri="{BB962C8B-B14F-4D97-AF65-F5344CB8AC3E}">
        <p14:creationId xmlns:p14="http://schemas.microsoft.com/office/powerpoint/2010/main" val="1498743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833" indent="-233833" defTabSz="948507">
              <a:spcBef>
                <a:spcPts val="622"/>
              </a:spcBef>
              <a:buFont typeface="Wingdings" panose="05000000000000000000" pitchFamily="2" charset="2"/>
              <a:buChar char="§"/>
            </a:pPr>
            <a:r>
              <a:rPr lang="en-US" dirty="0">
                <a:solidFill>
                  <a:prstClr val="black"/>
                </a:solidFill>
                <a:latin typeface="Calibri" panose="020F0502020204030204" pitchFamily="34" charset="0"/>
              </a:rPr>
              <a:t>CMS will provide general outreach to consumers regarding the timeline for receipt of Form 1095-A, and make them aware of the upcoming tax season </a:t>
            </a:r>
            <a:r>
              <a:rPr lang="en-US" dirty="0" smtClean="0">
                <a:solidFill>
                  <a:prstClr val="black"/>
                </a:solidFill>
                <a:latin typeface="Calibri" panose="020F0502020204030204" pitchFamily="34" charset="0"/>
              </a:rPr>
              <a:t>process.</a:t>
            </a:r>
            <a:endParaRPr lang="en-US" dirty="0">
              <a:solidFill>
                <a:prstClr val="black"/>
              </a:solidFill>
              <a:latin typeface="Calibri" panose="020F0502020204030204" pitchFamily="34" charset="0"/>
            </a:endParaRPr>
          </a:p>
          <a:p>
            <a:pPr marL="410032" indent="-176199" defTabSz="948507">
              <a:spcBef>
                <a:spcPts val="622"/>
              </a:spcBef>
              <a:buFont typeface="Arial" pitchFamily="34" charset="0"/>
              <a:buChar char="•"/>
            </a:pPr>
            <a:r>
              <a:rPr lang="en-US" dirty="0" smtClean="0">
                <a:solidFill>
                  <a:prstClr val="black"/>
                </a:solidFill>
                <a:latin typeface="Calibri" panose="020F0502020204030204" pitchFamily="34" charset="0"/>
              </a:rPr>
              <a:t>Consumers should </a:t>
            </a:r>
            <a:r>
              <a:rPr lang="en-US" dirty="0">
                <a:solidFill>
                  <a:prstClr val="black"/>
                </a:solidFill>
                <a:latin typeface="Calibri" panose="020F0502020204030204" pitchFamily="34" charset="0"/>
              </a:rPr>
              <a:t>log onto HealthCare.gov or contact </a:t>
            </a:r>
            <a:r>
              <a:rPr lang="en-US" dirty="0" smtClean="0">
                <a:solidFill>
                  <a:prstClr val="black"/>
                </a:solidFill>
                <a:latin typeface="Calibri" panose="020F0502020204030204" pitchFamily="34" charset="0"/>
              </a:rPr>
              <a:t>their </a:t>
            </a:r>
            <a:r>
              <a:rPr lang="en-US" dirty="0">
                <a:solidFill>
                  <a:prstClr val="black"/>
                </a:solidFill>
                <a:latin typeface="Calibri" panose="020F0502020204030204" pitchFamily="34" charset="0"/>
              </a:rPr>
              <a:t>issuer to confirm that </a:t>
            </a:r>
            <a:r>
              <a:rPr lang="en-US" dirty="0" smtClean="0">
                <a:solidFill>
                  <a:prstClr val="black"/>
                </a:solidFill>
                <a:latin typeface="Calibri" panose="020F0502020204030204" pitchFamily="34" charset="0"/>
              </a:rPr>
              <a:t>their </a:t>
            </a:r>
            <a:r>
              <a:rPr lang="en-US" dirty="0">
                <a:solidFill>
                  <a:prstClr val="black"/>
                </a:solidFill>
                <a:latin typeface="Calibri" panose="020F0502020204030204" pitchFamily="34" charset="0"/>
              </a:rPr>
              <a:t>information is </a:t>
            </a:r>
            <a:r>
              <a:rPr lang="en-US" dirty="0" smtClean="0">
                <a:solidFill>
                  <a:prstClr val="black"/>
                </a:solidFill>
                <a:latin typeface="Calibri" panose="020F0502020204030204" pitchFamily="34" charset="0"/>
              </a:rPr>
              <a:t>correct, if </a:t>
            </a:r>
            <a:r>
              <a:rPr lang="en-US" dirty="0">
                <a:solidFill>
                  <a:prstClr val="black"/>
                </a:solidFill>
                <a:latin typeface="Calibri" panose="020F0502020204030204" pitchFamily="34" charset="0"/>
              </a:rPr>
              <a:t>over the past year </a:t>
            </a:r>
            <a:r>
              <a:rPr lang="en-US" dirty="0" smtClean="0">
                <a:solidFill>
                  <a:prstClr val="black"/>
                </a:solidFill>
                <a:latin typeface="Calibri" panose="020F0502020204030204" pitchFamily="34" charset="0"/>
              </a:rPr>
              <a:t>a consumer </a:t>
            </a:r>
            <a:r>
              <a:rPr lang="en-US" dirty="0">
                <a:solidFill>
                  <a:prstClr val="black"/>
                </a:solidFill>
                <a:latin typeface="Calibri" panose="020F0502020204030204" pitchFamily="34" charset="0"/>
              </a:rPr>
              <a:t>received </a:t>
            </a:r>
            <a:r>
              <a:rPr lang="en-US" dirty="0" smtClean="0">
                <a:solidFill>
                  <a:prstClr val="black"/>
                </a:solidFill>
                <a:latin typeface="Calibri" panose="020F0502020204030204" pitchFamily="34" charset="0"/>
              </a:rPr>
              <a:t>advance payment of the premium tax credit (APTC) </a:t>
            </a:r>
            <a:r>
              <a:rPr lang="en-US" dirty="0">
                <a:solidFill>
                  <a:prstClr val="black"/>
                </a:solidFill>
                <a:latin typeface="Calibri" panose="020F0502020204030204" pitchFamily="34" charset="0"/>
              </a:rPr>
              <a:t>and </a:t>
            </a:r>
            <a:r>
              <a:rPr lang="en-US" dirty="0" smtClean="0">
                <a:solidFill>
                  <a:prstClr val="black"/>
                </a:solidFill>
                <a:latin typeface="Calibri" panose="020F0502020204030204" pitchFamily="34" charset="0"/>
              </a:rPr>
              <a:t>they</a:t>
            </a:r>
            <a:endParaRPr lang="en-US" dirty="0">
              <a:solidFill>
                <a:prstClr val="black"/>
              </a:solidFill>
              <a:latin typeface="Calibri" panose="020F0502020204030204" pitchFamily="34" charset="0"/>
            </a:endParaRPr>
          </a:p>
          <a:p>
            <a:pPr marL="655392" lvl="1" indent="-245361" defTabSz="948507">
              <a:spcBef>
                <a:spcPts val="622"/>
              </a:spcBef>
              <a:buSzPct val="60000"/>
              <a:buFont typeface="Wingdings" panose="05000000000000000000" pitchFamily="2" charset="2"/>
              <a:buChar char="q"/>
            </a:pPr>
            <a:r>
              <a:rPr lang="en-US" dirty="0">
                <a:solidFill>
                  <a:prstClr val="black"/>
                </a:solidFill>
                <a:latin typeface="Calibri" panose="020F0502020204030204" pitchFamily="34" charset="0"/>
              </a:rPr>
              <a:t>Dropped </a:t>
            </a:r>
            <a:r>
              <a:rPr lang="en-US" dirty="0" smtClean="0">
                <a:solidFill>
                  <a:prstClr val="black"/>
                </a:solidFill>
                <a:latin typeface="Calibri" panose="020F0502020204030204" pitchFamily="34" charset="0"/>
              </a:rPr>
              <a:t>their </a:t>
            </a:r>
            <a:r>
              <a:rPr lang="en-US" dirty="0">
                <a:solidFill>
                  <a:prstClr val="black"/>
                </a:solidFill>
                <a:latin typeface="Calibri" panose="020F0502020204030204" pitchFamily="34" charset="0"/>
              </a:rPr>
              <a:t>coverage before </a:t>
            </a:r>
            <a:r>
              <a:rPr lang="en-US" dirty="0" smtClean="0">
                <a:solidFill>
                  <a:prstClr val="black"/>
                </a:solidFill>
                <a:latin typeface="Calibri" panose="020F0502020204030204" pitchFamily="34" charset="0"/>
              </a:rPr>
              <a:t>12/31/2015;</a:t>
            </a:r>
            <a:endParaRPr lang="en-US" dirty="0">
              <a:solidFill>
                <a:prstClr val="black"/>
              </a:solidFill>
              <a:latin typeface="Calibri" panose="020F0502020204030204" pitchFamily="34" charset="0"/>
            </a:endParaRPr>
          </a:p>
          <a:p>
            <a:pPr marL="655392" lvl="1" indent="-245361" defTabSz="948507">
              <a:spcBef>
                <a:spcPts val="622"/>
              </a:spcBef>
              <a:buSzPct val="60000"/>
              <a:buFont typeface="Wingdings" panose="05000000000000000000" pitchFamily="2" charset="2"/>
              <a:buChar char="q"/>
            </a:pPr>
            <a:r>
              <a:rPr lang="en-US" dirty="0">
                <a:solidFill>
                  <a:prstClr val="black"/>
                </a:solidFill>
                <a:latin typeface="Calibri" panose="020F0502020204030204" pitchFamily="34" charset="0"/>
              </a:rPr>
              <a:t>Changed </a:t>
            </a:r>
            <a:r>
              <a:rPr lang="en-US" dirty="0" smtClean="0">
                <a:solidFill>
                  <a:prstClr val="black"/>
                </a:solidFill>
                <a:latin typeface="Calibri" panose="020F0502020204030204" pitchFamily="34" charset="0"/>
              </a:rPr>
              <a:t>their </a:t>
            </a:r>
            <a:r>
              <a:rPr lang="en-US" dirty="0">
                <a:solidFill>
                  <a:prstClr val="black"/>
                </a:solidFill>
                <a:latin typeface="Calibri" panose="020F0502020204030204" pitchFamily="34" charset="0"/>
              </a:rPr>
              <a:t>coverage to a different </a:t>
            </a:r>
            <a:r>
              <a:rPr lang="en-US" dirty="0" smtClean="0">
                <a:solidFill>
                  <a:prstClr val="black"/>
                </a:solidFill>
                <a:latin typeface="Calibri" panose="020F0502020204030204" pitchFamily="34" charset="0"/>
              </a:rPr>
              <a:t>qualified health plan (QHP); </a:t>
            </a:r>
            <a:endParaRPr lang="en-US" dirty="0">
              <a:solidFill>
                <a:prstClr val="black"/>
              </a:solidFill>
              <a:latin typeface="Calibri" panose="020F0502020204030204" pitchFamily="34" charset="0"/>
            </a:endParaRPr>
          </a:p>
          <a:p>
            <a:pPr marL="655392" lvl="1" indent="-245361" defTabSz="948507">
              <a:spcBef>
                <a:spcPts val="622"/>
              </a:spcBef>
              <a:buSzPct val="60000"/>
              <a:buFont typeface="Wingdings" panose="05000000000000000000" pitchFamily="2" charset="2"/>
              <a:buChar char="q"/>
            </a:pPr>
            <a:r>
              <a:rPr lang="en-US" dirty="0" smtClean="0">
                <a:solidFill>
                  <a:prstClr val="black"/>
                </a:solidFill>
                <a:latin typeface="Calibri" panose="020F0502020204030204" pitchFamily="34" charset="0"/>
              </a:rPr>
              <a:t>Changed </a:t>
            </a:r>
            <a:r>
              <a:rPr lang="en-US" dirty="0">
                <a:solidFill>
                  <a:prstClr val="black"/>
                </a:solidFill>
                <a:latin typeface="Calibri" panose="020F0502020204030204" pitchFamily="34" charset="0"/>
              </a:rPr>
              <a:t>the amount of assistance </a:t>
            </a:r>
            <a:r>
              <a:rPr lang="en-US" dirty="0" smtClean="0">
                <a:solidFill>
                  <a:prstClr val="black"/>
                </a:solidFill>
                <a:latin typeface="Calibri" panose="020F0502020204030204" pitchFamily="34" charset="0"/>
              </a:rPr>
              <a:t>they </a:t>
            </a:r>
            <a:r>
              <a:rPr lang="en-US" dirty="0">
                <a:solidFill>
                  <a:prstClr val="black"/>
                </a:solidFill>
                <a:latin typeface="Calibri" panose="020F0502020204030204" pitchFamily="34" charset="0"/>
              </a:rPr>
              <a:t>were getting; or</a:t>
            </a:r>
          </a:p>
          <a:p>
            <a:pPr marL="655392" lvl="1" indent="-245361" defTabSz="948507">
              <a:spcBef>
                <a:spcPts val="622"/>
              </a:spcBef>
              <a:buSzPct val="60000"/>
              <a:buFont typeface="Wingdings" panose="05000000000000000000" pitchFamily="2" charset="2"/>
              <a:buChar char="q"/>
            </a:pPr>
            <a:r>
              <a:rPr lang="en-US" dirty="0">
                <a:solidFill>
                  <a:prstClr val="black"/>
                </a:solidFill>
                <a:latin typeface="Calibri" panose="020F0502020204030204" pitchFamily="34" charset="0"/>
              </a:rPr>
              <a:t>Added or dropped members in </a:t>
            </a:r>
            <a:r>
              <a:rPr lang="en-US" dirty="0" smtClean="0">
                <a:solidFill>
                  <a:prstClr val="black"/>
                </a:solidFill>
                <a:latin typeface="Calibri" panose="020F0502020204030204" pitchFamily="34" charset="0"/>
              </a:rPr>
              <a:t>their plan.</a:t>
            </a:r>
            <a:endParaRPr lang="en-US" dirty="0">
              <a:solidFill>
                <a:prstClr val="black"/>
              </a:solidFill>
              <a:latin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7B898A01-842B-0042-9AB7-55364486B929}" type="slidenum">
              <a:rPr lang="en-US" smtClean="0"/>
              <a:pPr/>
              <a:t>9</a:t>
            </a:fld>
            <a:endParaRPr lang="en-US" dirty="0"/>
          </a:p>
        </p:txBody>
      </p:sp>
    </p:spTree>
    <p:extLst>
      <p:ext uri="{BB962C8B-B14F-4D97-AF65-F5344CB8AC3E}">
        <p14:creationId xmlns:p14="http://schemas.microsoft.com/office/powerpoint/2010/main" val="31476313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2_CMS title1">
    <p:bg>
      <p:bgPr>
        <a:solidFill>
          <a:schemeClr val="bg1"/>
        </a:solidFill>
        <a:effectLst/>
      </p:bgPr>
    </p:bg>
    <p:spTree>
      <p:nvGrpSpPr>
        <p:cNvPr id="1" name=""/>
        <p:cNvGrpSpPr/>
        <p:nvPr/>
      </p:nvGrpSpPr>
      <p:grpSpPr>
        <a:xfrm>
          <a:off x="0" y="0"/>
          <a:ext cx="0" cy="0"/>
          <a:chOff x="0" y="0"/>
          <a:chExt cx="0" cy="0"/>
        </a:xfrm>
      </p:grpSpPr>
      <p:pic>
        <p:nvPicPr>
          <p:cNvPr id="7" name="Picture 3" descr="An African American business woman standing with her arms crossed and a team of professionals behind her."/>
          <p:cNvPicPr>
            <a:picLocks noChangeAspect="1" noChangeArrowheads="1"/>
          </p:cNvPicPr>
          <p:nvPr/>
        </p:nvPicPr>
        <p:blipFill>
          <a:blip r:embed="rId2" cstate="print">
            <a:extLst>
              <a:ext uri="{28A0092B-C50C-407E-A947-70E740481C1C}">
                <a14:useLocalDpi xmlns:a14="http://schemas.microsoft.com/office/drawing/2010/main" val="0"/>
              </a:ext>
            </a:extLst>
          </a:blip>
          <a:srcRect l="7001"/>
          <a:stretch>
            <a:fillRect/>
          </a:stretch>
        </p:blipFill>
        <p:spPr bwMode="auto">
          <a:xfrm>
            <a:off x="13819" y="2438400"/>
            <a:ext cx="5243981" cy="4435856"/>
          </a:xfrm>
          <a:prstGeom prst="rect">
            <a:avLst/>
          </a:prstGeom>
          <a:noFill/>
          <a:ln w="9525">
            <a:noFill/>
            <a:miter lim="800000"/>
            <a:headEnd/>
            <a:tailEnd/>
          </a:ln>
          <a:effectLst/>
        </p:spPr>
      </p:pic>
      <p:sp>
        <p:nvSpPr>
          <p:cNvPr id="13" name="TextBox 12"/>
          <p:cNvSpPr txBox="1"/>
          <p:nvPr/>
        </p:nvSpPr>
        <p:spPr>
          <a:xfrm>
            <a:off x="-1668146" y="4928188"/>
            <a:ext cx="184666" cy="369332"/>
          </a:xfrm>
          <a:prstGeom prst="rect">
            <a:avLst/>
          </a:prstGeom>
          <a:noFill/>
        </p:spPr>
        <p:txBody>
          <a:bodyPr wrap="none" rtlCol="0">
            <a:spAutoFit/>
          </a:bodyPr>
          <a:lstStyle/>
          <a:p>
            <a:endParaRPr lang="en-US" dirty="0"/>
          </a:p>
        </p:txBody>
      </p:sp>
      <p:sp>
        <p:nvSpPr>
          <p:cNvPr id="12" name="Title 7"/>
          <p:cNvSpPr>
            <a:spLocks noGrp="1"/>
          </p:cNvSpPr>
          <p:nvPr>
            <p:ph type="title"/>
          </p:nvPr>
        </p:nvSpPr>
        <p:spPr>
          <a:xfrm>
            <a:off x="0" y="1371600"/>
            <a:ext cx="9144000" cy="1066800"/>
          </a:xfrm>
        </p:spPr>
        <p:txBody>
          <a:bodyPr/>
          <a:lstStyle/>
          <a:p>
            <a:r>
              <a:rPr lang="en-US" smtClean="0"/>
              <a:t>Click to edit Master title style</a:t>
            </a:r>
            <a:endParaRPr lang="en-US" dirty="0"/>
          </a:p>
        </p:txBody>
      </p:sp>
      <p:sp>
        <p:nvSpPr>
          <p:cNvPr id="8" name="Text Placeholder 2"/>
          <p:cNvSpPr>
            <a:spLocks noGrp="1"/>
          </p:cNvSpPr>
          <p:nvPr>
            <p:ph type="body" sz="quarter" idx="10" hasCustomPrompt="1"/>
          </p:nvPr>
        </p:nvSpPr>
        <p:spPr>
          <a:xfrm>
            <a:off x="5943600" y="3048000"/>
            <a:ext cx="2971800" cy="914400"/>
          </a:xfrm>
        </p:spPr>
        <p:txBody>
          <a:bodyPr>
            <a:normAutofit/>
          </a:bodyPr>
          <a:lstStyle>
            <a:lvl1pPr marL="0" indent="0" algn="l">
              <a:buNone/>
              <a:defRPr sz="2400" b="1" i="1">
                <a:solidFill>
                  <a:srgbClr val="084A9C"/>
                </a:solidFill>
              </a:defRPr>
            </a:lvl1pPr>
          </a:lstStyle>
          <a:p>
            <a:pPr algn="l"/>
            <a:r>
              <a:rPr lang="en-US" sz="2400" b="1" i="1" dirty="0" smtClean="0">
                <a:solidFill>
                  <a:srgbClr val="084A9C"/>
                </a:solidFill>
              </a:rPr>
              <a:t>Subtitle</a:t>
            </a:r>
          </a:p>
          <a:p>
            <a:pPr algn="l"/>
            <a:endParaRPr lang="en-US" sz="2800" b="0" i="1" dirty="0" smtClean="0">
              <a:solidFill>
                <a:srgbClr val="084A9C"/>
              </a:solidFill>
            </a:endParaRPr>
          </a:p>
        </p:txBody>
      </p:sp>
      <p:sp>
        <p:nvSpPr>
          <p:cNvPr id="9" name="Text Placeholder 2"/>
          <p:cNvSpPr>
            <a:spLocks noGrp="1"/>
          </p:cNvSpPr>
          <p:nvPr>
            <p:ph type="body" sz="quarter" idx="11" hasCustomPrompt="1"/>
          </p:nvPr>
        </p:nvSpPr>
        <p:spPr>
          <a:xfrm>
            <a:off x="5943600" y="4267200"/>
            <a:ext cx="2971800" cy="838200"/>
          </a:xfrm>
        </p:spPr>
        <p:txBody>
          <a:bodyPr>
            <a:normAutofit/>
          </a:bodyPr>
          <a:lstStyle>
            <a:lvl1pPr marL="0" indent="0" algn="l">
              <a:buNone/>
              <a:defRPr sz="2400" b="1" i="1">
                <a:solidFill>
                  <a:srgbClr val="084A9C"/>
                </a:solidFill>
              </a:defRPr>
            </a:lvl1pPr>
          </a:lstStyle>
          <a:p>
            <a:pPr algn="l"/>
            <a:r>
              <a:rPr lang="en-US" sz="2400" b="0" i="1" dirty="0" smtClean="0">
                <a:solidFill>
                  <a:srgbClr val="084A9C"/>
                </a:solidFill>
              </a:rPr>
              <a:t>Presenter/Date</a:t>
            </a:r>
            <a:endParaRPr lang="en-US" sz="2800" b="0" i="1" dirty="0" smtClean="0">
              <a:solidFill>
                <a:srgbClr val="084A9C"/>
              </a:solidFill>
            </a:endParaRPr>
          </a:p>
        </p:txBody>
      </p:sp>
      <p:sp>
        <p:nvSpPr>
          <p:cNvPr id="14" name="TextBox 13"/>
          <p:cNvSpPr txBox="1"/>
          <p:nvPr userDrawn="1"/>
        </p:nvSpPr>
        <p:spPr>
          <a:xfrm>
            <a:off x="-1668146" y="4928188"/>
            <a:ext cx="184666" cy="369332"/>
          </a:xfrm>
          <a:prstGeom prst="rect">
            <a:avLst/>
          </a:prstGeom>
          <a:noFill/>
        </p:spPr>
        <p:txBody>
          <a:bodyPr wrap="none" rtlCol="0">
            <a:spAutoFit/>
          </a:bodyPr>
          <a:lstStyle/>
          <a:p>
            <a:endParaRPr lang="en-US" dirty="0"/>
          </a:p>
        </p:txBody>
      </p:sp>
      <p:pic>
        <p:nvPicPr>
          <p:cNvPr id="15" name="Picture 14" descr="The Centers for Medicare and Medicaid logo."/>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3275" y="228600"/>
            <a:ext cx="2652325" cy="914400"/>
          </a:xfrm>
          <a:prstGeom prst="rect">
            <a:avLst/>
          </a:prstGeom>
        </p:spPr>
      </p:pic>
    </p:spTree>
    <p:extLst>
      <p:ext uri="{BB962C8B-B14F-4D97-AF65-F5344CB8AC3E}">
        <p14:creationId xmlns:p14="http://schemas.microsoft.com/office/powerpoint/2010/main" val="260717701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CMS title4">
    <p:bg>
      <p:bgPr>
        <a:solidFill>
          <a:schemeClr val="bg1"/>
        </a:solidFill>
        <a:effectLst/>
      </p:bgPr>
    </p:bg>
    <p:spTree>
      <p:nvGrpSpPr>
        <p:cNvPr id="1" name=""/>
        <p:cNvGrpSpPr/>
        <p:nvPr/>
      </p:nvGrpSpPr>
      <p:grpSpPr>
        <a:xfrm>
          <a:off x="0" y="0"/>
          <a:ext cx="0" cy="0"/>
          <a:chOff x="0" y="0"/>
          <a:chExt cx="0" cy="0"/>
        </a:xfrm>
      </p:grpSpPr>
      <p:sp>
        <p:nvSpPr>
          <p:cNvPr id="13" name="TextBox 12"/>
          <p:cNvSpPr txBox="1"/>
          <p:nvPr/>
        </p:nvSpPr>
        <p:spPr>
          <a:xfrm>
            <a:off x="-1668146" y="4928188"/>
            <a:ext cx="184666" cy="369332"/>
          </a:xfrm>
          <a:prstGeom prst="rect">
            <a:avLst/>
          </a:prstGeom>
          <a:noFill/>
        </p:spPr>
        <p:txBody>
          <a:bodyPr wrap="none" rtlCol="0">
            <a:spAutoFit/>
          </a:bodyPr>
          <a:lstStyle/>
          <a:p>
            <a:endParaRPr lang="en-US" dirty="0"/>
          </a:p>
        </p:txBody>
      </p:sp>
      <p:sp>
        <p:nvSpPr>
          <p:cNvPr id="12" name="Title 7"/>
          <p:cNvSpPr>
            <a:spLocks noGrp="1"/>
          </p:cNvSpPr>
          <p:nvPr>
            <p:ph type="title"/>
          </p:nvPr>
        </p:nvSpPr>
        <p:spPr>
          <a:xfrm>
            <a:off x="0" y="1371600"/>
            <a:ext cx="9144000" cy="1066800"/>
          </a:xfrm>
        </p:spPr>
        <p:txBody>
          <a:bodyPr/>
          <a:lstStyle/>
          <a:p>
            <a:r>
              <a:rPr lang="en-US" smtClean="0"/>
              <a:t>Click to edit Master title style</a:t>
            </a:r>
            <a:endParaRPr lang="en-US" dirty="0"/>
          </a:p>
        </p:txBody>
      </p:sp>
      <p:pic>
        <p:nvPicPr>
          <p:cNvPr id="8" name="Picture 7" descr="A group of children standing with their school supplies in hand."/>
          <p:cNvPicPr>
            <a:picLocks noChangeAspect="1"/>
          </p:cNvPicPr>
          <p:nvPr/>
        </p:nvPicPr>
        <p:blipFill>
          <a:blip r:embed="rId2" cstate="print">
            <a:extLst>
              <a:ext uri="{28A0092B-C50C-407E-A947-70E740481C1C}">
                <a14:useLocalDpi xmlns:a14="http://schemas.microsoft.com/office/drawing/2010/main" val="0"/>
              </a:ext>
            </a:extLst>
          </a:blip>
          <a:srcRect l="5688"/>
          <a:stretch>
            <a:fillRect/>
          </a:stretch>
        </p:blipFill>
        <p:spPr>
          <a:xfrm>
            <a:off x="14600" y="2963450"/>
            <a:ext cx="5295431" cy="3891090"/>
          </a:xfrm>
          <a:prstGeom prst="rect">
            <a:avLst/>
          </a:prstGeom>
          <a:effectLst/>
        </p:spPr>
      </p:pic>
      <p:sp>
        <p:nvSpPr>
          <p:cNvPr id="14" name="Text Placeholder 2"/>
          <p:cNvSpPr>
            <a:spLocks noGrp="1"/>
          </p:cNvSpPr>
          <p:nvPr>
            <p:ph type="body" sz="quarter" idx="10" hasCustomPrompt="1"/>
          </p:nvPr>
        </p:nvSpPr>
        <p:spPr>
          <a:xfrm>
            <a:off x="5562600" y="3048000"/>
            <a:ext cx="3276600" cy="914400"/>
          </a:xfrm>
        </p:spPr>
        <p:txBody>
          <a:bodyPr>
            <a:normAutofit/>
          </a:bodyPr>
          <a:lstStyle>
            <a:lvl1pPr marL="0" indent="0" algn="l">
              <a:buNone/>
              <a:defRPr sz="2400" b="1" i="1">
                <a:solidFill>
                  <a:srgbClr val="084A9C"/>
                </a:solidFill>
              </a:defRPr>
            </a:lvl1pPr>
          </a:lstStyle>
          <a:p>
            <a:pPr algn="l"/>
            <a:r>
              <a:rPr lang="en-US" sz="2400" b="1" i="1" dirty="0" smtClean="0">
                <a:solidFill>
                  <a:srgbClr val="084A9C"/>
                </a:solidFill>
              </a:rPr>
              <a:t>Subtitle</a:t>
            </a:r>
          </a:p>
          <a:p>
            <a:pPr algn="l"/>
            <a:endParaRPr lang="en-US" sz="2800" b="0" i="1" dirty="0" smtClean="0">
              <a:solidFill>
                <a:srgbClr val="084A9C"/>
              </a:solidFill>
            </a:endParaRPr>
          </a:p>
        </p:txBody>
      </p:sp>
      <p:sp>
        <p:nvSpPr>
          <p:cNvPr id="7" name="Text Placeholder 2"/>
          <p:cNvSpPr>
            <a:spLocks noGrp="1"/>
          </p:cNvSpPr>
          <p:nvPr>
            <p:ph type="body" sz="quarter" idx="11" hasCustomPrompt="1"/>
          </p:nvPr>
        </p:nvSpPr>
        <p:spPr>
          <a:xfrm>
            <a:off x="5562600" y="4191000"/>
            <a:ext cx="3276600" cy="838200"/>
          </a:xfrm>
        </p:spPr>
        <p:txBody>
          <a:bodyPr>
            <a:normAutofit/>
          </a:bodyPr>
          <a:lstStyle>
            <a:lvl1pPr marL="0" indent="0" algn="l">
              <a:buNone/>
              <a:defRPr sz="2400" b="1" i="1">
                <a:solidFill>
                  <a:srgbClr val="084A9C"/>
                </a:solidFill>
              </a:defRPr>
            </a:lvl1pPr>
          </a:lstStyle>
          <a:p>
            <a:pPr algn="l"/>
            <a:r>
              <a:rPr lang="en-US" sz="2400" b="0" i="1" dirty="0" smtClean="0">
                <a:solidFill>
                  <a:srgbClr val="084A9C"/>
                </a:solidFill>
              </a:rPr>
              <a:t>Presenter/Date</a:t>
            </a:r>
            <a:endParaRPr lang="en-US" sz="2800" b="0" i="1" dirty="0" smtClean="0">
              <a:solidFill>
                <a:srgbClr val="084A9C"/>
              </a:solidFill>
            </a:endParaRPr>
          </a:p>
        </p:txBody>
      </p:sp>
      <p:pic>
        <p:nvPicPr>
          <p:cNvPr id="9" name="Picture 8" descr="The Centers for Medicare and Medicaid logo."/>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7595" y="228600"/>
            <a:ext cx="2652325" cy="914400"/>
          </a:xfrm>
          <a:prstGeom prst="rect">
            <a:avLst/>
          </a:prstGeom>
        </p:spPr>
      </p:pic>
      <p:sp>
        <p:nvSpPr>
          <p:cNvPr id="10" name="TextBox 9"/>
          <p:cNvSpPr txBox="1"/>
          <p:nvPr userDrawn="1"/>
        </p:nvSpPr>
        <p:spPr>
          <a:xfrm>
            <a:off x="-1668146" y="4928188"/>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19420828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4_CMS title1">
    <p:bg>
      <p:bgPr>
        <a:solidFill>
          <a:schemeClr val="bg1"/>
        </a:solidFill>
        <a:effectLst/>
      </p:bgPr>
    </p:bg>
    <p:spTree>
      <p:nvGrpSpPr>
        <p:cNvPr id="1" name=""/>
        <p:cNvGrpSpPr/>
        <p:nvPr/>
      </p:nvGrpSpPr>
      <p:grpSpPr>
        <a:xfrm>
          <a:off x="0" y="0"/>
          <a:ext cx="0" cy="0"/>
          <a:chOff x="0" y="0"/>
          <a:chExt cx="0" cy="0"/>
        </a:xfrm>
      </p:grpSpPr>
      <p:pic>
        <p:nvPicPr>
          <p:cNvPr id="7" name="Picture 3" descr="An active adult couple riding bicycles in a park."/>
          <p:cNvPicPr>
            <a:picLocks noChangeAspect="1" noChangeArrowheads="1"/>
          </p:cNvPicPr>
          <p:nvPr/>
        </p:nvPicPr>
        <p:blipFill>
          <a:blip r:embed="rId2" cstate="print"/>
          <a:stretch>
            <a:fillRect/>
          </a:stretch>
        </p:blipFill>
        <p:spPr bwMode="auto">
          <a:xfrm>
            <a:off x="697" y="2438400"/>
            <a:ext cx="6629401" cy="4419600"/>
          </a:xfrm>
          <a:prstGeom prst="rect">
            <a:avLst/>
          </a:prstGeom>
          <a:noFill/>
          <a:ln w="9525">
            <a:noFill/>
            <a:miter lim="800000"/>
            <a:headEnd/>
            <a:tailEnd/>
          </a:ln>
          <a:effectLst/>
        </p:spPr>
      </p:pic>
      <p:sp>
        <p:nvSpPr>
          <p:cNvPr id="13" name="TextBox 12"/>
          <p:cNvSpPr txBox="1"/>
          <p:nvPr/>
        </p:nvSpPr>
        <p:spPr>
          <a:xfrm>
            <a:off x="-1668146" y="4928188"/>
            <a:ext cx="184666" cy="369332"/>
          </a:xfrm>
          <a:prstGeom prst="rect">
            <a:avLst/>
          </a:prstGeom>
          <a:noFill/>
        </p:spPr>
        <p:txBody>
          <a:bodyPr wrap="none" rtlCol="0">
            <a:spAutoFit/>
          </a:bodyPr>
          <a:lstStyle/>
          <a:p>
            <a:endParaRPr lang="en-US" dirty="0"/>
          </a:p>
        </p:txBody>
      </p:sp>
      <p:sp>
        <p:nvSpPr>
          <p:cNvPr id="12" name="Title 7"/>
          <p:cNvSpPr>
            <a:spLocks noGrp="1"/>
          </p:cNvSpPr>
          <p:nvPr>
            <p:ph type="title"/>
          </p:nvPr>
        </p:nvSpPr>
        <p:spPr>
          <a:xfrm>
            <a:off x="0" y="1371600"/>
            <a:ext cx="9144000" cy="1066800"/>
          </a:xfrm>
        </p:spPr>
        <p:txBody>
          <a:bodyPr/>
          <a:lstStyle/>
          <a:p>
            <a:r>
              <a:rPr lang="en-US" smtClean="0"/>
              <a:t>Click to edit Master title style</a:t>
            </a:r>
            <a:endParaRPr lang="en-US" dirty="0"/>
          </a:p>
        </p:txBody>
      </p:sp>
      <p:sp>
        <p:nvSpPr>
          <p:cNvPr id="8" name="Text Placeholder 2"/>
          <p:cNvSpPr>
            <a:spLocks noGrp="1"/>
          </p:cNvSpPr>
          <p:nvPr>
            <p:ph type="body" sz="quarter" idx="10" hasCustomPrompt="1"/>
          </p:nvPr>
        </p:nvSpPr>
        <p:spPr>
          <a:xfrm>
            <a:off x="5410200" y="3048000"/>
            <a:ext cx="3505200" cy="914400"/>
          </a:xfrm>
        </p:spPr>
        <p:txBody>
          <a:bodyPr>
            <a:normAutofit/>
          </a:bodyPr>
          <a:lstStyle>
            <a:lvl1pPr marL="0" indent="0" algn="l">
              <a:buNone/>
              <a:defRPr sz="2400" b="1" i="1">
                <a:solidFill>
                  <a:srgbClr val="084A9C"/>
                </a:solidFill>
              </a:defRPr>
            </a:lvl1pPr>
          </a:lstStyle>
          <a:p>
            <a:pPr algn="l"/>
            <a:r>
              <a:rPr lang="en-US" sz="2400" b="1" i="1" dirty="0" smtClean="0">
                <a:solidFill>
                  <a:srgbClr val="084A9C"/>
                </a:solidFill>
              </a:rPr>
              <a:t>Subtitle</a:t>
            </a:r>
          </a:p>
          <a:p>
            <a:pPr algn="l"/>
            <a:endParaRPr lang="en-US" sz="2800" b="0" i="1" dirty="0" smtClean="0">
              <a:solidFill>
                <a:srgbClr val="084A9C"/>
              </a:solidFill>
            </a:endParaRPr>
          </a:p>
        </p:txBody>
      </p:sp>
      <p:sp>
        <p:nvSpPr>
          <p:cNvPr id="9" name="Text Placeholder 2"/>
          <p:cNvSpPr>
            <a:spLocks noGrp="1"/>
          </p:cNvSpPr>
          <p:nvPr>
            <p:ph type="body" sz="quarter" idx="11" hasCustomPrompt="1"/>
          </p:nvPr>
        </p:nvSpPr>
        <p:spPr>
          <a:xfrm>
            <a:off x="5410200" y="4267200"/>
            <a:ext cx="3505200" cy="838200"/>
          </a:xfrm>
        </p:spPr>
        <p:txBody>
          <a:bodyPr>
            <a:normAutofit/>
          </a:bodyPr>
          <a:lstStyle>
            <a:lvl1pPr marL="0" indent="0" algn="l">
              <a:buNone/>
              <a:defRPr sz="2400" b="1" i="1">
                <a:solidFill>
                  <a:srgbClr val="084A9C"/>
                </a:solidFill>
              </a:defRPr>
            </a:lvl1pPr>
          </a:lstStyle>
          <a:p>
            <a:pPr algn="l"/>
            <a:r>
              <a:rPr lang="en-US" sz="2400" b="0" i="1" dirty="0" smtClean="0">
                <a:solidFill>
                  <a:srgbClr val="084A9C"/>
                </a:solidFill>
              </a:rPr>
              <a:t>Presenter/Date</a:t>
            </a:r>
            <a:endParaRPr lang="en-US" sz="2800" b="0" i="1" dirty="0" smtClean="0">
              <a:solidFill>
                <a:srgbClr val="084A9C"/>
              </a:solidFill>
            </a:endParaRPr>
          </a:p>
        </p:txBody>
      </p:sp>
      <p:pic>
        <p:nvPicPr>
          <p:cNvPr id="11" name="Picture 10" descr="The Centers for Medicare and Medicaid logo."/>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7595" y="228600"/>
            <a:ext cx="2652325" cy="914400"/>
          </a:xfrm>
          <a:prstGeom prst="rect">
            <a:avLst/>
          </a:prstGeom>
        </p:spPr>
      </p:pic>
      <p:sp>
        <p:nvSpPr>
          <p:cNvPr id="14" name="TextBox 13"/>
          <p:cNvSpPr txBox="1"/>
          <p:nvPr userDrawn="1"/>
        </p:nvSpPr>
        <p:spPr>
          <a:xfrm>
            <a:off x="-1668146" y="4928188"/>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60717701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MS title2">
    <p:bg>
      <p:bgPr>
        <a:solidFill>
          <a:schemeClr val="bg1"/>
        </a:solidFill>
        <a:effectLst/>
      </p:bgPr>
    </p:bg>
    <p:spTree>
      <p:nvGrpSpPr>
        <p:cNvPr id="1" name=""/>
        <p:cNvGrpSpPr/>
        <p:nvPr/>
      </p:nvGrpSpPr>
      <p:grpSpPr>
        <a:xfrm>
          <a:off x="0" y="0"/>
          <a:ext cx="0" cy="0"/>
          <a:chOff x="0" y="0"/>
          <a:chExt cx="0" cy="0"/>
        </a:xfrm>
      </p:grpSpPr>
      <p:pic>
        <p:nvPicPr>
          <p:cNvPr id="8" name="Picture 2" descr="A group of physicians reviewing x-rays."/>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0" y="2438400"/>
            <a:ext cx="4639734" cy="4419600"/>
          </a:xfrm>
          <a:prstGeom prst="rect">
            <a:avLst/>
          </a:prstGeom>
          <a:noFill/>
          <a:ln w="9525">
            <a:noFill/>
            <a:miter lim="800000"/>
            <a:headEnd/>
            <a:tailEnd/>
          </a:ln>
          <a:effectLst/>
        </p:spPr>
      </p:pic>
      <p:sp>
        <p:nvSpPr>
          <p:cNvPr id="13" name="TextBox 12"/>
          <p:cNvSpPr txBox="1"/>
          <p:nvPr/>
        </p:nvSpPr>
        <p:spPr>
          <a:xfrm>
            <a:off x="-1668146" y="4928188"/>
            <a:ext cx="184666" cy="369332"/>
          </a:xfrm>
          <a:prstGeom prst="rect">
            <a:avLst/>
          </a:prstGeom>
          <a:noFill/>
        </p:spPr>
        <p:txBody>
          <a:bodyPr wrap="none" rtlCol="0">
            <a:spAutoFit/>
          </a:bodyPr>
          <a:lstStyle/>
          <a:p>
            <a:endParaRPr lang="en-US" dirty="0"/>
          </a:p>
        </p:txBody>
      </p:sp>
      <p:sp>
        <p:nvSpPr>
          <p:cNvPr id="12" name="Title 7"/>
          <p:cNvSpPr>
            <a:spLocks noGrp="1"/>
          </p:cNvSpPr>
          <p:nvPr>
            <p:ph type="title"/>
          </p:nvPr>
        </p:nvSpPr>
        <p:spPr>
          <a:xfrm>
            <a:off x="0" y="1371600"/>
            <a:ext cx="9144000" cy="1066800"/>
          </a:xfrm>
        </p:spPr>
        <p:txBody>
          <a:bodyPr/>
          <a:lstStyle/>
          <a:p>
            <a:r>
              <a:rPr lang="en-US" smtClean="0"/>
              <a:t>Click to edit Master title style</a:t>
            </a:r>
            <a:endParaRPr lang="en-US" dirty="0"/>
          </a:p>
        </p:txBody>
      </p:sp>
      <p:sp>
        <p:nvSpPr>
          <p:cNvPr id="7" name="Text Placeholder 2"/>
          <p:cNvSpPr>
            <a:spLocks noGrp="1"/>
          </p:cNvSpPr>
          <p:nvPr>
            <p:ph type="body" sz="quarter" idx="10" hasCustomPrompt="1"/>
          </p:nvPr>
        </p:nvSpPr>
        <p:spPr>
          <a:xfrm>
            <a:off x="4953000" y="3048000"/>
            <a:ext cx="3733800" cy="914400"/>
          </a:xfrm>
        </p:spPr>
        <p:txBody>
          <a:bodyPr>
            <a:normAutofit/>
          </a:bodyPr>
          <a:lstStyle>
            <a:lvl1pPr marL="0" indent="0" algn="l">
              <a:buNone/>
              <a:defRPr sz="2400" b="1" i="1">
                <a:solidFill>
                  <a:srgbClr val="084A9C"/>
                </a:solidFill>
              </a:defRPr>
            </a:lvl1pPr>
          </a:lstStyle>
          <a:p>
            <a:pPr algn="l"/>
            <a:r>
              <a:rPr lang="en-US" sz="2400" b="1" i="1" dirty="0" smtClean="0">
                <a:solidFill>
                  <a:srgbClr val="084A9C"/>
                </a:solidFill>
              </a:rPr>
              <a:t>Subtitle</a:t>
            </a:r>
          </a:p>
          <a:p>
            <a:pPr algn="l"/>
            <a:endParaRPr lang="en-US" sz="2800" b="0" i="1" dirty="0" smtClean="0">
              <a:solidFill>
                <a:srgbClr val="084A9C"/>
              </a:solidFill>
            </a:endParaRPr>
          </a:p>
        </p:txBody>
      </p:sp>
      <p:sp>
        <p:nvSpPr>
          <p:cNvPr id="9" name="Text Placeholder 2"/>
          <p:cNvSpPr>
            <a:spLocks noGrp="1"/>
          </p:cNvSpPr>
          <p:nvPr>
            <p:ph type="body" sz="quarter" idx="11" hasCustomPrompt="1"/>
          </p:nvPr>
        </p:nvSpPr>
        <p:spPr>
          <a:xfrm>
            <a:off x="4953000" y="4191000"/>
            <a:ext cx="3733800" cy="838200"/>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2400" b="1" i="1">
                <a:solidFill>
                  <a:srgbClr val="084A9C"/>
                </a:solidFill>
              </a:defRPr>
            </a:lvl1pPr>
          </a:lstStyle>
          <a:p>
            <a:pPr algn="l"/>
            <a:r>
              <a:rPr lang="en-US" sz="2400" b="0" i="1" dirty="0" smtClean="0">
                <a:solidFill>
                  <a:srgbClr val="084A9C"/>
                </a:solidFill>
              </a:rPr>
              <a:t>Presenter/Date</a:t>
            </a:r>
            <a:endParaRPr lang="en-US" sz="2800" b="0" i="1" dirty="0" smtClean="0">
              <a:solidFill>
                <a:srgbClr val="084A9C"/>
              </a:solidFill>
            </a:endParaRPr>
          </a:p>
          <a:p>
            <a:pPr algn="l"/>
            <a:endParaRPr lang="en-US" sz="2800" b="0" i="1" dirty="0" smtClean="0">
              <a:solidFill>
                <a:srgbClr val="084A9C"/>
              </a:solidFill>
            </a:endParaRPr>
          </a:p>
        </p:txBody>
      </p:sp>
      <p:pic>
        <p:nvPicPr>
          <p:cNvPr id="11" name="Picture 10" descr="The Centers for Medicare and Medicaid logo."/>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7595" y="228600"/>
            <a:ext cx="2652325" cy="914400"/>
          </a:xfrm>
          <a:prstGeom prst="rect">
            <a:avLst/>
          </a:prstGeom>
        </p:spPr>
      </p:pic>
      <p:sp>
        <p:nvSpPr>
          <p:cNvPr id="14" name="TextBox 13"/>
          <p:cNvSpPr txBox="1"/>
          <p:nvPr userDrawn="1"/>
        </p:nvSpPr>
        <p:spPr>
          <a:xfrm>
            <a:off x="-1668146" y="4928188"/>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66451719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5" name="Picture 4" descr="The Centers for Medicare and Medicaid 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97595" y="228600"/>
            <a:ext cx="2652325" cy="914400"/>
          </a:xfrm>
          <a:prstGeom prst="rect">
            <a:avLst/>
          </a:prstGeom>
        </p:spPr>
      </p:pic>
      <p:pic>
        <p:nvPicPr>
          <p:cNvPr id="6" name="Picture 5" descr="A group of seniors playing cards in a sunroom, sitting in wicker furniture."/>
          <p:cNvPicPr>
            <a:picLocks noChangeAspect="1"/>
          </p:cNvPicPr>
          <p:nvPr/>
        </p:nvPicPr>
        <p:blipFill>
          <a:blip r:embed="rId3" cstate="print">
            <a:extLst>
              <a:ext uri="{28A0092B-C50C-407E-A947-70E740481C1C}">
                <a14:useLocalDpi xmlns:a14="http://schemas.microsoft.com/office/drawing/2010/main" val="0"/>
              </a:ext>
            </a:extLst>
          </a:blip>
          <a:srcRect l="950"/>
          <a:stretch>
            <a:fillRect/>
          </a:stretch>
        </p:blipFill>
        <p:spPr>
          <a:xfrm>
            <a:off x="0" y="2514600"/>
            <a:ext cx="5562600" cy="4343400"/>
          </a:xfrm>
          <a:prstGeom prst="rect">
            <a:avLst/>
          </a:prstGeom>
          <a:ln>
            <a:noFill/>
          </a:ln>
        </p:spPr>
      </p:pic>
      <p:sp>
        <p:nvSpPr>
          <p:cNvPr id="7" name="Title 8"/>
          <p:cNvSpPr>
            <a:spLocks noGrp="1"/>
          </p:cNvSpPr>
          <p:nvPr>
            <p:ph type="title"/>
          </p:nvPr>
        </p:nvSpPr>
        <p:spPr>
          <a:xfrm>
            <a:off x="0" y="1371600"/>
            <a:ext cx="9144000" cy="1066800"/>
          </a:xfrm>
        </p:spPr>
        <p:txBody>
          <a:bodyPr/>
          <a:lstStyle/>
          <a:p>
            <a:r>
              <a:rPr lang="en-US" smtClean="0"/>
              <a:t>Click to edit Master title style</a:t>
            </a:r>
            <a:endParaRPr lang="en-US" dirty="0"/>
          </a:p>
        </p:txBody>
      </p:sp>
      <p:sp>
        <p:nvSpPr>
          <p:cNvPr id="10" name="Text Placeholder 2"/>
          <p:cNvSpPr>
            <a:spLocks noGrp="1"/>
          </p:cNvSpPr>
          <p:nvPr>
            <p:ph type="body" sz="quarter" idx="10" hasCustomPrompt="1"/>
          </p:nvPr>
        </p:nvSpPr>
        <p:spPr>
          <a:xfrm>
            <a:off x="5943600" y="3048000"/>
            <a:ext cx="2971800" cy="914400"/>
          </a:xfrm>
        </p:spPr>
        <p:txBody>
          <a:bodyPr>
            <a:normAutofit/>
          </a:bodyPr>
          <a:lstStyle>
            <a:lvl1pPr marL="0" indent="0" algn="l">
              <a:buNone/>
              <a:defRPr sz="2400" b="1" i="1">
                <a:solidFill>
                  <a:srgbClr val="084A9C"/>
                </a:solidFill>
              </a:defRPr>
            </a:lvl1pPr>
          </a:lstStyle>
          <a:p>
            <a:pPr algn="l"/>
            <a:r>
              <a:rPr lang="en-US" sz="2400" b="1" i="1" dirty="0" smtClean="0">
                <a:solidFill>
                  <a:srgbClr val="084A9C"/>
                </a:solidFill>
              </a:rPr>
              <a:t>Subtitle</a:t>
            </a:r>
          </a:p>
          <a:p>
            <a:pPr algn="l"/>
            <a:endParaRPr lang="en-US" sz="2800" b="0" i="1" dirty="0" smtClean="0">
              <a:solidFill>
                <a:srgbClr val="084A9C"/>
              </a:solidFill>
            </a:endParaRPr>
          </a:p>
        </p:txBody>
      </p:sp>
      <p:sp>
        <p:nvSpPr>
          <p:cNvPr id="11" name="Text Placeholder 2"/>
          <p:cNvSpPr>
            <a:spLocks noGrp="1"/>
          </p:cNvSpPr>
          <p:nvPr>
            <p:ph type="body" sz="quarter" idx="11" hasCustomPrompt="1"/>
          </p:nvPr>
        </p:nvSpPr>
        <p:spPr>
          <a:xfrm>
            <a:off x="5943600" y="4267200"/>
            <a:ext cx="2971800" cy="838200"/>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2400" b="1" i="1">
                <a:solidFill>
                  <a:srgbClr val="084A9C"/>
                </a:solidFill>
              </a:defRPr>
            </a:lvl1pPr>
          </a:lstStyle>
          <a:p>
            <a:pPr algn="l"/>
            <a:r>
              <a:rPr lang="en-US" sz="2400" b="0" i="1" dirty="0" smtClean="0">
                <a:solidFill>
                  <a:srgbClr val="084A9C"/>
                </a:solidFill>
              </a:rPr>
              <a:t>Presenter/Date</a:t>
            </a:r>
            <a:endParaRPr lang="en-US" sz="2800" b="0" i="1" dirty="0" smtClean="0">
              <a:solidFill>
                <a:srgbClr val="084A9C"/>
              </a:solidFill>
            </a:endParaRPr>
          </a:p>
          <a:p>
            <a:pPr algn="l"/>
            <a:r>
              <a:rPr lang="en-US" sz="2400" b="0" i="1" dirty="0" smtClean="0">
                <a:solidFill>
                  <a:srgbClr val="084A9C"/>
                </a:solidFill>
              </a:rPr>
              <a:t>Date</a:t>
            </a:r>
            <a:endParaRPr lang="en-US" sz="2800" b="0" i="1" dirty="0" smtClean="0">
              <a:solidFill>
                <a:srgbClr val="084A9C"/>
              </a:solidFill>
            </a:endParaRPr>
          </a:p>
        </p:txBody>
      </p:sp>
    </p:spTree>
    <p:extLst>
      <p:ext uri="{BB962C8B-B14F-4D97-AF65-F5344CB8AC3E}">
        <p14:creationId xmlns:p14="http://schemas.microsoft.com/office/powerpoint/2010/main" val="13841892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1_CMS title1">
    <p:bg>
      <p:bgPr>
        <a:solidFill>
          <a:schemeClr val="bg1"/>
        </a:solidFill>
        <a:effectLst/>
      </p:bgPr>
    </p:bg>
    <p:spTree>
      <p:nvGrpSpPr>
        <p:cNvPr id="1" name=""/>
        <p:cNvGrpSpPr/>
        <p:nvPr/>
      </p:nvGrpSpPr>
      <p:grpSpPr>
        <a:xfrm>
          <a:off x="0" y="0"/>
          <a:ext cx="0" cy="0"/>
          <a:chOff x="0" y="0"/>
          <a:chExt cx="0" cy="0"/>
        </a:xfrm>
      </p:grpSpPr>
      <p:pic>
        <p:nvPicPr>
          <p:cNvPr id="7" name="Picture 3" descr="A collage of photos. These photos are health professionals giving care to patients.&#10;"/>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107"/>
          <a:stretch/>
        </p:blipFill>
        <p:spPr bwMode="auto">
          <a:xfrm>
            <a:off x="-8417" y="2438400"/>
            <a:ext cx="5647217" cy="4419600"/>
          </a:xfrm>
          <a:prstGeom prst="rect">
            <a:avLst/>
          </a:prstGeom>
          <a:noFill/>
          <a:ln w="9525">
            <a:noFill/>
            <a:miter lim="800000"/>
            <a:headEnd/>
            <a:tailEnd/>
          </a:ln>
          <a:effectLst/>
        </p:spPr>
      </p:pic>
      <p:sp>
        <p:nvSpPr>
          <p:cNvPr id="13" name="TextBox 12"/>
          <p:cNvSpPr txBox="1"/>
          <p:nvPr/>
        </p:nvSpPr>
        <p:spPr>
          <a:xfrm>
            <a:off x="-1668146" y="4928188"/>
            <a:ext cx="184666" cy="369332"/>
          </a:xfrm>
          <a:prstGeom prst="rect">
            <a:avLst/>
          </a:prstGeom>
          <a:noFill/>
        </p:spPr>
        <p:txBody>
          <a:bodyPr wrap="none" rtlCol="0">
            <a:spAutoFit/>
          </a:bodyPr>
          <a:lstStyle/>
          <a:p>
            <a:endParaRPr lang="en-US" dirty="0"/>
          </a:p>
        </p:txBody>
      </p:sp>
      <p:sp>
        <p:nvSpPr>
          <p:cNvPr id="12" name="Title 7"/>
          <p:cNvSpPr>
            <a:spLocks noGrp="1"/>
          </p:cNvSpPr>
          <p:nvPr>
            <p:ph type="title"/>
          </p:nvPr>
        </p:nvSpPr>
        <p:spPr>
          <a:xfrm>
            <a:off x="0" y="1371600"/>
            <a:ext cx="9144000" cy="1066800"/>
          </a:xfrm>
        </p:spPr>
        <p:txBody>
          <a:bodyPr/>
          <a:lstStyle/>
          <a:p>
            <a:r>
              <a:rPr lang="en-US" smtClean="0"/>
              <a:t>Click to edit Master title style</a:t>
            </a:r>
            <a:endParaRPr lang="en-US" dirty="0"/>
          </a:p>
        </p:txBody>
      </p:sp>
      <p:sp>
        <p:nvSpPr>
          <p:cNvPr id="8" name="Text Placeholder 2"/>
          <p:cNvSpPr>
            <a:spLocks noGrp="1"/>
          </p:cNvSpPr>
          <p:nvPr>
            <p:ph type="body" sz="quarter" idx="10" hasCustomPrompt="1"/>
          </p:nvPr>
        </p:nvSpPr>
        <p:spPr>
          <a:xfrm>
            <a:off x="5943600" y="3048000"/>
            <a:ext cx="2971800" cy="914400"/>
          </a:xfrm>
        </p:spPr>
        <p:txBody>
          <a:bodyPr>
            <a:normAutofit/>
          </a:bodyPr>
          <a:lstStyle>
            <a:lvl1pPr marL="0" indent="0" algn="l">
              <a:buNone/>
              <a:defRPr sz="2400" b="1" i="1">
                <a:solidFill>
                  <a:srgbClr val="084A9C"/>
                </a:solidFill>
              </a:defRPr>
            </a:lvl1pPr>
          </a:lstStyle>
          <a:p>
            <a:pPr algn="l"/>
            <a:r>
              <a:rPr lang="en-US" sz="2400" b="1" i="1" dirty="0" smtClean="0">
                <a:solidFill>
                  <a:srgbClr val="084A9C"/>
                </a:solidFill>
              </a:rPr>
              <a:t>Subtitle</a:t>
            </a:r>
          </a:p>
          <a:p>
            <a:pPr algn="l"/>
            <a:endParaRPr lang="en-US" sz="2800" b="0" i="1" dirty="0" smtClean="0">
              <a:solidFill>
                <a:srgbClr val="084A9C"/>
              </a:solidFill>
            </a:endParaRPr>
          </a:p>
        </p:txBody>
      </p:sp>
      <p:sp>
        <p:nvSpPr>
          <p:cNvPr id="9" name="Text Placeholder 2"/>
          <p:cNvSpPr>
            <a:spLocks noGrp="1"/>
          </p:cNvSpPr>
          <p:nvPr>
            <p:ph type="body" sz="quarter" idx="11" hasCustomPrompt="1"/>
          </p:nvPr>
        </p:nvSpPr>
        <p:spPr>
          <a:xfrm>
            <a:off x="5943600" y="4267200"/>
            <a:ext cx="2971800" cy="838200"/>
          </a:xfrm>
        </p:spPr>
        <p:txBody>
          <a:bodyPr>
            <a:normAutofit/>
          </a:bodyPr>
          <a:lstStyle>
            <a:lvl1pPr marL="0" indent="0" algn="l">
              <a:buNone/>
              <a:defRPr sz="2400" b="1" i="1">
                <a:solidFill>
                  <a:srgbClr val="084A9C"/>
                </a:solidFill>
              </a:defRPr>
            </a:lvl1pPr>
          </a:lstStyle>
          <a:p>
            <a:pPr algn="l"/>
            <a:r>
              <a:rPr lang="en-US" sz="2400" b="0" i="1" dirty="0" smtClean="0">
                <a:solidFill>
                  <a:srgbClr val="084A9C"/>
                </a:solidFill>
              </a:rPr>
              <a:t>Presenter/Date</a:t>
            </a:r>
            <a:endParaRPr lang="en-US" sz="2800" b="0" i="1" dirty="0" smtClean="0">
              <a:solidFill>
                <a:srgbClr val="084A9C"/>
              </a:solidFill>
            </a:endParaRPr>
          </a:p>
        </p:txBody>
      </p:sp>
      <p:pic>
        <p:nvPicPr>
          <p:cNvPr id="11" name="Picture 10" descr="The Centers for Medicare and Medicaid logo."/>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7595" y="228600"/>
            <a:ext cx="2652325" cy="914400"/>
          </a:xfrm>
          <a:prstGeom prst="rect">
            <a:avLst/>
          </a:prstGeom>
        </p:spPr>
      </p:pic>
      <p:sp>
        <p:nvSpPr>
          <p:cNvPr id="14" name="TextBox 13"/>
          <p:cNvSpPr txBox="1"/>
          <p:nvPr userDrawn="1"/>
        </p:nvSpPr>
        <p:spPr>
          <a:xfrm>
            <a:off x="-1668146" y="4928188"/>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57702625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CMS title3">
    <p:bg>
      <p:bgPr>
        <a:solidFill>
          <a:schemeClr val="bg1"/>
        </a:solidFill>
        <a:effectLst/>
      </p:bgPr>
    </p:bg>
    <p:spTree>
      <p:nvGrpSpPr>
        <p:cNvPr id="1" name=""/>
        <p:cNvGrpSpPr/>
        <p:nvPr/>
      </p:nvGrpSpPr>
      <p:grpSpPr>
        <a:xfrm>
          <a:off x="0" y="0"/>
          <a:ext cx="0" cy="0"/>
          <a:chOff x="0" y="0"/>
          <a:chExt cx="0" cy="0"/>
        </a:xfrm>
      </p:grpSpPr>
      <p:pic>
        <p:nvPicPr>
          <p:cNvPr id="7" name="Picture 6" descr="A graphical design of 1's and 0's to represent technology."/>
          <p:cNvPicPr>
            <a:picLocks noChangeAspect="1"/>
          </p:cNvPicPr>
          <p:nvPr/>
        </p:nvPicPr>
        <p:blipFill rotWithShape="1">
          <a:blip r:embed="rId2" cstate="screen">
            <a:extLst>
              <a:ext uri="{28A0092B-C50C-407E-A947-70E740481C1C}">
                <a14:useLocalDpi xmlns:a14="http://schemas.microsoft.com/office/drawing/2010/main"/>
              </a:ext>
            </a:extLst>
          </a:blip>
          <a:srcRect l="129" t="-2980"/>
          <a:stretch/>
        </p:blipFill>
        <p:spPr>
          <a:xfrm>
            <a:off x="0" y="2362200"/>
            <a:ext cx="5206907" cy="4477935"/>
          </a:xfrm>
          <a:prstGeom prst="rect">
            <a:avLst/>
          </a:prstGeom>
          <a:ln>
            <a:solidFill>
              <a:schemeClr val="tx1">
                <a:alpha val="77000"/>
              </a:schemeClr>
            </a:solidFill>
          </a:ln>
          <a:effectLst/>
        </p:spPr>
      </p:pic>
      <p:sp>
        <p:nvSpPr>
          <p:cNvPr id="13" name="TextBox 12"/>
          <p:cNvSpPr txBox="1"/>
          <p:nvPr/>
        </p:nvSpPr>
        <p:spPr>
          <a:xfrm>
            <a:off x="-1668146" y="4928188"/>
            <a:ext cx="184666" cy="369332"/>
          </a:xfrm>
          <a:prstGeom prst="rect">
            <a:avLst/>
          </a:prstGeom>
          <a:noFill/>
        </p:spPr>
        <p:txBody>
          <a:bodyPr wrap="none" rtlCol="0">
            <a:spAutoFit/>
          </a:bodyPr>
          <a:lstStyle/>
          <a:p>
            <a:endParaRPr lang="en-US" dirty="0"/>
          </a:p>
        </p:txBody>
      </p:sp>
      <p:sp>
        <p:nvSpPr>
          <p:cNvPr id="12" name="Title 7"/>
          <p:cNvSpPr>
            <a:spLocks noGrp="1"/>
          </p:cNvSpPr>
          <p:nvPr>
            <p:ph type="title"/>
          </p:nvPr>
        </p:nvSpPr>
        <p:spPr>
          <a:xfrm>
            <a:off x="0" y="1371600"/>
            <a:ext cx="9144000" cy="1066800"/>
          </a:xfrm>
        </p:spPr>
        <p:txBody>
          <a:bodyPr/>
          <a:lstStyle/>
          <a:p>
            <a:r>
              <a:rPr lang="en-US" smtClean="0"/>
              <a:t>Click to edit Master title style</a:t>
            </a:r>
            <a:endParaRPr lang="en-US" dirty="0"/>
          </a:p>
        </p:txBody>
      </p:sp>
      <p:sp>
        <p:nvSpPr>
          <p:cNvPr id="8" name="Text Placeholder 2"/>
          <p:cNvSpPr>
            <a:spLocks noGrp="1"/>
          </p:cNvSpPr>
          <p:nvPr>
            <p:ph type="body" sz="quarter" idx="10" hasCustomPrompt="1"/>
          </p:nvPr>
        </p:nvSpPr>
        <p:spPr>
          <a:xfrm>
            <a:off x="5410200" y="3048000"/>
            <a:ext cx="3276600" cy="914400"/>
          </a:xfrm>
        </p:spPr>
        <p:txBody>
          <a:bodyPr>
            <a:normAutofit/>
          </a:bodyPr>
          <a:lstStyle>
            <a:lvl1pPr marL="0" indent="0" algn="l">
              <a:buNone/>
              <a:defRPr sz="2400" b="1" i="1">
                <a:solidFill>
                  <a:srgbClr val="084A9C"/>
                </a:solidFill>
              </a:defRPr>
            </a:lvl1pPr>
          </a:lstStyle>
          <a:p>
            <a:pPr algn="l"/>
            <a:r>
              <a:rPr lang="en-US" sz="2400" b="1" i="1" dirty="0" smtClean="0">
                <a:solidFill>
                  <a:srgbClr val="084A9C"/>
                </a:solidFill>
              </a:rPr>
              <a:t>Subtitle</a:t>
            </a:r>
          </a:p>
          <a:p>
            <a:pPr algn="l"/>
            <a:endParaRPr lang="en-US" sz="2800" b="0" i="1" dirty="0" smtClean="0">
              <a:solidFill>
                <a:srgbClr val="084A9C"/>
              </a:solidFill>
            </a:endParaRPr>
          </a:p>
        </p:txBody>
      </p:sp>
      <p:sp>
        <p:nvSpPr>
          <p:cNvPr id="9" name="Text Placeholder 2"/>
          <p:cNvSpPr>
            <a:spLocks noGrp="1"/>
          </p:cNvSpPr>
          <p:nvPr>
            <p:ph type="body" sz="quarter" idx="11" hasCustomPrompt="1"/>
          </p:nvPr>
        </p:nvSpPr>
        <p:spPr>
          <a:xfrm>
            <a:off x="5410200" y="4191000"/>
            <a:ext cx="3276600" cy="838200"/>
          </a:xfrm>
        </p:spPr>
        <p:txBody>
          <a:bodyPr>
            <a:normAutofit/>
          </a:bodyPr>
          <a:lstStyle>
            <a:lvl1pPr marL="0" indent="0" algn="l">
              <a:buNone/>
              <a:defRPr sz="2400" b="1" i="1">
                <a:solidFill>
                  <a:srgbClr val="084A9C"/>
                </a:solidFill>
              </a:defRPr>
            </a:lvl1pPr>
          </a:lstStyle>
          <a:p>
            <a:pPr algn="l"/>
            <a:r>
              <a:rPr lang="en-US" sz="2400" b="0" i="1" dirty="0" smtClean="0">
                <a:solidFill>
                  <a:srgbClr val="084A9C"/>
                </a:solidFill>
              </a:rPr>
              <a:t>Presenter/Date</a:t>
            </a:r>
            <a:endParaRPr lang="en-US" sz="2800" b="0" i="1" dirty="0" smtClean="0">
              <a:solidFill>
                <a:srgbClr val="084A9C"/>
              </a:solidFill>
            </a:endParaRPr>
          </a:p>
        </p:txBody>
      </p:sp>
      <p:pic>
        <p:nvPicPr>
          <p:cNvPr id="11" name="Picture 10" descr="The Centers for Medicare and Medicaid logo."/>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97595" y="228600"/>
            <a:ext cx="2652325" cy="914400"/>
          </a:xfrm>
          <a:prstGeom prst="rect">
            <a:avLst/>
          </a:prstGeom>
        </p:spPr>
      </p:pic>
      <p:sp>
        <p:nvSpPr>
          <p:cNvPr id="14" name="TextBox 13"/>
          <p:cNvSpPr txBox="1"/>
          <p:nvPr userDrawn="1"/>
        </p:nvSpPr>
        <p:spPr>
          <a:xfrm>
            <a:off x="-1668146" y="4928188"/>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10721224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CMS title5">
    <p:bg>
      <p:bgPr>
        <a:solidFill>
          <a:schemeClr val="bg1"/>
        </a:solidFill>
        <a:effectLst/>
      </p:bgPr>
    </p:bg>
    <p:spTree>
      <p:nvGrpSpPr>
        <p:cNvPr id="1" name=""/>
        <p:cNvGrpSpPr/>
        <p:nvPr/>
      </p:nvGrpSpPr>
      <p:grpSpPr>
        <a:xfrm>
          <a:off x="0" y="0"/>
          <a:ext cx="0" cy="0"/>
          <a:chOff x="0" y="0"/>
          <a:chExt cx="0" cy="0"/>
        </a:xfrm>
      </p:grpSpPr>
      <p:pic>
        <p:nvPicPr>
          <p:cNvPr id="7" name="Picture 6" descr="This is an image of a pill bottle on it's side with the lid off and a few of the pills lying on the table in front of it."/>
          <p:cNvPicPr>
            <a:picLocks noChangeAspect="1"/>
          </p:cNvPicPr>
          <p:nvPr/>
        </p:nvPicPr>
        <p:blipFill rotWithShape="1">
          <a:blip r:embed="rId2" cstate="screen">
            <a:extLst>
              <a:ext uri="{28A0092B-C50C-407E-A947-70E740481C1C}">
                <a14:useLocalDpi xmlns:a14="http://schemas.microsoft.com/office/drawing/2010/main"/>
              </a:ext>
            </a:extLst>
          </a:blip>
          <a:srcRect l="406" t="1177" r="-182" b="3456"/>
          <a:stretch/>
        </p:blipFill>
        <p:spPr>
          <a:xfrm>
            <a:off x="0" y="2286000"/>
            <a:ext cx="5538536" cy="4572000"/>
          </a:xfrm>
          <a:prstGeom prst="rect">
            <a:avLst/>
          </a:prstGeom>
          <a:effectLst/>
        </p:spPr>
      </p:pic>
      <p:sp>
        <p:nvSpPr>
          <p:cNvPr id="13" name="TextBox 12"/>
          <p:cNvSpPr txBox="1"/>
          <p:nvPr/>
        </p:nvSpPr>
        <p:spPr>
          <a:xfrm>
            <a:off x="-1668146" y="4928188"/>
            <a:ext cx="184666" cy="369332"/>
          </a:xfrm>
          <a:prstGeom prst="rect">
            <a:avLst/>
          </a:prstGeom>
          <a:noFill/>
        </p:spPr>
        <p:txBody>
          <a:bodyPr wrap="none" rtlCol="0">
            <a:spAutoFit/>
          </a:bodyPr>
          <a:lstStyle/>
          <a:p>
            <a:endParaRPr lang="en-US" dirty="0"/>
          </a:p>
        </p:txBody>
      </p:sp>
      <p:sp>
        <p:nvSpPr>
          <p:cNvPr id="12" name="Title 7"/>
          <p:cNvSpPr>
            <a:spLocks noGrp="1"/>
          </p:cNvSpPr>
          <p:nvPr>
            <p:ph type="title"/>
          </p:nvPr>
        </p:nvSpPr>
        <p:spPr>
          <a:xfrm>
            <a:off x="0" y="1371600"/>
            <a:ext cx="9144000" cy="1066800"/>
          </a:xfrm>
        </p:spPr>
        <p:txBody>
          <a:bodyPr/>
          <a:lstStyle/>
          <a:p>
            <a:r>
              <a:rPr lang="en-US" smtClean="0"/>
              <a:t>Click to edit Master title style</a:t>
            </a:r>
            <a:endParaRPr lang="en-US" dirty="0"/>
          </a:p>
        </p:txBody>
      </p:sp>
      <p:sp>
        <p:nvSpPr>
          <p:cNvPr id="8" name="Text Placeholder 2"/>
          <p:cNvSpPr>
            <a:spLocks noGrp="1"/>
          </p:cNvSpPr>
          <p:nvPr>
            <p:ph type="body" sz="quarter" idx="10" hasCustomPrompt="1"/>
          </p:nvPr>
        </p:nvSpPr>
        <p:spPr>
          <a:xfrm>
            <a:off x="5562600" y="3048000"/>
            <a:ext cx="3276600" cy="914400"/>
          </a:xfrm>
        </p:spPr>
        <p:txBody>
          <a:bodyPr>
            <a:normAutofit/>
          </a:bodyPr>
          <a:lstStyle>
            <a:lvl1pPr marL="0" indent="0" algn="l">
              <a:buNone/>
              <a:defRPr sz="2400" b="1" i="1">
                <a:solidFill>
                  <a:srgbClr val="084A9C"/>
                </a:solidFill>
              </a:defRPr>
            </a:lvl1pPr>
          </a:lstStyle>
          <a:p>
            <a:pPr algn="l"/>
            <a:r>
              <a:rPr lang="en-US" sz="2400" b="1" i="1" dirty="0" smtClean="0">
                <a:solidFill>
                  <a:srgbClr val="084A9C"/>
                </a:solidFill>
              </a:rPr>
              <a:t>Subtitle</a:t>
            </a:r>
          </a:p>
          <a:p>
            <a:pPr algn="l"/>
            <a:endParaRPr lang="en-US" sz="2800" b="0" i="1" dirty="0" smtClean="0">
              <a:solidFill>
                <a:srgbClr val="084A9C"/>
              </a:solidFill>
            </a:endParaRPr>
          </a:p>
        </p:txBody>
      </p:sp>
      <p:sp>
        <p:nvSpPr>
          <p:cNvPr id="9" name="Text Placeholder 2"/>
          <p:cNvSpPr>
            <a:spLocks noGrp="1"/>
          </p:cNvSpPr>
          <p:nvPr>
            <p:ph type="body" sz="quarter" idx="11" hasCustomPrompt="1"/>
          </p:nvPr>
        </p:nvSpPr>
        <p:spPr>
          <a:xfrm>
            <a:off x="5562600" y="4191000"/>
            <a:ext cx="3276600" cy="838200"/>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2400" b="1" i="1">
                <a:solidFill>
                  <a:srgbClr val="084A9C"/>
                </a:solidFill>
              </a:defRPr>
            </a:lvl1pPr>
          </a:lstStyle>
          <a:p>
            <a:pPr algn="l"/>
            <a:r>
              <a:rPr lang="en-US" sz="2400" b="0" i="1" dirty="0" smtClean="0">
                <a:solidFill>
                  <a:srgbClr val="084A9C"/>
                </a:solidFill>
              </a:rPr>
              <a:t>Presenter/Date</a:t>
            </a:r>
            <a:endParaRPr lang="en-US" sz="2800" b="0" i="1" dirty="0" smtClean="0">
              <a:solidFill>
                <a:srgbClr val="084A9C"/>
              </a:solidFill>
            </a:endParaRPr>
          </a:p>
          <a:p>
            <a:pPr algn="l"/>
            <a:endParaRPr lang="en-US" sz="2800" b="0" i="1" dirty="0" smtClean="0">
              <a:solidFill>
                <a:srgbClr val="084A9C"/>
              </a:solidFill>
            </a:endParaRPr>
          </a:p>
        </p:txBody>
      </p:sp>
      <p:pic>
        <p:nvPicPr>
          <p:cNvPr id="11" name="Picture 10" descr="The Centers for Medicare and Medicaid logo."/>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7595" y="228600"/>
            <a:ext cx="2652325" cy="914400"/>
          </a:xfrm>
          <a:prstGeom prst="rect">
            <a:avLst/>
          </a:prstGeom>
        </p:spPr>
      </p:pic>
      <p:sp>
        <p:nvSpPr>
          <p:cNvPr id="14" name="TextBox 13"/>
          <p:cNvSpPr txBox="1"/>
          <p:nvPr userDrawn="1"/>
        </p:nvSpPr>
        <p:spPr>
          <a:xfrm>
            <a:off x="-1668146" y="4928188"/>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25385445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2016 Blue Hea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35197"/>
            <a:ext cx="9144000" cy="1069430"/>
          </a:xfrm>
        </p:spPr>
        <p:txBody>
          <a:bodyPr>
            <a:normAutofit/>
          </a:bodyPr>
          <a:lstStyle>
            <a:lvl1pPr>
              <a:defRPr sz="3600" b="1" baseline="0"/>
            </a:lvl1pPr>
          </a:lstStyle>
          <a:p>
            <a:r>
              <a:rPr lang="en-US" dirty="0" smtClean="0"/>
              <a:t>Lesson </a:t>
            </a:r>
            <a:endParaRPr lang="en-US" dirty="0"/>
          </a:p>
        </p:txBody>
      </p:sp>
      <p:sp>
        <p:nvSpPr>
          <p:cNvPr id="3" name="Content Placeholder 2"/>
          <p:cNvSpPr>
            <a:spLocks noGrp="1"/>
          </p:cNvSpPr>
          <p:nvPr>
            <p:ph idx="1"/>
          </p:nvPr>
        </p:nvSpPr>
        <p:spPr>
          <a:xfrm>
            <a:off x="457200" y="1363710"/>
            <a:ext cx="8229600" cy="45259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Date Placeholder 1"/>
          <p:cNvSpPr>
            <a:spLocks noGrp="1"/>
          </p:cNvSpPr>
          <p:nvPr>
            <p:ph type="dt" sz="half" idx="2"/>
          </p:nvPr>
        </p:nvSpPr>
        <p:spPr>
          <a:xfrm>
            <a:off x="457200" y="6340475"/>
            <a:ext cx="2133600" cy="365125"/>
          </a:xfrm>
          <a:prstGeom prst="rect">
            <a:avLst/>
          </a:prstGeom>
        </p:spPr>
        <p:txBody>
          <a:bodyPr anchor="ctr"/>
          <a:lstStyle>
            <a:lvl1pPr>
              <a:defRPr sz="1200">
                <a:solidFill>
                  <a:schemeClr val="tx1"/>
                </a:solidFill>
              </a:defRPr>
            </a:lvl1pPr>
          </a:lstStyle>
          <a:p>
            <a:r>
              <a:rPr lang="en-US" smtClean="0">
                <a:solidFill>
                  <a:prstClr val="black"/>
                </a:solidFill>
              </a:rPr>
              <a:t>October 2014</a:t>
            </a:r>
            <a:endParaRPr lang="en-US" dirty="0">
              <a:solidFill>
                <a:prstClr val="black"/>
              </a:solidFill>
            </a:endParaRPr>
          </a:p>
        </p:txBody>
      </p:sp>
      <p:sp>
        <p:nvSpPr>
          <p:cNvPr id="10" name="Footer Placeholder 2"/>
          <p:cNvSpPr>
            <a:spLocks noGrp="1"/>
          </p:cNvSpPr>
          <p:nvPr>
            <p:ph type="ftr" sz="quarter" idx="3"/>
          </p:nvPr>
        </p:nvSpPr>
        <p:spPr>
          <a:xfrm>
            <a:off x="2590800" y="6340475"/>
            <a:ext cx="3962400" cy="365125"/>
          </a:xfrm>
          <a:prstGeom prst="rect">
            <a:avLst/>
          </a:prstGeom>
        </p:spPr>
        <p:txBody>
          <a:bodyPr anchor="ctr"/>
          <a:lstStyle>
            <a:lvl1pPr>
              <a:defRPr sz="1200">
                <a:solidFill>
                  <a:schemeClr val="tx1"/>
                </a:solidFill>
              </a:defRPr>
            </a:lvl1pPr>
          </a:lstStyle>
          <a:p>
            <a:pPr algn="ctr"/>
            <a:r>
              <a:rPr lang="en-US" smtClean="0">
                <a:solidFill>
                  <a:prstClr val="black"/>
                </a:solidFill>
              </a:rPr>
              <a:t>2015 Marketplace Highlights</a:t>
            </a:r>
            <a:endParaRPr lang="en-US" dirty="0">
              <a:solidFill>
                <a:prstClr val="black"/>
              </a:solidFill>
            </a:endParaRPr>
          </a:p>
        </p:txBody>
      </p:sp>
      <p:sp>
        <p:nvSpPr>
          <p:cNvPr id="11" name="Slide Number Placeholder 3"/>
          <p:cNvSpPr>
            <a:spLocks noGrp="1"/>
          </p:cNvSpPr>
          <p:nvPr>
            <p:ph type="sldNum" sz="quarter" idx="4"/>
          </p:nvPr>
        </p:nvSpPr>
        <p:spPr>
          <a:xfrm>
            <a:off x="6553200" y="6340475"/>
            <a:ext cx="2133600" cy="365125"/>
          </a:xfrm>
          <a:prstGeom prst="rect">
            <a:avLst/>
          </a:prstGeom>
        </p:spPr>
        <p:txBody>
          <a:bodyPr anchor="ctr"/>
          <a:lstStyle>
            <a:lvl1pPr>
              <a:defRPr sz="1200">
                <a:solidFill>
                  <a:schemeClr val="tx1"/>
                </a:solidFill>
              </a:defRPr>
            </a:lvl1pPr>
          </a:lstStyle>
          <a:p>
            <a:pPr algn="r"/>
            <a:fld id="{78C0CC3C-85F1-4D86-9B70-8D9F8B17F046}" type="slidenum">
              <a:rPr lang="en-US" smtClean="0">
                <a:solidFill>
                  <a:prstClr val="black"/>
                </a:solidFill>
              </a:rPr>
              <a:pPr algn="r"/>
              <a:t>‹#›</a:t>
            </a:fld>
            <a:endParaRPr lang="en-US" dirty="0">
              <a:solidFill>
                <a:prstClr val="black"/>
              </a:solidFill>
            </a:endParaRPr>
          </a:p>
        </p:txBody>
      </p:sp>
    </p:spTree>
    <p:extLst>
      <p:ext uri="{BB962C8B-B14F-4D97-AF65-F5344CB8AC3E}">
        <p14:creationId xmlns:p14="http://schemas.microsoft.com/office/powerpoint/2010/main" val="41475942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016 Yellow Head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1"/>
          <p:cNvSpPr txBox="1">
            <a:spLocks/>
          </p:cNvSpPr>
          <p:nvPr userDrawn="1"/>
        </p:nvSpPr>
        <p:spPr>
          <a:xfrm>
            <a:off x="0" y="-28738"/>
            <a:ext cx="9144000" cy="1143000"/>
          </a:xfrm>
          <a:prstGeom prst="rect">
            <a:avLst/>
          </a:prstGeom>
          <a:solidFill>
            <a:srgbClr val="FFD004"/>
          </a:solidFill>
          <a:effectLst>
            <a:outerShdw dist="76200" dir="5640000" algn="tl" rotWithShape="0">
              <a:srgbClr val="084A9C"/>
            </a:outerShdw>
          </a:effectLst>
        </p:spPr>
        <p:txBody>
          <a:bodyPr vert="horz" lIns="91440" tIns="45720" rIns="91440" bIns="45720" rtlCol="0" anchor="ctr">
            <a:noAutofit/>
          </a:bodyPr>
          <a:lstStyle>
            <a:lvl1pPr indent="0" algn="ctr" defTabSz="914400" rtl="0" eaLnBrk="1" latinLnBrk="0" hangingPunct="1">
              <a:spcBef>
                <a:spcPts val="0"/>
              </a:spcBef>
              <a:buNone/>
              <a:defRPr sz="4400" b="1" kern="1200">
                <a:solidFill>
                  <a:schemeClr val="tx1"/>
                </a:solidFill>
                <a:latin typeface="+mj-lt"/>
                <a:ea typeface="+mj-ea"/>
                <a:cs typeface="+mj-cs"/>
              </a:defRPr>
            </a:lvl1pPr>
          </a:lstStyle>
          <a:p>
            <a:pPr>
              <a:defRPr/>
            </a:pPr>
            <a:endParaRPr lang="en-US" sz="3600" dirty="0">
              <a:solidFill>
                <a:sysClr val="windowText" lastClr="000000"/>
              </a:solidFill>
            </a:endParaRPr>
          </a:p>
        </p:txBody>
      </p:sp>
      <p:sp>
        <p:nvSpPr>
          <p:cNvPr id="8" name="Date Placeholder 3"/>
          <p:cNvSpPr>
            <a:spLocks noGrp="1"/>
          </p:cNvSpPr>
          <p:nvPr>
            <p:ph type="dt" sz="half" idx="2"/>
          </p:nvPr>
        </p:nvSpPr>
        <p:spPr>
          <a:xfrm>
            <a:off x="457200" y="6340475"/>
            <a:ext cx="2133600" cy="365125"/>
          </a:xfrm>
          <a:prstGeom prst="rect">
            <a:avLst/>
          </a:prstGeom>
        </p:spPr>
        <p:txBody>
          <a:bodyPr vert="horz" lIns="91440" tIns="45720" rIns="91440" bIns="45720" rtlCol="0" anchor="ctr"/>
          <a:lstStyle>
            <a:lvl1pPr algn="l">
              <a:defRPr sz="1200">
                <a:solidFill>
                  <a:schemeClr val="tx1"/>
                </a:solidFill>
              </a:defRPr>
            </a:lvl1pPr>
          </a:lstStyle>
          <a:p>
            <a:r>
              <a:rPr lang="en-US" smtClean="0">
                <a:solidFill>
                  <a:prstClr val="black"/>
                </a:solidFill>
              </a:rPr>
              <a:t>October 2014</a:t>
            </a:r>
            <a:endParaRPr lang="en-US" dirty="0">
              <a:solidFill>
                <a:prstClr val="black"/>
              </a:solidFill>
            </a:endParaRPr>
          </a:p>
        </p:txBody>
      </p:sp>
      <p:sp>
        <p:nvSpPr>
          <p:cNvPr id="9" name="Footer Placeholder 4"/>
          <p:cNvSpPr>
            <a:spLocks noGrp="1"/>
          </p:cNvSpPr>
          <p:nvPr>
            <p:ph type="ftr" sz="quarter" idx="3"/>
          </p:nvPr>
        </p:nvSpPr>
        <p:spPr>
          <a:xfrm>
            <a:off x="2590800" y="6340475"/>
            <a:ext cx="3962400" cy="365125"/>
          </a:xfrm>
          <a:prstGeom prst="rect">
            <a:avLst/>
          </a:prstGeom>
        </p:spPr>
        <p:txBody>
          <a:bodyPr vert="horz" lIns="91440" tIns="45720" rIns="91440" bIns="45720" rtlCol="0" anchor="ctr"/>
          <a:lstStyle>
            <a:lvl1pPr algn="ctr">
              <a:defRPr sz="1200">
                <a:solidFill>
                  <a:schemeClr val="tx1"/>
                </a:solidFill>
              </a:defRPr>
            </a:lvl1pPr>
          </a:lstStyle>
          <a:p>
            <a:r>
              <a:rPr lang="en-US" smtClean="0">
                <a:solidFill>
                  <a:prstClr val="black"/>
                </a:solidFill>
              </a:rPr>
              <a:t>2015 Marketplace Highlights</a:t>
            </a:r>
            <a:endParaRPr lang="en-US" dirty="0">
              <a:solidFill>
                <a:prstClr val="black"/>
              </a:solidFill>
            </a:endParaRPr>
          </a:p>
        </p:txBody>
      </p:sp>
      <p:sp>
        <p:nvSpPr>
          <p:cNvPr id="10" name="Slide Number Placeholder 5"/>
          <p:cNvSpPr>
            <a:spLocks noGrp="1"/>
          </p:cNvSpPr>
          <p:nvPr>
            <p:ph type="sldNum" sz="quarter" idx="4"/>
          </p:nvPr>
        </p:nvSpPr>
        <p:spPr>
          <a:xfrm>
            <a:off x="6553200" y="6340475"/>
            <a:ext cx="2133600" cy="365125"/>
          </a:xfrm>
          <a:prstGeom prst="rect">
            <a:avLst/>
          </a:prstGeom>
        </p:spPr>
        <p:txBody>
          <a:bodyPr vert="horz" lIns="91440" tIns="45720" rIns="91440" bIns="45720" rtlCol="0" anchor="ctr"/>
          <a:lstStyle>
            <a:lvl1pPr algn="r">
              <a:defRPr sz="1200">
                <a:solidFill>
                  <a:schemeClr val="tx1"/>
                </a:solidFill>
              </a:defRPr>
            </a:lvl1pPr>
          </a:lstStyle>
          <a:p>
            <a:fld id="{78C0CC3C-85F1-4D86-9B70-8D9F8B17F046}" type="slidenum">
              <a:rPr lang="en-US" smtClean="0">
                <a:solidFill>
                  <a:prstClr val="black"/>
                </a:solidFill>
              </a:rPr>
              <a:pPr/>
              <a:t>‹#›</a:t>
            </a:fld>
            <a:endParaRPr lang="en-US" dirty="0">
              <a:solidFill>
                <a:prstClr val="black"/>
              </a:solidFill>
            </a:endParaRPr>
          </a:p>
        </p:txBody>
      </p:sp>
      <p:sp>
        <p:nvSpPr>
          <p:cNvPr id="11" name="Title 1"/>
          <p:cNvSpPr>
            <a:spLocks noGrp="1"/>
          </p:cNvSpPr>
          <p:nvPr>
            <p:ph type="title"/>
          </p:nvPr>
        </p:nvSpPr>
        <p:spPr>
          <a:xfrm>
            <a:off x="0" y="0"/>
            <a:ext cx="9144000" cy="1143000"/>
          </a:xfrm>
        </p:spPr>
        <p:txBody>
          <a:bodyPr>
            <a:normAutofit/>
          </a:bodyPr>
          <a:lstStyle>
            <a:lvl1pPr>
              <a:defRPr sz="3600" b="1" baseline="0">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54330685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49D1C7-3B34-4375-BC17-8C14FDD06C44}" type="datetimeFigureOut">
              <a:rPr lang="en-US" smtClean="0">
                <a:solidFill>
                  <a:prstClr val="black">
                    <a:tint val="75000"/>
                  </a:prstClr>
                </a:solidFill>
              </a:rPr>
              <a:pPr/>
              <a:t>03/08/2016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054B036-6E07-4FE9-A05E-2AA664F2C98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949521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0_CMS title1">
    <p:bg>
      <p:bgPr>
        <a:solidFill>
          <a:schemeClr val="bg1"/>
        </a:solidFill>
        <a:effectLst/>
      </p:bgPr>
    </p:bg>
    <p:spTree>
      <p:nvGrpSpPr>
        <p:cNvPr id="1" name=""/>
        <p:cNvGrpSpPr/>
        <p:nvPr/>
      </p:nvGrpSpPr>
      <p:grpSpPr>
        <a:xfrm>
          <a:off x="0" y="0"/>
          <a:ext cx="0" cy="0"/>
          <a:chOff x="0" y="0"/>
          <a:chExt cx="0" cy="0"/>
        </a:xfrm>
      </p:grpSpPr>
      <p:pic>
        <p:nvPicPr>
          <p:cNvPr id="7" name="Picture 3" descr="A woman standing in a meeting with her arms crossed with a team of professionals in the background at a table.&#10;"/>
          <p:cNvPicPr>
            <a:picLocks noChangeAspect="1" noChangeArrowheads="1"/>
          </p:cNvPicPr>
          <p:nvPr/>
        </p:nvPicPr>
        <p:blipFill>
          <a:blip r:embed="rId2" cstate="print"/>
          <a:stretch>
            <a:fillRect/>
          </a:stretch>
        </p:blipFill>
        <p:spPr bwMode="auto">
          <a:xfrm>
            <a:off x="0" y="2438400"/>
            <a:ext cx="3673984" cy="4435856"/>
          </a:xfrm>
          <a:prstGeom prst="rect">
            <a:avLst/>
          </a:prstGeom>
          <a:noFill/>
          <a:ln w="9525">
            <a:noFill/>
            <a:miter lim="800000"/>
            <a:headEnd/>
            <a:tailEnd/>
          </a:ln>
          <a:effectLst/>
        </p:spPr>
      </p:pic>
      <p:sp>
        <p:nvSpPr>
          <p:cNvPr id="13" name="TextBox 12"/>
          <p:cNvSpPr txBox="1"/>
          <p:nvPr/>
        </p:nvSpPr>
        <p:spPr>
          <a:xfrm>
            <a:off x="-1668146" y="4928188"/>
            <a:ext cx="184666" cy="369332"/>
          </a:xfrm>
          <a:prstGeom prst="rect">
            <a:avLst/>
          </a:prstGeom>
          <a:noFill/>
        </p:spPr>
        <p:txBody>
          <a:bodyPr wrap="none" rtlCol="0">
            <a:spAutoFit/>
          </a:bodyPr>
          <a:lstStyle/>
          <a:p>
            <a:endParaRPr lang="en-US" dirty="0"/>
          </a:p>
        </p:txBody>
      </p:sp>
      <p:sp>
        <p:nvSpPr>
          <p:cNvPr id="12" name="Title 7"/>
          <p:cNvSpPr>
            <a:spLocks noGrp="1"/>
          </p:cNvSpPr>
          <p:nvPr>
            <p:ph type="title"/>
          </p:nvPr>
        </p:nvSpPr>
        <p:spPr>
          <a:xfrm>
            <a:off x="0" y="1371600"/>
            <a:ext cx="9144000" cy="1066800"/>
          </a:xfrm>
        </p:spPr>
        <p:txBody>
          <a:bodyPr/>
          <a:lstStyle/>
          <a:p>
            <a:r>
              <a:rPr lang="en-US" smtClean="0"/>
              <a:t>Click to edit Master title style</a:t>
            </a:r>
            <a:endParaRPr lang="en-US" dirty="0"/>
          </a:p>
        </p:txBody>
      </p:sp>
      <p:sp>
        <p:nvSpPr>
          <p:cNvPr id="8" name="Text Placeholder 2"/>
          <p:cNvSpPr>
            <a:spLocks noGrp="1"/>
          </p:cNvSpPr>
          <p:nvPr>
            <p:ph type="body" sz="quarter" idx="10" hasCustomPrompt="1"/>
          </p:nvPr>
        </p:nvSpPr>
        <p:spPr>
          <a:xfrm>
            <a:off x="4191000" y="3048000"/>
            <a:ext cx="4724400" cy="914400"/>
          </a:xfrm>
        </p:spPr>
        <p:txBody>
          <a:bodyPr>
            <a:normAutofit/>
          </a:bodyPr>
          <a:lstStyle>
            <a:lvl1pPr marL="0" indent="0" algn="l">
              <a:buNone/>
              <a:defRPr sz="2400" b="1" i="1">
                <a:solidFill>
                  <a:srgbClr val="084A9C"/>
                </a:solidFill>
              </a:defRPr>
            </a:lvl1pPr>
          </a:lstStyle>
          <a:p>
            <a:pPr algn="l"/>
            <a:r>
              <a:rPr lang="en-US" sz="2400" b="1" i="1" dirty="0" smtClean="0">
                <a:solidFill>
                  <a:srgbClr val="084A9C"/>
                </a:solidFill>
              </a:rPr>
              <a:t>Subtitle</a:t>
            </a:r>
          </a:p>
          <a:p>
            <a:pPr algn="l"/>
            <a:endParaRPr lang="en-US" sz="2800" b="0" i="1" dirty="0" smtClean="0">
              <a:solidFill>
                <a:srgbClr val="084A9C"/>
              </a:solidFill>
            </a:endParaRPr>
          </a:p>
        </p:txBody>
      </p:sp>
      <p:sp>
        <p:nvSpPr>
          <p:cNvPr id="9" name="Text Placeholder 2"/>
          <p:cNvSpPr>
            <a:spLocks noGrp="1"/>
          </p:cNvSpPr>
          <p:nvPr>
            <p:ph type="body" sz="quarter" idx="11" hasCustomPrompt="1"/>
          </p:nvPr>
        </p:nvSpPr>
        <p:spPr>
          <a:xfrm>
            <a:off x="4191000" y="4267200"/>
            <a:ext cx="4724400" cy="838200"/>
          </a:xfrm>
        </p:spPr>
        <p:txBody>
          <a:bodyPr>
            <a:normAutofit/>
          </a:bodyPr>
          <a:lstStyle>
            <a:lvl1pPr marL="0" indent="0" algn="l">
              <a:buNone/>
              <a:defRPr sz="2400" b="1" i="1">
                <a:solidFill>
                  <a:srgbClr val="084A9C"/>
                </a:solidFill>
              </a:defRPr>
            </a:lvl1pPr>
          </a:lstStyle>
          <a:p>
            <a:pPr algn="l"/>
            <a:r>
              <a:rPr lang="en-US" sz="2400" b="0" i="1" dirty="0" smtClean="0">
                <a:solidFill>
                  <a:srgbClr val="084A9C"/>
                </a:solidFill>
              </a:rPr>
              <a:t>Presenter/Date</a:t>
            </a:r>
            <a:endParaRPr lang="en-US" sz="2800" b="0" i="1" dirty="0" smtClean="0">
              <a:solidFill>
                <a:srgbClr val="084A9C"/>
              </a:solidFill>
            </a:endParaRPr>
          </a:p>
        </p:txBody>
      </p:sp>
      <p:sp>
        <p:nvSpPr>
          <p:cNvPr id="14" name="TextBox 13"/>
          <p:cNvSpPr txBox="1"/>
          <p:nvPr userDrawn="1"/>
        </p:nvSpPr>
        <p:spPr>
          <a:xfrm>
            <a:off x="-1668146" y="4928188"/>
            <a:ext cx="184666" cy="369332"/>
          </a:xfrm>
          <a:prstGeom prst="rect">
            <a:avLst/>
          </a:prstGeom>
          <a:noFill/>
        </p:spPr>
        <p:txBody>
          <a:bodyPr wrap="none" rtlCol="0">
            <a:spAutoFit/>
          </a:bodyPr>
          <a:lstStyle/>
          <a:p>
            <a:endParaRPr lang="en-US" dirty="0"/>
          </a:p>
        </p:txBody>
      </p:sp>
      <p:pic>
        <p:nvPicPr>
          <p:cNvPr id="15" name="Picture 14" descr="The Centers for Medicare and Medicaid logo."/>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3275" y="228600"/>
            <a:ext cx="2652325" cy="914400"/>
          </a:xfrm>
          <a:prstGeom prst="rect">
            <a:avLst/>
          </a:prstGeom>
        </p:spPr>
      </p:pic>
    </p:spTree>
    <p:extLst>
      <p:ext uri="{BB962C8B-B14F-4D97-AF65-F5344CB8AC3E}">
        <p14:creationId xmlns:p14="http://schemas.microsoft.com/office/powerpoint/2010/main" val="260717701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49D1C7-3B34-4375-BC17-8C14FDD06C44}" type="datetimeFigureOut">
              <a:rPr lang="en-US" smtClean="0">
                <a:solidFill>
                  <a:prstClr val="black">
                    <a:tint val="75000"/>
                  </a:prstClr>
                </a:solidFill>
              </a:rPr>
              <a:pPr/>
              <a:t>03/08/2016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054B036-6E07-4FE9-A05E-2AA664F2C98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234644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49D1C7-3B34-4375-BC17-8C14FDD06C44}" type="datetimeFigureOut">
              <a:rPr lang="en-US" smtClean="0">
                <a:solidFill>
                  <a:prstClr val="black">
                    <a:tint val="75000"/>
                  </a:prstClr>
                </a:solidFill>
              </a:rPr>
              <a:pPr/>
              <a:t>03/08/2016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054B036-6E07-4FE9-A05E-2AA664F2C98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5868403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49D1C7-3B34-4375-BC17-8C14FDD06C44}" type="datetimeFigureOut">
              <a:rPr lang="en-US" smtClean="0">
                <a:solidFill>
                  <a:prstClr val="black">
                    <a:tint val="75000"/>
                  </a:prstClr>
                </a:solidFill>
              </a:rPr>
              <a:pPr/>
              <a:t>03/08/2016</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5054B036-6E07-4FE9-A05E-2AA664F2C98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337495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049D1C7-3B34-4375-BC17-8C14FDD06C44}" type="datetimeFigureOut">
              <a:rPr lang="en-US" smtClean="0">
                <a:solidFill>
                  <a:prstClr val="black">
                    <a:tint val="75000"/>
                  </a:prstClr>
                </a:solidFill>
              </a:rPr>
              <a:pPr/>
              <a:t>03/08/2016</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5054B036-6E07-4FE9-A05E-2AA664F2C98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018670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49D1C7-3B34-4375-BC17-8C14FDD06C44}" type="datetimeFigureOut">
              <a:rPr lang="en-US" smtClean="0">
                <a:solidFill>
                  <a:prstClr val="black">
                    <a:tint val="75000"/>
                  </a:prstClr>
                </a:solidFill>
              </a:rPr>
              <a:pPr/>
              <a:t>03/08/2016</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5054B036-6E07-4FE9-A05E-2AA664F2C98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560697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49D1C7-3B34-4375-BC17-8C14FDD06C44}" type="datetimeFigureOut">
              <a:rPr lang="en-US" smtClean="0">
                <a:solidFill>
                  <a:prstClr val="black">
                    <a:tint val="75000"/>
                  </a:prstClr>
                </a:solidFill>
              </a:rPr>
              <a:pPr/>
              <a:t>03/08/2016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054B036-6E07-4FE9-A05E-2AA664F2C98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172559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49D1C7-3B34-4375-BC17-8C14FDD06C44}" type="datetimeFigureOut">
              <a:rPr lang="en-US" smtClean="0">
                <a:solidFill>
                  <a:prstClr val="black">
                    <a:tint val="75000"/>
                  </a:prstClr>
                </a:solidFill>
              </a:rPr>
              <a:pPr/>
              <a:t>03/08/2016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054B036-6E07-4FE9-A05E-2AA664F2C98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640531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49D1C7-3B34-4375-BC17-8C14FDD06C44}" type="datetimeFigureOut">
              <a:rPr lang="en-US" smtClean="0">
                <a:solidFill>
                  <a:prstClr val="black">
                    <a:tint val="75000"/>
                  </a:prstClr>
                </a:solidFill>
              </a:rPr>
              <a:pPr/>
              <a:t>03/08/2016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054B036-6E07-4FE9-A05E-2AA664F2C98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797513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49D1C7-3B34-4375-BC17-8C14FDD06C44}" type="datetimeFigureOut">
              <a:rPr lang="en-US" smtClean="0">
                <a:solidFill>
                  <a:prstClr val="black">
                    <a:tint val="75000"/>
                  </a:prstClr>
                </a:solidFill>
              </a:rPr>
              <a:pPr/>
              <a:t>03/08/2016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054B036-6E07-4FE9-A05E-2AA664F2C98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9654638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015 Yellow Head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1"/>
          <p:cNvSpPr txBox="1">
            <a:spLocks/>
          </p:cNvSpPr>
          <p:nvPr userDrawn="1"/>
        </p:nvSpPr>
        <p:spPr>
          <a:xfrm>
            <a:off x="0" y="-28738"/>
            <a:ext cx="9144000" cy="1143000"/>
          </a:xfrm>
          <a:prstGeom prst="rect">
            <a:avLst/>
          </a:prstGeom>
          <a:solidFill>
            <a:srgbClr val="FFD004"/>
          </a:solidFill>
          <a:effectLst>
            <a:outerShdw dist="76200" dir="5640000" algn="tl" rotWithShape="0">
              <a:srgbClr val="084A9C"/>
            </a:outerShdw>
          </a:effectLst>
        </p:spPr>
        <p:txBody>
          <a:bodyPr vert="horz" lIns="91440" tIns="45720" rIns="91440" bIns="45720" rtlCol="0" anchor="ctr">
            <a:noAutofit/>
          </a:bodyPr>
          <a:lstStyle>
            <a:lvl1pPr indent="0" algn="ctr" defTabSz="914400" rtl="0" eaLnBrk="1" latinLnBrk="0" hangingPunct="1">
              <a:spcBef>
                <a:spcPts val="0"/>
              </a:spcBef>
              <a:buNone/>
              <a:defRPr sz="4400" b="1" kern="1200">
                <a:solidFill>
                  <a:schemeClr val="tx1"/>
                </a:solidFill>
                <a:latin typeface="+mj-lt"/>
                <a:ea typeface="+mj-ea"/>
                <a:cs typeface="+mj-cs"/>
              </a:defRPr>
            </a:lvl1pPr>
          </a:lstStyle>
          <a:p>
            <a:pPr>
              <a:defRPr/>
            </a:pPr>
            <a:endParaRPr lang="en-US" sz="3600" dirty="0">
              <a:solidFill>
                <a:sysClr val="windowText" lastClr="000000"/>
              </a:solidFill>
            </a:endParaRPr>
          </a:p>
        </p:txBody>
      </p:sp>
      <p:sp>
        <p:nvSpPr>
          <p:cNvPr id="8" name="Date Placeholder 3"/>
          <p:cNvSpPr>
            <a:spLocks noGrp="1"/>
          </p:cNvSpPr>
          <p:nvPr>
            <p:ph type="dt" sz="half" idx="2"/>
          </p:nvPr>
        </p:nvSpPr>
        <p:spPr>
          <a:xfrm>
            <a:off x="457200" y="6340475"/>
            <a:ext cx="2133600" cy="365125"/>
          </a:xfrm>
          <a:prstGeom prst="rect">
            <a:avLst/>
          </a:prstGeom>
        </p:spPr>
        <p:txBody>
          <a:bodyPr vert="horz" lIns="91440" tIns="45720" rIns="91440" bIns="45720" rtlCol="0" anchor="ctr"/>
          <a:lstStyle>
            <a:lvl1pPr algn="l">
              <a:defRPr sz="1200">
                <a:solidFill>
                  <a:schemeClr val="tx1"/>
                </a:solidFill>
              </a:defRPr>
            </a:lvl1pPr>
          </a:lstStyle>
          <a:p>
            <a:r>
              <a:rPr lang="en-US" dirty="0" smtClean="0">
                <a:solidFill>
                  <a:prstClr val="black"/>
                </a:solidFill>
              </a:rPr>
              <a:t>July 2015</a:t>
            </a:r>
            <a:endParaRPr lang="en-US" dirty="0">
              <a:solidFill>
                <a:prstClr val="black"/>
              </a:solidFill>
            </a:endParaRPr>
          </a:p>
        </p:txBody>
      </p:sp>
      <p:sp>
        <p:nvSpPr>
          <p:cNvPr id="9" name="Footer Placeholder 4"/>
          <p:cNvSpPr>
            <a:spLocks noGrp="1"/>
          </p:cNvSpPr>
          <p:nvPr>
            <p:ph type="ftr" sz="quarter" idx="3"/>
          </p:nvPr>
        </p:nvSpPr>
        <p:spPr>
          <a:xfrm>
            <a:off x="2590800" y="6340475"/>
            <a:ext cx="3962400" cy="365125"/>
          </a:xfrm>
          <a:prstGeom prst="rect">
            <a:avLst/>
          </a:prstGeom>
        </p:spPr>
        <p:txBody>
          <a:bodyPr vert="horz" lIns="91440" tIns="45720" rIns="91440" bIns="45720" rtlCol="0" anchor="ctr"/>
          <a:lstStyle>
            <a:lvl1pPr algn="ctr">
              <a:defRPr sz="1200">
                <a:solidFill>
                  <a:schemeClr val="tx1"/>
                </a:solidFill>
              </a:defRPr>
            </a:lvl1pPr>
          </a:lstStyle>
          <a:p>
            <a:r>
              <a:rPr lang="en-US" dirty="0" smtClean="0">
                <a:solidFill>
                  <a:prstClr val="black"/>
                </a:solidFill>
              </a:rPr>
              <a:t>Marketplace Special Enrollment Periods</a:t>
            </a:r>
            <a:endParaRPr lang="en-US" dirty="0">
              <a:solidFill>
                <a:prstClr val="black"/>
              </a:solidFill>
            </a:endParaRPr>
          </a:p>
        </p:txBody>
      </p:sp>
      <p:sp>
        <p:nvSpPr>
          <p:cNvPr id="10" name="Slide Number Placeholder 5"/>
          <p:cNvSpPr>
            <a:spLocks noGrp="1"/>
          </p:cNvSpPr>
          <p:nvPr>
            <p:ph type="sldNum" sz="quarter" idx="4"/>
          </p:nvPr>
        </p:nvSpPr>
        <p:spPr>
          <a:xfrm>
            <a:off x="6553200" y="6340475"/>
            <a:ext cx="2133600" cy="365125"/>
          </a:xfrm>
          <a:prstGeom prst="rect">
            <a:avLst/>
          </a:prstGeom>
        </p:spPr>
        <p:txBody>
          <a:bodyPr vert="horz" lIns="91440" tIns="45720" rIns="91440" bIns="45720" rtlCol="0" anchor="ctr"/>
          <a:lstStyle>
            <a:lvl1pPr algn="r">
              <a:defRPr sz="1200">
                <a:solidFill>
                  <a:schemeClr val="tx1"/>
                </a:solidFill>
              </a:defRPr>
            </a:lvl1pPr>
          </a:lstStyle>
          <a:p>
            <a:fld id="{78C0CC3C-85F1-4D86-9B70-8D9F8B17F046}" type="slidenum">
              <a:rPr lang="en-US" smtClean="0">
                <a:solidFill>
                  <a:prstClr val="black"/>
                </a:solidFill>
              </a:rPr>
              <a:pPr/>
              <a:t>‹#›</a:t>
            </a:fld>
            <a:endParaRPr lang="en-US" dirty="0">
              <a:solidFill>
                <a:prstClr val="black"/>
              </a:solidFill>
            </a:endParaRPr>
          </a:p>
        </p:txBody>
      </p:sp>
      <p:sp>
        <p:nvSpPr>
          <p:cNvPr id="11" name="Title 1"/>
          <p:cNvSpPr>
            <a:spLocks noGrp="1"/>
          </p:cNvSpPr>
          <p:nvPr>
            <p:ph type="title"/>
          </p:nvPr>
        </p:nvSpPr>
        <p:spPr>
          <a:xfrm>
            <a:off x="0" y="0"/>
            <a:ext cx="9144000" cy="1143000"/>
          </a:xfrm>
        </p:spPr>
        <p:txBody>
          <a:bodyPr>
            <a:normAutofit/>
          </a:bodyPr>
          <a:lstStyle>
            <a:lvl1pPr>
              <a:defRPr sz="3600" b="1" baseline="0">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15888299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1_CMS title1">
    <p:bg>
      <p:bgPr>
        <a:solidFill>
          <a:schemeClr val="bg1"/>
        </a:solidFill>
        <a:effectLst/>
      </p:bgPr>
    </p:bg>
    <p:spTree>
      <p:nvGrpSpPr>
        <p:cNvPr id="1" name=""/>
        <p:cNvGrpSpPr/>
        <p:nvPr/>
      </p:nvGrpSpPr>
      <p:grpSpPr>
        <a:xfrm>
          <a:off x="0" y="0"/>
          <a:ext cx="0" cy="0"/>
          <a:chOff x="0" y="0"/>
          <a:chExt cx="0" cy="0"/>
        </a:xfrm>
      </p:grpSpPr>
      <p:pic>
        <p:nvPicPr>
          <p:cNvPr id="7" name="Picture 3" descr="Two professional women at a laptop computer."/>
          <p:cNvPicPr>
            <a:picLocks noChangeAspect="1" noChangeArrowheads="1"/>
          </p:cNvPicPr>
          <p:nvPr/>
        </p:nvPicPr>
        <p:blipFill>
          <a:blip r:embed="rId2" cstate="print"/>
          <a:srcRect l="7702" r="6739"/>
          <a:stretch>
            <a:fillRect/>
          </a:stretch>
        </p:blipFill>
        <p:spPr bwMode="auto">
          <a:xfrm>
            <a:off x="3785960" y="2514600"/>
            <a:ext cx="5358040" cy="4343400"/>
          </a:xfrm>
          <a:prstGeom prst="rect">
            <a:avLst/>
          </a:prstGeom>
          <a:noFill/>
          <a:ln w="9525">
            <a:noFill/>
            <a:miter lim="800000"/>
            <a:headEnd/>
            <a:tailEnd/>
          </a:ln>
          <a:effectLst/>
        </p:spPr>
      </p:pic>
      <p:sp>
        <p:nvSpPr>
          <p:cNvPr id="13" name="TextBox 12"/>
          <p:cNvSpPr txBox="1"/>
          <p:nvPr/>
        </p:nvSpPr>
        <p:spPr>
          <a:xfrm>
            <a:off x="-1668146" y="4928188"/>
            <a:ext cx="184666" cy="369332"/>
          </a:xfrm>
          <a:prstGeom prst="rect">
            <a:avLst/>
          </a:prstGeom>
          <a:noFill/>
        </p:spPr>
        <p:txBody>
          <a:bodyPr wrap="none" rtlCol="0">
            <a:spAutoFit/>
          </a:bodyPr>
          <a:lstStyle/>
          <a:p>
            <a:endParaRPr lang="en-US" dirty="0"/>
          </a:p>
        </p:txBody>
      </p:sp>
      <p:sp>
        <p:nvSpPr>
          <p:cNvPr id="12" name="Title 7"/>
          <p:cNvSpPr>
            <a:spLocks noGrp="1"/>
          </p:cNvSpPr>
          <p:nvPr>
            <p:ph type="title"/>
          </p:nvPr>
        </p:nvSpPr>
        <p:spPr>
          <a:xfrm>
            <a:off x="0" y="1371600"/>
            <a:ext cx="9144000" cy="1066800"/>
          </a:xfrm>
        </p:spPr>
        <p:txBody>
          <a:bodyPr/>
          <a:lstStyle/>
          <a:p>
            <a:r>
              <a:rPr lang="en-US" smtClean="0"/>
              <a:t>Click to edit Master title style</a:t>
            </a:r>
            <a:endParaRPr lang="en-US" dirty="0"/>
          </a:p>
        </p:txBody>
      </p:sp>
      <p:sp>
        <p:nvSpPr>
          <p:cNvPr id="8" name="Text Placeholder 2"/>
          <p:cNvSpPr>
            <a:spLocks noGrp="1"/>
          </p:cNvSpPr>
          <p:nvPr>
            <p:ph type="body" sz="quarter" idx="10" hasCustomPrompt="1"/>
          </p:nvPr>
        </p:nvSpPr>
        <p:spPr>
          <a:xfrm>
            <a:off x="228600" y="3048000"/>
            <a:ext cx="3352800" cy="914400"/>
          </a:xfrm>
        </p:spPr>
        <p:txBody>
          <a:bodyPr>
            <a:normAutofit/>
          </a:bodyPr>
          <a:lstStyle>
            <a:lvl1pPr marL="0" indent="0" algn="l">
              <a:buNone/>
              <a:defRPr sz="2400" b="1" i="1">
                <a:solidFill>
                  <a:srgbClr val="084A9C"/>
                </a:solidFill>
              </a:defRPr>
            </a:lvl1pPr>
          </a:lstStyle>
          <a:p>
            <a:pPr algn="l"/>
            <a:r>
              <a:rPr lang="en-US" sz="2400" b="1" i="1" dirty="0" smtClean="0">
                <a:solidFill>
                  <a:srgbClr val="084A9C"/>
                </a:solidFill>
              </a:rPr>
              <a:t>Subtitle</a:t>
            </a:r>
          </a:p>
          <a:p>
            <a:pPr algn="l"/>
            <a:endParaRPr lang="en-US" sz="2800" b="0" i="1" dirty="0" smtClean="0">
              <a:solidFill>
                <a:srgbClr val="084A9C"/>
              </a:solidFill>
            </a:endParaRPr>
          </a:p>
        </p:txBody>
      </p:sp>
      <p:sp>
        <p:nvSpPr>
          <p:cNvPr id="9" name="Text Placeholder 2"/>
          <p:cNvSpPr>
            <a:spLocks noGrp="1"/>
          </p:cNvSpPr>
          <p:nvPr>
            <p:ph type="body" sz="quarter" idx="11" hasCustomPrompt="1"/>
          </p:nvPr>
        </p:nvSpPr>
        <p:spPr>
          <a:xfrm>
            <a:off x="304800" y="4267200"/>
            <a:ext cx="3276600" cy="838200"/>
          </a:xfrm>
        </p:spPr>
        <p:txBody>
          <a:bodyPr>
            <a:normAutofit/>
          </a:bodyPr>
          <a:lstStyle>
            <a:lvl1pPr marL="0" indent="0" algn="l">
              <a:buNone/>
              <a:defRPr sz="2400" b="1" i="1">
                <a:solidFill>
                  <a:srgbClr val="084A9C"/>
                </a:solidFill>
              </a:defRPr>
            </a:lvl1pPr>
          </a:lstStyle>
          <a:p>
            <a:pPr algn="l"/>
            <a:r>
              <a:rPr lang="en-US" sz="2400" b="0" i="1" dirty="0" smtClean="0">
                <a:solidFill>
                  <a:srgbClr val="084A9C"/>
                </a:solidFill>
              </a:rPr>
              <a:t>Presenter/Date</a:t>
            </a:r>
            <a:endParaRPr lang="en-US" sz="2800" b="0" i="1" dirty="0" smtClean="0">
              <a:solidFill>
                <a:srgbClr val="084A9C"/>
              </a:solidFill>
            </a:endParaRPr>
          </a:p>
        </p:txBody>
      </p:sp>
      <p:sp>
        <p:nvSpPr>
          <p:cNvPr id="14" name="TextBox 13"/>
          <p:cNvSpPr txBox="1"/>
          <p:nvPr userDrawn="1"/>
        </p:nvSpPr>
        <p:spPr>
          <a:xfrm>
            <a:off x="-1668146" y="4928188"/>
            <a:ext cx="184666" cy="369332"/>
          </a:xfrm>
          <a:prstGeom prst="rect">
            <a:avLst/>
          </a:prstGeom>
          <a:noFill/>
        </p:spPr>
        <p:txBody>
          <a:bodyPr wrap="none" rtlCol="0">
            <a:spAutoFit/>
          </a:bodyPr>
          <a:lstStyle/>
          <a:p>
            <a:endParaRPr lang="en-US" dirty="0"/>
          </a:p>
        </p:txBody>
      </p:sp>
      <p:pic>
        <p:nvPicPr>
          <p:cNvPr id="15" name="Picture 14" descr="The Centers for Medicare and Medicaid logo."/>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28600" y="228600"/>
            <a:ext cx="2652325" cy="914400"/>
          </a:xfrm>
          <a:prstGeom prst="rect">
            <a:avLst/>
          </a:prstGeom>
        </p:spPr>
      </p:pic>
    </p:spTree>
    <p:extLst>
      <p:ext uri="{BB962C8B-B14F-4D97-AF65-F5344CB8AC3E}">
        <p14:creationId xmlns:p14="http://schemas.microsoft.com/office/powerpoint/2010/main" val="26071770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2_CMS title1">
    <p:bg>
      <p:bgPr>
        <a:solidFill>
          <a:schemeClr val="bg1"/>
        </a:solidFill>
        <a:effectLst/>
      </p:bgPr>
    </p:bg>
    <p:spTree>
      <p:nvGrpSpPr>
        <p:cNvPr id="1" name=""/>
        <p:cNvGrpSpPr/>
        <p:nvPr/>
      </p:nvGrpSpPr>
      <p:grpSpPr>
        <a:xfrm>
          <a:off x="0" y="0"/>
          <a:ext cx="0" cy="0"/>
          <a:chOff x="0" y="0"/>
          <a:chExt cx="0" cy="0"/>
        </a:xfrm>
      </p:grpSpPr>
      <p:pic>
        <p:nvPicPr>
          <p:cNvPr id="7" name="Picture 3" descr="A group of professional men and women discussing the documents they are holding."/>
          <p:cNvPicPr>
            <a:picLocks noChangeAspect="1" noChangeArrowheads="1"/>
          </p:cNvPicPr>
          <p:nvPr/>
        </p:nvPicPr>
        <p:blipFill>
          <a:blip r:embed="rId2" cstate="print"/>
          <a:srcRect l="6681"/>
          <a:stretch>
            <a:fillRect/>
          </a:stretch>
        </p:blipFill>
        <p:spPr bwMode="auto">
          <a:xfrm>
            <a:off x="0" y="2438401"/>
            <a:ext cx="5319585" cy="4419600"/>
          </a:xfrm>
          <a:prstGeom prst="rect">
            <a:avLst/>
          </a:prstGeom>
          <a:noFill/>
          <a:ln w="9525">
            <a:noFill/>
            <a:miter lim="800000"/>
            <a:headEnd/>
            <a:tailEnd/>
          </a:ln>
          <a:effectLst/>
        </p:spPr>
      </p:pic>
      <p:sp>
        <p:nvSpPr>
          <p:cNvPr id="13" name="TextBox 12"/>
          <p:cNvSpPr txBox="1"/>
          <p:nvPr/>
        </p:nvSpPr>
        <p:spPr>
          <a:xfrm>
            <a:off x="-1668146" y="4928188"/>
            <a:ext cx="184666" cy="369332"/>
          </a:xfrm>
          <a:prstGeom prst="rect">
            <a:avLst/>
          </a:prstGeom>
          <a:noFill/>
        </p:spPr>
        <p:txBody>
          <a:bodyPr wrap="none" rtlCol="0">
            <a:spAutoFit/>
          </a:bodyPr>
          <a:lstStyle/>
          <a:p>
            <a:endParaRPr lang="en-US" dirty="0"/>
          </a:p>
        </p:txBody>
      </p:sp>
      <p:sp>
        <p:nvSpPr>
          <p:cNvPr id="12" name="Title 7"/>
          <p:cNvSpPr>
            <a:spLocks noGrp="1"/>
          </p:cNvSpPr>
          <p:nvPr>
            <p:ph type="title"/>
          </p:nvPr>
        </p:nvSpPr>
        <p:spPr>
          <a:xfrm>
            <a:off x="0" y="1371600"/>
            <a:ext cx="9144000" cy="1066800"/>
          </a:xfrm>
        </p:spPr>
        <p:txBody>
          <a:bodyPr/>
          <a:lstStyle/>
          <a:p>
            <a:r>
              <a:rPr lang="en-US" smtClean="0"/>
              <a:t>Click to edit Master title style</a:t>
            </a:r>
            <a:endParaRPr lang="en-US" dirty="0"/>
          </a:p>
        </p:txBody>
      </p:sp>
      <p:sp>
        <p:nvSpPr>
          <p:cNvPr id="8" name="Text Placeholder 2"/>
          <p:cNvSpPr>
            <a:spLocks noGrp="1"/>
          </p:cNvSpPr>
          <p:nvPr>
            <p:ph type="body" sz="quarter" idx="10" hasCustomPrompt="1"/>
          </p:nvPr>
        </p:nvSpPr>
        <p:spPr>
          <a:xfrm>
            <a:off x="5486400" y="3048000"/>
            <a:ext cx="3352800" cy="914400"/>
          </a:xfrm>
        </p:spPr>
        <p:txBody>
          <a:bodyPr>
            <a:normAutofit/>
          </a:bodyPr>
          <a:lstStyle>
            <a:lvl1pPr marL="0" indent="0" algn="l">
              <a:buNone/>
              <a:defRPr sz="2400" b="1" i="1">
                <a:solidFill>
                  <a:srgbClr val="084A9C"/>
                </a:solidFill>
              </a:defRPr>
            </a:lvl1pPr>
          </a:lstStyle>
          <a:p>
            <a:pPr algn="l"/>
            <a:r>
              <a:rPr lang="en-US" sz="2400" b="1" i="1" dirty="0" smtClean="0">
                <a:solidFill>
                  <a:srgbClr val="084A9C"/>
                </a:solidFill>
              </a:rPr>
              <a:t>Subtitle</a:t>
            </a:r>
          </a:p>
          <a:p>
            <a:pPr algn="l"/>
            <a:endParaRPr lang="en-US" sz="2800" b="0" i="1" dirty="0" smtClean="0">
              <a:solidFill>
                <a:srgbClr val="084A9C"/>
              </a:solidFill>
            </a:endParaRPr>
          </a:p>
        </p:txBody>
      </p:sp>
      <p:sp>
        <p:nvSpPr>
          <p:cNvPr id="9" name="Text Placeholder 2"/>
          <p:cNvSpPr>
            <a:spLocks noGrp="1"/>
          </p:cNvSpPr>
          <p:nvPr>
            <p:ph type="body" sz="quarter" idx="11" hasCustomPrompt="1"/>
          </p:nvPr>
        </p:nvSpPr>
        <p:spPr>
          <a:xfrm>
            <a:off x="5562600" y="4267200"/>
            <a:ext cx="3276600" cy="838200"/>
          </a:xfrm>
        </p:spPr>
        <p:txBody>
          <a:bodyPr>
            <a:normAutofit/>
          </a:bodyPr>
          <a:lstStyle>
            <a:lvl1pPr marL="0" indent="0" algn="l">
              <a:buNone/>
              <a:defRPr sz="2400" b="1" i="1">
                <a:solidFill>
                  <a:srgbClr val="084A9C"/>
                </a:solidFill>
              </a:defRPr>
            </a:lvl1pPr>
          </a:lstStyle>
          <a:p>
            <a:pPr algn="l"/>
            <a:r>
              <a:rPr lang="en-US" sz="2400" b="0" i="1" dirty="0" smtClean="0">
                <a:solidFill>
                  <a:srgbClr val="084A9C"/>
                </a:solidFill>
              </a:rPr>
              <a:t>Presenter/Date</a:t>
            </a:r>
            <a:endParaRPr lang="en-US" sz="2800" b="0" i="1" dirty="0" smtClean="0">
              <a:solidFill>
                <a:srgbClr val="084A9C"/>
              </a:solidFill>
            </a:endParaRPr>
          </a:p>
        </p:txBody>
      </p:sp>
      <p:sp>
        <p:nvSpPr>
          <p:cNvPr id="14" name="TextBox 13"/>
          <p:cNvSpPr txBox="1"/>
          <p:nvPr userDrawn="1"/>
        </p:nvSpPr>
        <p:spPr>
          <a:xfrm>
            <a:off x="-1668146" y="4928188"/>
            <a:ext cx="184666" cy="369332"/>
          </a:xfrm>
          <a:prstGeom prst="rect">
            <a:avLst/>
          </a:prstGeom>
          <a:noFill/>
        </p:spPr>
        <p:txBody>
          <a:bodyPr wrap="none" rtlCol="0">
            <a:spAutoFit/>
          </a:bodyPr>
          <a:lstStyle/>
          <a:p>
            <a:endParaRPr lang="en-US" dirty="0"/>
          </a:p>
        </p:txBody>
      </p:sp>
      <p:pic>
        <p:nvPicPr>
          <p:cNvPr id="15" name="Picture 14" descr="The Centers for Medicare and Medicaid logo."/>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3275" y="228600"/>
            <a:ext cx="2652325" cy="914400"/>
          </a:xfrm>
          <a:prstGeom prst="rect">
            <a:avLst/>
          </a:prstGeom>
        </p:spPr>
      </p:pic>
    </p:spTree>
    <p:extLst>
      <p:ext uri="{BB962C8B-B14F-4D97-AF65-F5344CB8AC3E}">
        <p14:creationId xmlns:p14="http://schemas.microsoft.com/office/powerpoint/2010/main" val="260717701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9_CMS title1">
    <p:bg>
      <p:bgPr>
        <a:solidFill>
          <a:schemeClr val="bg1"/>
        </a:solidFill>
        <a:effectLst/>
      </p:bgPr>
    </p:bg>
    <p:spTree>
      <p:nvGrpSpPr>
        <p:cNvPr id="1" name=""/>
        <p:cNvGrpSpPr/>
        <p:nvPr/>
      </p:nvGrpSpPr>
      <p:grpSpPr>
        <a:xfrm>
          <a:off x="0" y="0"/>
          <a:ext cx="0" cy="0"/>
          <a:chOff x="0" y="0"/>
          <a:chExt cx="0" cy="0"/>
        </a:xfrm>
      </p:grpSpPr>
      <p:pic>
        <p:nvPicPr>
          <p:cNvPr id="7" name="Picture 3" descr="A team of professionals standing in a group."/>
          <p:cNvPicPr>
            <a:picLocks noChangeAspect="1" noChangeArrowheads="1"/>
          </p:cNvPicPr>
          <p:nvPr/>
        </p:nvPicPr>
        <p:blipFill>
          <a:blip r:embed="rId2" cstate="print"/>
          <a:srcRect l="7031" r="4688"/>
          <a:stretch>
            <a:fillRect/>
          </a:stretch>
        </p:blipFill>
        <p:spPr bwMode="auto">
          <a:xfrm>
            <a:off x="1055" y="2514600"/>
            <a:ext cx="5753840" cy="4343400"/>
          </a:xfrm>
          <a:prstGeom prst="rect">
            <a:avLst/>
          </a:prstGeom>
          <a:noFill/>
          <a:ln w="9525">
            <a:noFill/>
            <a:miter lim="800000"/>
            <a:headEnd/>
            <a:tailEnd/>
          </a:ln>
          <a:effectLst/>
        </p:spPr>
      </p:pic>
      <p:sp>
        <p:nvSpPr>
          <p:cNvPr id="13" name="TextBox 12"/>
          <p:cNvSpPr txBox="1"/>
          <p:nvPr/>
        </p:nvSpPr>
        <p:spPr>
          <a:xfrm>
            <a:off x="-1668146" y="4928188"/>
            <a:ext cx="184666" cy="369332"/>
          </a:xfrm>
          <a:prstGeom prst="rect">
            <a:avLst/>
          </a:prstGeom>
          <a:noFill/>
        </p:spPr>
        <p:txBody>
          <a:bodyPr wrap="none" rtlCol="0">
            <a:spAutoFit/>
          </a:bodyPr>
          <a:lstStyle/>
          <a:p>
            <a:endParaRPr lang="en-US" dirty="0"/>
          </a:p>
        </p:txBody>
      </p:sp>
      <p:sp>
        <p:nvSpPr>
          <p:cNvPr id="12" name="Title 7"/>
          <p:cNvSpPr>
            <a:spLocks noGrp="1"/>
          </p:cNvSpPr>
          <p:nvPr>
            <p:ph type="title"/>
          </p:nvPr>
        </p:nvSpPr>
        <p:spPr>
          <a:xfrm>
            <a:off x="0" y="1371600"/>
            <a:ext cx="9144000" cy="1066800"/>
          </a:xfrm>
        </p:spPr>
        <p:txBody>
          <a:bodyPr/>
          <a:lstStyle/>
          <a:p>
            <a:r>
              <a:rPr lang="en-US" smtClean="0"/>
              <a:t>Click to edit Master title style</a:t>
            </a:r>
            <a:endParaRPr lang="en-US" dirty="0"/>
          </a:p>
        </p:txBody>
      </p:sp>
      <p:sp>
        <p:nvSpPr>
          <p:cNvPr id="8" name="Text Placeholder 2"/>
          <p:cNvSpPr>
            <a:spLocks noGrp="1"/>
          </p:cNvSpPr>
          <p:nvPr>
            <p:ph type="body" sz="quarter" idx="10" hasCustomPrompt="1"/>
          </p:nvPr>
        </p:nvSpPr>
        <p:spPr>
          <a:xfrm>
            <a:off x="5943600" y="3048000"/>
            <a:ext cx="2971800" cy="914400"/>
          </a:xfrm>
        </p:spPr>
        <p:txBody>
          <a:bodyPr>
            <a:normAutofit/>
          </a:bodyPr>
          <a:lstStyle>
            <a:lvl1pPr marL="0" indent="0" algn="l">
              <a:buNone/>
              <a:defRPr sz="2400" b="1" i="1">
                <a:solidFill>
                  <a:srgbClr val="084A9C"/>
                </a:solidFill>
              </a:defRPr>
            </a:lvl1pPr>
          </a:lstStyle>
          <a:p>
            <a:pPr algn="l"/>
            <a:r>
              <a:rPr lang="en-US" sz="2400" b="1" i="1" dirty="0" smtClean="0">
                <a:solidFill>
                  <a:srgbClr val="084A9C"/>
                </a:solidFill>
              </a:rPr>
              <a:t>Subtitle</a:t>
            </a:r>
          </a:p>
          <a:p>
            <a:pPr algn="l"/>
            <a:endParaRPr lang="en-US" sz="2800" b="0" i="1" dirty="0" smtClean="0">
              <a:solidFill>
                <a:srgbClr val="084A9C"/>
              </a:solidFill>
            </a:endParaRPr>
          </a:p>
        </p:txBody>
      </p:sp>
      <p:sp>
        <p:nvSpPr>
          <p:cNvPr id="9" name="Text Placeholder 2"/>
          <p:cNvSpPr>
            <a:spLocks noGrp="1"/>
          </p:cNvSpPr>
          <p:nvPr>
            <p:ph type="body" sz="quarter" idx="11" hasCustomPrompt="1"/>
          </p:nvPr>
        </p:nvSpPr>
        <p:spPr>
          <a:xfrm>
            <a:off x="5943600" y="4267200"/>
            <a:ext cx="2971800" cy="838200"/>
          </a:xfrm>
        </p:spPr>
        <p:txBody>
          <a:bodyPr>
            <a:normAutofit/>
          </a:bodyPr>
          <a:lstStyle>
            <a:lvl1pPr marL="0" indent="0" algn="l">
              <a:buNone/>
              <a:defRPr sz="2400" b="1" i="1">
                <a:solidFill>
                  <a:srgbClr val="084A9C"/>
                </a:solidFill>
              </a:defRPr>
            </a:lvl1pPr>
          </a:lstStyle>
          <a:p>
            <a:pPr algn="l"/>
            <a:r>
              <a:rPr lang="en-US" sz="2400" b="0" i="1" dirty="0" smtClean="0">
                <a:solidFill>
                  <a:srgbClr val="084A9C"/>
                </a:solidFill>
              </a:rPr>
              <a:t>Presenter/Date</a:t>
            </a:r>
            <a:endParaRPr lang="en-US" sz="2800" b="0" i="1" dirty="0" smtClean="0">
              <a:solidFill>
                <a:srgbClr val="084A9C"/>
              </a:solidFill>
            </a:endParaRPr>
          </a:p>
        </p:txBody>
      </p:sp>
      <p:pic>
        <p:nvPicPr>
          <p:cNvPr id="11" name="Picture 10" descr="The Centers for Medicare and Medicaid logo."/>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3275" y="228600"/>
            <a:ext cx="2652325" cy="914400"/>
          </a:xfrm>
          <a:prstGeom prst="rect">
            <a:avLst/>
          </a:prstGeom>
        </p:spPr>
      </p:pic>
      <p:sp>
        <p:nvSpPr>
          <p:cNvPr id="14" name="TextBox 13"/>
          <p:cNvSpPr txBox="1"/>
          <p:nvPr userDrawn="1"/>
        </p:nvSpPr>
        <p:spPr>
          <a:xfrm>
            <a:off x="-1668146" y="4928188"/>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60717701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6_CMS title1">
    <p:bg>
      <p:bgPr>
        <a:solidFill>
          <a:schemeClr val="bg1"/>
        </a:solidFill>
        <a:effectLst/>
      </p:bgPr>
    </p:bg>
    <p:spTree>
      <p:nvGrpSpPr>
        <p:cNvPr id="1" name=""/>
        <p:cNvGrpSpPr/>
        <p:nvPr/>
      </p:nvGrpSpPr>
      <p:grpSpPr>
        <a:xfrm>
          <a:off x="0" y="0"/>
          <a:ext cx="0" cy="0"/>
          <a:chOff x="0" y="0"/>
          <a:chExt cx="0" cy="0"/>
        </a:xfrm>
      </p:grpSpPr>
      <p:pic>
        <p:nvPicPr>
          <p:cNvPr id="7" name="Picture 3" descr="A multi-cultural family standing against a white background. The family has two children, a mom and a dad."/>
          <p:cNvPicPr>
            <a:picLocks noChangeAspect="1" noChangeArrowheads="1"/>
          </p:cNvPicPr>
          <p:nvPr/>
        </p:nvPicPr>
        <p:blipFill>
          <a:blip r:embed="rId2" cstate="print"/>
          <a:srcRect l="16406" r="24141" b="1553"/>
          <a:stretch>
            <a:fillRect/>
          </a:stretch>
        </p:blipFill>
        <p:spPr bwMode="auto">
          <a:xfrm>
            <a:off x="5463038" y="2286000"/>
            <a:ext cx="3661776" cy="4576042"/>
          </a:xfrm>
          <a:prstGeom prst="rect">
            <a:avLst/>
          </a:prstGeom>
          <a:noFill/>
          <a:ln w="9525">
            <a:noFill/>
            <a:miter lim="800000"/>
            <a:headEnd/>
            <a:tailEnd/>
          </a:ln>
          <a:effectLst/>
        </p:spPr>
      </p:pic>
      <p:sp>
        <p:nvSpPr>
          <p:cNvPr id="13" name="TextBox 12"/>
          <p:cNvSpPr txBox="1"/>
          <p:nvPr/>
        </p:nvSpPr>
        <p:spPr>
          <a:xfrm>
            <a:off x="-1668146" y="4928188"/>
            <a:ext cx="184666" cy="369332"/>
          </a:xfrm>
          <a:prstGeom prst="rect">
            <a:avLst/>
          </a:prstGeom>
          <a:noFill/>
        </p:spPr>
        <p:txBody>
          <a:bodyPr wrap="none" rtlCol="0">
            <a:spAutoFit/>
          </a:bodyPr>
          <a:lstStyle/>
          <a:p>
            <a:endParaRPr lang="en-US" dirty="0"/>
          </a:p>
        </p:txBody>
      </p:sp>
      <p:sp>
        <p:nvSpPr>
          <p:cNvPr id="12" name="Title 7"/>
          <p:cNvSpPr>
            <a:spLocks noGrp="1"/>
          </p:cNvSpPr>
          <p:nvPr>
            <p:ph type="title"/>
          </p:nvPr>
        </p:nvSpPr>
        <p:spPr>
          <a:xfrm>
            <a:off x="0" y="1371600"/>
            <a:ext cx="9144000" cy="1066800"/>
          </a:xfrm>
        </p:spPr>
        <p:txBody>
          <a:bodyPr/>
          <a:lstStyle/>
          <a:p>
            <a:r>
              <a:rPr lang="en-US" smtClean="0"/>
              <a:t>Click to edit Master title style</a:t>
            </a:r>
            <a:endParaRPr lang="en-US" dirty="0"/>
          </a:p>
        </p:txBody>
      </p:sp>
      <p:sp>
        <p:nvSpPr>
          <p:cNvPr id="8" name="Text Placeholder 2"/>
          <p:cNvSpPr>
            <a:spLocks noGrp="1"/>
          </p:cNvSpPr>
          <p:nvPr>
            <p:ph type="body" sz="quarter" idx="10" hasCustomPrompt="1"/>
          </p:nvPr>
        </p:nvSpPr>
        <p:spPr>
          <a:xfrm>
            <a:off x="381000" y="3048000"/>
            <a:ext cx="4876800" cy="914400"/>
          </a:xfrm>
        </p:spPr>
        <p:txBody>
          <a:bodyPr>
            <a:normAutofit/>
          </a:bodyPr>
          <a:lstStyle>
            <a:lvl1pPr marL="0" indent="0" algn="l">
              <a:buNone/>
              <a:defRPr sz="2400" b="1" i="1">
                <a:solidFill>
                  <a:srgbClr val="084A9C"/>
                </a:solidFill>
              </a:defRPr>
            </a:lvl1pPr>
          </a:lstStyle>
          <a:p>
            <a:pPr algn="l"/>
            <a:r>
              <a:rPr lang="en-US" sz="2400" b="1" i="1" dirty="0" smtClean="0">
                <a:solidFill>
                  <a:srgbClr val="084A9C"/>
                </a:solidFill>
              </a:rPr>
              <a:t>Subtitle</a:t>
            </a:r>
          </a:p>
          <a:p>
            <a:pPr algn="l"/>
            <a:endParaRPr lang="en-US" sz="2800" b="0" i="1" dirty="0" smtClean="0">
              <a:solidFill>
                <a:srgbClr val="084A9C"/>
              </a:solidFill>
            </a:endParaRPr>
          </a:p>
        </p:txBody>
      </p:sp>
      <p:sp>
        <p:nvSpPr>
          <p:cNvPr id="9" name="Text Placeholder 2"/>
          <p:cNvSpPr>
            <a:spLocks noGrp="1"/>
          </p:cNvSpPr>
          <p:nvPr>
            <p:ph type="body" sz="quarter" idx="11" hasCustomPrompt="1"/>
          </p:nvPr>
        </p:nvSpPr>
        <p:spPr>
          <a:xfrm>
            <a:off x="381000" y="4267200"/>
            <a:ext cx="4876800" cy="838200"/>
          </a:xfrm>
        </p:spPr>
        <p:txBody>
          <a:bodyPr>
            <a:normAutofit/>
          </a:bodyPr>
          <a:lstStyle>
            <a:lvl1pPr marL="0" indent="0" algn="l">
              <a:buNone/>
              <a:defRPr sz="2400" b="1" i="1">
                <a:solidFill>
                  <a:srgbClr val="084A9C"/>
                </a:solidFill>
              </a:defRPr>
            </a:lvl1pPr>
          </a:lstStyle>
          <a:p>
            <a:pPr algn="l"/>
            <a:r>
              <a:rPr lang="en-US" sz="2400" b="0" i="1" dirty="0" smtClean="0">
                <a:solidFill>
                  <a:srgbClr val="084A9C"/>
                </a:solidFill>
              </a:rPr>
              <a:t>Presenter/Date</a:t>
            </a:r>
            <a:endParaRPr lang="en-US" sz="2800" b="0" i="1" dirty="0" smtClean="0">
              <a:solidFill>
                <a:srgbClr val="084A9C"/>
              </a:solidFill>
            </a:endParaRPr>
          </a:p>
        </p:txBody>
      </p:sp>
      <p:pic>
        <p:nvPicPr>
          <p:cNvPr id="11" name="Picture 10" descr="The Centers for Medicare and Medicaid logo."/>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43275" y="228600"/>
            <a:ext cx="2652325" cy="914400"/>
          </a:xfrm>
          <a:prstGeom prst="rect">
            <a:avLst/>
          </a:prstGeom>
        </p:spPr>
      </p:pic>
      <p:sp>
        <p:nvSpPr>
          <p:cNvPr id="14" name="TextBox 13"/>
          <p:cNvSpPr txBox="1"/>
          <p:nvPr userDrawn="1"/>
        </p:nvSpPr>
        <p:spPr>
          <a:xfrm>
            <a:off x="-1668146" y="4928188"/>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60717701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8_CMS title1">
    <p:bg>
      <p:bgPr>
        <a:solidFill>
          <a:schemeClr val="bg1"/>
        </a:solidFill>
        <a:effectLst/>
      </p:bgPr>
    </p:bg>
    <p:spTree>
      <p:nvGrpSpPr>
        <p:cNvPr id="1" name=""/>
        <p:cNvGrpSpPr/>
        <p:nvPr/>
      </p:nvGrpSpPr>
      <p:grpSpPr>
        <a:xfrm>
          <a:off x="0" y="0"/>
          <a:ext cx="0" cy="0"/>
          <a:chOff x="0" y="0"/>
          <a:chExt cx="0" cy="0"/>
        </a:xfrm>
      </p:grpSpPr>
      <p:pic>
        <p:nvPicPr>
          <p:cNvPr id="7" name="Picture 3" descr="A young woman dressed casually with a backpack on, walking in a park."/>
          <p:cNvPicPr>
            <a:picLocks noChangeAspect="1" noChangeArrowheads="1"/>
          </p:cNvPicPr>
          <p:nvPr/>
        </p:nvPicPr>
        <p:blipFill>
          <a:blip r:embed="rId2" cstate="print"/>
          <a:srcRect l="39844" r="4687"/>
          <a:stretch>
            <a:fillRect/>
          </a:stretch>
        </p:blipFill>
        <p:spPr bwMode="auto">
          <a:xfrm>
            <a:off x="0" y="2280607"/>
            <a:ext cx="3810000" cy="4577393"/>
          </a:xfrm>
          <a:prstGeom prst="rect">
            <a:avLst/>
          </a:prstGeom>
          <a:noFill/>
          <a:ln w="9525">
            <a:noFill/>
            <a:miter lim="800000"/>
            <a:headEnd/>
            <a:tailEnd/>
          </a:ln>
          <a:effectLst/>
        </p:spPr>
      </p:pic>
      <p:sp>
        <p:nvSpPr>
          <p:cNvPr id="13" name="TextBox 12"/>
          <p:cNvSpPr txBox="1"/>
          <p:nvPr/>
        </p:nvSpPr>
        <p:spPr>
          <a:xfrm>
            <a:off x="-1668146" y="4928188"/>
            <a:ext cx="184666" cy="369332"/>
          </a:xfrm>
          <a:prstGeom prst="rect">
            <a:avLst/>
          </a:prstGeom>
          <a:noFill/>
        </p:spPr>
        <p:txBody>
          <a:bodyPr wrap="none" rtlCol="0">
            <a:spAutoFit/>
          </a:bodyPr>
          <a:lstStyle/>
          <a:p>
            <a:endParaRPr lang="en-US" dirty="0"/>
          </a:p>
        </p:txBody>
      </p:sp>
      <p:sp>
        <p:nvSpPr>
          <p:cNvPr id="12" name="Title 7"/>
          <p:cNvSpPr>
            <a:spLocks noGrp="1"/>
          </p:cNvSpPr>
          <p:nvPr>
            <p:ph type="title"/>
          </p:nvPr>
        </p:nvSpPr>
        <p:spPr>
          <a:xfrm>
            <a:off x="0" y="1371600"/>
            <a:ext cx="9144000" cy="1066800"/>
          </a:xfrm>
        </p:spPr>
        <p:txBody>
          <a:bodyPr/>
          <a:lstStyle/>
          <a:p>
            <a:r>
              <a:rPr lang="en-US" smtClean="0"/>
              <a:t>Click to edit Master title style</a:t>
            </a:r>
            <a:endParaRPr lang="en-US" dirty="0"/>
          </a:p>
        </p:txBody>
      </p:sp>
      <p:sp>
        <p:nvSpPr>
          <p:cNvPr id="8" name="Text Placeholder 2"/>
          <p:cNvSpPr>
            <a:spLocks noGrp="1"/>
          </p:cNvSpPr>
          <p:nvPr>
            <p:ph type="body" sz="quarter" idx="10" hasCustomPrompt="1"/>
          </p:nvPr>
        </p:nvSpPr>
        <p:spPr>
          <a:xfrm>
            <a:off x="4343400" y="3048000"/>
            <a:ext cx="4267200" cy="914400"/>
          </a:xfrm>
        </p:spPr>
        <p:txBody>
          <a:bodyPr>
            <a:normAutofit/>
          </a:bodyPr>
          <a:lstStyle>
            <a:lvl1pPr marL="0" indent="0" algn="l">
              <a:buNone/>
              <a:defRPr sz="2400" b="1" i="1">
                <a:solidFill>
                  <a:srgbClr val="084A9C"/>
                </a:solidFill>
              </a:defRPr>
            </a:lvl1pPr>
          </a:lstStyle>
          <a:p>
            <a:pPr algn="l"/>
            <a:r>
              <a:rPr lang="en-US" sz="2400" b="1" i="1" dirty="0" smtClean="0">
                <a:solidFill>
                  <a:srgbClr val="084A9C"/>
                </a:solidFill>
              </a:rPr>
              <a:t>Subtitle</a:t>
            </a:r>
          </a:p>
          <a:p>
            <a:pPr algn="l"/>
            <a:endParaRPr lang="en-US" sz="2800" b="0" i="1" dirty="0" smtClean="0">
              <a:solidFill>
                <a:srgbClr val="084A9C"/>
              </a:solidFill>
            </a:endParaRPr>
          </a:p>
        </p:txBody>
      </p:sp>
      <p:sp>
        <p:nvSpPr>
          <p:cNvPr id="9" name="Text Placeholder 2"/>
          <p:cNvSpPr>
            <a:spLocks noGrp="1"/>
          </p:cNvSpPr>
          <p:nvPr>
            <p:ph type="body" sz="quarter" idx="11" hasCustomPrompt="1"/>
          </p:nvPr>
        </p:nvSpPr>
        <p:spPr>
          <a:xfrm>
            <a:off x="4343400" y="4267200"/>
            <a:ext cx="4267200" cy="838200"/>
          </a:xfrm>
        </p:spPr>
        <p:txBody>
          <a:bodyPr>
            <a:normAutofit/>
          </a:bodyPr>
          <a:lstStyle>
            <a:lvl1pPr marL="0" indent="0" algn="l">
              <a:buNone/>
              <a:defRPr sz="2400" b="1" i="1">
                <a:solidFill>
                  <a:srgbClr val="084A9C"/>
                </a:solidFill>
              </a:defRPr>
            </a:lvl1pPr>
          </a:lstStyle>
          <a:p>
            <a:pPr algn="l"/>
            <a:r>
              <a:rPr lang="en-US" sz="2400" b="0" i="1" dirty="0" smtClean="0">
                <a:solidFill>
                  <a:srgbClr val="084A9C"/>
                </a:solidFill>
              </a:rPr>
              <a:t>Presenter/Date</a:t>
            </a:r>
            <a:endParaRPr lang="en-US" sz="2800" b="0" i="1" dirty="0" smtClean="0">
              <a:solidFill>
                <a:srgbClr val="084A9C"/>
              </a:solidFill>
            </a:endParaRPr>
          </a:p>
        </p:txBody>
      </p:sp>
      <p:pic>
        <p:nvPicPr>
          <p:cNvPr id="11" name="Picture 10" descr="The Centers for Medicare and Medicaid logo."/>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7595" y="228600"/>
            <a:ext cx="2652325" cy="914400"/>
          </a:xfrm>
          <a:prstGeom prst="rect">
            <a:avLst/>
          </a:prstGeom>
        </p:spPr>
      </p:pic>
      <p:sp>
        <p:nvSpPr>
          <p:cNvPr id="14" name="TextBox 13"/>
          <p:cNvSpPr txBox="1"/>
          <p:nvPr userDrawn="1"/>
        </p:nvSpPr>
        <p:spPr>
          <a:xfrm>
            <a:off x="-1668146" y="4928188"/>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60717701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7_CMS title1">
    <p:bg>
      <p:bgPr>
        <a:solidFill>
          <a:schemeClr val="bg1"/>
        </a:solidFill>
        <a:effectLst/>
      </p:bgPr>
    </p:bg>
    <p:spTree>
      <p:nvGrpSpPr>
        <p:cNvPr id="1" name=""/>
        <p:cNvGrpSpPr/>
        <p:nvPr/>
      </p:nvGrpSpPr>
      <p:grpSpPr>
        <a:xfrm>
          <a:off x="0" y="0"/>
          <a:ext cx="0" cy="0"/>
          <a:chOff x="0" y="0"/>
          <a:chExt cx="0" cy="0"/>
        </a:xfrm>
      </p:grpSpPr>
      <p:pic>
        <p:nvPicPr>
          <p:cNvPr id="7" name="Picture 3" descr="A team of professionals standing in a group."/>
          <p:cNvPicPr>
            <a:picLocks noChangeAspect="1" noChangeArrowheads="1"/>
          </p:cNvPicPr>
          <p:nvPr/>
        </p:nvPicPr>
        <p:blipFill>
          <a:blip r:embed="rId2" cstate="print"/>
          <a:srcRect l="14062" r="7031"/>
          <a:stretch>
            <a:fillRect/>
          </a:stretch>
        </p:blipFill>
        <p:spPr bwMode="auto">
          <a:xfrm>
            <a:off x="3910920" y="2438401"/>
            <a:ext cx="5233080" cy="4419600"/>
          </a:xfrm>
          <a:prstGeom prst="rect">
            <a:avLst/>
          </a:prstGeom>
          <a:noFill/>
          <a:ln w="9525">
            <a:noFill/>
            <a:miter lim="800000"/>
            <a:headEnd/>
            <a:tailEnd/>
          </a:ln>
          <a:effectLst/>
        </p:spPr>
      </p:pic>
      <p:sp>
        <p:nvSpPr>
          <p:cNvPr id="13" name="TextBox 12"/>
          <p:cNvSpPr txBox="1"/>
          <p:nvPr/>
        </p:nvSpPr>
        <p:spPr>
          <a:xfrm>
            <a:off x="-1668146" y="4928188"/>
            <a:ext cx="184666" cy="369332"/>
          </a:xfrm>
          <a:prstGeom prst="rect">
            <a:avLst/>
          </a:prstGeom>
          <a:noFill/>
        </p:spPr>
        <p:txBody>
          <a:bodyPr wrap="none" rtlCol="0">
            <a:spAutoFit/>
          </a:bodyPr>
          <a:lstStyle/>
          <a:p>
            <a:endParaRPr lang="en-US" dirty="0"/>
          </a:p>
        </p:txBody>
      </p:sp>
      <p:sp>
        <p:nvSpPr>
          <p:cNvPr id="12" name="Title 7"/>
          <p:cNvSpPr>
            <a:spLocks noGrp="1"/>
          </p:cNvSpPr>
          <p:nvPr>
            <p:ph type="title"/>
          </p:nvPr>
        </p:nvSpPr>
        <p:spPr>
          <a:xfrm>
            <a:off x="0" y="1371600"/>
            <a:ext cx="9144000" cy="1066800"/>
          </a:xfrm>
        </p:spPr>
        <p:txBody>
          <a:bodyPr/>
          <a:lstStyle/>
          <a:p>
            <a:r>
              <a:rPr lang="en-US" smtClean="0"/>
              <a:t>Click to edit Master title style</a:t>
            </a:r>
            <a:endParaRPr lang="en-US" dirty="0"/>
          </a:p>
        </p:txBody>
      </p:sp>
      <p:sp>
        <p:nvSpPr>
          <p:cNvPr id="8" name="Text Placeholder 2"/>
          <p:cNvSpPr>
            <a:spLocks noGrp="1"/>
          </p:cNvSpPr>
          <p:nvPr>
            <p:ph type="body" sz="quarter" idx="10" hasCustomPrompt="1"/>
          </p:nvPr>
        </p:nvSpPr>
        <p:spPr>
          <a:xfrm>
            <a:off x="304800" y="3048000"/>
            <a:ext cx="3276600" cy="914400"/>
          </a:xfrm>
        </p:spPr>
        <p:txBody>
          <a:bodyPr>
            <a:normAutofit/>
          </a:bodyPr>
          <a:lstStyle>
            <a:lvl1pPr marL="0" indent="0" algn="l">
              <a:buNone/>
              <a:defRPr sz="2400" b="1" i="1">
                <a:solidFill>
                  <a:srgbClr val="084A9C"/>
                </a:solidFill>
              </a:defRPr>
            </a:lvl1pPr>
          </a:lstStyle>
          <a:p>
            <a:pPr algn="l"/>
            <a:r>
              <a:rPr lang="en-US" sz="2400" b="1" i="1" dirty="0" smtClean="0">
                <a:solidFill>
                  <a:srgbClr val="084A9C"/>
                </a:solidFill>
              </a:rPr>
              <a:t>Subtitle</a:t>
            </a:r>
          </a:p>
          <a:p>
            <a:pPr algn="l"/>
            <a:endParaRPr lang="en-US" sz="2800" b="0" i="1" dirty="0" smtClean="0">
              <a:solidFill>
                <a:srgbClr val="084A9C"/>
              </a:solidFill>
            </a:endParaRPr>
          </a:p>
        </p:txBody>
      </p:sp>
      <p:sp>
        <p:nvSpPr>
          <p:cNvPr id="9" name="Text Placeholder 2"/>
          <p:cNvSpPr>
            <a:spLocks noGrp="1"/>
          </p:cNvSpPr>
          <p:nvPr>
            <p:ph type="body" sz="quarter" idx="11" hasCustomPrompt="1"/>
          </p:nvPr>
        </p:nvSpPr>
        <p:spPr>
          <a:xfrm>
            <a:off x="304800" y="4267200"/>
            <a:ext cx="3276600" cy="838200"/>
          </a:xfrm>
        </p:spPr>
        <p:txBody>
          <a:bodyPr>
            <a:normAutofit/>
          </a:bodyPr>
          <a:lstStyle>
            <a:lvl1pPr marL="0" indent="0" algn="l">
              <a:buNone/>
              <a:defRPr sz="2400" b="1" i="1">
                <a:solidFill>
                  <a:srgbClr val="084A9C"/>
                </a:solidFill>
              </a:defRPr>
            </a:lvl1pPr>
          </a:lstStyle>
          <a:p>
            <a:pPr algn="l"/>
            <a:r>
              <a:rPr lang="en-US" sz="2400" b="0" i="1" dirty="0" smtClean="0">
                <a:solidFill>
                  <a:srgbClr val="084A9C"/>
                </a:solidFill>
              </a:rPr>
              <a:t>Presenter/Date</a:t>
            </a:r>
            <a:endParaRPr lang="en-US" sz="2800" b="0" i="1" dirty="0" smtClean="0">
              <a:solidFill>
                <a:srgbClr val="084A9C"/>
              </a:solidFill>
            </a:endParaRPr>
          </a:p>
        </p:txBody>
      </p:sp>
      <p:pic>
        <p:nvPicPr>
          <p:cNvPr id="11" name="Picture 10" descr="The Centers for Medicare and Medicaid logo.&#1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7595" y="228600"/>
            <a:ext cx="2652325" cy="914400"/>
          </a:xfrm>
          <a:prstGeom prst="rect">
            <a:avLst/>
          </a:prstGeom>
        </p:spPr>
      </p:pic>
      <p:sp>
        <p:nvSpPr>
          <p:cNvPr id="14" name="TextBox 13"/>
          <p:cNvSpPr txBox="1"/>
          <p:nvPr userDrawn="1"/>
        </p:nvSpPr>
        <p:spPr>
          <a:xfrm>
            <a:off x="-1668146" y="4928188"/>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60717701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5_CMS title1">
    <p:bg>
      <p:bgPr>
        <a:solidFill>
          <a:schemeClr val="bg1"/>
        </a:solidFill>
        <a:effectLst/>
      </p:bgPr>
    </p:bg>
    <p:spTree>
      <p:nvGrpSpPr>
        <p:cNvPr id="1" name=""/>
        <p:cNvGrpSpPr/>
        <p:nvPr/>
      </p:nvGrpSpPr>
      <p:grpSpPr>
        <a:xfrm>
          <a:off x="0" y="0"/>
          <a:ext cx="0" cy="0"/>
          <a:chOff x="0" y="0"/>
          <a:chExt cx="0" cy="0"/>
        </a:xfrm>
      </p:grpSpPr>
      <p:pic>
        <p:nvPicPr>
          <p:cNvPr id="7" name="Picture 3" descr="A young woman helping a child at a computer."/>
          <p:cNvPicPr>
            <a:picLocks noChangeAspect="1" noChangeArrowheads="1"/>
          </p:cNvPicPr>
          <p:nvPr/>
        </p:nvPicPr>
        <p:blipFill>
          <a:blip r:embed="rId2" cstate="print"/>
          <a:srcRect l="9375" r="14062" b="3517"/>
          <a:stretch>
            <a:fillRect/>
          </a:stretch>
        </p:blipFill>
        <p:spPr bwMode="auto">
          <a:xfrm>
            <a:off x="16432" y="2514600"/>
            <a:ext cx="5165168" cy="4337683"/>
          </a:xfrm>
          <a:prstGeom prst="rect">
            <a:avLst/>
          </a:prstGeom>
          <a:noFill/>
          <a:ln w="9525">
            <a:noFill/>
            <a:miter lim="800000"/>
            <a:headEnd/>
            <a:tailEnd/>
          </a:ln>
          <a:effectLst/>
          <a:scene3d>
            <a:camera prst="orthographicFront">
              <a:rot lat="0" lon="10800000" rev="0"/>
            </a:camera>
            <a:lightRig rig="threePt" dir="t"/>
          </a:scene3d>
        </p:spPr>
      </p:pic>
      <p:sp>
        <p:nvSpPr>
          <p:cNvPr id="13" name="TextBox 12"/>
          <p:cNvSpPr txBox="1"/>
          <p:nvPr/>
        </p:nvSpPr>
        <p:spPr>
          <a:xfrm>
            <a:off x="-1668146" y="4928188"/>
            <a:ext cx="184666" cy="369332"/>
          </a:xfrm>
          <a:prstGeom prst="rect">
            <a:avLst/>
          </a:prstGeom>
          <a:noFill/>
        </p:spPr>
        <p:txBody>
          <a:bodyPr wrap="none" rtlCol="0">
            <a:spAutoFit/>
          </a:bodyPr>
          <a:lstStyle/>
          <a:p>
            <a:endParaRPr lang="en-US" dirty="0"/>
          </a:p>
        </p:txBody>
      </p:sp>
      <p:sp>
        <p:nvSpPr>
          <p:cNvPr id="12" name="Title 7"/>
          <p:cNvSpPr>
            <a:spLocks noGrp="1"/>
          </p:cNvSpPr>
          <p:nvPr>
            <p:ph type="title"/>
          </p:nvPr>
        </p:nvSpPr>
        <p:spPr>
          <a:xfrm>
            <a:off x="0" y="1371600"/>
            <a:ext cx="9144000" cy="1066800"/>
          </a:xfrm>
        </p:spPr>
        <p:txBody>
          <a:bodyPr/>
          <a:lstStyle/>
          <a:p>
            <a:r>
              <a:rPr lang="en-US" smtClean="0"/>
              <a:t>Click to edit Master title style</a:t>
            </a:r>
            <a:endParaRPr lang="en-US" dirty="0"/>
          </a:p>
        </p:txBody>
      </p:sp>
      <p:sp>
        <p:nvSpPr>
          <p:cNvPr id="8" name="Text Placeholder 2"/>
          <p:cNvSpPr>
            <a:spLocks noGrp="1"/>
          </p:cNvSpPr>
          <p:nvPr>
            <p:ph type="body" sz="quarter" idx="10" hasCustomPrompt="1"/>
          </p:nvPr>
        </p:nvSpPr>
        <p:spPr>
          <a:xfrm>
            <a:off x="5486400" y="3048000"/>
            <a:ext cx="3429000" cy="914400"/>
          </a:xfrm>
        </p:spPr>
        <p:txBody>
          <a:bodyPr>
            <a:normAutofit/>
          </a:bodyPr>
          <a:lstStyle>
            <a:lvl1pPr marL="0" indent="0" algn="l">
              <a:buNone/>
              <a:defRPr sz="2400" b="1" i="1">
                <a:solidFill>
                  <a:srgbClr val="084A9C"/>
                </a:solidFill>
              </a:defRPr>
            </a:lvl1pPr>
          </a:lstStyle>
          <a:p>
            <a:pPr algn="l"/>
            <a:r>
              <a:rPr lang="en-US" sz="2400" b="1" i="1" dirty="0" smtClean="0">
                <a:solidFill>
                  <a:srgbClr val="084A9C"/>
                </a:solidFill>
              </a:rPr>
              <a:t>Subtitle</a:t>
            </a:r>
          </a:p>
          <a:p>
            <a:pPr algn="l"/>
            <a:endParaRPr lang="en-US" sz="2800" b="0" i="1" dirty="0" smtClean="0">
              <a:solidFill>
                <a:srgbClr val="084A9C"/>
              </a:solidFill>
            </a:endParaRPr>
          </a:p>
        </p:txBody>
      </p:sp>
      <p:sp>
        <p:nvSpPr>
          <p:cNvPr id="9" name="Text Placeholder 2"/>
          <p:cNvSpPr>
            <a:spLocks noGrp="1"/>
          </p:cNvSpPr>
          <p:nvPr>
            <p:ph type="body" sz="quarter" idx="11" hasCustomPrompt="1"/>
          </p:nvPr>
        </p:nvSpPr>
        <p:spPr>
          <a:xfrm>
            <a:off x="5486400" y="4267200"/>
            <a:ext cx="3429000" cy="838200"/>
          </a:xfrm>
        </p:spPr>
        <p:txBody>
          <a:bodyPr>
            <a:normAutofit/>
          </a:bodyPr>
          <a:lstStyle>
            <a:lvl1pPr marL="0" indent="0" algn="l">
              <a:buNone/>
              <a:defRPr sz="2400" b="1" i="1">
                <a:solidFill>
                  <a:srgbClr val="084A9C"/>
                </a:solidFill>
              </a:defRPr>
            </a:lvl1pPr>
          </a:lstStyle>
          <a:p>
            <a:pPr algn="l"/>
            <a:r>
              <a:rPr lang="en-US" sz="2400" b="0" i="1" dirty="0" smtClean="0">
                <a:solidFill>
                  <a:srgbClr val="084A9C"/>
                </a:solidFill>
              </a:rPr>
              <a:t>Presenter/Date</a:t>
            </a:r>
            <a:endParaRPr lang="en-US" sz="2800" b="0" i="1" dirty="0" smtClean="0">
              <a:solidFill>
                <a:srgbClr val="084A9C"/>
              </a:solidFill>
            </a:endParaRPr>
          </a:p>
        </p:txBody>
      </p:sp>
      <p:pic>
        <p:nvPicPr>
          <p:cNvPr id="11" name="Picture 10" descr="The Centers for Medicare and Medicaid logo."/>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7595" y="228600"/>
            <a:ext cx="2652325" cy="914400"/>
          </a:xfrm>
          <a:prstGeom prst="rect">
            <a:avLst/>
          </a:prstGeom>
        </p:spPr>
      </p:pic>
      <p:sp>
        <p:nvSpPr>
          <p:cNvPr id="14" name="TextBox 13"/>
          <p:cNvSpPr txBox="1"/>
          <p:nvPr userDrawn="1"/>
        </p:nvSpPr>
        <p:spPr>
          <a:xfrm>
            <a:off x="-1668146" y="4928188"/>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60717701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image" Target="../media/image18.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3.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0" y="0"/>
            <a:ext cx="9144000" cy="1447800"/>
          </a:xfrm>
          <a:prstGeom prst="rect">
            <a:avLst/>
          </a:prstGeom>
          <a:solidFill>
            <a:srgbClr val="FFD004"/>
          </a:solidFill>
          <a:effectLst>
            <a:outerShdw dist="76200" dir="5640000" algn="tl" rotWithShape="0">
              <a:srgbClr val="084A9C"/>
            </a:outerShdw>
          </a:effectLst>
        </p:spPr>
        <p:txBody>
          <a:bodyPr vert="horz" lIns="91440" tIns="45720" rIns="91440" bIns="45720" rtlCol="0" anchor="ctr">
            <a:noAutofit/>
          </a:bodyPr>
          <a:lstStyle/>
          <a:p>
            <a:r>
              <a:rPr lang="en-US" dirty="0" smtClean="0"/>
              <a:t>Click to edit Master title style</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8528C6-51AA-46D8-A6CE-1E15919369C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95" r:id="rId1"/>
    <p:sldLayoutId id="2147483813" r:id="rId2"/>
    <p:sldLayoutId id="2147483814" r:id="rId3"/>
    <p:sldLayoutId id="2147483815" r:id="rId4"/>
    <p:sldLayoutId id="2147483812" r:id="rId5"/>
    <p:sldLayoutId id="2147483809" r:id="rId6"/>
    <p:sldLayoutId id="2147483811" r:id="rId7"/>
    <p:sldLayoutId id="2147483810" r:id="rId8"/>
    <p:sldLayoutId id="2147483808" r:id="rId9"/>
    <p:sldLayoutId id="2147483801" r:id="rId10"/>
    <p:sldLayoutId id="2147483807" r:id="rId11"/>
    <p:sldLayoutId id="2147483798" r:id="rId12"/>
    <p:sldLayoutId id="2147483797" r:id="rId13"/>
    <p:sldLayoutId id="2147483794" r:id="rId14"/>
    <p:sldLayoutId id="2147483799" r:id="rId15"/>
    <p:sldLayoutId id="2147483802" r:id="rId16"/>
  </p:sldLayoutIdLst>
  <p:timing>
    <p:tnLst>
      <p:par>
        <p:cTn id="1" dur="indefinite" restart="never" nodeType="tmRoot"/>
      </p:par>
    </p:tnLst>
  </p:timing>
  <p:hf hdr="0" ftr="0" dt="0"/>
  <p:txStyles>
    <p:titleStyle>
      <a:lvl1pPr indent="0" algn="ctr" defTabSz="914400" rtl="0" eaLnBrk="1" latinLnBrk="0" hangingPunct="1">
        <a:spcBef>
          <a:spcPts val="0"/>
        </a:spcBef>
        <a:buNone/>
        <a:defRPr sz="44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292" y="0"/>
            <a:ext cx="9164583" cy="1140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0" y="35197"/>
            <a:ext cx="9144000" cy="10694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8" name="Date Placeholder 1"/>
          <p:cNvSpPr>
            <a:spLocks noGrp="1"/>
          </p:cNvSpPr>
          <p:nvPr>
            <p:ph type="dt" sz="half" idx="2"/>
          </p:nvPr>
        </p:nvSpPr>
        <p:spPr>
          <a:xfrm>
            <a:off x="457200" y="6340475"/>
            <a:ext cx="2133600" cy="365125"/>
          </a:xfrm>
          <a:prstGeom prst="rect">
            <a:avLst/>
          </a:prstGeom>
        </p:spPr>
        <p:txBody>
          <a:bodyPr anchor="ctr"/>
          <a:lstStyle>
            <a:lvl1pPr>
              <a:defRPr sz="1200">
                <a:solidFill>
                  <a:schemeClr val="tx1"/>
                </a:solidFill>
              </a:defRPr>
            </a:lvl1pPr>
          </a:lstStyle>
          <a:p>
            <a:r>
              <a:rPr lang="en-US" smtClean="0">
                <a:solidFill>
                  <a:prstClr val="black"/>
                </a:solidFill>
              </a:rPr>
              <a:t>October 2014</a:t>
            </a:r>
            <a:endParaRPr lang="en-US" dirty="0">
              <a:solidFill>
                <a:prstClr val="black"/>
              </a:solidFill>
            </a:endParaRPr>
          </a:p>
        </p:txBody>
      </p:sp>
      <p:sp>
        <p:nvSpPr>
          <p:cNvPr id="9" name="Footer Placeholder 2"/>
          <p:cNvSpPr>
            <a:spLocks noGrp="1"/>
          </p:cNvSpPr>
          <p:nvPr>
            <p:ph type="ftr" sz="quarter" idx="3"/>
          </p:nvPr>
        </p:nvSpPr>
        <p:spPr>
          <a:xfrm>
            <a:off x="2590800" y="6340475"/>
            <a:ext cx="3962400" cy="365125"/>
          </a:xfrm>
          <a:prstGeom prst="rect">
            <a:avLst/>
          </a:prstGeom>
        </p:spPr>
        <p:txBody>
          <a:bodyPr anchor="ctr"/>
          <a:lstStyle>
            <a:lvl1pPr>
              <a:defRPr sz="1200">
                <a:solidFill>
                  <a:schemeClr val="tx1"/>
                </a:solidFill>
              </a:defRPr>
            </a:lvl1pPr>
          </a:lstStyle>
          <a:p>
            <a:pPr algn="ctr"/>
            <a:r>
              <a:rPr lang="en-US" smtClean="0">
                <a:solidFill>
                  <a:prstClr val="black"/>
                </a:solidFill>
              </a:rPr>
              <a:t>2015 Marketplace Highlights</a:t>
            </a:r>
            <a:endParaRPr lang="en-US" dirty="0">
              <a:solidFill>
                <a:prstClr val="black"/>
              </a:solidFill>
            </a:endParaRPr>
          </a:p>
        </p:txBody>
      </p:sp>
      <p:sp>
        <p:nvSpPr>
          <p:cNvPr id="10" name="Slide Number Placeholder 3"/>
          <p:cNvSpPr>
            <a:spLocks noGrp="1"/>
          </p:cNvSpPr>
          <p:nvPr>
            <p:ph type="sldNum" sz="quarter" idx="4"/>
          </p:nvPr>
        </p:nvSpPr>
        <p:spPr>
          <a:xfrm>
            <a:off x="6553200" y="6340475"/>
            <a:ext cx="2133600" cy="365125"/>
          </a:xfrm>
          <a:prstGeom prst="rect">
            <a:avLst/>
          </a:prstGeom>
        </p:spPr>
        <p:txBody>
          <a:bodyPr anchor="ctr"/>
          <a:lstStyle>
            <a:lvl1pPr>
              <a:defRPr sz="1200">
                <a:solidFill>
                  <a:schemeClr val="tx1"/>
                </a:solidFill>
              </a:defRPr>
            </a:lvl1pPr>
          </a:lstStyle>
          <a:p>
            <a:pPr algn="r"/>
            <a:fld id="{78C0CC3C-85F1-4D86-9B70-8D9F8B17F046}" type="slidenum">
              <a:rPr lang="en-US" smtClean="0">
                <a:solidFill>
                  <a:prstClr val="black"/>
                </a:solidFill>
              </a:rPr>
              <a:pPr algn="r"/>
              <a:t>‹#›</a:t>
            </a:fld>
            <a:endParaRPr lang="en-US" dirty="0">
              <a:solidFill>
                <a:prstClr val="black"/>
              </a:solidFill>
            </a:endParaRPr>
          </a:p>
        </p:txBody>
      </p:sp>
    </p:spTree>
    <p:extLst>
      <p:ext uri="{BB962C8B-B14F-4D97-AF65-F5344CB8AC3E}">
        <p14:creationId xmlns:p14="http://schemas.microsoft.com/office/powerpoint/2010/main" val="2017763241"/>
      </p:ext>
    </p:extLst>
  </p:cSld>
  <p:clrMap bg1="lt1" tx1="dk1" bg2="lt2" tx2="dk2" accent1="accent1" accent2="accent2" accent3="accent3" accent4="accent4" accent5="accent5" accent6="accent6" hlink="hlink" folHlink="folHlink"/>
  <p:sldLayoutIdLst>
    <p:sldLayoutId id="2147483824" r:id="rId1"/>
    <p:sldLayoutId id="2147483825" r:id="rId2"/>
  </p:sldLayoutIdLst>
  <p:timing>
    <p:tnLst>
      <p:par>
        <p:cTn id="1" dur="indefinite" restart="never" nodeType="tmRoot"/>
      </p:par>
    </p:tnLst>
  </p:timing>
  <p:hf hdr="0"/>
  <p:txStyles>
    <p:titleStyle>
      <a:lvl1pPr algn="ctr" defTabSz="914400" rtl="0" eaLnBrk="1" latinLnBrk="0" hangingPunct="1">
        <a:spcBef>
          <a:spcPct val="0"/>
        </a:spcBef>
        <a:buNone/>
        <a:defRPr sz="3600" b="1" kern="1200">
          <a:solidFill>
            <a:schemeClr val="bg1"/>
          </a:solidFill>
          <a:latin typeface="+mj-lt"/>
          <a:ea typeface="+mj-ea"/>
          <a:cs typeface="+mj-cs"/>
        </a:defRPr>
      </a:lvl1pPr>
    </p:titleStyle>
    <p:bodyStyle>
      <a:lvl1pPr marL="342900" indent="-342900" algn="l" defTabSz="914400" rtl="0" eaLnBrk="1" latinLnBrk="0" hangingPunct="1">
        <a:spcBef>
          <a:spcPts val="600"/>
        </a:spcBef>
        <a:buFont typeface="Wingdings" panose="05000000000000000000" pitchFamily="2" charset="2"/>
        <a:buChar char="§"/>
        <a:defRPr sz="3200" kern="1200">
          <a:solidFill>
            <a:schemeClr val="tx1"/>
          </a:solidFill>
          <a:latin typeface="+mn-lt"/>
          <a:ea typeface="+mn-ea"/>
          <a:cs typeface="+mn-cs"/>
        </a:defRPr>
      </a:lvl1pPr>
      <a:lvl2pPr marL="695325" indent="-238125" algn="l" defTabSz="914400" rtl="0" eaLnBrk="1" latinLnBrk="0" hangingPunct="1">
        <a:spcBef>
          <a:spcPts val="600"/>
        </a:spcBef>
        <a:buFont typeface="Arial" panose="020B0604020202020204" pitchFamily="34" charset="0"/>
        <a:buChar char="•"/>
        <a:defRPr sz="2800" kern="1200">
          <a:solidFill>
            <a:schemeClr val="tx1"/>
          </a:solidFill>
          <a:latin typeface="+mn-lt"/>
          <a:ea typeface="+mn-ea"/>
          <a:cs typeface="+mn-cs"/>
        </a:defRPr>
      </a:lvl2pPr>
      <a:lvl3pPr marL="1025525" indent="-347472" algn="l" defTabSz="914400" rtl="0" eaLnBrk="1" latinLnBrk="0" hangingPunct="1">
        <a:spcBef>
          <a:spcPts val="600"/>
        </a:spcBef>
        <a:buSzPct val="50000"/>
        <a:buFont typeface="Wingdings" panose="05000000000000000000" pitchFamily="2" charset="2"/>
        <a:buChar char="q"/>
        <a:defRPr sz="2400" kern="1200">
          <a:solidFill>
            <a:schemeClr val="tx1"/>
          </a:solidFill>
          <a:latin typeface="+mn-lt"/>
          <a:ea typeface="+mn-ea"/>
          <a:cs typeface="+mn-cs"/>
        </a:defRPr>
      </a:lvl3pPr>
      <a:lvl4pPr marL="1260475" indent="-234950" algn="l" defTabSz="914400" rtl="0" eaLnBrk="1" latinLnBrk="0" hangingPunct="1">
        <a:spcBef>
          <a:spcPct val="20000"/>
        </a:spcBef>
        <a:buSzPct val="50000"/>
        <a:buFont typeface="Courier New" panose="02070309020205020404" pitchFamily="49" charset="0"/>
        <a:buChar char="o"/>
        <a:tabLst>
          <a:tab pos="1198563" algn="l"/>
        </a:tabLst>
        <a:defRPr sz="2000" kern="1200">
          <a:solidFill>
            <a:schemeClr val="tx1"/>
          </a:solidFill>
          <a:latin typeface="+mn-lt"/>
          <a:ea typeface="+mn-ea"/>
          <a:cs typeface="+mn-cs"/>
        </a:defRPr>
      </a:lvl4pPr>
      <a:lvl5pPr marL="1714500" indent="-342900" algn="l" defTabSz="914400" rtl="0" eaLnBrk="1" latinLnBrk="0" hangingPunct="1">
        <a:spcBef>
          <a:spcPts val="600"/>
        </a:spcBef>
        <a:buSzPct val="50000"/>
        <a:buFont typeface="Calibri" panose="020F050202020403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49D1C7-3B34-4375-BC17-8C14FDD06C44}" type="datetimeFigureOut">
              <a:rPr lang="en-US" smtClean="0">
                <a:solidFill>
                  <a:prstClr val="black">
                    <a:tint val="75000"/>
                  </a:prstClr>
                </a:solidFill>
              </a:rPr>
              <a:pPr/>
              <a:t>03/08/2016</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54B036-6E07-4FE9-A05E-2AA664F2C98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46636597"/>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hyperlink" Target="https://www.healthcare.gov/exemptions-tool/" TargetMode="External"/><Relationship Id="rId2" Type="http://schemas.openxmlformats.org/officeDocument/2006/relationships/notesSlide" Target="../notesSlides/notesSlide36.xml"/><Relationship Id="rId1" Type="http://schemas.openxmlformats.org/officeDocument/2006/relationships/slideLayout" Target="../slideLayouts/slideLayout18.xml"/><Relationship Id="rId4" Type="http://schemas.openxmlformats.org/officeDocument/2006/relationships/hyperlink" Target="https://www.irs.gov/Affordable-Care-Act/Individuals-and-Families/ACA-Individual-Shared-Responsibility-Provision-Exemptions"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3" Type="http://schemas.openxmlformats.org/officeDocument/2006/relationships/hyperlink" Target="http://www.healthcare.gov/taxes/" TargetMode="External"/><Relationship Id="rId2" Type="http://schemas.openxmlformats.org/officeDocument/2006/relationships/notesSlide" Target="../notesSlides/notesSlide42.xml"/><Relationship Id="rId1" Type="http://schemas.openxmlformats.org/officeDocument/2006/relationships/slideLayout" Target="../slideLayouts/slideLayout18.xml"/><Relationship Id="rId4" Type="http://schemas.openxmlformats.org/officeDocument/2006/relationships/hyperlink" Target="http://www.irs.gov/"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www.irs.gov/Individuals/Find-a-Location-for-Free-Tax-Prep" TargetMode="External"/><Relationship Id="rId2" Type="http://schemas.openxmlformats.org/officeDocument/2006/relationships/notesSlide" Target="../notesSlides/notesSlide43.xml"/><Relationship Id="rId1" Type="http://schemas.openxmlformats.org/officeDocument/2006/relationships/slideLayout" Target="../slideLayouts/slideLayout18.xml"/><Relationship Id="rId4" Type="http://schemas.openxmlformats.org/officeDocument/2006/relationships/hyperlink" Target="http://www.aarp.org/applications/VMISLocator/searchTaxAideLocations.action" TargetMode="External"/></Relationships>
</file>

<file path=ppt/slides/_rels/slide44.xml.rels><?xml version="1.0" encoding="UTF-8" standalone="yes"?>
<Relationships xmlns="http://schemas.openxmlformats.org/package/2006/relationships"><Relationship Id="rId8" Type="http://schemas.openxmlformats.org/officeDocument/2006/relationships/hyperlink" Target="http://www.irs.gov/uac/Newsroom/Tax-Facts-about-the-Affordable-Care-Act-for-Individuals-and-Families" TargetMode="External"/><Relationship Id="rId3" Type="http://schemas.openxmlformats.org/officeDocument/2006/relationships/hyperlink" Target="http://www.irs.gov/pub/irs-pdf/f1095a.pdf" TargetMode="External"/><Relationship Id="rId7" Type="http://schemas.openxmlformats.org/officeDocument/2006/relationships/hyperlink" Target="https://www.irs.gov/Affordable-Care-Act" TargetMode="External"/><Relationship Id="rId2" Type="http://schemas.openxmlformats.org/officeDocument/2006/relationships/notesSlide" Target="../notesSlides/notesSlide44.xml"/><Relationship Id="rId1" Type="http://schemas.openxmlformats.org/officeDocument/2006/relationships/slideLayout" Target="../slideLayouts/slideLayout18.xml"/><Relationship Id="rId6" Type="http://schemas.openxmlformats.org/officeDocument/2006/relationships/hyperlink" Target="http://www.irs.gov/pub/irs-pdf/i8962.pdf" TargetMode="External"/><Relationship Id="rId5" Type="http://schemas.openxmlformats.org/officeDocument/2006/relationships/hyperlink" Target="http://www.irs.gov/pub/irs-prior/f8962--2014.pdf" TargetMode="External"/><Relationship Id="rId4" Type="http://schemas.openxmlformats.org/officeDocument/2006/relationships/hyperlink" Target="http://www.irs.gov/pub/irs-pdf/i1095a.pdf" TargetMode="External"/><Relationship Id="rId9" Type="http://schemas.openxmlformats.org/officeDocument/2006/relationships/hyperlink" Target="https://www.irs.gov/Affordable-Care-Act/Individuals-and-Families/ACA-Individual-Shared-Responsibility-Provision-Exemptions"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s://www.healthcare.gov/exemptions-tool/" TargetMode="External"/><Relationship Id="rId2" Type="http://schemas.openxmlformats.org/officeDocument/2006/relationships/notesSlide" Target="../notesSlides/notesSlide45.xml"/><Relationship Id="rId1" Type="http://schemas.openxmlformats.org/officeDocument/2006/relationships/slideLayout" Target="../slideLayouts/slideLayout18.xml"/><Relationship Id="rId4" Type="http://schemas.openxmlformats.org/officeDocument/2006/relationships/hyperlink" Target="http://www.irs.gov/pub/irs-pdf/p974.pdf"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descr="US Department of Health and Human Services logo" title="US Department of Health and Human Services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829" y="152400"/>
            <a:ext cx="1103313" cy="1103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4"/>
          <p:cNvSpPr>
            <a:spLocks noGrp="1"/>
          </p:cNvSpPr>
          <p:nvPr>
            <p:ph type="title"/>
          </p:nvPr>
        </p:nvSpPr>
        <p:spPr/>
        <p:txBody>
          <a:bodyPr/>
          <a:lstStyle/>
          <a:p>
            <a:r>
              <a:rPr lang="en-US" dirty="0" smtClean="0"/>
              <a:t/>
            </a:r>
            <a:br>
              <a:rPr lang="en-US" dirty="0" smtClean="0"/>
            </a:br>
            <a:r>
              <a:rPr lang="en-US" sz="4000" dirty="0" smtClean="0"/>
              <a:t>Marketplace Coverage and Taxes</a:t>
            </a:r>
            <a:r>
              <a:rPr lang="en-US" sz="4000" dirty="0"/>
              <a:t/>
            </a:r>
            <a:br>
              <a:rPr lang="en-US" sz="4000" dirty="0"/>
            </a:br>
            <a:endParaRPr lang="en-US" sz="4000" dirty="0"/>
          </a:p>
        </p:txBody>
      </p:sp>
      <p:sp>
        <p:nvSpPr>
          <p:cNvPr id="2" name="TextBox 1"/>
          <p:cNvSpPr txBox="1"/>
          <p:nvPr/>
        </p:nvSpPr>
        <p:spPr>
          <a:xfrm>
            <a:off x="5347705" y="3045766"/>
            <a:ext cx="3371752" cy="954107"/>
          </a:xfrm>
          <a:prstGeom prst="rect">
            <a:avLst/>
          </a:prstGeom>
          <a:noFill/>
        </p:spPr>
        <p:txBody>
          <a:bodyPr wrap="square" rtlCol="0">
            <a:spAutoFit/>
          </a:bodyPr>
          <a:lstStyle/>
          <a:p>
            <a:pPr algn="ctr"/>
            <a:r>
              <a:rPr lang="en-US" sz="2800" b="1" dirty="0" smtClean="0">
                <a:latin typeface="+mj-lt"/>
              </a:rPr>
              <a:t>Getting </a:t>
            </a:r>
            <a:r>
              <a:rPr lang="en-US" sz="2800" b="1" smtClean="0">
                <a:latin typeface="+mj-lt"/>
              </a:rPr>
              <a:t>Ready </a:t>
            </a:r>
            <a:r>
              <a:rPr lang="en-US" sz="2800" b="1" smtClean="0">
                <a:latin typeface="+mj-lt"/>
              </a:rPr>
              <a:t>for</a:t>
            </a:r>
          </a:p>
          <a:p>
            <a:pPr algn="ctr"/>
            <a:r>
              <a:rPr lang="en-US" sz="2800" b="1" smtClean="0">
                <a:latin typeface="+mj-lt"/>
              </a:rPr>
              <a:t> </a:t>
            </a:r>
            <a:r>
              <a:rPr lang="en-US" sz="2800" b="1" dirty="0" smtClean="0">
                <a:latin typeface="+mj-lt"/>
              </a:rPr>
              <a:t>Tax Season</a:t>
            </a:r>
            <a:endParaRPr lang="en-US" sz="2800" b="1" dirty="0">
              <a:latin typeface="+mj-lt"/>
            </a:endParaRPr>
          </a:p>
        </p:txBody>
      </p:sp>
      <p:sp>
        <p:nvSpPr>
          <p:cNvPr id="7" name="Text Placeholder 6"/>
          <p:cNvSpPr>
            <a:spLocks noGrp="1"/>
          </p:cNvSpPr>
          <p:nvPr>
            <p:ph type="body" sz="quarter" idx="11"/>
          </p:nvPr>
        </p:nvSpPr>
        <p:spPr>
          <a:xfrm>
            <a:off x="6172199" y="4114800"/>
            <a:ext cx="2547257" cy="838200"/>
          </a:xfrm>
        </p:spPr>
        <p:txBody>
          <a:bodyPr/>
          <a:lstStyle/>
          <a:p>
            <a:r>
              <a:rPr lang="en-US" i="0" smtClean="0">
                <a:latin typeface="Calibri" panose="020F0502020204030204" pitchFamily="34" charset="0"/>
              </a:rPr>
              <a:t>March </a:t>
            </a:r>
            <a:r>
              <a:rPr lang="en-US" i="0" dirty="0" smtClean="0">
                <a:latin typeface="Calibri" panose="020F0502020204030204" pitchFamily="34" charset="0"/>
              </a:rPr>
              <a:t>2016</a:t>
            </a:r>
            <a:endParaRPr lang="en-US" i="0" dirty="0">
              <a:latin typeface="Calibri" panose="020F0502020204030204" pitchFamily="34" charset="0"/>
            </a:endParaRPr>
          </a:p>
        </p:txBody>
      </p:sp>
    </p:spTree>
    <p:extLst>
      <p:ext uri="{BB962C8B-B14F-4D97-AF65-F5344CB8AC3E}">
        <p14:creationId xmlns:p14="http://schemas.microsoft.com/office/powerpoint/2010/main" val="29581833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Outreach to Consumers with Prior Coverage Year Corrections</a:t>
            </a:r>
            <a:endParaRPr lang="en-US" dirty="0"/>
          </a:p>
        </p:txBody>
      </p:sp>
      <p:sp>
        <p:nvSpPr>
          <p:cNvPr id="3" name="Content Placeholder 2"/>
          <p:cNvSpPr>
            <a:spLocks noGrp="1"/>
          </p:cNvSpPr>
          <p:nvPr>
            <p:ph idx="1"/>
          </p:nvPr>
        </p:nvSpPr>
        <p:spPr/>
        <p:txBody>
          <a:bodyPr>
            <a:normAutofit lnSpcReduction="10000"/>
          </a:bodyPr>
          <a:lstStyle/>
          <a:p>
            <a:pPr marL="398463" indent="-398463">
              <a:spcBef>
                <a:spcPts val="600"/>
              </a:spcBef>
              <a:buFont typeface="Wingdings" panose="05000000000000000000" pitchFamily="2" charset="2"/>
              <a:buChar char="§"/>
            </a:pPr>
            <a:r>
              <a:rPr lang="en-US" dirty="0" smtClean="0">
                <a:latin typeface="Calibri" panose="020F0502020204030204" pitchFamily="34" charset="0"/>
              </a:rPr>
              <a:t>The Marketplace will identify consumers who needed Form 1095-A corrections during the previous coverage year, and send them a targeted communication to reduce corrections volume for the current coverage year</a:t>
            </a:r>
            <a:endParaRPr lang="en-US" dirty="0">
              <a:latin typeface="Calibri" panose="020F0502020204030204" pitchFamily="34" charset="0"/>
            </a:endParaRPr>
          </a:p>
          <a:p>
            <a:pPr marL="681038" lvl="1" indent="-331788">
              <a:spcBef>
                <a:spcPts val="600"/>
              </a:spcBef>
              <a:buFont typeface="Arial" panose="020B0604020202020204" pitchFamily="34" charset="0"/>
              <a:buChar char="•"/>
            </a:pPr>
            <a:r>
              <a:rPr lang="en-US" dirty="0" smtClean="0">
                <a:latin typeface="Calibri" panose="020F0502020204030204" pitchFamily="34" charset="0"/>
              </a:rPr>
              <a:t>“Last </a:t>
            </a:r>
            <a:r>
              <a:rPr lang="en-US" dirty="0">
                <a:latin typeface="Calibri" panose="020F0502020204030204" pitchFamily="34" charset="0"/>
              </a:rPr>
              <a:t>year you </a:t>
            </a:r>
            <a:r>
              <a:rPr lang="en-US" dirty="0" smtClean="0">
                <a:latin typeface="Calibri" panose="020F0502020204030204" pitchFamily="34" charset="0"/>
              </a:rPr>
              <a:t>needed a </a:t>
            </a:r>
            <a:r>
              <a:rPr lang="en-US" dirty="0">
                <a:latin typeface="Calibri" panose="020F0502020204030204" pitchFamily="34" charset="0"/>
              </a:rPr>
              <a:t>correction to your </a:t>
            </a:r>
            <a:r>
              <a:rPr lang="en-US" dirty="0" smtClean="0">
                <a:latin typeface="Calibri" panose="020F0502020204030204" pitchFamily="34" charset="0"/>
              </a:rPr>
              <a:t>Form 1095-A.</a:t>
            </a:r>
            <a:r>
              <a:rPr lang="en-US" dirty="0">
                <a:latin typeface="Calibri" panose="020F0502020204030204" pitchFamily="34" charset="0"/>
              </a:rPr>
              <a:t> Here are some things you </a:t>
            </a:r>
            <a:r>
              <a:rPr lang="en-US" dirty="0" smtClean="0">
                <a:latin typeface="Calibri" panose="020F0502020204030204" pitchFamily="34" charset="0"/>
              </a:rPr>
              <a:t>can</a:t>
            </a:r>
            <a:r>
              <a:rPr lang="en-US" dirty="0">
                <a:latin typeface="Calibri" panose="020F0502020204030204" pitchFamily="34" charset="0"/>
              </a:rPr>
              <a:t> check </a:t>
            </a:r>
            <a:r>
              <a:rPr lang="en-US" dirty="0" smtClean="0">
                <a:latin typeface="Calibri" panose="020F0502020204030204" pitchFamily="34" charset="0"/>
              </a:rPr>
              <a:t>in advance so you’ll </a:t>
            </a:r>
            <a:r>
              <a:rPr lang="en-US" dirty="0">
                <a:latin typeface="Calibri" panose="020F0502020204030204" pitchFamily="34" charset="0"/>
              </a:rPr>
              <a:t>receive a more </a:t>
            </a:r>
            <a:r>
              <a:rPr lang="en-US" dirty="0" smtClean="0">
                <a:latin typeface="Calibri" panose="020F0502020204030204" pitchFamily="34" charset="0"/>
              </a:rPr>
              <a:t>timely Form 1095-A this year…”</a:t>
            </a:r>
            <a:endParaRPr lang="en-US" dirty="0">
              <a:latin typeface="Calibri" panose="020F0502020204030204" pitchFamily="34" charset="0"/>
            </a:endParaRPr>
          </a:p>
          <a:p>
            <a:endParaRPr lang="en-US" dirty="0"/>
          </a:p>
        </p:txBody>
      </p:sp>
      <p:sp>
        <p:nvSpPr>
          <p:cNvPr id="4" name="Footer Placeholder 13"/>
          <p:cNvSpPr txBox="1">
            <a:spLocks/>
          </p:cNvSpPr>
          <p:nvPr/>
        </p:nvSpPr>
        <p:spPr>
          <a:xfrm>
            <a:off x="2590800" y="6340475"/>
            <a:ext cx="3962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smtClean="0">
                <a:latin typeface="Calibri" panose="020F0502020204030204" pitchFamily="34" charset="0"/>
              </a:rPr>
              <a:t>Marketplace Coverage and Taxes</a:t>
            </a:r>
            <a:endParaRPr lang="en-US" sz="1200" dirty="0">
              <a:latin typeface="Calibri" panose="020F0502020204030204" pitchFamily="34" charset="0"/>
            </a:endParaRPr>
          </a:p>
        </p:txBody>
      </p:sp>
      <p:sp>
        <p:nvSpPr>
          <p:cNvPr id="10" name="Date Placeholder 13"/>
          <p:cNvSpPr txBox="1">
            <a:spLocks/>
          </p:cNvSpPr>
          <p:nvPr/>
        </p:nvSpPr>
        <p:spPr>
          <a:xfrm>
            <a:off x="457200" y="6340475"/>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smtClean="0">
                <a:latin typeface="+mj-lt"/>
              </a:rPr>
              <a:t>March </a:t>
            </a:r>
            <a:r>
              <a:rPr lang="en-US" sz="1200" dirty="0" smtClean="0">
                <a:latin typeface="+mj-lt"/>
              </a:rPr>
              <a:t>2016</a:t>
            </a:r>
            <a:endParaRPr lang="en-US" sz="1200" dirty="0">
              <a:latin typeface="+mj-lt"/>
            </a:endParaRPr>
          </a:p>
        </p:txBody>
      </p:sp>
      <p:sp>
        <p:nvSpPr>
          <p:cNvPr id="11" name="Slide Number Placeholder 4"/>
          <p:cNvSpPr>
            <a:spLocks noGrp="1"/>
          </p:cNvSpPr>
          <p:nvPr>
            <p:ph type="sldNum" sz="quarter" idx="4"/>
          </p:nvPr>
        </p:nvSpPr>
        <p:spPr/>
        <p:txBody>
          <a:bodyPr/>
          <a:lstStyle/>
          <a:p>
            <a:r>
              <a:rPr lang="en-US" dirty="0" smtClean="0"/>
              <a:t>10</a:t>
            </a:r>
            <a:endParaRPr lang="en-US" dirty="0"/>
          </a:p>
        </p:txBody>
      </p:sp>
    </p:spTree>
    <p:extLst>
      <p:ext uri="{BB962C8B-B14F-4D97-AF65-F5344CB8AC3E}">
        <p14:creationId xmlns:p14="http://schemas.microsoft.com/office/powerpoint/2010/main" val="10017831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Why Form 1095-A May Need Corrections</a:t>
            </a:r>
            <a:endParaRPr lang="en-US" dirty="0"/>
          </a:p>
        </p:txBody>
      </p:sp>
      <p:sp>
        <p:nvSpPr>
          <p:cNvPr id="3" name="Content Placeholder 2"/>
          <p:cNvSpPr>
            <a:spLocks noGrp="1"/>
          </p:cNvSpPr>
          <p:nvPr>
            <p:ph idx="1"/>
          </p:nvPr>
        </p:nvSpPr>
        <p:spPr/>
        <p:txBody>
          <a:bodyPr>
            <a:normAutofit fontScale="85000" lnSpcReduction="20000"/>
          </a:bodyPr>
          <a:lstStyle/>
          <a:p>
            <a:pPr>
              <a:spcBef>
                <a:spcPts val="600"/>
              </a:spcBef>
              <a:buFont typeface="Wingdings" panose="05000000000000000000" pitchFamily="2" charset="2"/>
              <a:buChar char="§"/>
            </a:pPr>
            <a:r>
              <a:rPr lang="en-US" dirty="0" smtClean="0">
                <a:latin typeface="Calibri" panose="020F0502020204030204" pitchFamily="34" charset="0"/>
              </a:rPr>
              <a:t>Consumers should log onto HealthCare.gov or contact their issuer to confirm their information is correct</a:t>
            </a:r>
          </a:p>
          <a:p>
            <a:pPr>
              <a:spcBef>
                <a:spcPts val="600"/>
              </a:spcBef>
              <a:buFont typeface="Wingdings" panose="05000000000000000000" pitchFamily="2" charset="2"/>
              <a:buChar char="§"/>
            </a:pPr>
            <a:r>
              <a:rPr lang="en-US" dirty="0" smtClean="0">
                <a:latin typeface="Calibri" panose="020F0502020204030204" pitchFamily="34" charset="0"/>
              </a:rPr>
              <a:t>Form data issues may arise if a consumer has</a:t>
            </a:r>
          </a:p>
          <a:p>
            <a:pPr marL="631825" lvl="1" indent="-282575">
              <a:spcBef>
                <a:spcPts val="600"/>
              </a:spcBef>
              <a:buFont typeface="Arial" panose="020B0604020202020204" pitchFamily="34" charset="0"/>
              <a:buChar char="•"/>
            </a:pPr>
            <a:r>
              <a:rPr lang="en-US" dirty="0" smtClean="0">
                <a:latin typeface="Calibri" panose="020F0502020204030204" pitchFamily="34" charset="0"/>
              </a:rPr>
              <a:t>Failed to report a change in circumstance to the Marketplace</a:t>
            </a:r>
          </a:p>
          <a:p>
            <a:pPr marL="631825" lvl="1" indent="-282575">
              <a:spcBef>
                <a:spcPts val="600"/>
              </a:spcBef>
              <a:buFont typeface="Arial" panose="020B0604020202020204" pitchFamily="34" charset="0"/>
              <a:buChar char="•"/>
            </a:pPr>
            <a:r>
              <a:rPr lang="en-US" dirty="0" smtClean="0">
                <a:latin typeface="Calibri" panose="020F0502020204030204" pitchFamily="34" charset="0"/>
              </a:rPr>
              <a:t>Retroactive application of eligibility appeals decision</a:t>
            </a:r>
          </a:p>
          <a:p>
            <a:pPr marL="631825" lvl="1" indent="-282575">
              <a:spcBef>
                <a:spcPts val="600"/>
              </a:spcBef>
              <a:buFont typeface="Arial" panose="020B0604020202020204" pitchFamily="34" charset="0"/>
              <a:buChar char="•"/>
            </a:pPr>
            <a:r>
              <a:rPr lang="en-US" dirty="0" smtClean="0">
                <a:latin typeface="Calibri" panose="020F0502020204030204" pitchFamily="34" charset="0"/>
              </a:rPr>
              <a:t>Partial months enrollment</a:t>
            </a:r>
          </a:p>
          <a:p>
            <a:pPr marL="631825" lvl="1" indent="-282575">
              <a:spcBef>
                <a:spcPts val="600"/>
              </a:spcBef>
              <a:buFont typeface="Arial" panose="020B0604020202020204" pitchFamily="34" charset="0"/>
              <a:buChar char="•"/>
            </a:pPr>
            <a:r>
              <a:rPr lang="en-US" dirty="0" smtClean="0">
                <a:latin typeface="Calibri" panose="020F0502020204030204" pitchFamily="34" charset="0"/>
              </a:rPr>
              <a:t>Grace period and subsequent termination</a:t>
            </a:r>
          </a:p>
          <a:p>
            <a:pPr marL="631825" lvl="1" indent="-282575">
              <a:spcBef>
                <a:spcPts val="600"/>
              </a:spcBef>
              <a:buFont typeface="Arial" panose="020B0604020202020204" pitchFamily="34" charset="0"/>
              <a:buChar char="•"/>
            </a:pPr>
            <a:r>
              <a:rPr lang="en-US" dirty="0" smtClean="0">
                <a:latin typeface="Calibri" panose="020F0502020204030204" pitchFamily="34" charset="0"/>
              </a:rPr>
              <a:t>Dropped coverage before 12/31/2015</a:t>
            </a:r>
          </a:p>
          <a:p>
            <a:pPr marL="631825" lvl="1" indent="-282575">
              <a:spcBef>
                <a:spcPts val="600"/>
              </a:spcBef>
              <a:buFont typeface="Arial" panose="020B0604020202020204" pitchFamily="34" charset="0"/>
              <a:buChar char="•"/>
            </a:pPr>
            <a:r>
              <a:rPr lang="en-US" dirty="0" smtClean="0">
                <a:latin typeface="Calibri" panose="020F0502020204030204" pitchFamily="34" charset="0"/>
              </a:rPr>
              <a:t>Changed coverage to a different qualified health plan (QHP)</a:t>
            </a:r>
          </a:p>
          <a:p>
            <a:pPr marL="631825" lvl="1" indent="-282575">
              <a:spcBef>
                <a:spcPts val="600"/>
              </a:spcBef>
              <a:buFont typeface="Arial" panose="020B0604020202020204" pitchFamily="34" charset="0"/>
              <a:buChar char="•"/>
            </a:pPr>
            <a:r>
              <a:rPr lang="en-US" dirty="0" smtClean="0">
                <a:latin typeface="Calibri" panose="020F0502020204030204" pitchFamily="34" charset="0"/>
              </a:rPr>
              <a:t>Added or dropped members in their plan</a:t>
            </a:r>
          </a:p>
          <a:p>
            <a:pPr marL="631825" lvl="1" indent="-282575">
              <a:spcBef>
                <a:spcPts val="600"/>
              </a:spcBef>
              <a:buFont typeface="Arial" panose="020B0604020202020204" pitchFamily="34" charset="0"/>
              <a:buChar char="•"/>
            </a:pPr>
            <a:r>
              <a:rPr lang="en-US" dirty="0" smtClean="0">
                <a:latin typeface="Calibri" panose="020F0502020204030204" pitchFamily="34" charset="0"/>
              </a:rPr>
              <a:t>Failed to update demographic or enrollment information</a:t>
            </a:r>
          </a:p>
        </p:txBody>
      </p:sp>
      <p:sp>
        <p:nvSpPr>
          <p:cNvPr id="6" name="Footer Placeholder 13"/>
          <p:cNvSpPr txBox="1">
            <a:spLocks/>
          </p:cNvSpPr>
          <p:nvPr/>
        </p:nvSpPr>
        <p:spPr>
          <a:xfrm>
            <a:off x="2590800" y="6340475"/>
            <a:ext cx="3962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smtClean="0">
                <a:latin typeface="Calibri" panose="020F0502020204030204" pitchFamily="34" charset="0"/>
              </a:rPr>
              <a:t>Marketplace Coverage and Taxes</a:t>
            </a:r>
            <a:endParaRPr lang="en-US" sz="1200" dirty="0">
              <a:latin typeface="Calibri" panose="020F0502020204030204" pitchFamily="34" charset="0"/>
            </a:endParaRPr>
          </a:p>
        </p:txBody>
      </p:sp>
      <p:sp>
        <p:nvSpPr>
          <p:cNvPr id="7" name="Date Placeholder 2"/>
          <p:cNvSpPr txBox="1">
            <a:spLocks/>
          </p:cNvSpPr>
          <p:nvPr/>
        </p:nvSpPr>
        <p:spPr>
          <a:xfrm>
            <a:off x="457200" y="6340475"/>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smtClean="0">
                <a:latin typeface="Calibri" panose="020F0502020204030204" pitchFamily="34" charset="0"/>
              </a:rPr>
              <a:t>March </a:t>
            </a:r>
            <a:r>
              <a:rPr lang="en-US" sz="1200" dirty="0" smtClean="0">
                <a:latin typeface="Calibri" panose="020F0502020204030204" pitchFamily="34" charset="0"/>
              </a:rPr>
              <a:t>2016</a:t>
            </a:r>
            <a:endParaRPr lang="en-US" sz="1200" dirty="0">
              <a:latin typeface="Calibri" panose="020F0502020204030204" pitchFamily="34" charset="0"/>
            </a:endParaRPr>
          </a:p>
        </p:txBody>
      </p:sp>
      <p:sp>
        <p:nvSpPr>
          <p:cNvPr id="11" name="Slide Number Placeholder 4"/>
          <p:cNvSpPr>
            <a:spLocks noGrp="1"/>
          </p:cNvSpPr>
          <p:nvPr>
            <p:ph type="sldNum" sz="quarter" idx="4"/>
          </p:nvPr>
        </p:nvSpPr>
        <p:spPr/>
        <p:txBody>
          <a:bodyPr/>
          <a:lstStyle/>
          <a:p>
            <a:r>
              <a:rPr lang="en-US" dirty="0" smtClean="0"/>
              <a:t>11</a:t>
            </a:r>
            <a:endParaRPr lang="en-US" dirty="0"/>
          </a:p>
        </p:txBody>
      </p:sp>
    </p:spTree>
    <p:extLst>
      <p:ext uri="{BB962C8B-B14F-4D97-AF65-F5344CB8AC3E}">
        <p14:creationId xmlns:p14="http://schemas.microsoft.com/office/powerpoint/2010/main" val="2817211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Identifying Form 1095-A Data Issues</a:t>
            </a:r>
            <a:endParaRPr lang="en-US" dirty="0"/>
          </a:p>
        </p:txBody>
      </p:sp>
      <p:sp>
        <p:nvSpPr>
          <p:cNvPr id="3" name="Content Placeholder 2"/>
          <p:cNvSpPr>
            <a:spLocks noGrp="1"/>
          </p:cNvSpPr>
          <p:nvPr>
            <p:ph idx="1"/>
          </p:nvPr>
        </p:nvSpPr>
        <p:spPr/>
        <p:txBody>
          <a:bodyPr>
            <a:normAutofit fontScale="77500" lnSpcReduction="20000"/>
          </a:bodyPr>
          <a:lstStyle/>
          <a:p>
            <a:pPr>
              <a:lnSpc>
                <a:spcPct val="120000"/>
              </a:lnSpc>
              <a:spcBef>
                <a:spcPts val="600"/>
              </a:spcBef>
              <a:buFont typeface="Wingdings" panose="05000000000000000000" pitchFamily="2" charset="2"/>
              <a:buChar char="§"/>
            </a:pPr>
            <a:r>
              <a:rPr lang="en-US" sz="3100" dirty="0" smtClean="0">
                <a:latin typeface="Calibri" panose="020F0502020204030204" pitchFamily="34" charset="0"/>
              </a:rPr>
              <a:t>Form 1095-A data issues may be identified by</a:t>
            </a:r>
          </a:p>
          <a:p>
            <a:pPr marL="631825" lvl="1" indent="-282575">
              <a:lnSpc>
                <a:spcPct val="120000"/>
              </a:lnSpc>
              <a:spcBef>
                <a:spcPts val="600"/>
              </a:spcBef>
              <a:buFont typeface="Arial" panose="020B0604020202020204" pitchFamily="34" charset="0"/>
              <a:buChar char="•"/>
            </a:pPr>
            <a:r>
              <a:rPr lang="en-US" sz="2900" dirty="0">
                <a:latin typeface="Calibri" panose="020F0502020204030204" pitchFamily="34" charset="0"/>
              </a:rPr>
              <a:t>Consumers</a:t>
            </a:r>
          </a:p>
          <a:p>
            <a:pPr marL="631825" lvl="1" indent="-282575">
              <a:lnSpc>
                <a:spcPct val="120000"/>
              </a:lnSpc>
              <a:spcBef>
                <a:spcPts val="600"/>
              </a:spcBef>
              <a:buFont typeface="Arial" panose="020B0604020202020204" pitchFamily="34" charset="0"/>
              <a:buChar char="•"/>
            </a:pPr>
            <a:r>
              <a:rPr lang="en-US" sz="2900" dirty="0">
                <a:latin typeface="Calibri" panose="020F0502020204030204" pitchFamily="34" charset="0"/>
              </a:rPr>
              <a:t>Issuers </a:t>
            </a:r>
          </a:p>
          <a:p>
            <a:pPr marL="631825" lvl="1" indent="-282575">
              <a:lnSpc>
                <a:spcPct val="120000"/>
              </a:lnSpc>
              <a:spcBef>
                <a:spcPts val="600"/>
              </a:spcBef>
              <a:buFont typeface="Arial" panose="020B0604020202020204" pitchFamily="34" charset="0"/>
              <a:buChar char="•"/>
            </a:pPr>
            <a:r>
              <a:rPr lang="en-US" sz="2900" dirty="0" smtClean="0">
                <a:latin typeface="Calibri" panose="020F0502020204030204" pitchFamily="34" charset="0"/>
              </a:rPr>
              <a:t>Internal Revenue Service (IRS)  </a:t>
            </a:r>
            <a:endParaRPr lang="en-US" sz="2900" dirty="0">
              <a:latin typeface="Calibri" panose="020F0502020204030204" pitchFamily="34" charset="0"/>
            </a:endParaRPr>
          </a:p>
          <a:p>
            <a:pPr marL="631825" lvl="1" indent="-282575">
              <a:lnSpc>
                <a:spcPct val="120000"/>
              </a:lnSpc>
              <a:spcBef>
                <a:spcPts val="600"/>
              </a:spcBef>
              <a:buFont typeface="Arial" panose="020B0604020202020204" pitchFamily="34" charset="0"/>
              <a:buChar char="•"/>
            </a:pPr>
            <a:r>
              <a:rPr lang="en-US" sz="2900" dirty="0">
                <a:latin typeface="Calibri" panose="020F0502020204030204" pitchFamily="34" charset="0"/>
              </a:rPr>
              <a:t>Marketplace</a:t>
            </a:r>
          </a:p>
          <a:p>
            <a:pPr>
              <a:lnSpc>
                <a:spcPct val="120000"/>
              </a:lnSpc>
              <a:spcBef>
                <a:spcPts val="600"/>
              </a:spcBef>
              <a:buFont typeface="Wingdings" panose="05000000000000000000" pitchFamily="2" charset="2"/>
              <a:buChar char="§"/>
            </a:pPr>
            <a:r>
              <a:rPr lang="en-US" sz="3100" dirty="0" smtClean="0">
                <a:latin typeface="Calibri" panose="020F0502020204030204" pitchFamily="34" charset="0"/>
              </a:rPr>
              <a:t>The Marketplace must </a:t>
            </a:r>
            <a:r>
              <a:rPr lang="en-US" sz="3100" dirty="0">
                <a:latin typeface="Calibri" panose="020F0502020204030204" pitchFamily="34" charset="0"/>
              </a:rPr>
              <a:t>report corrected 1095-A information to the IRS and the consumer, as soon as possible</a:t>
            </a:r>
          </a:p>
          <a:p>
            <a:pPr>
              <a:lnSpc>
                <a:spcPct val="120000"/>
              </a:lnSpc>
              <a:spcBef>
                <a:spcPts val="600"/>
              </a:spcBef>
              <a:buFont typeface="Wingdings" panose="05000000000000000000" pitchFamily="2" charset="2"/>
              <a:buChar char="§"/>
            </a:pPr>
            <a:r>
              <a:rPr lang="en-US" sz="3100" dirty="0">
                <a:latin typeface="Calibri" panose="020F0502020204030204" pitchFamily="34" charset="0"/>
              </a:rPr>
              <a:t>Corrections to Form 1095-A data won’t transfer to the next coverage year </a:t>
            </a:r>
          </a:p>
          <a:p>
            <a:pPr marL="631825" lvl="1" indent="-282575">
              <a:lnSpc>
                <a:spcPct val="120000"/>
              </a:lnSpc>
              <a:spcBef>
                <a:spcPts val="600"/>
              </a:spcBef>
              <a:buFont typeface="Arial" panose="020B0604020202020204" pitchFamily="34" charset="0"/>
              <a:buChar char="•"/>
            </a:pPr>
            <a:r>
              <a:rPr lang="en-US" sz="2900" dirty="0">
                <a:latin typeface="Calibri" panose="020F0502020204030204" pitchFamily="34" charset="0"/>
              </a:rPr>
              <a:t>Consumers will need to update their next coverage year </a:t>
            </a:r>
            <a:r>
              <a:rPr lang="en-US" sz="2900" dirty="0" smtClean="0">
                <a:latin typeface="Calibri" panose="020F0502020204030204" pitchFamily="34" charset="0"/>
              </a:rPr>
              <a:t>application </a:t>
            </a:r>
            <a:r>
              <a:rPr lang="en-US" sz="2900" dirty="0">
                <a:latin typeface="Calibri" panose="020F0502020204030204" pitchFamily="34" charset="0"/>
              </a:rPr>
              <a:t>with correct information</a:t>
            </a:r>
          </a:p>
        </p:txBody>
      </p:sp>
      <p:sp>
        <p:nvSpPr>
          <p:cNvPr id="6" name="Footer Placeholder 13"/>
          <p:cNvSpPr txBox="1">
            <a:spLocks/>
          </p:cNvSpPr>
          <p:nvPr/>
        </p:nvSpPr>
        <p:spPr>
          <a:xfrm>
            <a:off x="2590800" y="6340475"/>
            <a:ext cx="3962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smtClean="0">
                <a:latin typeface="Calibri" panose="020F0502020204030204" pitchFamily="34" charset="0"/>
              </a:rPr>
              <a:t>Marketplace Coverage and Taxes</a:t>
            </a:r>
            <a:endParaRPr lang="en-US" sz="1200" dirty="0">
              <a:latin typeface="Calibri" panose="020F0502020204030204" pitchFamily="34" charset="0"/>
            </a:endParaRPr>
          </a:p>
        </p:txBody>
      </p:sp>
      <p:sp>
        <p:nvSpPr>
          <p:cNvPr id="7" name="Date Placeholder 2"/>
          <p:cNvSpPr txBox="1">
            <a:spLocks/>
          </p:cNvSpPr>
          <p:nvPr/>
        </p:nvSpPr>
        <p:spPr>
          <a:xfrm>
            <a:off x="457200" y="6340475"/>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smtClean="0">
                <a:latin typeface="Calibri" panose="020F0502020204030204" pitchFamily="34" charset="0"/>
              </a:rPr>
              <a:t>March </a:t>
            </a:r>
            <a:r>
              <a:rPr lang="en-US" sz="1200" dirty="0" smtClean="0">
                <a:latin typeface="Calibri" panose="020F0502020204030204" pitchFamily="34" charset="0"/>
              </a:rPr>
              <a:t>2016</a:t>
            </a:r>
            <a:endParaRPr lang="en-US" sz="1200" dirty="0">
              <a:latin typeface="Calibri" panose="020F0502020204030204" pitchFamily="34" charset="0"/>
            </a:endParaRPr>
          </a:p>
        </p:txBody>
      </p:sp>
      <p:sp>
        <p:nvSpPr>
          <p:cNvPr id="11" name="Slide Number Placeholder 4"/>
          <p:cNvSpPr>
            <a:spLocks noGrp="1"/>
          </p:cNvSpPr>
          <p:nvPr>
            <p:ph type="sldNum" sz="quarter" idx="4"/>
          </p:nvPr>
        </p:nvSpPr>
        <p:spPr/>
        <p:txBody>
          <a:bodyPr/>
          <a:lstStyle/>
          <a:p>
            <a:r>
              <a:rPr lang="en-US" dirty="0" smtClean="0"/>
              <a:t>12</a:t>
            </a:r>
            <a:endParaRPr lang="en-US" dirty="0"/>
          </a:p>
        </p:txBody>
      </p:sp>
    </p:spTree>
    <p:extLst>
      <p:ext uri="{BB962C8B-B14F-4D97-AF65-F5344CB8AC3E}">
        <p14:creationId xmlns:p14="http://schemas.microsoft.com/office/powerpoint/2010/main" val="35228154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What CMS will do if Consumers Think </a:t>
            </a:r>
            <a:br>
              <a:rPr lang="en-US" dirty="0" smtClean="0"/>
            </a:br>
            <a:r>
              <a:rPr lang="en-US" dirty="0" smtClean="0"/>
              <a:t>Form 1095-A Data Elements are Wrong</a:t>
            </a:r>
            <a:endParaRPr lang="en-US" dirty="0"/>
          </a:p>
        </p:txBody>
      </p:sp>
      <p:sp>
        <p:nvSpPr>
          <p:cNvPr id="3" name="Content Placeholder 2"/>
          <p:cNvSpPr>
            <a:spLocks noGrp="1"/>
          </p:cNvSpPr>
          <p:nvPr>
            <p:ph idx="1"/>
          </p:nvPr>
        </p:nvSpPr>
        <p:spPr/>
        <p:txBody>
          <a:bodyPr>
            <a:normAutofit/>
          </a:bodyPr>
          <a:lstStyle/>
          <a:p>
            <a:pPr>
              <a:lnSpc>
                <a:spcPct val="110000"/>
              </a:lnSpc>
              <a:spcBef>
                <a:spcPts val="600"/>
              </a:spcBef>
              <a:buFont typeface="Wingdings" panose="05000000000000000000" pitchFamily="2" charset="2"/>
              <a:buChar char="§"/>
            </a:pPr>
            <a:r>
              <a:rPr lang="en-US" dirty="0" smtClean="0">
                <a:latin typeface="Calibri" panose="020F0502020204030204" pitchFamily="34" charset="0"/>
              </a:rPr>
              <a:t>Consumers may identify data issues with Form 1095-A from the Marketplace </a:t>
            </a:r>
          </a:p>
          <a:p>
            <a:pPr>
              <a:lnSpc>
                <a:spcPct val="110000"/>
              </a:lnSpc>
              <a:spcBef>
                <a:spcPts val="600"/>
              </a:spcBef>
              <a:buFont typeface="Wingdings" panose="05000000000000000000" pitchFamily="2" charset="2"/>
              <a:buChar char="§"/>
            </a:pPr>
            <a:r>
              <a:rPr lang="en-US" dirty="0" smtClean="0">
                <a:latin typeface="Calibri" panose="020F0502020204030204" pitchFamily="34" charset="0"/>
              </a:rPr>
              <a:t>CMS will</a:t>
            </a:r>
            <a:endParaRPr lang="en-US" dirty="0">
              <a:latin typeface="Calibri" panose="020F0502020204030204" pitchFamily="34" charset="0"/>
            </a:endParaRPr>
          </a:p>
          <a:p>
            <a:pPr marL="681038" lvl="1" indent="-331788">
              <a:lnSpc>
                <a:spcPct val="110000"/>
              </a:lnSpc>
              <a:spcBef>
                <a:spcPts val="600"/>
              </a:spcBef>
              <a:buFont typeface="Arial" panose="020B0604020202020204" pitchFamily="34" charset="0"/>
              <a:buChar char="•"/>
            </a:pPr>
            <a:r>
              <a:rPr lang="en-US" sz="3100" dirty="0" smtClean="0">
                <a:latin typeface="Calibri" panose="020F0502020204030204" pitchFamily="34" charset="0"/>
              </a:rPr>
              <a:t>Determine if a correction is necessary</a:t>
            </a:r>
          </a:p>
          <a:p>
            <a:pPr marL="681038" lvl="1" indent="-331788">
              <a:lnSpc>
                <a:spcPct val="110000"/>
              </a:lnSpc>
              <a:spcBef>
                <a:spcPts val="600"/>
              </a:spcBef>
              <a:buFont typeface="Arial" panose="020B0604020202020204" pitchFamily="34" charset="0"/>
              <a:buChar char="•"/>
            </a:pPr>
            <a:r>
              <a:rPr lang="en-US" sz="3100" dirty="0" smtClean="0">
                <a:latin typeface="Calibri" panose="020F0502020204030204" pitchFamily="34" charset="0"/>
              </a:rPr>
              <a:t>Update the Marketplace to correct and regenerate their Form 1095-A, if necessary</a:t>
            </a:r>
          </a:p>
        </p:txBody>
      </p:sp>
      <p:sp>
        <p:nvSpPr>
          <p:cNvPr id="4" name="Footer Placeholder 13"/>
          <p:cNvSpPr txBox="1">
            <a:spLocks/>
          </p:cNvSpPr>
          <p:nvPr/>
        </p:nvSpPr>
        <p:spPr>
          <a:xfrm>
            <a:off x="2590800" y="6340475"/>
            <a:ext cx="3962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smtClean="0">
                <a:latin typeface="Calibri" panose="020F0502020204030204" pitchFamily="34" charset="0"/>
              </a:rPr>
              <a:t>Marketplace Coverage and Taxes</a:t>
            </a:r>
            <a:endParaRPr lang="en-US" sz="1200" dirty="0">
              <a:latin typeface="Calibri" panose="020F0502020204030204" pitchFamily="34" charset="0"/>
            </a:endParaRPr>
          </a:p>
        </p:txBody>
      </p:sp>
      <p:sp>
        <p:nvSpPr>
          <p:cNvPr id="6" name="Date Placeholder 2"/>
          <p:cNvSpPr txBox="1">
            <a:spLocks/>
          </p:cNvSpPr>
          <p:nvPr/>
        </p:nvSpPr>
        <p:spPr>
          <a:xfrm>
            <a:off x="457200" y="6340475"/>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smtClean="0">
                <a:latin typeface="Calibri" panose="020F0502020204030204" pitchFamily="34" charset="0"/>
              </a:rPr>
              <a:t>March </a:t>
            </a:r>
            <a:r>
              <a:rPr lang="en-US" sz="1200" dirty="0" smtClean="0">
                <a:latin typeface="Calibri" panose="020F0502020204030204" pitchFamily="34" charset="0"/>
              </a:rPr>
              <a:t>2016</a:t>
            </a:r>
            <a:endParaRPr lang="en-US" sz="1200" dirty="0">
              <a:latin typeface="Calibri" panose="020F0502020204030204" pitchFamily="34" charset="0"/>
            </a:endParaRPr>
          </a:p>
        </p:txBody>
      </p:sp>
      <p:sp>
        <p:nvSpPr>
          <p:cNvPr id="11" name="Slide Number Placeholder 4"/>
          <p:cNvSpPr>
            <a:spLocks noGrp="1"/>
          </p:cNvSpPr>
          <p:nvPr>
            <p:ph type="sldNum" sz="quarter" idx="4"/>
          </p:nvPr>
        </p:nvSpPr>
        <p:spPr/>
        <p:txBody>
          <a:bodyPr/>
          <a:lstStyle/>
          <a:p>
            <a:r>
              <a:rPr lang="en-US" dirty="0" smtClean="0"/>
              <a:t>13</a:t>
            </a:r>
            <a:endParaRPr lang="en-US" dirty="0"/>
          </a:p>
        </p:txBody>
      </p:sp>
    </p:spTree>
    <p:extLst>
      <p:ext uri="{BB962C8B-B14F-4D97-AF65-F5344CB8AC3E}">
        <p14:creationId xmlns:p14="http://schemas.microsoft.com/office/powerpoint/2010/main" val="31144779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How to Report Form 1095-A Data Issues </a:t>
            </a:r>
            <a:endParaRPr lang="en-US" dirty="0"/>
          </a:p>
        </p:txBody>
      </p:sp>
      <p:sp>
        <p:nvSpPr>
          <p:cNvPr id="6" name="Content Placeholder 5"/>
          <p:cNvSpPr>
            <a:spLocks noGrp="1"/>
          </p:cNvSpPr>
          <p:nvPr>
            <p:ph idx="1"/>
          </p:nvPr>
        </p:nvSpPr>
        <p:spPr/>
        <p:txBody>
          <a:bodyPr>
            <a:normAutofit fontScale="25000" lnSpcReduction="20000"/>
          </a:bodyPr>
          <a:lstStyle/>
          <a:p>
            <a:pPr>
              <a:lnSpc>
                <a:spcPct val="120000"/>
              </a:lnSpc>
              <a:spcBef>
                <a:spcPts val="500"/>
              </a:spcBef>
              <a:buFont typeface="Wingdings" panose="05000000000000000000" pitchFamily="2" charset="2"/>
              <a:buChar char="§"/>
            </a:pPr>
            <a:r>
              <a:rPr lang="en-US" sz="8800" dirty="0" smtClean="0">
                <a:latin typeface="Calibri" panose="020F0502020204030204" pitchFamily="34" charset="0"/>
              </a:rPr>
              <a:t>Incorrect </a:t>
            </a:r>
            <a:r>
              <a:rPr lang="en-US" sz="8800" b="1" dirty="0" smtClean="0">
                <a:latin typeface="Calibri" panose="020F0502020204030204" pitchFamily="34" charset="0"/>
              </a:rPr>
              <a:t>demographic information </a:t>
            </a:r>
            <a:r>
              <a:rPr lang="en-US" sz="8800" dirty="0" smtClean="0">
                <a:latin typeface="Calibri" panose="020F0502020204030204" pitchFamily="34" charset="0"/>
              </a:rPr>
              <a:t>(for example, name, date of birth, or Social Security Number), can be updated directly by the consumer when they file their federal income tax </a:t>
            </a:r>
            <a:r>
              <a:rPr lang="en-US" sz="8800" dirty="0">
                <a:latin typeface="Calibri" panose="020F0502020204030204" pitchFamily="34" charset="0"/>
              </a:rPr>
              <a:t>return without the need to generate a corrected Form 1095-A</a:t>
            </a:r>
          </a:p>
          <a:p>
            <a:pPr>
              <a:lnSpc>
                <a:spcPct val="120000"/>
              </a:lnSpc>
              <a:spcBef>
                <a:spcPts val="500"/>
              </a:spcBef>
              <a:buFont typeface="Wingdings" panose="05000000000000000000" pitchFamily="2" charset="2"/>
              <a:buChar char="§"/>
            </a:pPr>
            <a:r>
              <a:rPr lang="en-US" sz="8800" dirty="0" smtClean="0">
                <a:latin typeface="Calibri" panose="020F0502020204030204" pitchFamily="34" charset="0"/>
              </a:rPr>
              <a:t>Incorrect </a:t>
            </a:r>
            <a:r>
              <a:rPr lang="en-US" sz="8800" b="1" dirty="0" smtClean="0">
                <a:latin typeface="Calibri" panose="020F0502020204030204" pitchFamily="34" charset="0"/>
              </a:rPr>
              <a:t>enrollment-related information </a:t>
            </a:r>
            <a:r>
              <a:rPr lang="en-US" sz="8800" dirty="0" smtClean="0">
                <a:latin typeface="Calibri" panose="020F0502020204030204" pitchFamily="34" charset="0"/>
              </a:rPr>
              <a:t>(for example, policy issuer’s name, policy start or end date), should be reported by consumers to the Marketplace Call Center for research and resolution</a:t>
            </a:r>
          </a:p>
          <a:p>
            <a:pPr marL="631825" lvl="1" indent="-282575">
              <a:lnSpc>
                <a:spcPct val="120000"/>
              </a:lnSpc>
              <a:spcBef>
                <a:spcPts val="500"/>
              </a:spcBef>
              <a:buFont typeface="Arial" panose="020B0604020202020204" pitchFamily="34" charset="0"/>
              <a:buChar char="•"/>
            </a:pPr>
            <a:r>
              <a:rPr lang="en-US" sz="8000" dirty="0" smtClean="0">
                <a:latin typeface="Calibri" panose="020F0502020204030204" pitchFamily="34" charset="0"/>
              </a:rPr>
              <a:t>The Marketplace will</a:t>
            </a:r>
          </a:p>
          <a:p>
            <a:pPr marL="963613" lvl="2" indent="-331788">
              <a:lnSpc>
                <a:spcPct val="120000"/>
              </a:lnSpc>
              <a:spcBef>
                <a:spcPts val="500"/>
              </a:spcBef>
              <a:buSzPct val="60000"/>
              <a:buFont typeface="Wingdings" panose="05000000000000000000" pitchFamily="2" charset="2"/>
              <a:buChar char="q"/>
            </a:pPr>
            <a:r>
              <a:rPr lang="en-US" sz="8000" dirty="0" smtClean="0">
                <a:latin typeface="Calibri" panose="020F0502020204030204" pitchFamily="34" charset="0"/>
              </a:rPr>
              <a:t>Research the consumer’s inquiry </a:t>
            </a:r>
          </a:p>
          <a:p>
            <a:pPr marL="963613" lvl="2" indent="-331788">
              <a:lnSpc>
                <a:spcPct val="120000"/>
              </a:lnSpc>
              <a:spcBef>
                <a:spcPts val="500"/>
              </a:spcBef>
              <a:buSzPct val="60000"/>
              <a:buFont typeface="Wingdings" panose="05000000000000000000" pitchFamily="2" charset="2"/>
              <a:buChar char="q"/>
            </a:pPr>
            <a:r>
              <a:rPr lang="en-US" sz="8000" dirty="0" smtClean="0">
                <a:latin typeface="Calibri" panose="020F0502020204030204" pitchFamily="34" charset="0"/>
              </a:rPr>
              <a:t>Update incorrect information when appropriate</a:t>
            </a:r>
          </a:p>
          <a:p>
            <a:pPr marL="963613" lvl="2" indent="-331788">
              <a:lnSpc>
                <a:spcPct val="120000"/>
              </a:lnSpc>
              <a:spcBef>
                <a:spcPts val="500"/>
              </a:spcBef>
              <a:buSzPct val="60000"/>
              <a:buFont typeface="Wingdings" panose="05000000000000000000" pitchFamily="2" charset="2"/>
              <a:buChar char="q"/>
            </a:pPr>
            <a:r>
              <a:rPr lang="en-US" sz="8000" dirty="0" smtClean="0">
                <a:latin typeface="Calibri" panose="020F0502020204030204" pitchFamily="34" charset="0"/>
              </a:rPr>
              <a:t>Mail and upload a corrected Form 1095-A to a consumer’s online account</a:t>
            </a:r>
          </a:p>
          <a:p>
            <a:pPr marL="963613" lvl="2" indent="-331788">
              <a:lnSpc>
                <a:spcPct val="120000"/>
              </a:lnSpc>
              <a:spcBef>
                <a:spcPts val="500"/>
              </a:spcBef>
              <a:buSzPct val="60000"/>
              <a:buFont typeface="Wingdings" panose="05000000000000000000" pitchFamily="2" charset="2"/>
              <a:buChar char="q"/>
            </a:pPr>
            <a:r>
              <a:rPr lang="en-US" sz="8000" dirty="0" smtClean="0">
                <a:latin typeface="Calibri" panose="020F0502020204030204" pitchFamily="34" charset="0"/>
              </a:rPr>
              <a:t>Send Internal Revenue Service (IRS) the corrected Form 1095-A</a:t>
            </a:r>
          </a:p>
        </p:txBody>
      </p:sp>
      <p:sp>
        <p:nvSpPr>
          <p:cNvPr id="9" name="Footer Placeholder 13"/>
          <p:cNvSpPr txBox="1">
            <a:spLocks/>
          </p:cNvSpPr>
          <p:nvPr/>
        </p:nvSpPr>
        <p:spPr>
          <a:xfrm>
            <a:off x="2590800" y="6340475"/>
            <a:ext cx="3962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smtClean="0">
                <a:latin typeface="Calibri" panose="020F0502020204030204" pitchFamily="34" charset="0"/>
              </a:rPr>
              <a:t>Marketplace Coverage and Taxes</a:t>
            </a:r>
            <a:endParaRPr lang="en-US" sz="1200" dirty="0">
              <a:latin typeface="Calibri" panose="020F0502020204030204" pitchFamily="34" charset="0"/>
            </a:endParaRPr>
          </a:p>
        </p:txBody>
      </p:sp>
      <p:sp>
        <p:nvSpPr>
          <p:cNvPr id="10" name="Date Placeholder 13"/>
          <p:cNvSpPr txBox="1">
            <a:spLocks/>
          </p:cNvSpPr>
          <p:nvPr/>
        </p:nvSpPr>
        <p:spPr>
          <a:xfrm>
            <a:off x="457200" y="6340475"/>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smtClean="0">
                <a:latin typeface="+mj-lt"/>
              </a:rPr>
              <a:t>March </a:t>
            </a:r>
            <a:r>
              <a:rPr lang="en-US" sz="1200" dirty="0" smtClean="0">
                <a:latin typeface="+mj-lt"/>
              </a:rPr>
              <a:t>2016</a:t>
            </a:r>
            <a:endParaRPr lang="en-US" sz="1200" dirty="0">
              <a:latin typeface="+mj-lt"/>
            </a:endParaRPr>
          </a:p>
        </p:txBody>
      </p:sp>
      <p:sp>
        <p:nvSpPr>
          <p:cNvPr id="11" name="Slide Number Placeholder 4"/>
          <p:cNvSpPr>
            <a:spLocks noGrp="1"/>
          </p:cNvSpPr>
          <p:nvPr>
            <p:ph type="sldNum" sz="quarter" idx="4"/>
          </p:nvPr>
        </p:nvSpPr>
        <p:spPr/>
        <p:txBody>
          <a:bodyPr/>
          <a:lstStyle/>
          <a:p>
            <a:r>
              <a:rPr lang="en-US" dirty="0" smtClean="0"/>
              <a:t>14</a:t>
            </a:r>
            <a:endParaRPr lang="en-US" dirty="0"/>
          </a:p>
        </p:txBody>
      </p:sp>
    </p:spTree>
    <p:extLst>
      <p:ext uri="{BB962C8B-B14F-4D97-AF65-F5344CB8AC3E}">
        <p14:creationId xmlns:p14="http://schemas.microsoft.com/office/powerpoint/2010/main" val="16194369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Corrected Form 1095-As</a:t>
            </a:r>
            <a:endParaRPr lang="en-US" dirty="0"/>
          </a:p>
        </p:txBody>
      </p:sp>
      <p:sp>
        <p:nvSpPr>
          <p:cNvPr id="3" name="Content Placeholder 2"/>
          <p:cNvSpPr>
            <a:spLocks noGrp="1"/>
          </p:cNvSpPr>
          <p:nvPr>
            <p:ph idx="1"/>
          </p:nvPr>
        </p:nvSpPr>
        <p:spPr/>
        <p:txBody>
          <a:bodyPr>
            <a:normAutofit/>
          </a:bodyPr>
          <a:lstStyle/>
          <a:p>
            <a:pPr marL="398463" indent="-398463">
              <a:spcBef>
                <a:spcPts val="600"/>
              </a:spcBef>
              <a:buFont typeface="Wingdings" panose="05000000000000000000" pitchFamily="2" charset="2"/>
              <a:buChar char="§"/>
            </a:pPr>
            <a:r>
              <a:rPr lang="en-US" dirty="0" smtClean="0">
                <a:latin typeface="Calibri" panose="020F0502020204030204" pitchFamily="34" charset="0"/>
              </a:rPr>
              <a:t>Beginning in February 2016, corrected Form 1095-As from the Marketplace will be mailed and uploaded to consumers’ HealthCare.gov accounts</a:t>
            </a:r>
          </a:p>
          <a:p>
            <a:pPr marL="398463" indent="-398463">
              <a:spcBef>
                <a:spcPts val="600"/>
              </a:spcBef>
              <a:buFont typeface="Wingdings" panose="05000000000000000000" pitchFamily="2" charset="2"/>
              <a:buChar char="§"/>
            </a:pPr>
            <a:r>
              <a:rPr lang="en-US" dirty="0" smtClean="0">
                <a:latin typeface="Calibri" panose="020F0502020204030204" pitchFamily="34" charset="0"/>
              </a:rPr>
              <a:t>The updated Form 1095-A will have the “corrected” check box marked</a:t>
            </a:r>
          </a:p>
          <a:p>
            <a:pPr marL="398463" indent="-398463">
              <a:spcBef>
                <a:spcPts val="600"/>
              </a:spcBef>
              <a:buFont typeface="Wingdings" panose="05000000000000000000" pitchFamily="2" charset="2"/>
              <a:buChar char="§"/>
            </a:pPr>
            <a:r>
              <a:rPr lang="en-US" dirty="0" smtClean="0">
                <a:latin typeface="Calibri" panose="020F0502020204030204" pitchFamily="34" charset="0"/>
              </a:rPr>
              <a:t>CMS will also report corrected information to the Internal Revenue Service (IRS) </a:t>
            </a:r>
          </a:p>
          <a:p>
            <a:endParaRPr lang="en-US" dirty="0"/>
          </a:p>
        </p:txBody>
      </p:sp>
      <p:sp>
        <p:nvSpPr>
          <p:cNvPr id="10" name="Footer Placeholder 13"/>
          <p:cNvSpPr txBox="1">
            <a:spLocks/>
          </p:cNvSpPr>
          <p:nvPr/>
        </p:nvSpPr>
        <p:spPr>
          <a:xfrm>
            <a:off x="2590800" y="6340475"/>
            <a:ext cx="3962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smtClean="0">
                <a:latin typeface="Calibri" panose="020F0502020204030204" pitchFamily="34" charset="0"/>
              </a:rPr>
              <a:t>Marketplace Coverage and Taxes</a:t>
            </a:r>
            <a:endParaRPr lang="en-US" sz="1200" dirty="0">
              <a:latin typeface="Calibri" panose="020F0502020204030204" pitchFamily="34" charset="0"/>
            </a:endParaRPr>
          </a:p>
        </p:txBody>
      </p:sp>
      <p:sp>
        <p:nvSpPr>
          <p:cNvPr id="11" name="Date Placeholder 13"/>
          <p:cNvSpPr txBox="1">
            <a:spLocks/>
          </p:cNvSpPr>
          <p:nvPr/>
        </p:nvSpPr>
        <p:spPr>
          <a:xfrm>
            <a:off x="457200" y="6340475"/>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smtClean="0">
                <a:latin typeface="+mj-lt"/>
              </a:rPr>
              <a:t>March </a:t>
            </a:r>
            <a:r>
              <a:rPr lang="en-US" sz="1200" dirty="0" smtClean="0">
                <a:latin typeface="+mj-lt"/>
              </a:rPr>
              <a:t>2016</a:t>
            </a:r>
            <a:endParaRPr lang="en-US" sz="1200" dirty="0">
              <a:latin typeface="+mj-lt"/>
            </a:endParaRPr>
          </a:p>
        </p:txBody>
      </p:sp>
      <p:sp>
        <p:nvSpPr>
          <p:cNvPr id="12" name="Slide Number Placeholder 4"/>
          <p:cNvSpPr>
            <a:spLocks noGrp="1"/>
          </p:cNvSpPr>
          <p:nvPr>
            <p:ph type="sldNum" sz="quarter" idx="4"/>
          </p:nvPr>
        </p:nvSpPr>
        <p:spPr/>
        <p:txBody>
          <a:bodyPr/>
          <a:lstStyle/>
          <a:p>
            <a:r>
              <a:rPr lang="en-US" dirty="0" smtClean="0"/>
              <a:t>15</a:t>
            </a:r>
            <a:endParaRPr lang="en-US" dirty="0"/>
          </a:p>
        </p:txBody>
      </p:sp>
    </p:spTree>
    <p:extLst>
      <p:ext uri="{BB962C8B-B14F-4D97-AF65-F5344CB8AC3E}">
        <p14:creationId xmlns:p14="http://schemas.microsoft.com/office/powerpoint/2010/main" val="8106217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Form 1095-A Reprints or Copies</a:t>
            </a:r>
            <a:endParaRPr lang="en-US" sz="3600" dirty="0"/>
          </a:p>
        </p:txBody>
      </p:sp>
      <p:sp>
        <p:nvSpPr>
          <p:cNvPr id="3" name="Content Placeholder 2"/>
          <p:cNvSpPr>
            <a:spLocks noGrp="1"/>
          </p:cNvSpPr>
          <p:nvPr>
            <p:ph idx="1"/>
          </p:nvPr>
        </p:nvSpPr>
        <p:spPr/>
        <p:txBody>
          <a:bodyPr>
            <a:normAutofit fontScale="92500" lnSpcReduction="20000"/>
          </a:bodyPr>
          <a:lstStyle/>
          <a:p>
            <a:pPr>
              <a:spcBef>
                <a:spcPts val="600"/>
              </a:spcBef>
              <a:buFont typeface="Wingdings" panose="05000000000000000000" pitchFamily="2" charset="2"/>
              <a:buChar char="§"/>
            </a:pPr>
            <a:r>
              <a:rPr lang="en-US" dirty="0">
                <a:latin typeface="Calibri" panose="020F0502020204030204" pitchFamily="34" charset="0"/>
              </a:rPr>
              <a:t>If </a:t>
            </a:r>
            <a:r>
              <a:rPr lang="en-US" dirty="0" smtClean="0">
                <a:latin typeface="Calibri" panose="020F0502020204030204" pitchFamily="34" charset="0"/>
              </a:rPr>
              <a:t>a consumer </a:t>
            </a:r>
            <a:r>
              <a:rPr lang="en-US" dirty="0">
                <a:latin typeface="Calibri" panose="020F0502020204030204" pitchFamily="34" charset="0"/>
              </a:rPr>
              <a:t>didn’t </a:t>
            </a:r>
            <a:r>
              <a:rPr lang="en-US" dirty="0" smtClean="0">
                <a:latin typeface="Calibri" panose="020F0502020204030204" pitchFamily="34" charset="0"/>
              </a:rPr>
              <a:t>receive </a:t>
            </a:r>
            <a:r>
              <a:rPr lang="en-US" dirty="0">
                <a:latin typeface="Calibri" panose="020F0502020204030204" pitchFamily="34" charset="0"/>
              </a:rPr>
              <a:t>Form 1095-A or </a:t>
            </a:r>
            <a:br>
              <a:rPr lang="en-US" dirty="0">
                <a:latin typeface="Calibri" panose="020F0502020204030204" pitchFamily="34" charset="0"/>
              </a:rPr>
            </a:br>
            <a:r>
              <a:rPr lang="en-US" dirty="0" smtClean="0">
                <a:latin typeface="Calibri" panose="020F0502020204030204" pitchFamily="34" charset="0"/>
              </a:rPr>
              <a:t>needs another copy </a:t>
            </a:r>
            <a:r>
              <a:rPr lang="en-US" dirty="0">
                <a:latin typeface="Calibri" panose="020F0502020204030204" pitchFamily="34" charset="0"/>
              </a:rPr>
              <a:t>from the </a:t>
            </a:r>
            <a:r>
              <a:rPr lang="en-US" dirty="0" smtClean="0">
                <a:latin typeface="Calibri" panose="020F0502020204030204" pitchFamily="34" charset="0"/>
              </a:rPr>
              <a:t>Marketplace</a:t>
            </a:r>
            <a:endParaRPr lang="en-US" dirty="0">
              <a:latin typeface="Calibri" panose="020F0502020204030204" pitchFamily="34" charset="0"/>
            </a:endParaRPr>
          </a:p>
          <a:p>
            <a:pPr marL="681038" indent="-331788">
              <a:spcBef>
                <a:spcPts val="600"/>
              </a:spcBef>
            </a:pPr>
            <a:r>
              <a:rPr lang="en-US" dirty="0">
                <a:latin typeface="Calibri" panose="020F0502020204030204" pitchFamily="34" charset="0"/>
              </a:rPr>
              <a:t>Consumers should access their Form 1095-A from their online account in the tax form section </a:t>
            </a:r>
          </a:p>
          <a:p>
            <a:pPr marL="681038" indent="-331788">
              <a:spcBef>
                <a:spcPts val="600"/>
              </a:spcBef>
            </a:pPr>
            <a:r>
              <a:rPr lang="en-US" dirty="0">
                <a:latin typeface="Calibri" panose="020F0502020204030204" pitchFamily="34" charset="0"/>
              </a:rPr>
              <a:t>If consumers don’t have an online account, t</a:t>
            </a:r>
            <a:r>
              <a:rPr lang="en-US" dirty="0" smtClean="0">
                <a:latin typeface="Calibri" panose="020F0502020204030204" pitchFamily="34" charset="0"/>
              </a:rPr>
              <a:t>hey can create one to view their Form 1095-A </a:t>
            </a:r>
          </a:p>
          <a:p>
            <a:pPr marL="681038" indent="-331788">
              <a:spcBef>
                <a:spcPts val="600"/>
              </a:spcBef>
            </a:pPr>
            <a:r>
              <a:rPr lang="en-US" dirty="0" smtClean="0">
                <a:latin typeface="Calibri" panose="020F0502020204030204" pitchFamily="34" charset="0"/>
              </a:rPr>
              <a:t>If consumers experience issues when creating their online account or their Form 1095-A isn’t posted in their online account, they should contact the Marketplace Call Center</a:t>
            </a:r>
          </a:p>
          <a:p>
            <a:endParaRPr lang="en-US" dirty="0"/>
          </a:p>
        </p:txBody>
      </p:sp>
      <p:sp>
        <p:nvSpPr>
          <p:cNvPr id="4" name="Footer Placeholder 13"/>
          <p:cNvSpPr txBox="1">
            <a:spLocks/>
          </p:cNvSpPr>
          <p:nvPr/>
        </p:nvSpPr>
        <p:spPr>
          <a:xfrm>
            <a:off x="2590800" y="6340475"/>
            <a:ext cx="3962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smtClean="0">
                <a:latin typeface="Calibri" panose="020F0502020204030204" pitchFamily="34" charset="0"/>
              </a:rPr>
              <a:t>Marketplace Coverage and Taxes</a:t>
            </a:r>
            <a:endParaRPr lang="en-US" sz="1200" dirty="0">
              <a:latin typeface="Calibri" panose="020F0502020204030204" pitchFamily="34" charset="0"/>
            </a:endParaRPr>
          </a:p>
        </p:txBody>
      </p:sp>
      <p:sp>
        <p:nvSpPr>
          <p:cNvPr id="10" name="Date Placeholder 13"/>
          <p:cNvSpPr txBox="1">
            <a:spLocks/>
          </p:cNvSpPr>
          <p:nvPr/>
        </p:nvSpPr>
        <p:spPr>
          <a:xfrm>
            <a:off x="457200" y="6340475"/>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smtClean="0">
                <a:latin typeface="+mj-lt"/>
              </a:rPr>
              <a:t>March </a:t>
            </a:r>
            <a:r>
              <a:rPr lang="en-US" sz="1200" dirty="0" smtClean="0">
                <a:latin typeface="+mj-lt"/>
              </a:rPr>
              <a:t>2016</a:t>
            </a:r>
            <a:endParaRPr lang="en-US" sz="1200" dirty="0">
              <a:latin typeface="+mj-lt"/>
            </a:endParaRPr>
          </a:p>
        </p:txBody>
      </p:sp>
      <p:sp>
        <p:nvSpPr>
          <p:cNvPr id="11" name="Slide Number Placeholder 4"/>
          <p:cNvSpPr>
            <a:spLocks noGrp="1"/>
          </p:cNvSpPr>
          <p:nvPr>
            <p:ph type="sldNum" sz="quarter" idx="4"/>
          </p:nvPr>
        </p:nvSpPr>
        <p:spPr/>
        <p:txBody>
          <a:bodyPr/>
          <a:lstStyle/>
          <a:p>
            <a:r>
              <a:rPr lang="en-US" dirty="0" smtClean="0"/>
              <a:t>16</a:t>
            </a:r>
            <a:endParaRPr lang="en-US" dirty="0"/>
          </a:p>
        </p:txBody>
      </p:sp>
    </p:spTree>
    <p:extLst>
      <p:ext uri="{BB962C8B-B14F-4D97-AF65-F5344CB8AC3E}">
        <p14:creationId xmlns:p14="http://schemas.microsoft.com/office/powerpoint/2010/main" val="13994088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Understanding the Monthly Premium Amount </a:t>
            </a:r>
            <a:br>
              <a:rPr lang="en-US" dirty="0" smtClean="0"/>
            </a:br>
            <a:r>
              <a:rPr lang="en-US" dirty="0" smtClean="0"/>
              <a:t>on Form 1095-A</a:t>
            </a:r>
            <a:endParaRPr lang="en-US" dirty="0"/>
          </a:p>
        </p:txBody>
      </p:sp>
      <p:sp>
        <p:nvSpPr>
          <p:cNvPr id="3" name="Content Placeholder 2"/>
          <p:cNvSpPr>
            <a:spLocks noGrp="1"/>
          </p:cNvSpPr>
          <p:nvPr>
            <p:ph idx="1"/>
          </p:nvPr>
        </p:nvSpPr>
        <p:spPr>
          <a:xfrm>
            <a:off x="381000" y="1371845"/>
            <a:ext cx="8305800" cy="4114512"/>
          </a:xfrm>
        </p:spPr>
        <p:txBody>
          <a:bodyPr>
            <a:noAutofit/>
          </a:bodyPr>
          <a:lstStyle/>
          <a:p>
            <a:pPr lvl="0">
              <a:spcBef>
                <a:spcPts val="300"/>
              </a:spcBef>
              <a:buFont typeface="Wingdings" panose="05000000000000000000" pitchFamily="2" charset="2"/>
              <a:buChar char="§"/>
            </a:pPr>
            <a:r>
              <a:rPr lang="en-US" sz="2800" dirty="0" smtClean="0">
                <a:latin typeface="Calibri" panose="020F0502020204030204" pitchFamily="34" charset="0"/>
              </a:rPr>
              <a:t>Consumers may not recognize the monthly premium amount listed on Form 1095-A</a:t>
            </a:r>
          </a:p>
          <a:p>
            <a:pPr marL="681038" lvl="1" indent="-331788">
              <a:spcBef>
                <a:spcPts val="300"/>
              </a:spcBef>
              <a:buFont typeface="Arial" panose="020B0604020202020204" pitchFamily="34" charset="0"/>
              <a:buChar char="•"/>
            </a:pPr>
            <a:r>
              <a:rPr lang="en-US" sz="2400" dirty="0" smtClean="0">
                <a:latin typeface="Calibri" panose="020F0502020204030204" pitchFamily="34" charset="0"/>
              </a:rPr>
              <a:t>Because the monthly  premium amount is reduced for premiums allocated to benefits exceeding essential health benefits (EHBs)</a:t>
            </a:r>
          </a:p>
          <a:p>
            <a:pPr marL="681038" lvl="1" indent="-331788">
              <a:spcBef>
                <a:spcPts val="600"/>
              </a:spcBef>
              <a:buFont typeface="Arial" panose="020B0604020202020204" pitchFamily="34" charset="0"/>
              <a:buChar char="•"/>
            </a:pPr>
            <a:r>
              <a:rPr lang="en-US" sz="2400" dirty="0" smtClean="0">
                <a:latin typeface="Calibri" panose="020F0502020204030204" pitchFamily="34" charset="0"/>
              </a:rPr>
              <a:t>If consumers were also enrolled in a stand alone dental plan (SADP), the monthly premium amount also includes the pediatric EHB portion of SADP monthly premium amounts</a:t>
            </a:r>
          </a:p>
          <a:p>
            <a:pPr marL="681038" lvl="1" indent="-331788">
              <a:spcBef>
                <a:spcPts val="600"/>
              </a:spcBef>
              <a:buFont typeface="Arial" panose="020B0604020202020204" pitchFamily="34" charset="0"/>
              <a:buChar char="•"/>
            </a:pPr>
            <a:r>
              <a:rPr lang="en-US" sz="2400" dirty="0" smtClean="0">
                <a:latin typeface="Calibri" panose="020F0502020204030204" pitchFamily="34" charset="0"/>
              </a:rPr>
              <a:t>If issuers prorated the monthly premium for enrollees in cases such as mid-month additions (i.e., birth/adoption), or mid-month terminations (i.e., death, voluntary termination)</a:t>
            </a:r>
          </a:p>
        </p:txBody>
      </p:sp>
      <p:sp>
        <p:nvSpPr>
          <p:cNvPr id="9" name="Footer Placeholder 13"/>
          <p:cNvSpPr txBox="1">
            <a:spLocks/>
          </p:cNvSpPr>
          <p:nvPr/>
        </p:nvSpPr>
        <p:spPr>
          <a:xfrm>
            <a:off x="2590800" y="6340475"/>
            <a:ext cx="3962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smtClean="0">
                <a:latin typeface="Calibri" panose="020F0502020204030204" pitchFamily="34" charset="0"/>
              </a:rPr>
              <a:t>Marketplace Coverage and Taxes</a:t>
            </a:r>
            <a:endParaRPr lang="en-US" sz="1200" dirty="0">
              <a:latin typeface="Calibri" panose="020F0502020204030204" pitchFamily="34" charset="0"/>
            </a:endParaRPr>
          </a:p>
        </p:txBody>
      </p:sp>
      <p:sp>
        <p:nvSpPr>
          <p:cNvPr id="6" name="Date Placeholder 13"/>
          <p:cNvSpPr txBox="1">
            <a:spLocks/>
          </p:cNvSpPr>
          <p:nvPr/>
        </p:nvSpPr>
        <p:spPr>
          <a:xfrm>
            <a:off x="457200" y="6340475"/>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smtClean="0">
                <a:latin typeface="+mj-lt"/>
              </a:rPr>
              <a:t>March </a:t>
            </a:r>
            <a:r>
              <a:rPr lang="en-US" sz="1200" dirty="0" smtClean="0">
                <a:latin typeface="+mj-lt"/>
              </a:rPr>
              <a:t>2016</a:t>
            </a:r>
            <a:endParaRPr lang="en-US" sz="1200" dirty="0">
              <a:latin typeface="+mj-lt"/>
            </a:endParaRPr>
          </a:p>
        </p:txBody>
      </p:sp>
      <p:sp>
        <p:nvSpPr>
          <p:cNvPr id="11" name="Slide Number Placeholder 4"/>
          <p:cNvSpPr>
            <a:spLocks noGrp="1"/>
          </p:cNvSpPr>
          <p:nvPr>
            <p:ph type="sldNum" sz="quarter" idx="4"/>
          </p:nvPr>
        </p:nvSpPr>
        <p:spPr/>
        <p:txBody>
          <a:bodyPr/>
          <a:lstStyle/>
          <a:p>
            <a:r>
              <a:rPr lang="en-US" dirty="0" smtClean="0"/>
              <a:t>17</a:t>
            </a:r>
            <a:endParaRPr lang="en-US" dirty="0"/>
          </a:p>
        </p:txBody>
      </p:sp>
    </p:spTree>
    <p:extLst>
      <p:ext uri="{BB962C8B-B14F-4D97-AF65-F5344CB8AC3E}">
        <p14:creationId xmlns:p14="http://schemas.microsoft.com/office/powerpoint/2010/main" val="9990700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Monthly Advanced Payment of the </a:t>
            </a:r>
            <a:br>
              <a:rPr lang="en-US" dirty="0" smtClean="0"/>
            </a:br>
            <a:r>
              <a:rPr lang="en-US" dirty="0" smtClean="0"/>
              <a:t>Premium Tax Credit (APTC) on Form 1095-A</a:t>
            </a:r>
            <a:endParaRPr lang="en-US" dirty="0"/>
          </a:p>
        </p:txBody>
      </p:sp>
      <p:sp>
        <p:nvSpPr>
          <p:cNvPr id="3" name="Content Placeholder 2"/>
          <p:cNvSpPr>
            <a:spLocks noGrp="1"/>
          </p:cNvSpPr>
          <p:nvPr>
            <p:ph idx="1"/>
          </p:nvPr>
        </p:nvSpPr>
        <p:spPr/>
        <p:txBody>
          <a:bodyPr>
            <a:normAutofit/>
          </a:bodyPr>
          <a:lstStyle/>
          <a:p>
            <a:pPr lvl="0">
              <a:spcBef>
                <a:spcPts val="600"/>
              </a:spcBef>
              <a:buClr>
                <a:srgbClr val="0B1F65"/>
              </a:buClr>
              <a:buFont typeface="Wingdings" panose="05000000000000000000" pitchFamily="2" charset="2"/>
              <a:buChar char="§"/>
            </a:pPr>
            <a:r>
              <a:rPr lang="en-US" sz="3000" dirty="0" smtClean="0">
                <a:latin typeface="Calibri" panose="020F0502020204030204" pitchFamily="34" charset="0"/>
              </a:rPr>
              <a:t>The monthly APTC amount (included </a:t>
            </a:r>
            <a:r>
              <a:rPr lang="en-US" sz="3000" dirty="0">
                <a:latin typeface="Calibri" panose="020F0502020204030204" pitchFamily="34" charset="0"/>
              </a:rPr>
              <a:t>in Part </a:t>
            </a:r>
            <a:r>
              <a:rPr lang="en-US" sz="3000" dirty="0" smtClean="0">
                <a:latin typeface="Calibri" panose="020F0502020204030204" pitchFamily="34" charset="0"/>
              </a:rPr>
              <a:t>III Column C), is the monthly amount of payments that were made to the insurance company</a:t>
            </a:r>
          </a:p>
          <a:p>
            <a:pPr marL="627063" lvl="1" indent="-287338">
              <a:spcBef>
                <a:spcPts val="600"/>
              </a:spcBef>
              <a:buClr>
                <a:srgbClr val="0B1F65"/>
              </a:buClr>
              <a:buFont typeface="Arial" panose="020B0604020202020204" pitchFamily="34" charset="0"/>
              <a:buChar char="•"/>
            </a:pPr>
            <a:r>
              <a:rPr lang="en-US" dirty="0" smtClean="0">
                <a:latin typeface="Calibri" panose="020F0502020204030204" pitchFamily="34" charset="0"/>
              </a:rPr>
              <a:t>Used to pay for </a:t>
            </a:r>
            <a:r>
              <a:rPr lang="en-US" b="1" dirty="0" smtClean="0">
                <a:latin typeface="Calibri" panose="020F0502020204030204" pitchFamily="34" charset="0"/>
              </a:rPr>
              <a:t>all</a:t>
            </a:r>
            <a:r>
              <a:rPr lang="en-US" dirty="0" smtClean="0">
                <a:latin typeface="Calibri" panose="020F0502020204030204" pitchFamily="34" charset="0"/>
              </a:rPr>
              <a:t> or </a:t>
            </a:r>
            <a:r>
              <a:rPr lang="en-US" b="1" dirty="0" smtClean="0">
                <a:latin typeface="Calibri" panose="020F0502020204030204" pitchFamily="34" charset="0"/>
              </a:rPr>
              <a:t>part</a:t>
            </a:r>
            <a:r>
              <a:rPr lang="en-US" dirty="0" smtClean="0">
                <a:latin typeface="Calibri" panose="020F0502020204030204" pitchFamily="34" charset="0"/>
              </a:rPr>
              <a:t> of the premiums for the tax filer’s coverage</a:t>
            </a:r>
          </a:p>
          <a:p>
            <a:pPr>
              <a:spcBef>
                <a:spcPts val="600"/>
              </a:spcBef>
              <a:buClr>
                <a:srgbClr val="0B1F65"/>
              </a:buClr>
              <a:buFont typeface="Wingdings" panose="05000000000000000000" pitchFamily="2" charset="2"/>
              <a:buChar char="§"/>
            </a:pPr>
            <a:r>
              <a:rPr lang="en-US" sz="3000" dirty="0">
                <a:latin typeface="Calibri" panose="020F0502020204030204" pitchFamily="34" charset="0"/>
              </a:rPr>
              <a:t>The Marketplace will enter “0” in this column if no APTC payments were made</a:t>
            </a:r>
          </a:p>
        </p:txBody>
      </p:sp>
      <p:sp>
        <p:nvSpPr>
          <p:cNvPr id="5" name="Footer Placeholder 13"/>
          <p:cNvSpPr txBox="1">
            <a:spLocks/>
          </p:cNvSpPr>
          <p:nvPr/>
        </p:nvSpPr>
        <p:spPr>
          <a:xfrm>
            <a:off x="2590800" y="6340475"/>
            <a:ext cx="3962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smtClean="0">
                <a:latin typeface="Calibri" panose="020F0502020204030204" pitchFamily="34" charset="0"/>
              </a:rPr>
              <a:t>Marketplace Coverage and Taxes</a:t>
            </a:r>
            <a:endParaRPr lang="en-US" sz="1200" dirty="0">
              <a:latin typeface="Calibri" panose="020F0502020204030204" pitchFamily="34" charset="0"/>
            </a:endParaRPr>
          </a:p>
        </p:txBody>
      </p:sp>
      <p:sp>
        <p:nvSpPr>
          <p:cNvPr id="10" name="Date Placeholder 13"/>
          <p:cNvSpPr txBox="1">
            <a:spLocks/>
          </p:cNvSpPr>
          <p:nvPr/>
        </p:nvSpPr>
        <p:spPr>
          <a:xfrm>
            <a:off x="457200" y="6340475"/>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smtClean="0">
                <a:latin typeface="+mj-lt"/>
              </a:rPr>
              <a:t>March </a:t>
            </a:r>
            <a:r>
              <a:rPr lang="en-US" sz="1200" dirty="0" smtClean="0">
                <a:latin typeface="+mj-lt"/>
              </a:rPr>
              <a:t>2016</a:t>
            </a:r>
            <a:endParaRPr lang="en-US" sz="1200" dirty="0">
              <a:latin typeface="+mj-lt"/>
            </a:endParaRPr>
          </a:p>
        </p:txBody>
      </p:sp>
      <p:sp>
        <p:nvSpPr>
          <p:cNvPr id="11" name="Slide Number Placeholder 4"/>
          <p:cNvSpPr>
            <a:spLocks noGrp="1"/>
          </p:cNvSpPr>
          <p:nvPr>
            <p:ph type="sldNum" sz="quarter" idx="4"/>
          </p:nvPr>
        </p:nvSpPr>
        <p:spPr/>
        <p:txBody>
          <a:bodyPr/>
          <a:lstStyle/>
          <a:p>
            <a:r>
              <a:rPr lang="en-US" dirty="0" smtClean="0"/>
              <a:t>18</a:t>
            </a:r>
            <a:endParaRPr lang="en-US" dirty="0"/>
          </a:p>
        </p:txBody>
      </p:sp>
    </p:spTree>
    <p:extLst>
      <p:ext uri="{BB962C8B-B14F-4D97-AF65-F5344CB8AC3E}">
        <p14:creationId xmlns:p14="http://schemas.microsoft.com/office/powerpoint/2010/main" val="40275631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How Stand Alone Dental Plan (SADP) Premiums are Reported on Form 1095-A </a:t>
            </a:r>
            <a:endParaRPr lang="en-US" dirty="0">
              <a:solidFill>
                <a:srgbClr val="00B0F0"/>
              </a:solidFill>
            </a:endParaRPr>
          </a:p>
        </p:txBody>
      </p:sp>
      <p:sp>
        <p:nvSpPr>
          <p:cNvPr id="3" name="Content Placeholder 2"/>
          <p:cNvSpPr>
            <a:spLocks noGrp="1"/>
          </p:cNvSpPr>
          <p:nvPr>
            <p:ph idx="1"/>
          </p:nvPr>
        </p:nvSpPr>
        <p:spPr/>
        <p:txBody>
          <a:bodyPr>
            <a:normAutofit fontScale="85000" lnSpcReduction="10000"/>
          </a:bodyPr>
          <a:lstStyle/>
          <a:p>
            <a:pPr>
              <a:lnSpc>
                <a:spcPct val="110000"/>
              </a:lnSpc>
              <a:spcBef>
                <a:spcPts val="600"/>
              </a:spcBef>
              <a:buFont typeface="Wingdings" panose="05000000000000000000" pitchFamily="2" charset="2"/>
              <a:buChar char="§"/>
            </a:pPr>
            <a:r>
              <a:rPr lang="en-US" dirty="0">
                <a:latin typeface="Calibri" panose="020F0502020204030204" pitchFamily="34" charset="0"/>
              </a:rPr>
              <a:t>Consumers aren’t entitled to receive the premium tax credit (PTC) for enrollment in a SADP </a:t>
            </a:r>
            <a:r>
              <a:rPr lang="en-US" b="1" dirty="0" smtClean="0">
                <a:latin typeface="Calibri" panose="020F0502020204030204" pitchFamily="34" charset="0"/>
              </a:rPr>
              <a:t>only</a:t>
            </a:r>
            <a:r>
              <a:rPr lang="en-US" dirty="0" smtClean="0">
                <a:latin typeface="Calibri" panose="020F0502020204030204" pitchFamily="34" charset="0"/>
              </a:rPr>
              <a:t> </a:t>
            </a:r>
          </a:p>
          <a:p>
            <a:pPr>
              <a:lnSpc>
                <a:spcPct val="110000"/>
              </a:lnSpc>
              <a:spcBef>
                <a:spcPts val="600"/>
              </a:spcBef>
              <a:buFont typeface="Wingdings" panose="05000000000000000000" pitchFamily="2" charset="2"/>
              <a:buChar char="§"/>
            </a:pPr>
            <a:r>
              <a:rPr lang="en-US" dirty="0" smtClean="0">
                <a:latin typeface="Calibri" panose="020F0502020204030204" pitchFamily="34" charset="0"/>
              </a:rPr>
              <a:t>To </a:t>
            </a:r>
            <a:r>
              <a:rPr lang="en-US" dirty="0">
                <a:latin typeface="Calibri" panose="020F0502020204030204" pitchFamily="34" charset="0"/>
              </a:rPr>
              <a:t>receive the </a:t>
            </a:r>
            <a:r>
              <a:rPr lang="en-US" dirty="0" smtClean="0">
                <a:latin typeface="Calibri" panose="020F0502020204030204" pitchFamily="34" charset="0"/>
              </a:rPr>
              <a:t>PTC, </a:t>
            </a:r>
            <a:r>
              <a:rPr lang="en-US" dirty="0">
                <a:latin typeface="Calibri" panose="020F0502020204030204" pitchFamily="34" charset="0"/>
              </a:rPr>
              <a:t>consumers must be enrolled in a medical </a:t>
            </a:r>
            <a:r>
              <a:rPr lang="en-US" dirty="0" smtClean="0">
                <a:latin typeface="Calibri" panose="020F0502020204030204" pitchFamily="34" charset="0"/>
              </a:rPr>
              <a:t>qualified health plan (QHP) </a:t>
            </a:r>
          </a:p>
          <a:p>
            <a:pPr>
              <a:lnSpc>
                <a:spcPct val="110000"/>
              </a:lnSpc>
              <a:spcBef>
                <a:spcPts val="600"/>
              </a:spcBef>
              <a:buFont typeface="Wingdings" panose="05000000000000000000" pitchFamily="2" charset="2"/>
              <a:buChar char="§"/>
            </a:pPr>
            <a:r>
              <a:rPr lang="en-US" dirty="0" smtClean="0">
                <a:latin typeface="Calibri" panose="020F0502020204030204" pitchFamily="34" charset="0"/>
              </a:rPr>
              <a:t>The </a:t>
            </a:r>
            <a:r>
              <a:rPr lang="en-US" dirty="0">
                <a:latin typeface="Calibri" panose="020F0502020204030204" pitchFamily="34" charset="0"/>
              </a:rPr>
              <a:t>Marketplace </a:t>
            </a:r>
            <a:r>
              <a:rPr lang="en-US" dirty="0" smtClean="0">
                <a:latin typeface="Calibri" panose="020F0502020204030204" pitchFamily="34" charset="0"/>
              </a:rPr>
              <a:t>won’t </a:t>
            </a:r>
            <a:r>
              <a:rPr lang="en-US" dirty="0">
                <a:latin typeface="Calibri" panose="020F0502020204030204" pitchFamily="34" charset="0"/>
              </a:rPr>
              <a:t>report the amount of SADP premium allocable to pediatric dental benefits for months in which a consumer was only enrolled in a SADP, (e.g., </a:t>
            </a:r>
            <a:r>
              <a:rPr lang="en-US" dirty="0" smtClean="0">
                <a:latin typeface="Calibri" panose="020F0502020204030204" pitchFamily="34" charset="0"/>
              </a:rPr>
              <a:t>because terminating </a:t>
            </a:r>
            <a:r>
              <a:rPr lang="en-US" dirty="0">
                <a:latin typeface="Calibri" panose="020F0502020204030204" pitchFamily="34" charset="0"/>
              </a:rPr>
              <a:t>their medical </a:t>
            </a:r>
            <a:r>
              <a:rPr lang="en-US" dirty="0" smtClean="0">
                <a:latin typeface="Calibri" panose="020F0502020204030204" pitchFamily="34" charset="0"/>
              </a:rPr>
              <a:t>qualified health plan (QHP) </a:t>
            </a:r>
            <a:r>
              <a:rPr lang="en-US" dirty="0">
                <a:latin typeface="Calibri" panose="020F0502020204030204" pitchFamily="34" charset="0"/>
              </a:rPr>
              <a:t>and keeping their SADP</a:t>
            </a:r>
            <a:r>
              <a:rPr lang="en-US" dirty="0" smtClean="0">
                <a:latin typeface="Calibri" panose="020F0502020204030204" pitchFamily="34" charset="0"/>
              </a:rPr>
              <a:t>)</a:t>
            </a:r>
            <a:endParaRPr lang="en-US" dirty="0">
              <a:latin typeface="Calibri" panose="020F0502020204030204" pitchFamily="34" charset="0"/>
            </a:endParaRPr>
          </a:p>
          <a:p>
            <a:pPr marL="0" indent="0">
              <a:buNone/>
            </a:pPr>
            <a:endParaRPr lang="en-US" dirty="0" smtClean="0"/>
          </a:p>
        </p:txBody>
      </p:sp>
      <p:sp>
        <p:nvSpPr>
          <p:cNvPr id="10" name="Footer Placeholder 13"/>
          <p:cNvSpPr txBox="1">
            <a:spLocks/>
          </p:cNvSpPr>
          <p:nvPr/>
        </p:nvSpPr>
        <p:spPr>
          <a:xfrm>
            <a:off x="2590800" y="6340475"/>
            <a:ext cx="3962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smtClean="0">
                <a:latin typeface="Calibri" panose="020F0502020204030204" pitchFamily="34" charset="0"/>
              </a:rPr>
              <a:t>Marketplace Coverage and Taxes</a:t>
            </a:r>
            <a:endParaRPr lang="en-US" sz="1200" dirty="0">
              <a:latin typeface="Calibri" panose="020F0502020204030204" pitchFamily="34" charset="0"/>
            </a:endParaRPr>
          </a:p>
        </p:txBody>
      </p:sp>
      <p:sp>
        <p:nvSpPr>
          <p:cNvPr id="11" name="Date Placeholder 13"/>
          <p:cNvSpPr txBox="1">
            <a:spLocks/>
          </p:cNvSpPr>
          <p:nvPr/>
        </p:nvSpPr>
        <p:spPr>
          <a:xfrm>
            <a:off x="457200" y="6340475"/>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smtClean="0">
                <a:latin typeface="+mj-lt"/>
              </a:rPr>
              <a:t>March </a:t>
            </a:r>
            <a:r>
              <a:rPr lang="en-US" sz="1200" dirty="0" smtClean="0">
                <a:latin typeface="+mj-lt"/>
              </a:rPr>
              <a:t>2016</a:t>
            </a:r>
            <a:endParaRPr lang="en-US" sz="1200" dirty="0">
              <a:latin typeface="+mj-lt"/>
            </a:endParaRPr>
          </a:p>
        </p:txBody>
      </p:sp>
      <p:sp>
        <p:nvSpPr>
          <p:cNvPr id="12" name="Slide Number Placeholder 4"/>
          <p:cNvSpPr>
            <a:spLocks noGrp="1"/>
          </p:cNvSpPr>
          <p:nvPr>
            <p:ph type="sldNum" sz="quarter" idx="4"/>
          </p:nvPr>
        </p:nvSpPr>
        <p:spPr/>
        <p:txBody>
          <a:bodyPr/>
          <a:lstStyle/>
          <a:p>
            <a:r>
              <a:rPr lang="en-US" dirty="0" smtClean="0"/>
              <a:t>19</a:t>
            </a:r>
            <a:endParaRPr lang="en-US" dirty="0"/>
          </a:p>
        </p:txBody>
      </p:sp>
    </p:spTree>
    <p:extLst>
      <p:ext uri="{BB962C8B-B14F-4D97-AF65-F5344CB8AC3E}">
        <p14:creationId xmlns:p14="http://schemas.microsoft.com/office/powerpoint/2010/main" val="12671322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3600" dirty="0" smtClean="0"/>
              <a:t>Health Insurance Coverage Affects Consumer Taxes</a:t>
            </a:r>
            <a:endParaRPr lang="en-US" sz="3600" dirty="0"/>
          </a:p>
        </p:txBody>
      </p:sp>
      <p:sp>
        <p:nvSpPr>
          <p:cNvPr id="7" name="Content Placeholder 1"/>
          <p:cNvSpPr>
            <a:spLocks noGrp="1"/>
          </p:cNvSpPr>
          <p:nvPr>
            <p:ph idx="1"/>
          </p:nvPr>
        </p:nvSpPr>
        <p:spPr/>
        <p:txBody>
          <a:bodyPr>
            <a:normAutofit fontScale="77500" lnSpcReduction="20000"/>
          </a:bodyPr>
          <a:lstStyle/>
          <a:p>
            <a:pPr lvl="0">
              <a:lnSpc>
                <a:spcPct val="120000"/>
              </a:lnSpc>
              <a:spcBef>
                <a:spcPts val="600"/>
              </a:spcBef>
              <a:buFont typeface="Wingdings" panose="05000000000000000000" pitchFamily="2" charset="2"/>
              <a:buChar char="§"/>
            </a:pPr>
            <a:r>
              <a:rPr lang="en-US" sz="3000" dirty="0">
                <a:latin typeface="Calibri" panose="020F0502020204030204" pitchFamily="34" charset="0"/>
              </a:rPr>
              <a:t>Health coverage </a:t>
            </a:r>
            <a:r>
              <a:rPr lang="en-US" sz="3000" dirty="0" smtClean="0">
                <a:latin typeface="Calibri" panose="020F0502020204030204" pitchFamily="34" charset="0"/>
              </a:rPr>
              <a:t>impacts a consumer’s </a:t>
            </a:r>
            <a:r>
              <a:rPr lang="en-US" sz="3000" dirty="0">
                <a:latin typeface="Calibri" panose="020F0502020204030204" pitchFamily="34" charset="0"/>
              </a:rPr>
              <a:t>taxes</a:t>
            </a:r>
          </a:p>
          <a:p>
            <a:pPr lvl="0">
              <a:lnSpc>
                <a:spcPct val="120000"/>
              </a:lnSpc>
              <a:spcBef>
                <a:spcPts val="600"/>
              </a:spcBef>
              <a:buFont typeface="Wingdings" panose="05000000000000000000" pitchFamily="2" charset="2"/>
              <a:buChar char="§"/>
            </a:pPr>
            <a:r>
              <a:rPr lang="en-US" sz="3000" dirty="0" smtClean="0">
                <a:latin typeface="Calibri" panose="020F0502020204030204" pitchFamily="34" charset="0"/>
              </a:rPr>
              <a:t>CMS </a:t>
            </a:r>
            <a:r>
              <a:rPr lang="en-US" sz="3000" dirty="0">
                <a:latin typeface="Calibri" panose="020F0502020204030204" pitchFamily="34" charset="0"/>
              </a:rPr>
              <a:t>is coordinating with the </a:t>
            </a:r>
            <a:r>
              <a:rPr lang="en-US" sz="3000" dirty="0" smtClean="0">
                <a:latin typeface="Calibri" panose="020F0502020204030204" pitchFamily="34" charset="0"/>
              </a:rPr>
              <a:t>Internal Revenue Service (IRS</a:t>
            </a:r>
            <a:r>
              <a:rPr lang="en-US" sz="3000" dirty="0">
                <a:latin typeface="Calibri" panose="020F0502020204030204" pitchFamily="34" charset="0"/>
              </a:rPr>
              <a:t>), tax preparers, tax software developers, </a:t>
            </a:r>
            <a:r>
              <a:rPr lang="en-US" sz="3000" dirty="0" smtClean="0">
                <a:latin typeface="Calibri" panose="020F0502020204030204" pitchFamily="34" charset="0"/>
              </a:rPr>
              <a:t>State-based </a:t>
            </a:r>
            <a:r>
              <a:rPr lang="en-US" sz="3000" dirty="0">
                <a:latin typeface="Calibri" panose="020F0502020204030204" pitchFamily="34" charset="0"/>
              </a:rPr>
              <a:t>M</a:t>
            </a:r>
            <a:r>
              <a:rPr lang="en-US" sz="3000" dirty="0" smtClean="0">
                <a:latin typeface="Calibri" panose="020F0502020204030204" pitchFamily="34" charset="0"/>
              </a:rPr>
              <a:t>arketplaces</a:t>
            </a:r>
            <a:r>
              <a:rPr lang="en-US" sz="3000" dirty="0">
                <a:latin typeface="Calibri" panose="020F0502020204030204" pitchFamily="34" charset="0"/>
              </a:rPr>
              <a:t>, and other stakeholders to help consumers understand the connection between taxes and </a:t>
            </a:r>
            <a:r>
              <a:rPr lang="en-US" sz="3000" dirty="0" smtClean="0">
                <a:latin typeface="Calibri" panose="020F0502020204030204" pitchFamily="34" charset="0"/>
              </a:rPr>
              <a:t>healthcare, </a:t>
            </a:r>
            <a:r>
              <a:rPr lang="en-US" sz="3000" dirty="0">
                <a:latin typeface="Calibri" panose="020F0502020204030204" pitchFamily="34" charset="0"/>
              </a:rPr>
              <a:t>and what they need to do when filing taxes for </a:t>
            </a:r>
            <a:r>
              <a:rPr lang="en-US" sz="3000" dirty="0" smtClean="0">
                <a:latin typeface="Calibri" panose="020F0502020204030204" pitchFamily="34" charset="0"/>
              </a:rPr>
              <a:t>2015</a:t>
            </a:r>
          </a:p>
          <a:p>
            <a:pPr lvl="0">
              <a:lnSpc>
                <a:spcPct val="120000"/>
              </a:lnSpc>
              <a:spcBef>
                <a:spcPts val="600"/>
              </a:spcBef>
              <a:buFont typeface="Wingdings" panose="05000000000000000000" pitchFamily="2" charset="2"/>
              <a:buChar char="§"/>
            </a:pPr>
            <a:r>
              <a:rPr lang="en-US" sz="3000" dirty="0" smtClean="0">
                <a:latin typeface="Calibri" panose="020F0502020204030204" pitchFamily="34" charset="0"/>
              </a:rPr>
              <a:t>This presentation focuses on the Federally-facilitated Health Insurance Marketplace and State-Partnership Marketplaces</a:t>
            </a:r>
          </a:p>
          <a:p>
            <a:pPr lvl="1">
              <a:lnSpc>
                <a:spcPct val="120000"/>
              </a:lnSpc>
              <a:spcBef>
                <a:spcPts val="600"/>
              </a:spcBef>
              <a:buFont typeface="Arial" panose="020B0604020202020204" pitchFamily="34" charset="0"/>
              <a:buChar char="•"/>
            </a:pPr>
            <a:r>
              <a:rPr lang="en-US" sz="2600" dirty="0" smtClean="0">
                <a:latin typeface="Calibri" panose="020F0502020204030204" pitchFamily="34" charset="0"/>
              </a:rPr>
              <a:t>State-based Marketplaces (SBMs) may have different rules and processes</a:t>
            </a:r>
          </a:p>
          <a:p>
            <a:pPr lvl="1">
              <a:lnSpc>
                <a:spcPct val="120000"/>
              </a:lnSpc>
              <a:spcBef>
                <a:spcPts val="600"/>
              </a:spcBef>
              <a:buFont typeface="Arial" panose="020B0604020202020204" pitchFamily="34" charset="0"/>
              <a:buChar char="•"/>
            </a:pPr>
            <a:r>
              <a:rPr lang="en-US" sz="2600" dirty="0" smtClean="0">
                <a:latin typeface="Calibri" panose="020F0502020204030204" pitchFamily="34" charset="0"/>
              </a:rPr>
              <a:t>Contact the SBM for information</a:t>
            </a:r>
          </a:p>
          <a:p>
            <a:pPr lvl="1">
              <a:spcBef>
                <a:spcPts val="600"/>
              </a:spcBef>
              <a:buFont typeface="Wingdings" panose="05000000000000000000" pitchFamily="2" charset="2"/>
              <a:buChar char="§"/>
            </a:pPr>
            <a:endParaRPr lang="en-US" sz="2600" dirty="0">
              <a:latin typeface="Calibri" panose="020F0502020204030204" pitchFamily="34" charset="0"/>
            </a:endParaRPr>
          </a:p>
        </p:txBody>
      </p:sp>
      <p:sp>
        <p:nvSpPr>
          <p:cNvPr id="14" name="Slide Number Placeholder 5"/>
          <p:cNvSpPr>
            <a:spLocks noGrp="1"/>
          </p:cNvSpPr>
          <p:nvPr>
            <p:ph type="sldNum" sz="quarter" idx="4"/>
          </p:nvPr>
        </p:nvSpPr>
        <p:spPr/>
        <p:txBody>
          <a:bodyPr/>
          <a:lstStyle/>
          <a:p>
            <a:r>
              <a:rPr lang="en-US" dirty="0"/>
              <a:t>2</a:t>
            </a:r>
          </a:p>
        </p:txBody>
      </p:sp>
      <p:sp>
        <p:nvSpPr>
          <p:cNvPr id="12" name="Footer Placeholder 13"/>
          <p:cNvSpPr txBox="1">
            <a:spLocks/>
          </p:cNvSpPr>
          <p:nvPr/>
        </p:nvSpPr>
        <p:spPr>
          <a:xfrm>
            <a:off x="2590800" y="6340475"/>
            <a:ext cx="3962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smtClean="0">
                <a:latin typeface="Calibri" panose="020F0502020204030204" pitchFamily="34" charset="0"/>
              </a:rPr>
              <a:t>Marketplace Coverage and Taxes</a:t>
            </a:r>
            <a:endParaRPr lang="en-US" sz="1200" dirty="0">
              <a:latin typeface="Calibri" panose="020F0502020204030204" pitchFamily="34" charset="0"/>
            </a:endParaRPr>
          </a:p>
        </p:txBody>
      </p:sp>
      <p:sp>
        <p:nvSpPr>
          <p:cNvPr id="13" name="Date Placeholder 13"/>
          <p:cNvSpPr txBox="1">
            <a:spLocks/>
          </p:cNvSpPr>
          <p:nvPr/>
        </p:nvSpPr>
        <p:spPr>
          <a:xfrm>
            <a:off x="457200" y="6340475"/>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smtClean="0">
                <a:latin typeface="+mj-lt"/>
              </a:rPr>
              <a:t>March </a:t>
            </a:r>
            <a:r>
              <a:rPr lang="en-US" sz="1200" dirty="0" smtClean="0">
                <a:latin typeface="+mj-lt"/>
              </a:rPr>
              <a:t>2016</a:t>
            </a:r>
            <a:endParaRPr lang="en-US" sz="1200" dirty="0">
              <a:latin typeface="+mj-lt"/>
            </a:endParaRPr>
          </a:p>
        </p:txBody>
      </p:sp>
    </p:spTree>
    <p:extLst>
      <p:ext uri="{BB962C8B-B14F-4D97-AF65-F5344CB8AC3E}">
        <p14:creationId xmlns:p14="http://schemas.microsoft.com/office/powerpoint/2010/main" val="13190523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Stand Alone Dental Plans (SADPs)</a:t>
            </a:r>
            <a:br>
              <a:rPr lang="en-US" dirty="0" smtClean="0"/>
            </a:br>
            <a:r>
              <a:rPr lang="en-US" dirty="0" smtClean="0"/>
              <a:t> are Included on Form 1095-A </a:t>
            </a:r>
            <a:endParaRPr lang="en-US" dirty="0">
              <a:solidFill>
                <a:srgbClr val="00B0F0"/>
              </a:solidFill>
            </a:endParaRPr>
          </a:p>
        </p:txBody>
      </p:sp>
      <p:sp>
        <p:nvSpPr>
          <p:cNvPr id="3" name="Content Placeholder 2"/>
          <p:cNvSpPr>
            <a:spLocks noGrp="1"/>
          </p:cNvSpPr>
          <p:nvPr>
            <p:ph idx="1"/>
          </p:nvPr>
        </p:nvSpPr>
        <p:spPr/>
        <p:txBody>
          <a:bodyPr>
            <a:normAutofit fontScale="62500" lnSpcReduction="20000"/>
          </a:bodyPr>
          <a:lstStyle/>
          <a:p>
            <a:pPr>
              <a:lnSpc>
                <a:spcPct val="120000"/>
              </a:lnSpc>
              <a:spcBef>
                <a:spcPts val="600"/>
              </a:spcBef>
              <a:buFont typeface="Wingdings" panose="05000000000000000000" pitchFamily="2" charset="2"/>
              <a:buChar char="§"/>
            </a:pPr>
            <a:r>
              <a:rPr lang="en-US" sz="3600" dirty="0">
                <a:latin typeface="Calibri" panose="020F0502020204030204" pitchFamily="34" charset="0"/>
              </a:rPr>
              <a:t>The Essential Health Benefits (EHB) portion of </a:t>
            </a:r>
            <a:r>
              <a:rPr lang="en-US" sz="3600" dirty="0" smtClean="0">
                <a:latin typeface="Calibri" panose="020F0502020204030204" pitchFamily="34" charset="0"/>
              </a:rPr>
              <a:t>the premium </a:t>
            </a:r>
            <a:r>
              <a:rPr lang="en-US" sz="3600" dirty="0">
                <a:latin typeface="Calibri" panose="020F0502020204030204" pitchFamily="34" charset="0"/>
              </a:rPr>
              <a:t>for the SADP allocable to pediatric dental will be included in the Monthly Enrollment Premiums Amount regardless of</a:t>
            </a:r>
          </a:p>
          <a:p>
            <a:pPr marL="627063" lvl="1" indent="-277813">
              <a:lnSpc>
                <a:spcPct val="120000"/>
              </a:lnSpc>
              <a:spcBef>
                <a:spcPts val="600"/>
              </a:spcBef>
              <a:buFont typeface="Arial" panose="020B0604020202020204" pitchFamily="34" charset="0"/>
              <a:buChar char="•"/>
            </a:pPr>
            <a:r>
              <a:rPr lang="en-US" sz="3100" dirty="0" smtClean="0">
                <a:latin typeface="Calibri" panose="020F0502020204030204" pitchFamily="34" charset="0"/>
              </a:rPr>
              <a:t>Whether advance payment of the premium tax credit (APTC) </a:t>
            </a:r>
            <a:r>
              <a:rPr lang="en-US" sz="3100" dirty="0">
                <a:latin typeface="Calibri" panose="020F0502020204030204" pitchFamily="34" charset="0"/>
              </a:rPr>
              <a:t>is paid to the issuer on behalf of the </a:t>
            </a:r>
            <a:r>
              <a:rPr lang="en-US" sz="3100" dirty="0" smtClean="0">
                <a:latin typeface="Calibri" panose="020F0502020204030204" pitchFamily="34" charset="0"/>
              </a:rPr>
              <a:t>individual</a:t>
            </a:r>
          </a:p>
          <a:p>
            <a:pPr marL="627063" lvl="1" indent="-277813">
              <a:lnSpc>
                <a:spcPct val="120000"/>
              </a:lnSpc>
              <a:spcBef>
                <a:spcPts val="600"/>
              </a:spcBef>
              <a:buFont typeface="Arial" panose="020B0604020202020204" pitchFamily="34" charset="0"/>
              <a:buChar char="•"/>
            </a:pPr>
            <a:r>
              <a:rPr lang="en-US" sz="3100" dirty="0" smtClean="0">
                <a:latin typeface="Calibri" panose="020F0502020204030204" pitchFamily="34" charset="0"/>
              </a:rPr>
              <a:t>Whether </a:t>
            </a:r>
            <a:r>
              <a:rPr lang="en-US" sz="3100" dirty="0">
                <a:latin typeface="Calibri" panose="020F0502020204030204" pitchFamily="34" charset="0"/>
              </a:rPr>
              <a:t>or not a child is enrolled in the SADP, even though the FFM doesn’t allow consumers to apply APTC towards a SADP unless a child is enrolled in the policy</a:t>
            </a:r>
          </a:p>
          <a:p>
            <a:pPr marL="976313" lvl="2" indent="-349250">
              <a:lnSpc>
                <a:spcPct val="120000"/>
              </a:lnSpc>
              <a:spcBef>
                <a:spcPts val="600"/>
              </a:spcBef>
              <a:buSzPct val="60000"/>
              <a:buFont typeface="Wingdings" panose="05000000000000000000" pitchFamily="2" charset="2"/>
              <a:buChar char="q"/>
            </a:pPr>
            <a:r>
              <a:rPr lang="en-US" sz="3100" dirty="0" smtClean="0">
                <a:latin typeface="Calibri" panose="020F0502020204030204" pitchFamily="34" charset="0"/>
              </a:rPr>
              <a:t>The </a:t>
            </a:r>
            <a:r>
              <a:rPr lang="en-US" sz="3100" dirty="0">
                <a:latin typeface="Calibri" panose="020F0502020204030204" pitchFamily="34" charset="0"/>
              </a:rPr>
              <a:t>Marketplace doesn’t differentiate between premiums for qualified health plan (QHP) benefits consumers use and premiums for QHP benefits that consumers don’t use</a:t>
            </a:r>
          </a:p>
          <a:p>
            <a:pPr>
              <a:lnSpc>
                <a:spcPct val="120000"/>
              </a:lnSpc>
              <a:spcBef>
                <a:spcPts val="600"/>
              </a:spcBef>
              <a:buFont typeface="Wingdings" panose="05000000000000000000" pitchFamily="2" charset="2"/>
              <a:buChar char="§"/>
            </a:pPr>
            <a:r>
              <a:rPr lang="en-US" sz="3600" dirty="0">
                <a:latin typeface="Calibri" panose="020F0502020204030204" pitchFamily="34" charset="0"/>
              </a:rPr>
              <a:t>However, the SADP name, start date, and end date, won’t be included on Form 1095-A</a:t>
            </a:r>
          </a:p>
        </p:txBody>
      </p:sp>
      <p:sp>
        <p:nvSpPr>
          <p:cNvPr id="4" name="Footer Placeholder 13"/>
          <p:cNvSpPr txBox="1">
            <a:spLocks/>
          </p:cNvSpPr>
          <p:nvPr/>
        </p:nvSpPr>
        <p:spPr>
          <a:xfrm>
            <a:off x="2590800" y="6340475"/>
            <a:ext cx="3962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smtClean="0">
                <a:latin typeface="Calibri" panose="020F0502020204030204" pitchFamily="34" charset="0"/>
              </a:rPr>
              <a:t>Marketplace Coverage and Taxes</a:t>
            </a:r>
            <a:endParaRPr lang="en-US" sz="1200" dirty="0">
              <a:latin typeface="Calibri" panose="020F0502020204030204" pitchFamily="34" charset="0"/>
            </a:endParaRPr>
          </a:p>
        </p:txBody>
      </p:sp>
      <p:sp>
        <p:nvSpPr>
          <p:cNvPr id="12" name="Date Placeholder 13"/>
          <p:cNvSpPr txBox="1">
            <a:spLocks/>
          </p:cNvSpPr>
          <p:nvPr/>
        </p:nvSpPr>
        <p:spPr>
          <a:xfrm>
            <a:off x="457200" y="6340475"/>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smtClean="0">
                <a:latin typeface="+mj-lt"/>
              </a:rPr>
              <a:t>March </a:t>
            </a:r>
            <a:r>
              <a:rPr lang="en-US" sz="1200" dirty="0" smtClean="0">
                <a:latin typeface="+mj-lt"/>
              </a:rPr>
              <a:t>2016</a:t>
            </a:r>
            <a:endParaRPr lang="en-US" sz="1200" dirty="0">
              <a:latin typeface="+mj-lt"/>
            </a:endParaRPr>
          </a:p>
        </p:txBody>
      </p:sp>
      <p:sp>
        <p:nvSpPr>
          <p:cNvPr id="13" name="Slide Number Placeholder 4"/>
          <p:cNvSpPr>
            <a:spLocks noGrp="1"/>
          </p:cNvSpPr>
          <p:nvPr>
            <p:ph type="sldNum" sz="quarter" idx="4"/>
          </p:nvPr>
        </p:nvSpPr>
        <p:spPr/>
        <p:txBody>
          <a:bodyPr/>
          <a:lstStyle/>
          <a:p>
            <a:r>
              <a:rPr lang="en-US" dirty="0" smtClean="0"/>
              <a:t>20</a:t>
            </a:r>
            <a:endParaRPr lang="en-US" dirty="0"/>
          </a:p>
        </p:txBody>
      </p:sp>
    </p:spTree>
    <p:extLst>
      <p:ext uri="{BB962C8B-B14F-4D97-AF65-F5344CB8AC3E}">
        <p14:creationId xmlns:p14="http://schemas.microsoft.com/office/powerpoint/2010/main" val="37478720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Premium Tax Credit (PTC)?</a:t>
            </a:r>
            <a:endParaRPr lang="en-US" dirty="0"/>
          </a:p>
        </p:txBody>
      </p:sp>
      <p:sp>
        <p:nvSpPr>
          <p:cNvPr id="3" name="Content Placeholder 2"/>
          <p:cNvSpPr>
            <a:spLocks noGrp="1"/>
          </p:cNvSpPr>
          <p:nvPr>
            <p:ph idx="1"/>
          </p:nvPr>
        </p:nvSpPr>
        <p:spPr/>
        <p:txBody>
          <a:bodyPr>
            <a:noAutofit/>
          </a:bodyPr>
          <a:lstStyle/>
          <a:p>
            <a:pPr>
              <a:spcBef>
                <a:spcPts val="400"/>
              </a:spcBef>
              <a:buClr>
                <a:srgbClr val="0B1F65"/>
              </a:buClr>
              <a:buFont typeface="Wingdings" panose="05000000000000000000" pitchFamily="2" charset="2"/>
              <a:buChar char="§"/>
            </a:pPr>
            <a:r>
              <a:rPr lang="en-US" sz="2400" dirty="0">
                <a:latin typeface="Calibri" panose="020F0502020204030204" pitchFamily="34" charset="0"/>
              </a:rPr>
              <a:t>The PTC helps eligible consumers afford </a:t>
            </a:r>
            <a:r>
              <a:rPr lang="en-US" sz="2400" dirty="0" smtClean="0">
                <a:latin typeface="Calibri" panose="020F0502020204030204" pitchFamily="34" charset="0"/>
              </a:rPr>
              <a:t>health coverage </a:t>
            </a:r>
            <a:r>
              <a:rPr lang="en-US" sz="2400" dirty="0">
                <a:latin typeface="Calibri" panose="020F0502020204030204" pitchFamily="34" charset="0"/>
              </a:rPr>
              <a:t>purchased through the </a:t>
            </a:r>
            <a:r>
              <a:rPr lang="en-US" sz="2400" dirty="0" smtClean="0">
                <a:latin typeface="Calibri" panose="020F0502020204030204" pitchFamily="34" charset="0"/>
              </a:rPr>
              <a:t>Marketplace</a:t>
            </a:r>
            <a:endParaRPr lang="en-US" sz="2400" dirty="0">
              <a:latin typeface="Calibri" panose="020F0502020204030204" pitchFamily="34" charset="0"/>
            </a:endParaRPr>
          </a:p>
          <a:p>
            <a:pPr>
              <a:spcBef>
                <a:spcPts val="400"/>
              </a:spcBef>
              <a:buClr>
                <a:srgbClr val="0B1F65"/>
              </a:buClr>
              <a:buFont typeface="Wingdings" panose="05000000000000000000" pitchFamily="2" charset="2"/>
              <a:buChar char="§"/>
            </a:pPr>
            <a:r>
              <a:rPr lang="en-US" sz="2400" dirty="0">
                <a:latin typeface="Calibri" panose="020F0502020204030204" pitchFamily="34" charset="0"/>
              </a:rPr>
              <a:t>Eligibility is based on household income (100% - 400% FPL) and family size </a:t>
            </a:r>
          </a:p>
          <a:p>
            <a:pPr>
              <a:spcBef>
                <a:spcPts val="400"/>
              </a:spcBef>
              <a:buClr>
                <a:srgbClr val="0B1F65"/>
              </a:buClr>
              <a:buFont typeface="Wingdings" panose="05000000000000000000" pitchFamily="2" charset="2"/>
              <a:buChar char="§"/>
            </a:pPr>
            <a:r>
              <a:rPr lang="en-US" sz="2400" dirty="0" smtClean="0">
                <a:latin typeface="Calibri" panose="020F0502020204030204" pitchFamily="34" charset="0"/>
              </a:rPr>
              <a:t>Consumers can choose </a:t>
            </a:r>
            <a:r>
              <a:rPr lang="en-US" sz="2400" dirty="0">
                <a:latin typeface="Calibri" panose="020F0502020204030204" pitchFamily="34" charset="0"/>
              </a:rPr>
              <a:t>how much </a:t>
            </a:r>
            <a:r>
              <a:rPr lang="en-US" sz="2400" dirty="0" smtClean="0">
                <a:latin typeface="Calibri" panose="020F0502020204030204" pitchFamily="34" charset="0"/>
              </a:rPr>
              <a:t>APTC to </a:t>
            </a:r>
            <a:r>
              <a:rPr lang="en-US" sz="2400" dirty="0">
                <a:latin typeface="Calibri" panose="020F0502020204030204" pitchFamily="34" charset="0"/>
              </a:rPr>
              <a:t>apply to </a:t>
            </a:r>
            <a:r>
              <a:rPr lang="en-US" sz="2400" dirty="0" smtClean="0">
                <a:latin typeface="Calibri" panose="020F0502020204030204" pitchFamily="34" charset="0"/>
              </a:rPr>
              <a:t>their premiums </a:t>
            </a:r>
            <a:r>
              <a:rPr lang="en-US" sz="2400" dirty="0">
                <a:latin typeface="Calibri" panose="020F0502020204030204" pitchFamily="34" charset="0"/>
              </a:rPr>
              <a:t>each month, up to a maximum </a:t>
            </a:r>
            <a:r>
              <a:rPr lang="en-US" sz="2400" dirty="0" smtClean="0">
                <a:latin typeface="Calibri" panose="020F0502020204030204" pitchFamily="34" charset="0"/>
              </a:rPr>
              <a:t>amount</a:t>
            </a:r>
          </a:p>
          <a:p>
            <a:pPr>
              <a:spcBef>
                <a:spcPts val="400"/>
              </a:spcBef>
              <a:buClr>
                <a:srgbClr val="0B1F65"/>
              </a:buClr>
              <a:buFont typeface="Wingdings" panose="05000000000000000000" pitchFamily="2" charset="2"/>
              <a:buChar char="§"/>
            </a:pPr>
            <a:r>
              <a:rPr lang="en-US" sz="2400" dirty="0" smtClean="0">
                <a:latin typeface="Calibri" panose="020F0502020204030204" pitchFamily="34" charset="0"/>
              </a:rPr>
              <a:t>APTC must be reconciled at the end of the year</a:t>
            </a:r>
          </a:p>
          <a:p>
            <a:pPr>
              <a:spcBef>
                <a:spcPts val="400"/>
              </a:spcBef>
              <a:buClr>
                <a:srgbClr val="0B1F65"/>
              </a:buClr>
              <a:buFont typeface="Wingdings" panose="05000000000000000000" pitchFamily="2" charset="2"/>
              <a:buChar char="§"/>
            </a:pPr>
            <a:r>
              <a:rPr lang="en-US" sz="2400" dirty="0" smtClean="0">
                <a:latin typeface="Calibri" panose="020F0502020204030204" pitchFamily="34" charset="0"/>
              </a:rPr>
              <a:t>Consumers who receive</a:t>
            </a:r>
            <a:r>
              <a:rPr lang="en-US" sz="2400" dirty="0">
                <a:solidFill>
                  <a:schemeClr val="bg1"/>
                </a:solidFill>
                <a:latin typeface="Calibri" panose="020F0502020204030204" pitchFamily="34" charset="0"/>
              </a:rPr>
              <a:t> </a:t>
            </a:r>
            <a:r>
              <a:rPr lang="en-US" sz="2400" dirty="0" smtClean="0">
                <a:latin typeface="Calibri" panose="020F0502020204030204" pitchFamily="34" charset="0"/>
              </a:rPr>
              <a:t>APTC must file federal taxes</a:t>
            </a:r>
          </a:p>
          <a:p>
            <a:pPr marL="631825" lvl="1" indent="-282575">
              <a:spcBef>
                <a:spcPts val="400"/>
              </a:spcBef>
              <a:buClr>
                <a:srgbClr val="0B1F65"/>
              </a:buClr>
              <a:buFont typeface="Arial" panose="020B0604020202020204" pitchFamily="34" charset="0"/>
              <a:buChar char="•"/>
            </a:pPr>
            <a:r>
              <a:rPr lang="en-US" sz="2400" dirty="0">
                <a:latin typeface="Calibri" panose="020F0502020204030204" pitchFamily="34" charset="0"/>
              </a:rPr>
              <a:t>Jointly if married, though there are some exceptions</a:t>
            </a:r>
          </a:p>
          <a:p>
            <a:pPr>
              <a:spcBef>
                <a:spcPts val="400"/>
              </a:spcBef>
              <a:buClr>
                <a:srgbClr val="0B1F65"/>
              </a:buClr>
              <a:buFont typeface="Wingdings" panose="05000000000000000000" pitchFamily="2" charset="2"/>
              <a:buChar char="§"/>
            </a:pPr>
            <a:r>
              <a:rPr lang="en-US" sz="2400" dirty="0" smtClean="0">
                <a:latin typeface="Calibri" panose="020F0502020204030204" pitchFamily="34" charset="0"/>
              </a:rPr>
              <a:t>PTC can be claimed even if consumers didn’t apply for financial assistance when they submitted their Marketplace application</a:t>
            </a:r>
            <a:endParaRPr lang="en-US" sz="2400" dirty="0">
              <a:latin typeface="Calibri" panose="020F0502020204030204" pitchFamily="34" charset="0"/>
            </a:endParaRPr>
          </a:p>
        </p:txBody>
      </p:sp>
      <p:sp>
        <p:nvSpPr>
          <p:cNvPr id="5" name="Footer Placeholder 13"/>
          <p:cNvSpPr txBox="1">
            <a:spLocks/>
          </p:cNvSpPr>
          <p:nvPr/>
        </p:nvSpPr>
        <p:spPr>
          <a:xfrm>
            <a:off x="2590800" y="6340475"/>
            <a:ext cx="3962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smtClean="0">
                <a:latin typeface="Calibri" panose="020F0502020204030204" pitchFamily="34" charset="0"/>
              </a:rPr>
              <a:t>Marketplace Coverage and Taxes</a:t>
            </a:r>
            <a:endParaRPr lang="en-US" sz="1200" dirty="0">
              <a:latin typeface="Calibri" panose="020F0502020204030204" pitchFamily="34" charset="0"/>
            </a:endParaRPr>
          </a:p>
        </p:txBody>
      </p:sp>
      <p:sp>
        <p:nvSpPr>
          <p:cNvPr id="8" name="Date Placeholder 13"/>
          <p:cNvSpPr txBox="1">
            <a:spLocks/>
          </p:cNvSpPr>
          <p:nvPr/>
        </p:nvSpPr>
        <p:spPr>
          <a:xfrm>
            <a:off x="457200" y="6340475"/>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smtClean="0">
                <a:latin typeface="+mj-lt"/>
              </a:rPr>
              <a:t>March </a:t>
            </a:r>
            <a:r>
              <a:rPr lang="en-US" sz="1200" dirty="0" smtClean="0">
                <a:latin typeface="+mj-lt"/>
              </a:rPr>
              <a:t>2016</a:t>
            </a:r>
            <a:endParaRPr lang="en-US" sz="1200" dirty="0">
              <a:latin typeface="+mj-lt"/>
            </a:endParaRPr>
          </a:p>
        </p:txBody>
      </p:sp>
      <p:sp>
        <p:nvSpPr>
          <p:cNvPr id="9" name="Slide Number Placeholder 4"/>
          <p:cNvSpPr>
            <a:spLocks noGrp="1"/>
          </p:cNvSpPr>
          <p:nvPr>
            <p:ph type="sldNum" sz="quarter" idx="4"/>
          </p:nvPr>
        </p:nvSpPr>
        <p:spPr/>
        <p:txBody>
          <a:bodyPr/>
          <a:lstStyle/>
          <a:p>
            <a:r>
              <a:rPr lang="en-US" dirty="0" smtClean="0"/>
              <a:t>21</a:t>
            </a:r>
            <a:endParaRPr lang="en-US" dirty="0"/>
          </a:p>
        </p:txBody>
      </p:sp>
    </p:spTree>
    <p:extLst>
      <p:ext uri="{BB962C8B-B14F-4D97-AF65-F5344CB8AC3E}">
        <p14:creationId xmlns:p14="http://schemas.microsoft.com/office/powerpoint/2010/main" val="35828929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Ways to Use a Premium Tax Credit</a:t>
            </a:r>
            <a:endParaRPr lang="en-US" dirty="0"/>
          </a:p>
        </p:txBody>
      </p:sp>
      <p:graphicFrame>
        <p:nvGraphicFramePr>
          <p:cNvPr id="9" name="Content Placeholder 6" descr="Chart." title="chart of how to use premium tax credit"/>
          <p:cNvGraphicFramePr>
            <a:graphicFrameLocks/>
          </p:cNvGraphicFramePr>
          <p:nvPr>
            <p:extLst>
              <p:ext uri="{D42A27DB-BD31-4B8C-83A1-F6EECF244321}">
                <p14:modId xmlns:p14="http://schemas.microsoft.com/office/powerpoint/2010/main" val="3122304819"/>
              </p:ext>
            </p:extLst>
          </p:nvPr>
        </p:nvGraphicFramePr>
        <p:xfrm>
          <a:off x="0" y="1186541"/>
          <a:ext cx="9144000" cy="5086405"/>
        </p:xfrm>
        <a:graphic>
          <a:graphicData uri="http://schemas.openxmlformats.org/drawingml/2006/table">
            <a:tbl>
              <a:tblPr firstRow="1" firstCol="1" bandRow="1"/>
              <a:tblGrid>
                <a:gridCol w="9144000"/>
              </a:tblGrid>
              <a:tr h="758245">
                <a:tc>
                  <a:txBody>
                    <a:bodyPr/>
                    <a:lstStyle>
                      <a:lvl1pPr marL="0" algn="l" defTabSz="914400" rtl="0" eaLnBrk="1" latinLnBrk="0" hangingPunct="1">
                        <a:defRPr sz="1800" b="1" kern="1200">
                          <a:solidFill>
                            <a:schemeClr val="lt1"/>
                          </a:solidFill>
                          <a:latin typeface="Constantia"/>
                        </a:defRPr>
                      </a:lvl1pPr>
                      <a:lvl2pPr marL="457200" algn="l" defTabSz="914400" rtl="0" eaLnBrk="1" latinLnBrk="0" hangingPunct="1">
                        <a:defRPr sz="1800" b="1" kern="1200">
                          <a:solidFill>
                            <a:schemeClr val="lt1"/>
                          </a:solidFill>
                          <a:latin typeface="Constantia"/>
                        </a:defRPr>
                      </a:lvl2pPr>
                      <a:lvl3pPr marL="914400" algn="l" defTabSz="914400" rtl="0" eaLnBrk="1" latinLnBrk="0" hangingPunct="1">
                        <a:defRPr sz="1800" b="1" kern="1200">
                          <a:solidFill>
                            <a:schemeClr val="lt1"/>
                          </a:solidFill>
                          <a:latin typeface="Constantia"/>
                        </a:defRPr>
                      </a:lvl3pPr>
                      <a:lvl4pPr marL="1371600" algn="l" defTabSz="914400" rtl="0" eaLnBrk="1" latinLnBrk="0" hangingPunct="1">
                        <a:defRPr sz="1800" b="1" kern="1200">
                          <a:solidFill>
                            <a:schemeClr val="lt1"/>
                          </a:solidFill>
                          <a:latin typeface="Constantia"/>
                        </a:defRPr>
                      </a:lvl4pPr>
                      <a:lvl5pPr marL="1828800" algn="l" defTabSz="914400" rtl="0" eaLnBrk="1" latinLnBrk="0" hangingPunct="1">
                        <a:defRPr sz="1800" b="1" kern="1200">
                          <a:solidFill>
                            <a:schemeClr val="lt1"/>
                          </a:solidFill>
                          <a:latin typeface="Constantia"/>
                        </a:defRPr>
                      </a:lvl5pPr>
                      <a:lvl6pPr marL="2286000" algn="l" defTabSz="914400" rtl="0" eaLnBrk="1" latinLnBrk="0" hangingPunct="1">
                        <a:defRPr sz="1800" b="1" kern="1200">
                          <a:solidFill>
                            <a:schemeClr val="lt1"/>
                          </a:solidFill>
                          <a:latin typeface="Constantia"/>
                        </a:defRPr>
                      </a:lvl6pPr>
                      <a:lvl7pPr marL="2743200" algn="l" defTabSz="914400" rtl="0" eaLnBrk="1" latinLnBrk="0" hangingPunct="1">
                        <a:defRPr sz="1800" b="1" kern="1200">
                          <a:solidFill>
                            <a:schemeClr val="lt1"/>
                          </a:solidFill>
                          <a:latin typeface="Constantia"/>
                        </a:defRPr>
                      </a:lvl7pPr>
                      <a:lvl8pPr marL="3200400" algn="l" defTabSz="914400" rtl="0" eaLnBrk="1" latinLnBrk="0" hangingPunct="1">
                        <a:defRPr sz="1800" b="1" kern="1200">
                          <a:solidFill>
                            <a:schemeClr val="lt1"/>
                          </a:solidFill>
                          <a:latin typeface="Constantia"/>
                        </a:defRPr>
                      </a:lvl8pPr>
                      <a:lvl9pPr marL="3657600" algn="l" defTabSz="914400" rtl="0" eaLnBrk="1" latinLnBrk="0" hangingPunct="1">
                        <a:defRPr sz="1800" b="1" kern="1200">
                          <a:solidFill>
                            <a:schemeClr val="lt1"/>
                          </a:solidFill>
                          <a:latin typeface="Constantia"/>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dirty="0" smtClean="0">
                          <a:effectLst/>
                          <a:latin typeface="+mj-lt"/>
                        </a:rPr>
                        <a:t>Choose to Get It Now</a:t>
                      </a:r>
                      <a:r>
                        <a:rPr lang="en-US" sz="2400" b="0" baseline="0" dirty="0" smtClean="0">
                          <a:effectLst/>
                          <a:latin typeface="+mj-lt"/>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2400" b="0" baseline="0" dirty="0" smtClean="0">
                          <a:effectLst/>
                          <a:latin typeface="+mj-lt"/>
                        </a:rPr>
                        <a:t>Advance Payments of the Premium Tax Credit (APTC)</a:t>
                      </a:r>
                      <a:endParaRPr lang="en-US" sz="2400" b="0" dirty="0">
                        <a:effectLst/>
                        <a:latin typeface="+mj-lt"/>
                        <a:ea typeface="Calibri"/>
                        <a:cs typeface="Times New Roman"/>
                      </a:endParaRPr>
                    </a:p>
                  </a:txBody>
                  <a:tcPr marL="46152" marR="46152" marT="0" marB="0" anchor="ctr">
                    <a:lnL w="12700" cmpd="sng">
                      <a:solidFill>
                        <a:srgbClr val="72A3C4"/>
                      </a:solidFill>
                    </a:lnL>
                    <a:lnR w="12700" cmpd="sng">
                      <a:solidFill>
                        <a:srgbClr val="72A3C4"/>
                      </a:solidFill>
                    </a:lnR>
                    <a:lnT w="12700" cmpd="sng">
                      <a:solidFill>
                        <a:srgbClr val="72A3C4"/>
                      </a:solidFill>
                    </a:lnT>
                    <a:lnB w="12700" cmpd="sng">
                      <a:solidFill>
                        <a:srgbClr val="72A3C4"/>
                      </a:solidFill>
                    </a:lnB>
                    <a:lnTlToBr w="12700" cmpd="sng">
                      <a:noFill/>
                      <a:prstDash val="solid"/>
                    </a:lnTlToBr>
                    <a:lnBlToTr w="12700" cmpd="sng">
                      <a:noFill/>
                      <a:prstDash val="solid"/>
                    </a:lnBlToTr>
                    <a:solidFill>
                      <a:srgbClr val="6B94C7">
                        <a:lumMod val="75000"/>
                      </a:srgbClr>
                    </a:solidFill>
                  </a:tcPr>
                </a:tc>
              </a:tr>
              <a:tr h="1331814">
                <a:tc>
                  <a:txBody>
                    <a:bodyPr/>
                    <a:lstStyle>
                      <a:lvl1pPr marL="0" algn="l" defTabSz="914400" rtl="0" eaLnBrk="1" latinLnBrk="0" hangingPunct="1">
                        <a:defRPr sz="1800" b="1" kern="1200">
                          <a:solidFill>
                            <a:schemeClr val="dk1"/>
                          </a:solidFill>
                          <a:latin typeface="Constantia"/>
                        </a:defRPr>
                      </a:lvl1pPr>
                      <a:lvl2pPr marL="457200" algn="l" defTabSz="914400" rtl="0" eaLnBrk="1" latinLnBrk="0" hangingPunct="1">
                        <a:defRPr sz="1800" b="1" kern="1200">
                          <a:solidFill>
                            <a:schemeClr val="dk1"/>
                          </a:solidFill>
                          <a:latin typeface="Constantia"/>
                        </a:defRPr>
                      </a:lvl2pPr>
                      <a:lvl3pPr marL="914400" algn="l" defTabSz="914400" rtl="0" eaLnBrk="1" latinLnBrk="0" hangingPunct="1">
                        <a:defRPr sz="1800" b="1" kern="1200">
                          <a:solidFill>
                            <a:schemeClr val="dk1"/>
                          </a:solidFill>
                          <a:latin typeface="Constantia"/>
                        </a:defRPr>
                      </a:lvl3pPr>
                      <a:lvl4pPr marL="1371600" algn="l" defTabSz="914400" rtl="0" eaLnBrk="1" latinLnBrk="0" hangingPunct="1">
                        <a:defRPr sz="1800" b="1" kern="1200">
                          <a:solidFill>
                            <a:schemeClr val="dk1"/>
                          </a:solidFill>
                          <a:latin typeface="Constantia"/>
                        </a:defRPr>
                      </a:lvl4pPr>
                      <a:lvl5pPr marL="1828800" algn="l" defTabSz="914400" rtl="0" eaLnBrk="1" latinLnBrk="0" hangingPunct="1">
                        <a:defRPr sz="1800" b="1" kern="1200">
                          <a:solidFill>
                            <a:schemeClr val="dk1"/>
                          </a:solidFill>
                          <a:latin typeface="Constantia"/>
                        </a:defRPr>
                      </a:lvl5pPr>
                      <a:lvl6pPr marL="2286000" algn="l" defTabSz="914400" rtl="0" eaLnBrk="1" latinLnBrk="0" hangingPunct="1">
                        <a:defRPr sz="1800" b="1" kern="1200">
                          <a:solidFill>
                            <a:schemeClr val="dk1"/>
                          </a:solidFill>
                          <a:latin typeface="Constantia"/>
                        </a:defRPr>
                      </a:lvl6pPr>
                      <a:lvl7pPr marL="2743200" algn="l" defTabSz="914400" rtl="0" eaLnBrk="1" latinLnBrk="0" hangingPunct="1">
                        <a:defRPr sz="1800" b="1" kern="1200">
                          <a:solidFill>
                            <a:schemeClr val="dk1"/>
                          </a:solidFill>
                          <a:latin typeface="Constantia"/>
                        </a:defRPr>
                      </a:lvl7pPr>
                      <a:lvl8pPr marL="3200400" algn="l" defTabSz="914400" rtl="0" eaLnBrk="1" latinLnBrk="0" hangingPunct="1">
                        <a:defRPr sz="1800" b="1" kern="1200">
                          <a:solidFill>
                            <a:schemeClr val="dk1"/>
                          </a:solidFill>
                          <a:latin typeface="Constantia"/>
                        </a:defRPr>
                      </a:lvl8pPr>
                      <a:lvl9pPr marL="3657600" algn="l" defTabSz="914400" rtl="0" eaLnBrk="1" latinLnBrk="0" hangingPunct="1">
                        <a:defRPr sz="1800" b="1" kern="1200">
                          <a:solidFill>
                            <a:schemeClr val="dk1"/>
                          </a:solidFill>
                          <a:latin typeface="Constantia"/>
                        </a:defRPr>
                      </a:lvl9pPr>
                    </a:lstStyle>
                    <a:p>
                      <a:pPr marL="285750" marR="0" lvl="1" indent="-285750" algn="l" defTabSz="914400" rtl="0" eaLnBrk="1" latinLnBrk="0" hangingPunct="1">
                        <a:lnSpc>
                          <a:spcPct val="100000"/>
                        </a:lnSpc>
                        <a:spcBef>
                          <a:spcPts val="600"/>
                        </a:spcBef>
                        <a:spcAft>
                          <a:spcPts val="0"/>
                        </a:spcAft>
                        <a:buFont typeface="Wingdings" panose="05000000000000000000" pitchFamily="2" charset="2"/>
                        <a:buChar char="§"/>
                      </a:pPr>
                      <a:r>
                        <a:rPr lang="en-US" sz="2400" b="0" kern="1200" dirty="0" smtClean="0">
                          <a:effectLst/>
                          <a:latin typeface="+mj-lt"/>
                        </a:rPr>
                        <a:t>All</a:t>
                      </a:r>
                      <a:r>
                        <a:rPr lang="en-US" sz="2400" b="0" kern="1200" baseline="0" dirty="0" smtClean="0">
                          <a:effectLst/>
                          <a:latin typeface="+mj-lt"/>
                        </a:rPr>
                        <a:t> or some of the APTC is p</a:t>
                      </a:r>
                      <a:r>
                        <a:rPr lang="en-US" sz="2400" b="0" kern="1200" dirty="0" smtClean="0">
                          <a:effectLst/>
                          <a:latin typeface="+mj-lt"/>
                        </a:rPr>
                        <a:t>aid directly to the consumer’s</a:t>
                      </a:r>
                      <a:r>
                        <a:rPr lang="en-US" sz="2400" b="0" kern="1200" baseline="0" dirty="0" smtClean="0">
                          <a:effectLst/>
                          <a:latin typeface="+mj-lt"/>
                        </a:rPr>
                        <a:t> </a:t>
                      </a:r>
                      <a:r>
                        <a:rPr lang="en-US" sz="2400" b="0" kern="1200" dirty="0" smtClean="0">
                          <a:effectLst/>
                          <a:latin typeface="+mj-lt"/>
                        </a:rPr>
                        <a:t>plan on a monthly basis</a:t>
                      </a:r>
                    </a:p>
                    <a:p>
                      <a:pPr marL="285750" marR="0" lvl="1" indent="-285750" algn="l" defTabSz="914400" rtl="0" eaLnBrk="1" latinLnBrk="0" hangingPunct="1">
                        <a:lnSpc>
                          <a:spcPct val="100000"/>
                        </a:lnSpc>
                        <a:spcBef>
                          <a:spcPts val="600"/>
                        </a:spcBef>
                        <a:spcAft>
                          <a:spcPts val="0"/>
                        </a:spcAft>
                        <a:buFont typeface="Wingdings" panose="05000000000000000000" pitchFamily="2" charset="2"/>
                        <a:buChar char="§"/>
                      </a:pPr>
                      <a:r>
                        <a:rPr lang="en-US" sz="2400" b="0" kern="1200" dirty="0" smtClean="0">
                          <a:effectLst/>
                          <a:latin typeface="+mj-lt"/>
                        </a:rPr>
                        <a:t>The consumer pays the difference between the monthly premium and APTC</a:t>
                      </a:r>
                    </a:p>
                    <a:p>
                      <a:pPr marL="285750" marR="0" lvl="1" indent="-285750" algn="l" defTabSz="914400" rtl="0" eaLnBrk="1" latinLnBrk="0" hangingPunct="1">
                        <a:lnSpc>
                          <a:spcPct val="100000"/>
                        </a:lnSpc>
                        <a:spcBef>
                          <a:spcPts val="600"/>
                        </a:spcBef>
                        <a:spcAft>
                          <a:spcPts val="0"/>
                        </a:spcAft>
                        <a:buFont typeface="Wingdings" panose="05000000000000000000" pitchFamily="2" charset="2"/>
                        <a:buChar char="§"/>
                      </a:pPr>
                      <a:r>
                        <a:rPr lang="en-US" sz="2400" b="0" kern="1200" dirty="0" smtClean="0">
                          <a:effectLst/>
                          <a:latin typeface="+mj-lt"/>
                        </a:rPr>
                        <a:t>The consumer reconciles the APTC when you file a tax return for the coverage year</a:t>
                      </a:r>
                      <a:endParaRPr lang="en-US" sz="2400" b="0" baseline="0" dirty="0" smtClean="0">
                        <a:solidFill>
                          <a:schemeClr val="tx1"/>
                        </a:solidFill>
                        <a:effectLst/>
                        <a:latin typeface="+mj-lt"/>
                        <a:ea typeface="Calibri"/>
                        <a:cs typeface="Times New Roman"/>
                      </a:endParaRPr>
                    </a:p>
                  </a:txBody>
                  <a:tcPr marL="46152" marR="46152" marT="0" marB="0">
                    <a:lnL w="12700" cmpd="sng">
                      <a:solidFill>
                        <a:srgbClr val="72A3C4"/>
                      </a:solidFill>
                    </a:lnL>
                    <a:lnR w="12700" cmpd="sng">
                      <a:solidFill>
                        <a:srgbClr val="72A3C4"/>
                      </a:solidFill>
                    </a:lnR>
                    <a:lnT w="12700" cmpd="sng">
                      <a:solidFill>
                        <a:srgbClr val="72A3C4"/>
                      </a:solidFill>
                    </a:lnT>
                    <a:lnB w="12700" cmpd="sng">
                      <a:solidFill>
                        <a:srgbClr val="72A3C4"/>
                      </a:solidFill>
                    </a:lnB>
                    <a:lnTlToBr w="12700" cmpd="sng">
                      <a:noFill/>
                      <a:prstDash val="solid"/>
                    </a:lnTlToBr>
                    <a:lnBlToTr w="12700" cmpd="sng">
                      <a:noFill/>
                      <a:prstDash val="solid"/>
                    </a:lnBlToTr>
                    <a:solidFill>
                      <a:srgbClr val="6B94C7">
                        <a:lumMod val="20000"/>
                        <a:lumOff val="80000"/>
                      </a:srgbClr>
                    </a:solidFill>
                  </a:tcPr>
                </a:tc>
              </a:tr>
              <a:tr h="265014">
                <a:tc>
                  <a:txBody>
                    <a:bodyPr/>
                    <a:lstStyle>
                      <a:lvl1pPr marL="0" algn="l" defTabSz="914400" rtl="0" eaLnBrk="1" latinLnBrk="0" hangingPunct="1">
                        <a:defRPr sz="1800" b="1" kern="1200">
                          <a:solidFill>
                            <a:schemeClr val="dk1"/>
                          </a:solidFill>
                          <a:latin typeface="Constantia"/>
                        </a:defRPr>
                      </a:lvl1pPr>
                      <a:lvl2pPr marL="457200" algn="l" defTabSz="914400" rtl="0" eaLnBrk="1" latinLnBrk="0" hangingPunct="1">
                        <a:defRPr sz="1800" b="1" kern="1200">
                          <a:solidFill>
                            <a:schemeClr val="dk1"/>
                          </a:solidFill>
                          <a:latin typeface="Constantia"/>
                        </a:defRPr>
                      </a:lvl2pPr>
                      <a:lvl3pPr marL="914400" algn="l" defTabSz="914400" rtl="0" eaLnBrk="1" latinLnBrk="0" hangingPunct="1">
                        <a:defRPr sz="1800" b="1" kern="1200">
                          <a:solidFill>
                            <a:schemeClr val="dk1"/>
                          </a:solidFill>
                          <a:latin typeface="Constantia"/>
                        </a:defRPr>
                      </a:lvl3pPr>
                      <a:lvl4pPr marL="1371600" algn="l" defTabSz="914400" rtl="0" eaLnBrk="1" latinLnBrk="0" hangingPunct="1">
                        <a:defRPr sz="1800" b="1" kern="1200">
                          <a:solidFill>
                            <a:schemeClr val="dk1"/>
                          </a:solidFill>
                          <a:latin typeface="Constantia"/>
                        </a:defRPr>
                      </a:lvl4pPr>
                      <a:lvl5pPr marL="1828800" algn="l" defTabSz="914400" rtl="0" eaLnBrk="1" latinLnBrk="0" hangingPunct="1">
                        <a:defRPr sz="1800" b="1" kern="1200">
                          <a:solidFill>
                            <a:schemeClr val="dk1"/>
                          </a:solidFill>
                          <a:latin typeface="Constantia"/>
                        </a:defRPr>
                      </a:lvl5pPr>
                      <a:lvl6pPr marL="2286000" algn="l" defTabSz="914400" rtl="0" eaLnBrk="1" latinLnBrk="0" hangingPunct="1">
                        <a:defRPr sz="1800" b="1" kern="1200">
                          <a:solidFill>
                            <a:schemeClr val="dk1"/>
                          </a:solidFill>
                          <a:latin typeface="Constantia"/>
                        </a:defRPr>
                      </a:lvl6pPr>
                      <a:lvl7pPr marL="2743200" algn="l" defTabSz="914400" rtl="0" eaLnBrk="1" latinLnBrk="0" hangingPunct="1">
                        <a:defRPr sz="1800" b="1" kern="1200">
                          <a:solidFill>
                            <a:schemeClr val="dk1"/>
                          </a:solidFill>
                          <a:latin typeface="Constantia"/>
                        </a:defRPr>
                      </a:lvl7pPr>
                      <a:lvl8pPr marL="3200400" algn="l" defTabSz="914400" rtl="0" eaLnBrk="1" latinLnBrk="0" hangingPunct="1">
                        <a:defRPr sz="1800" b="1" kern="1200">
                          <a:solidFill>
                            <a:schemeClr val="dk1"/>
                          </a:solidFill>
                          <a:latin typeface="Constantia"/>
                        </a:defRPr>
                      </a:lvl8pPr>
                      <a:lvl9pPr marL="3657600" algn="l" defTabSz="914400" rtl="0" eaLnBrk="1" latinLnBrk="0" hangingPunct="1">
                        <a:defRPr sz="1800" b="1" kern="1200">
                          <a:solidFill>
                            <a:schemeClr val="dk1"/>
                          </a:solidFill>
                          <a:latin typeface="Constantia"/>
                        </a:defRPr>
                      </a:lvl9pPr>
                    </a:lstStyle>
                    <a:p>
                      <a:pPr marL="0" marR="0" algn="ctr">
                        <a:lnSpc>
                          <a:spcPct val="100000"/>
                        </a:lnSpc>
                        <a:spcBef>
                          <a:spcPts val="600"/>
                        </a:spcBef>
                        <a:spcAft>
                          <a:spcPts val="0"/>
                        </a:spcAft>
                      </a:pPr>
                      <a:r>
                        <a:rPr lang="en-US" sz="2400" b="0" dirty="0" smtClean="0">
                          <a:solidFill>
                            <a:schemeClr val="bg1"/>
                          </a:solidFill>
                          <a:effectLst/>
                          <a:latin typeface="+mj-lt"/>
                        </a:rPr>
                        <a:t>Choose to Get It Later</a:t>
                      </a:r>
                      <a:endParaRPr lang="en-US" sz="2400" b="0" dirty="0">
                        <a:solidFill>
                          <a:schemeClr val="bg1"/>
                        </a:solidFill>
                        <a:effectLst/>
                        <a:latin typeface="+mj-lt"/>
                        <a:ea typeface="Calibri"/>
                        <a:cs typeface="Times New Roman"/>
                      </a:endParaRPr>
                    </a:p>
                  </a:txBody>
                  <a:tcPr marL="46152" marR="46152" marT="0" marB="0" anchor="ctr">
                    <a:lnL w="12700" cmpd="sng">
                      <a:solidFill>
                        <a:srgbClr val="72A3C4"/>
                      </a:solidFill>
                    </a:lnL>
                    <a:lnR w="12700" cmpd="sng">
                      <a:solidFill>
                        <a:srgbClr val="72A3C4"/>
                      </a:solidFill>
                    </a:lnR>
                    <a:lnT w="12700" cmpd="sng">
                      <a:solidFill>
                        <a:srgbClr val="72A3C4"/>
                      </a:solidFill>
                    </a:lnT>
                    <a:lnB w="12700" cmpd="sng">
                      <a:solidFill>
                        <a:srgbClr val="72A3C4"/>
                      </a:solidFill>
                    </a:lnB>
                    <a:lnTlToBr w="12700" cmpd="sng">
                      <a:noFill/>
                      <a:prstDash val="solid"/>
                    </a:lnTlToBr>
                    <a:lnBlToTr w="12700" cmpd="sng">
                      <a:noFill/>
                      <a:prstDash val="solid"/>
                    </a:lnBlToTr>
                    <a:solidFill>
                      <a:srgbClr val="6B94C7">
                        <a:lumMod val="75000"/>
                      </a:srgbClr>
                    </a:solidFill>
                  </a:tcPr>
                </a:tc>
              </a:tr>
              <a:tr h="1246295">
                <a:tc>
                  <a:txBody>
                    <a:bodyPr/>
                    <a:lstStyle>
                      <a:lvl1pPr marL="0" algn="l" defTabSz="914400" rtl="0" eaLnBrk="1" latinLnBrk="0" hangingPunct="1">
                        <a:defRPr sz="1800" b="1" kern="1200">
                          <a:solidFill>
                            <a:schemeClr val="dk1"/>
                          </a:solidFill>
                          <a:latin typeface="Constantia"/>
                        </a:defRPr>
                      </a:lvl1pPr>
                      <a:lvl2pPr marL="457200" algn="l" defTabSz="914400" rtl="0" eaLnBrk="1" latinLnBrk="0" hangingPunct="1">
                        <a:defRPr sz="1800" b="1" kern="1200">
                          <a:solidFill>
                            <a:schemeClr val="dk1"/>
                          </a:solidFill>
                          <a:latin typeface="Constantia"/>
                        </a:defRPr>
                      </a:lvl2pPr>
                      <a:lvl3pPr marL="914400" algn="l" defTabSz="914400" rtl="0" eaLnBrk="1" latinLnBrk="0" hangingPunct="1">
                        <a:defRPr sz="1800" b="1" kern="1200">
                          <a:solidFill>
                            <a:schemeClr val="dk1"/>
                          </a:solidFill>
                          <a:latin typeface="Constantia"/>
                        </a:defRPr>
                      </a:lvl3pPr>
                      <a:lvl4pPr marL="1371600" algn="l" defTabSz="914400" rtl="0" eaLnBrk="1" latinLnBrk="0" hangingPunct="1">
                        <a:defRPr sz="1800" b="1" kern="1200">
                          <a:solidFill>
                            <a:schemeClr val="dk1"/>
                          </a:solidFill>
                          <a:latin typeface="Constantia"/>
                        </a:defRPr>
                      </a:lvl4pPr>
                      <a:lvl5pPr marL="1828800" algn="l" defTabSz="914400" rtl="0" eaLnBrk="1" latinLnBrk="0" hangingPunct="1">
                        <a:defRPr sz="1800" b="1" kern="1200">
                          <a:solidFill>
                            <a:schemeClr val="dk1"/>
                          </a:solidFill>
                          <a:latin typeface="Constantia"/>
                        </a:defRPr>
                      </a:lvl5pPr>
                      <a:lvl6pPr marL="2286000" algn="l" defTabSz="914400" rtl="0" eaLnBrk="1" latinLnBrk="0" hangingPunct="1">
                        <a:defRPr sz="1800" b="1" kern="1200">
                          <a:solidFill>
                            <a:schemeClr val="dk1"/>
                          </a:solidFill>
                          <a:latin typeface="Constantia"/>
                        </a:defRPr>
                      </a:lvl6pPr>
                      <a:lvl7pPr marL="2743200" algn="l" defTabSz="914400" rtl="0" eaLnBrk="1" latinLnBrk="0" hangingPunct="1">
                        <a:defRPr sz="1800" b="1" kern="1200">
                          <a:solidFill>
                            <a:schemeClr val="dk1"/>
                          </a:solidFill>
                          <a:latin typeface="Constantia"/>
                        </a:defRPr>
                      </a:lvl7pPr>
                      <a:lvl8pPr marL="3200400" algn="l" defTabSz="914400" rtl="0" eaLnBrk="1" latinLnBrk="0" hangingPunct="1">
                        <a:defRPr sz="1800" b="1" kern="1200">
                          <a:solidFill>
                            <a:schemeClr val="dk1"/>
                          </a:solidFill>
                          <a:latin typeface="Constantia"/>
                        </a:defRPr>
                      </a:lvl8pPr>
                      <a:lvl9pPr marL="3657600" algn="l" defTabSz="914400" rtl="0" eaLnBrk="1" latinLnBrk="0" hangingPunct="1">
                        <a:defRPr sz="1800" b="1" kern="1200">
                          <a:solidFill>
                            <a:schemeClr val="dk1"/>
                          </a:solidFill>
                          <a:latin typeface="Constantia"/>
                        </a:defRPr>
                      </a:lvl9pPr>
                    </a:lstStyle>
                    <a:p>
                      <a:pPr marL="285750" marR="0" indent="-285750" algn="l">
                        <a:lnSpc>
                          <a:spcPct val="100000"/>
                        </a:lnSpc>
                        <a:spcBef>
                          <a:spcPts val="600"/>
                        </a:spcBef>
                        <a:spcAft>
                          <a:spcPts val="0"/>
                        </a:spcAft>
                        <a:buFont typeface="Wingdings" panose="05000000000000000000" pitchFamily="2" charset="2"/>
                        <a:buChar char="§"/>
                        <a:tabLst/>
                      </a:pPr>
                      <a:r>
                        <a:rPr lang="en-US" sz="2400" b="0" dirty="0" smtClean="0">
                          <a:effectLst/>
                          <a:latin typeface="+mj-lt"/>
                        </a:rPr>
                        <a:t>Don’t request any advance payments</a:t>
                      </a:r>
                    </a:p>
                    <a:p>
                      <a:pPr marL="285750" marR="0" indent="-285750" algn="l">
                        <a:lnSpc>
                          <a:spcPct val="100000"/>
                        </a:lnSpc>
                        <a:spcBef>
                          <a:spcPts val="600"/>
                        </a:spcBef>
                        <a:spcAft>
                          <a:spcPts val="0"/>
                        </a:spcAft>
                        <a:buFont typeface="Wingdings" panose="05000000000000000000" pitchFamily="2" charset="2"/>
                        <a:buChar char="§"/>
                        <a:tabLst/>
                      </a:pPr>
                      <a:r>
                        <a:rPr lang="en-US" sz="2400" b="0" dirty="0" smtClean="0">
                          <a:effectLst/>
                          <a:latin typeface="+mj-lt"/>
                        </a:rPr>
                        <a:t>The consumer pays the entire monthly plan premium</a:t>
                      </a:r>
                    </a:p>
                    <a:p>
                      <a:pPr marL="285750" marR="0" indent="-285750" algn="l">
                        <a:lnSpc>
                          <a:spcPct val="100000"/>
                        </a:lnSpc>
                        <a:spcBef>
                          <a:spcPts val="600"/>
                        </a:spcBef>
                        <a:spcAft>
                          <a:spcPts val="0"/>
                        </a:spcAft>
                        <a:buFont typeface="Wingdings" panose="05000000000000000000" pitchFamily="2" charset="2"/>
                        <a:buChar char="§"/>
                        <a:tabLst/>
                      </a:pPr>
                      <a:r>
                        <a:rPr lang="en-US" sz="2400" b="0" dirty="0" smtClean="0">
                          <a:effectLst/>
                          <a:latin typeface="+mj-lt"/>
                        </a:rPr>
                        <a:t>The consumer claims the full amount on the tax return filed for the coverage year</a:t>
                      </a:r>
                      <a:endParaRPr lang="en-US" sz="2400" b="0" dirty="0" smtClean="0">
                        <a:solidFill>
                          <a:schemeClr val="tx1"/>
                        </a:solidFill>
                        <a:effectLst/>
                        <a:latin typeface="+mj-lt"/>
                        <a:ea typeface="Calibri"/>
                        <a:cs typeface="Times New Roman"/>
                      </a:endParaRPr>
                    </a:p>
                  </a:txBody>
                  <a:tcPr marL="46152" marR="46152" marT="0" marB="0" anchor="ctr">
                    <a:lnL w="12700" cmpd="sng">
                      <a:solidFill>
                        <a:srgbClr val="72A3C4"/>
                      </a:solidFill>
                    </a:lnL>
                    <a:lnR w="12700" cmpd="sng">
                      <a:solidFill>
                        <a:srgbClr val="72A3C4"/>
                      </a:solidFill>
                    </a:lnR>
                    <a:lnT w="12700" cmpd="sng">
                      <a:solidFill>
                        <a:srgbClr val="72A3C4"/>
                      </a:solidFill>
                    </a:lnT>
                    <a:lnB w="12700" cmpd="sng">
                      <a:solidFill>
                        <a:srgbClr val="72A3C4"/>
                      </a:solidFill>
                    </a:lnB>
                    <a:lnTlToBr w="12700" cmpd="sng">
                      <a:noFill/>
                      <a:prstDash val="solid"/>
                    </a:lnTlToBr>
                    <a:lnBlToTr w="12700" cmpd="sng">
                      <a:noFill/>
                      <a:prstDash val="solid"/>
                    </a:lnBlToTr>
                    <a:solidFill>
                      <a:srgbClr val="6B94C7">
                        <a:lumMod val="20000"/>
                        <a:lumOff val="80000"/>
                      </a:srgbClr>
                    </a:solidFill>
                  </a:tcPr>
                </a:tc>
              </a:tr>
            </a:tbl>
          </a:graphicData>
        </a:graphic>
      </p:graphicFrame>
      <p:sp>
        <p:nvSpPr>
          <p:cNvPr id="10" name="Footer Placeholder 13"/>
          <p:cNvSpPr txBox="1">
            <a:spLocks/>
          </p:cNvSpPr>
          <p:nvPr/>
        </p:nvSpPr>
        <p:spPr>
          <a:xfrm>
            <a:off x="2590800" y="6340475"/>
            <a:ext cx="3962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smtClean="0">
                <a:latin typeface="Calibri" panose="020F0502020204030204" pitchFamily="34" charset="0"/>
              </a:rPr>
              <a:t>Marketplace Coverage and Taxes</a:t>
            </a:r>
            <a:endParaRPr lang="en-US" sz="1200" dirty="0">
              <a:latin typeface="Calibri" panose="020F0502020204030204" pitchFamily="34" charset="0"/>
            </a:endParaRPr>
          </a:p>
        </p:txBody>
      </p:sp>
      <p:sp>
        <p:nvSpPr>
          <p:cNvPr id="12" name="Date Placeholder 13"/>
          <p:cNvSpPr txBox="1">
            <a:spLocks/>
          </p:cNvSpPr>
          <p:nvPr/>
        </p:nvSpPr>
        <p:spPr>
          <a:xfrm>
            <a:off x="457200" y="6340475"/>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smtClean="0">
                <a:latin typeface="+mj-lt"/>
              </a:rPr>
              <a:t>March </a:t>
            </a:r>
            <a:r>
              <a:rPr lang="en-US" sz="1200" dirty="0" smtClean="0">
                <a:latin typeface="+mj-lt"/>
              </a:rPr>
              <a:t>2016</a:t>
            </a:r>
            <a:endParaRPr lang="en-US" sz="1200" dirty="0">
              <a:latin typeface="+mj-lt"/>
            </a:endParaRPr>
          </a:p>
        </p:txBody>
      </p:sp>
      <p:sp>
        <p:nvSpPr>
          <p:cNvPr id="14" name="Slide Number Placeholder 4"/>
          <p:cNvSpPr txBox="1">
            <a:spLocks/>
          </p:cNvSpPr>
          <p:nvPr/>
        </p:nvSpPr>
        <p:spPr>
          <a:xfrm>
            <a:off x="7772400" y="6324600"/>
            <a:ext cx="990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smtClean="0">
                <a:latin typeface="+mj-lt"/>
              </a:rPr>
              <a:t>22</a:t>
            </a:r>
            <a:endParaRPr lang="en-US" sz="1200" dirty="0">
              <a:latin typeface="+mj-lt"/>
            </a:endParaRPr>
          </a:p>
        </p:txBody>
      </p:sp>
    </p:spTree>
    <p:extLst>
      <p:ext uri="{BB962C8B-B14F-4D97-AF65-F5344CB8AC3E}">
        <p14:creationId xmlns:p14="http://schemas.microsoft.com/office/powerpoint/2010/main" val="34426009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Report All Changes</a:t>
            </a:r>
            <a:endParaRPr lang="en-US" dirty="0"/>
          </a:p>
        </p:txBody>
      </p:sp>
      <p:sp>
        <p:nvSpPr>
          <p:cNvPr id="2" name="Content Placeholder 1"/>
          <p:cNvSpPr>
            <a:spLocks noGrp="1"/>
          </p:cNvSpPr>
          <p:nvPr>
            <p:ph idx="1"/>
          </p:nvPr>
        </p:nvSpPr>
        <p:spPr/>
        <p:txBody>
          <a:bodyPr/>
          <a:lstStyle/>
          <a:p>
            <a:pPr>
              <a:buFont typeface="Wingdings" panose="05000000000000000000" pitchFamily="2" charset="2"/>
              <a:buChar char="§"/>
            </a:pPr>
            <a:r>
              <a:rPr lang="en-US" dirty="0" smtClean="0"/>
              <a:t>Consumers </a:t>
            </a:r>
            <a:r>
              <a:rPr lang="en-US" dirty="0"/>
              <a:t>should report all changes in the information </a:t>
            </a:r>
            <a:r>
              <a:rPr lang="en-US" dirty="0" smtClean="0"/>
              <a:t>they </a:t>
            </a:r>
            <a:r>
              <a:rPr lang="en-US" dirty="0"/>
              <a:t>provided on </a:t>
            </a:r>
            <a:r>
              <a:rPr lang="en-US" dirty="0" smtClean="0"/>
              <a:t>their </a:t>
            </a:r>
            <a:r>
              <a:rPr lang="en-US" dirty="0"/>
              <a:t>application </a:t>
            </a:r>
            <a:endParaRPr lang="en-US" dirty="0" smtClean="0"/>
          </a:p>
          <a:p>
            <a:pPr lvl="1">
              <a:buFont typeface="Arial" panose="020B0604020202020204" pitchFamily="34" charset="0"/>
              <a:buChar char="•"/>
            </a:pPr>
            <a:r>
              <a:rPr lang="en-US" dirty="0" smtClean="0"/>
              <a:t>To </a:t>
            </a:r>
            <a:r>
              <a:rPr lang="en-US" dirty="0"/>
              <a:t>avoid owing money, if </a:t>
            </a:r>
            <a:r>
              <a:rPr lang="en-US" dirty="0" smtClean="0"/>
              <a:t>they </a:t>
            </a:r>
            <a:r>
              <a:rPr lang="en-US" dirty="0"/>
              <a:t>got more PTC then </a:t>
            </a:r>
            <a:r>
              <a:rPr lang="en-US" dirty="0" smtClean="0"/>
              <a:t>they </a:t>
            </a:r>
            <a:r>
              <a:rPr lang="en-US" dirty="0"/>
              <a:t>were eligible for, after reconciliation on </a:t>
            </a:r>
            <a:r>
              <a:rPr lang="en-US" dirty="0" smtClean="0"/>
              <a:t>their </a:t>
            </a:r>
            <a:r>
              <a:rPr lang="en-US" dirty="0"/>
              <a:t>tax </a:t>
            </a:r>
            <a:r>
              <a:rPr lang="en-US" dirty="0" smtClean="0"/>
              <a:t>return, or </a:t>
            </a:r>
          </a:p>
          <a:p>
            <a:pPr lvl="1">
              <a:buFont typeface="Arial" panose="020B0604020202020204" pitchFamily="34" charset="0"/>
              <a:buChar char="•"/>
            </a:pPr>
            <a:r>
              <a:rPr lang="en-US" dirty="0" smtClean="0"/>
              <a:t>They </a:t>
            </a:r>
            <a:r>
              <a:rPr lang="en-US" dirty="0"/>
              <a:t>could get money back or credited against any tax </a:t>
            </a:r>
            <a:r>
              <a:rPr lang="en-US" dirty="0" smtClean="0"/>
              <a:t>they </a:t>
            </a:r>
            <a:r>
              <a:rPr lang="en-US" dirty="0"/>
              <a:t>may owe if </a:t>
            </a:r>
            <a:r>
              <a:rPr lang="en-US" dirty="0" smtClean="0"/>
              <a:t>they </a:t>
            </a:r>
            <a:r>
              <a:rPr lang="en-US" dirty="0"/>
              <a:t>didn’t get all the PTC for which you were eligible.</a:t>
            </a:r>
          </a:p>
          <a:p>
            <a:endParaRPr lang="en-US" dirty="0"/>
          </a:p>
        </p:txBody>
      </p:sp>
      <p:sp>
        <p:nvSpPr>
          <p:cNvPr id="10" name="Footer Placeholder 13"/>
          <p:cNvSpPr txBox="1">
            <a:spLocks/>
          </p:cNvSpPr>
          <p:nvPr/>
        </p:nvSpPr>
        <p:spPr>
          <a:xfrm>
            <a:off x="2590800" y="6340475"/>
            <a:ext cx="3962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smtClean="0">
                <a:latin typeface="Calibri" panose="020F0502020204030204" pitchFamily="34" charset="0"/>
              </a:rPr>
              <a:t>Marketplace Coverage and Taxes</a:t>
            </a:r>
            <a:endParaRPr lang="en-US" sz="1200" dirty="0">
              <a:latin typeface="Calibri" panose="020F0502020204030204" pitchFamily="34" charset="0"/>
            </a:endParaRPr>
          </a:p>
        </p:txBody>
      </p:sp>
      <p:sp>
        <p:nvSpPr>
          <p:cNvPr id="12" name="Date Placeholder 13"/>
          <p:cNvSpPr txBox="1">
            <a:spLocks/>
          </p:cNvSpPr>
          <p:nvPr/>
        </p:nvSpPr>
        <p:spPr>
          <a:xfrm>
            <a:off x="457200" y="6340475"/>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smtClean="0">
                <a:latin typeface="+mj-lt"/>
              </a:rPr>
              <a:t>March </a:t>
            </a:r>
            <a:r>
              <a:rPr lang="en-US" sz="1200" dirty="0" smtClean="0">
                <a:latin typeface="+mj-lt"/>
              </a:rPr>
              <a:t>2016</a:t>
            </a:r>
            <a:endParaRPr lang="en-US" sz="1200" dirty="0">
              <a:latin typeface="+mj-lt"/>
            </a:endParaRPr>
          </a:p>
        </p:txBody>
      </p:sp>
      <p:sp>
        <p:nvSpPr>
          <p:cNvPr id="14" name="Slide Number Placeholder 4"/>
          <p:cNvSpPr txBox="1">
            <a:spLocks/>
          </p:cNvSpPr>
          <p:nvPr/>
        </p:nvSpPr>
        <p:spPr>
          <a:xfrm>
            <a:off x="7772400" y="6324600"/>
            <a:ext cx="990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smtClean="0">
                <a:latin typeface="+mj-lt"/>
              </a:rPr>
              <a:t>23</a:t>
            </a:r>
            <a:endParaRPr lang="en-US" sz="1200" dirty="0">
              <a:latin typeface="+mj-lt"/>
            </a:endParaRPr>
          </a:p>
        </p:txBody>
      </p:sp>
    </p:spTree>
    <p:extLst>
      <p:ext uri="{BB962C8B-B14F-4D97-AF65-F5344CB8AC3E}">
        <p14:creationId xmlns:p14="http://schemas.microsoft.com/office/powerpoint/2010/main" val="11306545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What’s the Difference Between </a:t>
            </a:r>
            <a:r>
              <a:rPr lang="en-US" dirty="0"/>
              <a:t>APTC and </a:t>
            </a:r>
            <a:r>
              <a:rPr lang="en-US" dirty="0" smtClean="0"/>
              <a:t>PTC?</a:t>
            </a:r>
            <a:endParaRPr lang="en-US" dirty="0"/>
          </a:p>
        </p:txBody>
      </p:sp>
      <p:graphicFrame>
        <p:nvGraphicFramePr>
          <p:cNvPr id="11" name="Content Placeholder 3" descr="Table describing the differences between APTC and PTC&#10;&#10;When it is determined: &#10;APTC - With submission of the Marketplace application&#10;PTC - With submission of a Federal income tax return&#10;&#10;Who makes the determination:&#10;APTC-The Marketplace&#10;PTC-The IRS&#10;&#10;How is it calculated&#10;APTC - Based on estimated household income and family size reported on the Marketplace application&#10;PTC - Based on actual household in" title="Table describing the differences between APTC and PTC"/>
          <p:cNvGraphicFramePr>
            <a:graphicFrameLocks/>
          </p:cNvGraphicFramePr>
          <p:nvPr>
            <p:extLst>
              <p:ext uri="{D42A27DB-BD31-4B8C-83A1-F6EECF244321}">
                <p14:modId xmlns:p14="http://schemas.microsoft.com/office/powerpoint/2010/main" val="1073844647"/>
              </p:ext>
            </p:extLst>
          </p:nvPr>
        </p:nvGraphicFramePr>
        <p:xfrm>
          <a:off x="152400" y="1295400"/>
          <a:ext cx="8839200" cy="4896206"/>
        </p:xfrm>
        <a:graphic>
          <a:graphicData uri="http://schemas.openxmlformats.org/drawingml/2006/table">
            <a:tbl>
              <a:tblPr firstRow="1" bandRow="1"/>
              <a:tblGrid>
                <a:gridCol w="2358454"/>
                <a:gridCol w="3432746"/>
                <a:gridCol w="3048000"/>
              </a:tblGrid>
              <a:tr h="476606">
                <a:tc>
                  <a:txBody>
                    <a:bodyPr/>
                    <a:lstStyle>
                      <a:lvl1pPr marL="0" algn="l" defTabSz="914400" rtl="0" eaLnBrk="1" latinLnBrk="0" hangingPunct="1">
                        <a:defRPr sz="1800" b="1" kern="1200">
                          <a:solidFill>
                            <a:schemeClr val="lt1"/>
                          </a:solidFill>
                          <a:latin typeface="Constantia"/>
                        </a:defRPr>
                      </a:lvl1pPr>
                      <a:lvl2pPr marL="457200" algn="l" defTabSz="914400" rtl="0" eaLnBrk="1" latinLnBrk="0" hangingPunct="1">
                        <a:defRPr sz="1800" b="1" kern="1200">
                          <a:solidFill>
                            <a:schemeClr val="lt1"/>
                          </a:solidFill>
                          <a:latin typeface="Constantia"/>
                        </a:defRPr>
                      </a:lvl2pPr>
                      <a:lvl3pPr marL="914400" algn="l" defTabSz="914400" rtl="0" eaLnBrk="1" latinLnBrk="0" hangingPunct="1">
                        <a:defRPr sz="1800" b="1" kern="1200">
                          <a:solidFill>
                            <a:schemeClr val="lt1"/>
                          </a:solidFill>
                          <a:latin typeface="Constantia"/>
                        </a:defRPr>
                      </a:lvl3pPr>
                      <a:lvl4pPr marL="1371600" algn="l" defTabSz="914400" rtl="0" eaLnBrk="1" latinLnBrk="0" hangingPunct="1">
                        <a:defRPr sz="1800" b="1" kern="1200">
                          <a:solidFill>
                            <a:schemeClr val="lt1"/>
                          </a:solidFill>
                          <a:latin typeface="Constantia"/>
                        </a:defRPr>
                      </a:lvl4pPr>
                      <a:lvl5pPr marL="1828800" algn="l" defTabSz="914400" rtl="0" eaLnBrk="1" latinLnBrk="0" hangingPunct="1">
                        <a:defRPr sz="1800" b="1" kern="1200">
                          <a:solidFill>
                            <a:schemeClr val="lt1"/>
                          </a:solidFill>
                          <a:latin typeface="Constantia"/>
                        </a:defRPr>
                      </a:lvl5pPr>
                      <a:lvl6pPr marL="2286000" algn="l" defTabSz="914400" rtl="0" eaLnBrk="1" latinLnBrk="0" hangingPunct="1">
                        <a:defRPr sz="1800" b="1" kern="1200">
                          <a:solidFill>
                            <a:schemeClr val="lt1"/>
                          </a:solidFill>
                          <a:latin typeface="Constantia"/>
                        </a:defRPr>
                      </a:lvl6pPr>
                      <a:lvl7pPr marL="2743200" algn="l" defTabSz="914400" rtl="0" eaLnBrk="1" latinLnBrk="0" hangingPunct="1">
                        <a:defRPr sz="1800" b="1" kern="1200">
                          <a:solidFill>
                            <a:schemeClr val="lt1"/>
                          </a:solidFill>
                          <a:latin typeface="Constantia"/>
                        </a:defRPr>
                      </a:lvl7pPr>
                      <a:lvl8pPr marL="3200400" algn="l" defTabSz="914400" rtl="0" eaLnBrk="1" latinLnBrk="0" hangingPunct="1">
                        <a:defRPr sz="1800" b="1" kern="1200">
                          <a:solidFill>
                            <a:schemeClr val="lt1"/>
                          </a:solidFill>
                          <a:latin typeface="Constantia"/>
                        </a:defRPr>
                      </a:lvl8pPr>
                      <a:lvl9pPr marL="3657600" algn="l" defTabSz="914400" rtl="0" eaLnBrk="1" latinLnBrk="0" hangingPunct="1">
                        <a:defRPr sz="1800" b="1" kern="1200">
                          <a:solidFill>
                            <a:schemeClr val="lt1"/>
                          </a:solidFill>
                          <a:latin typeface="Constantia"/>
                        </a:defRPr>
                      </a:lvl9pPr>
                    </a:lstStyle>
                    <a:p>
                      <a:r>
                        <a:rPr lang="en-US" sz="2400" dirty="0" smtClean="0">
                          <a:latin typeface="+mj-lt"/>
                        </a:rPr>
                        <a:t>Differences</a:t>
                      </a:r>
                      <a:endParaRPr lang="en-US" sz="2400" dirty="0">
                        <a:latin typeface="+mj-lt"/>
                      </a:endParaRPr>
                    </a:p>
                  </a:txBody>
                  <a:tcPr>
                    <a:lnL w="12700" cmpd="sng">
                      <a:solidFill>
                        <a:srgbClr val="72A3C4"/>
                      </a:solidFill>
                    </a:lnL>
                    <a:lnR>
                      <a:noFill/>
                    </a:lnR>
                    <a:lnT w="12700" cmpd="sng">
                      <a:solidFill>
                        <a:srgbClr val="72A3C4"/>
                      </a:solidFill>
                    </a:lnT>
                    <a:lnB w="12700" cmpd="sng">
                      <a:solidFill>
                        <a:srgbClr val="72A3C4"/>
                      </a:solidFill>
                    </a:lnB>
                    <a:lnTlToBr w="12700" cmpd="sng">
                      <a:noFill/>
                      <a:prstDash val="solid"/>
                    </a:lnTlToBr>
                    <a:lnBlToTr w="12700" cmpd="sng">
                      <a:noFill/>
                      <a:prstDash val="solid"/>
                    </a:lnBlToTr>
                    <a:solidFill>
                      <a:srgbClr val="6B94C7">
                        <a:lumMod val="75000"/>
                      </a:srgbClr>
                    </a:solidFill>
                  </a:tcPr>
                </a:tc>
                <a:tc>
                  <a:txBody>
                    <a:bodyPr/>
                    <a:lstStyle>
                      <a:lvl1pPr marL="0" algn="l" defTabSz="914400" rtl="0" eaLnBrk="1" latinLnBrk="0" hangingPunct="1">
                        <a:defRPr sz="1800" b="1" kern="1200">
                          <a:solidFill>
                            <a:schemeClr val="lt1"/>
                          </a:solidFill>
                          <a:latin typeface="Constantia"/>
                        </a:defRPr>
                      </a:lvl1pPr>
                      <a:lvl2pPr marL="457200" algn="l" defTabSz="914400" rtl="0" eaLnBrk="1" latinLnBrk="0" hangingPunct="1">
                        <a:defRPr sz="1800" b="1" kern="1200">
                          <a:solidFill>
                            <a:schemeClr val="lt1"/>
                          </a:solidFill>
                          <a:latin typeface="Constantia"/>
                        </a:defRPr>
                      </a:lvl2pPr>
                      <a:lvl3pPr marL="914400" algn="l" defTabSz="914400" rtl="0" eaLnBrk="1" latinLnBrk="0" hangingPunct="1">
                        <a:defRPr sz="1800" b="1" kern="1200">
                          <a:solidFill>
                            <a:schemeClr val="lt1"/>
                          </a:solidFill>
                          <a:latin typeface="Constantia"/>
                        </a:defRPr>
                      </a:lvl3pPr>
                      <a:lvl4pPr marL="1371600" algn="l" defTabSz="914400" rtl="0" eaLnBrk="1" latinLnBrk="0" hangingPunct="1">
                        <a:defRPr sz="1800" b="1" kern="1200">
                          <a:solidFill>
                            <a:schemeClr val="lt1"/>
                          </a:solidFill>
                          <a:latin typeface="Constantia"/>
                        </a:defRPr>
                      </a:lvl4pPr>
                      <a:lvl5pPr marL="1828800" algn="l" defTabSz="914400" rtl="0" eaLnBrk="1" latinLnBrk="0" hangingPunct="1">
                        <a:defRPr sz="1800" b="1" kern="1200">
                          <a:solidFill>
                            <a:schemeClr val="lt1"/>
                          </a:solidFill>
                          <a:latin typeface="Constantia"/>
                        </a:defRPr>
                      </a:lvl5pPr>
                      <a:lvl6pPr marL="2286000" algn="l" defTabSz="914400" rtl="0" eaLnBrk="1" latinLnBrk="0" hangingPunct="1">
                        <a:defRPr sz="1800" b="1" kern="1200">
                          <a:solidFill>
                            <a:schemeClr val="lt1"/>
                          </a:solidFill>
                          <a:latin typeface="Constantia"/>
                        </a:defRPr>
                      </a:lvl6pPr>
                      <a:lvl7pPr marL="2743200" algn="l" defTabSz="914400" rtl="0" eaLnBrk="1" latinLnBrk="0" hangingPunct="1">
                        <a:defRPr sz="1800" b="1" kern="1200">
                          <a:solidFill>
                            <a:schemeClr val="lt1"/>
                          </a:solidFill>
                          <a:latin typeface="Constantia"/>
                        </a:defRPr>
                      </a:lvl7pPr>
                      <a:lvl8pPr marL="3200400" algn="l" defTabSz="914400" rtl="0" eaLnBrk="1" latinLnBrk="0" hangingPunct="1">
                        <a:defRPr sz="1800" b="1" kern="1200">
                          <a:solidFill>
                            <a:schemeClr val="lt1"/>
                          </a:solidFill>
                          <a:latin typeface="Constantia"/>
                        </a:defRPr>
                      </a:lvl8pPr>
                      <a:lvl9pPr marL="3657600" algn="l" defTabSz="914400" rtl="0" eaLnBrk="1" latinLnBrk="0" hangingPunct="1">
                        <a:defRPr sz="1800" b="1" kern="1200">
                          <a:solidFill>
                            <a:schemeClr val="lt1"/>
                          </a:solidFill>
                          <a:latin typeface="Constantia"/>
                        </a:defRPr>
                      </a:lvl9pPr>
                    </a:lstStyle>
                    <a:p>
                      <a:pPr algn="ctr"/>
                      <a:r>
                        <a:rPr lang="en-US" sz="2000" dirty="0" smtClean="0">
                          <a:latin typeface="+mj-lt"/>
                        </a:rPr>
                        <a:t>APTC</a:t>
                      </a:r>
                      <a:endParaRPr lang="en-US" sz="2000" dirty="0">
                        <a:latin typeface="+mj-lt"/>
                      </a:endParaRPr>
                    </a:p>
                  </a:txBody>
                  <a:tcPr>
                    <a:lnL>
                      <a:noFill/>
                    </a:lnL>
                    <a:lnR>
                      <a:noFill/>
                    </a:lnR>
                    <a:lnT w="12700" cmpd="sng">
                      <a:solidFill>
                        <a:srgbClr val="72A3C4"/>
                      </a:solidFill>
                    </a:lnT>
                    <a:lnB w="12700" cmpd="sng">
                      <a:solidFill>
                        <a:srgbClr val="72A3C4"/>
                      </a:solidFill>
                    </a:lnB>
                    <a:lnTlToBr w="12700" cmpd="sng">
                      <a:noFill/>
                      <a:prstDash val="solid"/>
                    </a:lnTlToBr>
                    <a:lnBlToTr w="12700" cmpd="sng">
                      <a:noFill/>
                      <a:prstDash val="solid"/>
                    </a:lnBlToTr>
                    <a:solidFill>
                      <a:srgbClr val="6B94C7">
                        <a:lumMod val="75000"/>
                      </a:srgbClr>
                    </a:solidFill>
                  </a:tcPr>
                </a:tc>
                <a:tc>
                  <a:txBody>
                    <a:bodyPr/>
                    <a:lstStyle>
                      <a:lvl1pPr marL="0" algn="l" defTabSz="914400" rtl="0" eaLnBrk="1" latinLnBrk="0" hangingPunct="1">
                        <a:defRPr sz="1800" b="1" kern="1200">
                          <a:solidFill>
                            <a:schemeClr val="lt1"/>
                          </a:solidFill>
                          <a:latin typeface="Constantia"/>
                        </a:defRPr>
                      </a:lvl1pPr>
                      <a:lvl2pPr marL="457200" algn="l" defTabSz="914400" rtl="0" eaLnBrk="1" latinLnBrk="0" hangingPunct="1">
                        <a:defRPr sz="1800" b="1" kern="1200">
                          <a:solidFill>
                            <a:schemeClr val="lt1"/>
                          </a:solidFill>
                          <a:latin typeface="Constantia"/>
                        </a:defRPr>
                      </a:lvl2pPr>
                      <a:lvl3pPr marL="914400" algn="l" defTabSz="914400" rtl="0" eaLnBrk="1" latinLnBrk="0" hangingPunct="1">
                        <a:defRPr sz="1800" b="1" kern="1200">
                          <a:solidFill>
                            <a:schemeClr val="lt1"/>
                          </a:solidFill>
                          <a:latin typeface="Constantia"/>
                        </a:defRPr>
                      </a:lvl3pPr>
                      <a:lvl4pPr marL="1371600" algn="l" defTabSz="914400" rtl="0" eaLnBrk="1" latinLnBrk="0" hangingPunct="1">
                        <a:defRPr sz="1800" b="1" kern="1200">
                          <a:solidFill>
                            <a:schemeClr val="lt1"/>
                          </a:solidFill>
                          <a:latin typeface="Constantia"/>
                        </a:defRPr>
                      </a:lvl4pPr>
                      <a:lvl5pPr marL="1828800" algn="l" defTabSz="914400" rtl="0" eaLnBrk="1" latinLnBrk="0" hangingPunct="1">
                        <a:defRPr sz="1800" b="1" kern="1200">
                          <a:solidFill>
                            <a:schemeClr val="lt1"/>
                          </a:solidFill>
                          <a:latin typeface="Constantia"/>
                        </a:defRPr>
                      </a:lvl5pPr>
                      <a:lvl6pPr marL="2286000" algn="l" defTabSz="914400" rtl="0" eaLnBrk="1" latinLnBrk="0" hangingPunct="1">
                        <a:defRPr sz="1800" b="1" kern="1200">
                          <a:solidFill>
                            <a:schemeClr val="lt1"/>
                          </a:solidFill>
                          <a:latin typeface="Constantia"/>
                        </a:defRPr>
                      </a:lvl6pPr>
                      <a:lvl7pPr marL="2743200" algn="l" defTabSz="914400" rtl="0" eaLnBrk="1" latinLnBrk="0" hangingPunct="1">
                        <a:defRPr sz="1800" b="1" kern="1200">
                          <a:solidFill>
                            <a:schemeClr val="lt1"/>
                          </a:solidFill>
                          <a:latin typeface="Constantia"/>
                        </a:defRPr>
                      </a:lvl7pPr>
                      <a:lvl8pPr marL="3200400" algn="l" defTabSz="914400" rtl="0" eaLnBrk="1" latinLnBrk="0" hangingPunct="1">
                        <a:defRPr sz="1800" b="1" kern="1200">
                          <a:solidFill>
                            <a:schemeClr val="lt1"/>
                          </a:solidFill>
                          <a:latin typeface="Constantia"/>
                        </a:defRPr>
                      </a:lvl8pPr>
                      <a:lvl9pPr marL="3657600" algn="l" defTabSz="914400" rtl="0" eaLnBrk="1" latinLnBrk="0" hangingPunct="1">
                        <a:defRPr sz="1800" b="1" kern="1200">
                          <a:solidFill>
                            <a:schemeClr val="lt1"/>
                          </a:solidFill>
                          <a:latin typeface="Constantia"/>
                        </a:defRPr>
                      </a:lvl9pPr>
                    </a:lstStyle>
                    <a:p>
                      <a:pPr algn="ctr"/>
                      <a:r>
                        <a:rPr lang="en-US" sz="2000" dirty="0" smtClean="0">
                          <a:latin typeface="+mj-lt"/>
                        </a:rPr>
                        <a:t>PTC</a:t>
                      </a:r>
                      <a:endParaRPr lang="en-US" sz="2000" dirty="0">
                        <a:latin typeface="+mj-lt"/>
                      </a:endParaRPr>
                    </a:p>
                  </a:txBody>
                  <a:tcPr>
                    <a:lnL>
                      <a:noFill/>
                    </a:lnL>
                    <a:lnR w="12700" cmpd="sng">
                      <a:solidFill>
                        <a:srgbClr val="72A3C4"/>
                      </a:solidFill>
                    </a:lnR>
                    <a:lnT w="12700" cmpd="sng">
                      <a:solidFill>
                        <a:srgbClr val="72A3C4"/>
                      </a:solidFill>
                    </a:lnT>
                    <a:lnB w="12700" cmpd="sng">
                      <a:solidFill>
                        <a:srgbClr val="72A3C4"/>
                      </a:solidFill>
                    </a:lnB>
                    <a:lnTlToBr w="12700" cmpd="sng">
                      <a:noFill/>
                      <a:prstDash val="solid"/>
                    </a:lnTlToBr>
                    <a:lnBlToTr w="12700" cmpd="sng">
                      <a:noFill/>
                      <a:prstDash val="solid"/>
                    </a:lnBlToTr>
                    <a:solidFill>
                      <a:srgbClr val="6B94C7">
                        <a:lumMod val="75000"/>
                      </a:srgbClr>
                    </a:solidFill>
                  </a:tcPr>
                </a:tc>
              </a:tr>
              <a:tr h="667249">
                <a:tc>
                  <a:txBody>
                    <a:bodyPr/>
                    <a:lstStyle>
                      <a:lvl1pPr marL="0" algn="l" defTabSz="914400" rtl="0" eaLnBrk="1" latinLnBrk="0" hangingPunct="1">
                        <a:defRPr sz="1800" kern="1200">
                          <a:solidFill>
                            <a:schemeClr val="dk1"/>
                          </a:solidFill>
                          <a:latin typeface="Constantia"/>
                        </a:defRPr>
                      </a:lvl1pPr>
                      <a:lvl2pPr marL="457200" algn="l" defTabSz="914400" rtl="0" eaLnBrk="1" latinLnBrk="0" hangingPunct="1">
                        <a:defRPr sz="1800" kern="1200">
                          <a:solidFill>
                            <a:schemeClr val="dk1"/>
                          </a:solidFill>
                          <a:latin typeface="Constantia"/>
                        </a:defRPr>
                      </a:lvl2pPr>
                      <a:lvl3pPr marL="914400" algn="l" defTabSz="914400" rtl="0" eaLnBrk="1" latinLnBrk="0" hangingPunct="1">
                        <a:defRPr sz="1800" kern="1200">
                          <a:solidFill>
                            <a:schemeClr val="dk1"/>
                          </a:solidFill>
                          <a:latin typeface="Constantia"/>
                        </a:defRPr>
                      </a:lvl3pPr>
                      <a:lvl4pPr marL="1371600" algn="l" defTabSz="914400" rtl="0" eaLnBrk="1" latinLnBrk="0" hangingPunct="1">
                        <a:defRPr sz="1800" kern="1200">
                          <a:solidFill>
                            <a:schemeClr val="dk1"/>
                          </a:solidFill>
                          <a:latin typeface="Constantia"/>
                        </a:defRPr>
                      </a:lvl4pPr>
                      <a:lvl5pPr marL="1828800" algn="l" defTabSz="914400" rtl="0" eaLnBrk="1" latinLnBrk="0" hangingPunct="1">
                        <a:defRPr sz="1800" kern="1200">
                          <a:solidFill>
                            <a:schemeClr val="dk1"/>
                          </a:solidFill>
                          <a:latin typeface="Constantia"/>
                        </a:defRPr>
                      </a:lvl5pPr>
                      <a:lvl6pPr marL="2286000" algn="l" defTabSz="914400" rtl="0" eaLnBrk="1" latinLnBrk="0" hangingPunct="1">
                        <a:defRPr sz="1800" kern="1200">
                          <a:solidFill>
                            <a:schemeClr val="dk1"/>
                          </a:solidFill>
                          <a:latin typeface="Constantia"/>
                        </a:defRPr>
                      </a:lvl6pPr>
                      <a:lvl7pPr marL="2743200" algn="l" defTabSz="914400" rtl="0" eaLnBrk="1" latinLnBrk="0" hangingPunct="1">
                        <a:defRPr sz="1800" kern="1200">
                          <a:solidFill>
                            <a:schemeClr val="dk1"/>
                          </a:solidFill>
                          <a:latin typeface="Constantia"/>
                        </a:defRPr>
                      </a:lvl7pPr>
                      <a:lvl8pPr marL="3200400" algn="l" defTabSz="914400" rtl="0" eaLnBrk="1" latinLnBrk="0" hangingPunct="1">
                        <a:defRPr sz="1800" kern="1200">
                          <a:solidFill>
                            <a:schemeClr val="dk1"/>
                          </a:solidFill>
                          <a:latin typeface="Constantia"/>
                        </a:defRPr>
                      </a:lvl8pPr>
                      <a:lvl9pPr marL="3657600" algn="l" defTabSz="914400" rtl="0" eaLnBrk="1" latinLnBrk="0" hangingPunct="1">
                        <a:defRPr sz="1800" kern="1200">
                          <a:solidFill>
                            <a:schemeClr val="dk1"/>
                          </a:solidFill>
                          <a:latin typeface="Constantia"/>
                        </a:defRPr>
                      </a:lvl9pPr>
                    </a:lstStyle>
                    <a:p>
                      <a:r>
                        <a:rPr lang="en-US" sz="2000" b="1" dirty="0" smtClean="0">
                          <a:latin typeface="+mj-lt"/>
                        </a:rPr>
                        <a:t>When</a:t>
                      </a:r>
                      <a:r>
                        <a:rPr lang="en-US" sz="2000" b="1" baseline="0" dirty="0" smtClean="0">
                          <a:latin typeface="+mj-lt"/>
                        </a:rPr>
                        <a:t> it’s determined</a:t>
                      </a:r>
                      <a:endParaRPr lang="en-US" sz="2000" b="1" dirty="0">
                        <a:latin typeface="+mj-lt"/>
                      </a:endParaRPr>
                    </a:p>
                  </a:txBody>
                  <a:tcPr>
                    <a:lnL w="12700" cmpd="sng">
                      <a:solidFill>
                        <a:srgbClr val="72A3C4"/>
                      </a:solidFill>
                    </a:lnL>
                    <a:lnR>
                      <a:noFill/>
                    </a:lnR>
                    <a:lnT w="12700" cmpd="sng">
                      <a:solidFill>
                        <a:srgbClr val="72A3C4"/>
                      </a:solidFill>
                    </a:lnT>
                    <a:lnB w="12700" cmpd="sng">
                      <a:solidFill>
                        <a:srgbClr val="72A3C4"/>
                      </a:solidFill>
                    </a:lnB>
                    <a:lnTlToBr w="12700" cmpd="sng">
                      <a:noFill/>
                      <a:prstDash val="solid"/>
                    </a:lnTlToBr>
                    <a:lnBlToTr w="12700" cmpd="sng">
                      <a:noFill/>
                      <a:prstDash val="solid"/>
                    </a:lnBlToTr>
                    <a:solidFill>
                      <a:srgbClr val="2F527D">
                        <a:lumMod val="20000"/>
                        <a:lumOff val="80000"/>
                      </a:srgbClr>
                    </a:solidFill>
                  </a:tcPr>
                </a:tc>
                <a:tc>
                  <a:txBody>
                    <a:bodyPr/>
                    <a:lstStyle>
                      <a:lvl1pPr marL="0" algn="l" defTabSz="914400" rtl="0" eaLnBrk="1" latinLnBrk="0" hangingPunct="1">
                        <a:defRPr sz="1800" kern="1200">
                          <a:solidFill>
                            <a:schemeClr val="dk1"/>
                          </a:solidFill>
                          <a:latin typeface="Constantia"/>
                        </a:defRPr>
                      </a:lvl1pPr>
                      <a:lvl2pPr marL="457200" algn="l" defTabSz="914400" rtl="0" eaLnBrk="1" latinLnBrk="0" hangingPunct="1">
                        <a:defRPr sz="1800" kern="1200">
                          <a:solidFill>
                            <a:schemeClr val="dk1"/>
                          </a:solidFill>
                          <a:latin typeface="Constantia"/>
                        </a:defRPr>
                      </a:lvl2pPr>
                      <a:lvl3pPr marL="914400" algn="l" defTabSz="914400" rtl="0" eaLnBrk="1" latinLnBrk="0" hangingPunct="1">
                        <a:defRPr sz="1800" kern="1200">
                          <a:solidFill>
                            <a:schemeClr val="dk1"/>
                          </a:solidFill>
                          <a:latin typeface="Constantia"/>
                        </a:defRPr>
                      </a:lvl3pPr>
                      <a:lvl4pPr marL="1371600" algn="l" defTabSz="914400" rtl="0" eaLnBrk="1" latinLnBrk="0" hangingPunct="1">
                        <a:defRPr sz="1800" kern="1200">
                          <a:solidFill>
                            <a:schemeClr val="dk1"/>
                          </a:solidFill>
                          <a:latin typeface="Constantia"/>
                        </a:defRPr>
                      </a:lvl4pPr>
                      <a:lvl5pPr marL="1828800" algn="l" defTabSz="914400" rtl="0" eaLnBrk="1" latinLnBrk="0" hangingPunct="1">
                        <a:defRPr sz="1800" kern="1200">
                          <a:solidFill>
                            <a:schemeClr val="dk1"/>
                          </a:solidFill>
                          <a:latin typeface="Constantia"/>
                        </a:defRPr>
                      </a:lvl5pPr>
                      <a:lvl6pPr marL="2286000" algn="l" defTabSz="914400" rtl="0" eaLnBrk="1" latinLnBrk="0" hangingPunct="1">
                        <a:defRPr sz="1800" kern="1200">
                          <a:solidFill>
                            <a:schemeClr val="dk1"/>
                          </a:solidFill>
                          <a:latin typeface="Constantia"/>
                        </a:defRPr>
                      </a:lvl6pPr>
                      <a:lvl7pPr marL="2743200" algn="l" defTabSz="914400" rtl="0" eaLnBrk="1" latinLnBrk="0" hangingPunct="1">
                        <a:defRPr sz="1800" kern="1200">
                          <a:solidFill>
                            <a:schemeClr val="dk1"/>
                          </a:solidFill>
                          <a:latin typeface="Constantia"/>
                        </a:defRPr>
                      </a:lvl7pPr>
                      <a:lvl8pPr marL="3200400" algn="l" defTabSz="914400" rtl="0" eaLnBrk="1" latinLnBrk="0" hangingPunct="1">
                        <a:defRPr sz="1800" kern="1200">
                          <a:solidFill>
                            <a:schemeClr val="dk1"/>
                          </a:solidFill>
                          <a:latin typeface="Constantia"/>
                        </a:defRPr>
                      </a:lvl8pPr>
                      <a:lvl9pPr marL="3657600" algn="l" defTabSz="914400" rtl="0" eaLnBrk="1" latinLnBrk="0" hangingPunct="1">
                        <a:defRPr sz="1800" kern="1200">
                          <a:solidFill>
                            <a:schemeClr val="dk1"/>
                          </a:solidFill>
                          <a:latin typeface="Constantia"/>
                        </a:defRPr>
                      </a:lvl9pPr>
                    </a:lstStyle>
                    <a:p>
                      <a:r>
                        <a:rPr lang="en-US" sz="2000" b="1" dirty="0" smtClean="0">
                          <a:latin typeface="+mj-lt"/>
                        </a:rPr>
                        <a:t>With submission of the Marketplace</a:t>
                      </a:r>
                      <a:r>
                        <a:rPr lang="en-US" sz="2000" b="1" baseline="0" dirty="0" smtClean="0">
                          <a:latin typeface="+mj-lt"/>
                        </a:rPr>
                        <a:t> application</a:t>
                      </a:r>
                      <a:endParaRPr lang="en-US" sz="2000" b="1" dirty="0">
                        <a:latin typeface="+mj-lt"/>
                      </a:endParaRPr>
                    </a:p>
                  </a:txBody>
                  <a:tcPr>
                    <a:lnL>
                      <a:noFill/>
                    </a:lnL>
                    <a:lnR>
                      <a:noFill/>
                    </a:lnR>
                    <a:lnT w="12700" cmpd="sng">
                      <a:solidFill>
                        <a:srgbClr val="72A3C4"/>
                      </a:solidFill>
                    </a:lnT>
                    <a:lnB w="12700" cmpd="sng">
                      <a:solidFill>
                        <a:srgbClr val="72A3C4"/>
                      </a:solidFill>
                    </a:lnB>
                    <a:lnTlToBr w="12700" cmpd="sng">
                      <a:noFill/>
                      <a:prstDash val="solid"/>
                    </a:lnTlToBr>
                    <a:lnBlToTr w="12700" cmpd="sng">
                      <a:noFill/>
                      <a:prstDash val="solid"/>
                    </a:lnBlToTr>
                    <a:solidFill>
                      <a:srgbClr val="2F527D">
                        <a:lumMod val="20000"/>
                        <a:lumOff val="80000"/>
                      </a:srgbClr>
                    </a:solidFill>
                  </a:tcPr>
                </a:tc>
                <a:tc>
                  <a:txBody>
                    <a:bodyPr/>
                    <a:lstStyle>
                      <a:lvl1pPr marL="0" algn="l" defTabSz="914400" rtl="0" eaLnBrk="1" latinLnBrk="0" hangingPunct="1">
                        <a:defRPr sz="1800" kern="1200">
                          <a:solidFill>
                            <a:schemeClr val="dk1"/>
                          </a:solidFill>
                          <a:latin typeface="Constantia"/>
                        </a:defRPr>
                      </a:lvl1pPr>
                      <a:lvl2pPr marL="457200" algn="l" defTabSz="914400" rtl="0" eaLnBrk="1" latinLnBrk="0" hangingPunct="1">
                        <a:defRPr sz="1800" kern="1200">
                          <a:solidFill>
                            <a:schemeClr val="dk1"/>
                          </a:solidFill>
                          <a:latin typeface="Constantia"/>
                        </a:defRPr>
                      </a:lvl2pPr>
                      <a:lvl3pPr marL="914400" algn="l" defTabSz="914400" rtl="0" eaLnBrk="1" latinLnBrk="0" hangingPunct="1">
                        <a:defRPr sz="1800" kern="1200">
                          <a:solidFill>
                            <a:schemeClr val="dk1"/>
                          </a:solidFill>
                          <a:latin typeface="Constantia"/>
                        </a:defRPr>
                      </a:lvl3pPr>
                      <a:lvl4pPr marL="1371600" algn="l" defTabSz="914400" rtl="0" eaLnBrk="1" latinLnBrk="0" hangingPunct="1">
                        <a:defRPr sz="1800" kern="1200">
                          <a:solidFill>
                            <a:schemeClr val="dk1"/>
                          </a:solidFill>
                          <a:latin typeface="Constantia"/>
                        </a:defRPr>
                      </a:lvl4pPr>
                      <a:lvl5pPr marL="1828800" algn="l" defTabSz="914400" rtl="0" eaLnBrk="1" latinLnBrk="0" hangingPunct="1">
                        <a:defRPr sz="1800" kern="1200">
                          <a:solidFill>
                            <a:schemeClr val="dk1"/>
                          </a:solidFill>
                          <a:latin typeface="Constantia"/>
                        </a:defRPr>
                      </a:lvl5pPr>
                      <a:lvl6pPr marL="2286000" algn="l" defTabSz="914400" rtl="0" eaLnBrk="1" latinLnBrk="0" hangingPunct="1">
                        <a:defRPr sz="1800" kern="1200">
                          <a:solidFill>
                            <a:schemeClr val="dk1"/>
                          </a:solidFill>
                          <a:latin typeface="Constantia"/>
                        </a:defRPr>
                      </a:lvl6pPr>
                      <a:lvl7pPr marL="2743200" algn="l" defTabSz="914400" rtl="0" eaLnBrk="1" latinLnBrk="0" hangingPunct="1">
                        <a:defRPr sz="1800" kern="1200">
                          <a:solidFill>
                            <a:schemeClr val="dk1"/>
                          </a:solidFill>
                          <a:latin typeface="Constantia"/>
                        </a:defRPr>
                      </a:lvl7pPr>
                      <a:lvl8pPr marL="3200400" algn="l" defTabSz="914400" rtl="0" eaLnBrk="1" latinLnBrk="0" hangingPunct="1">
                        <a:defRPr sz="1800" kern="1200">
                          <a:solidFill>
                            <a:schemeClr val="dk1"/>
                          </a:solidFill>
                          <a:latin typeface="Constantia"/>
                        </a:defRPr>
                      </a:lvl8pPr>
                      <a:lvl9pPr marL="3657600" algn="l" defTabSz="914400" rtl="0" eaLnBrk="1" latinLnBrk="0" hangingPunct="1">
                        <a:defRPr sz="1800" kern="1200">
                          <a:solidFill>
                            <a:schemeClr val="dk1"/>
                          </a:solidFill>
                          <a:latin typeface="Constantia"/>
                        </a:defRPr>
                      </a:lvl9pPr>
                    </a:lstStyle>
                    <a:p>
                      <a:r>
                        <a:rPr lang="en-US" sz="2000" b="1" dirty="0" smtClean="0">
                          <a:latin typeface="+mj-lt"/>
                        </a:rPr>
                        <a:t>With submission of a federal income tax return</a:t>
                      </a:r>
                      <a:endParaRPr lang="en-US" sz="2000" b="1" dirty="0">
                        <a:latin typeface="+mj-lt"/>
                      </a:endParaRPr>
                    </a:p>
                  </a:txBody>
                  <a:tcPr>
                    <a:lnL>
                      <a:noFill/>
                    </a:lnL>
                    <a:lnR w="12700" cmpd="sng">
                      <a:solidFill>
                        <a:srgbClr val="72A3C4"/>
                      </a:solidFill>
                    </a:lnR>
                    <a:lnT w="12700" cmpd="sng">
                      <a:solidFill>
                        <a:srgbClr val="72A3C4"/>
                      </a:solidFill>
                    </a:lnT>
                    <a:lnB w="12700" cmpd="sng">
                      <a:solidFill>
                        <a:srgbClr val="72A3C4"/>
                      </a:solidFill>
                    </a:lnB>
                    <a:lnTlToBr w="12700" cmpd="sng">
                      <a:noFill/>
                      <a:prstDash val="solid"/>
                    </a:lnTlToBr>
                    <a:lnBlToTr w="12700" cmpd="sng">
                      <a:noFill/>
                      <a:prstDash val="solid"/>
                    </a:lnBlToTr>
                    <a:solidFill>
                      <a:srgbClr val="2F527D">
                        <a:lumMod val="20000"/>
                        <a:lumOff val="80000"/>
                      </a:srgbClr>
                    </a:solidFill>
                  </a:tcPr>
                </a:tc>
              </a:tr>
              <a:tr h="667249">
                <a:tc>
                  <a:txBody>
                    <a:bodyPr/>
                    <a:lstStyle>
                      <a:lvl1pPr marL="0" algn="l" defTabSz="914400" rtl="0" eaLnBrk="1" latinLnBrk="0" hangingPunct="1">
                        <a:defRPr sz="1800" kern="1200">
                          <a:solidFill>
                            <a:schemeClr val="dk1"/>
                          </a:solidFill>
                          <a:latin typeface="Constantia"/>
                        </a:defRPr>
                      </a:lvl1pPr>
                      <a:lvl2pPr marL="457200" algn="l" defTabSz="914400" rtl="0" eaLnBrk="1" latinLnBrk="0" hangingPunct="1">
                        <a:defRPr sz="1800" kern="1200">
                          <a:solidFill>
                            <a:schemeClr val="dk1"/>
                          </a:solidFill>
                          <a:latin typeface="Constantia"/>
                        </a:defRPr>
                      </a:lvl2pPr>
                      <a:lvl3pPr marL="914400" algn="l" defTabSz="914400" rtl="0" eaLnBrk="1" latinLnBrk="0" hangingPunct="1">
                        <a:defRPr sz="1800" kern="1200">
                          <a:solidFill>
                            <a:schemeClr val="dk1"/>
                          </a:solidFill>
                          <a:latin typeface="Constantia"/>
                        </a:defRPr>
                      </a:lvl3pPr>
                      <a:lvl4pPr marL="1371600" algn="l" defTabSz="914400" rtl="0" eaLnBrk="1" latinLnBrk="0" hangingPunct="1">
                        <a:defRPr sz="1800" kern="1200">
                          <a:solidFill>
                            <a:schemeClr val="dk1"/>
                          </a:solidFill>
                          <a:latin typeface="Constantia"/>
                        </a:defRPr>
                      </a:lvl4pPr>
                      <a:lvl5pPr marL="1828800" algn="l" defTabSz="914400" rtl="0" eaLnBrk="1" latinLnBrk="0" hangingPunct="1">
                        <a:defRPr sz="1800" kern="1200">
                          <a:solidFill>
                            <a:schemeClr val="dk1"/>
                          </a:solidFill>
                          <a:latin typeface="Constantia"/>
                        </a:defRPr>
                      </a:lvl5pPr>
                      <a:lvl6pPr marL="2286000" algn="l" defTabSz="914400" rtl="0" eaLnBrk="1" latinLnBrk="0" hangingPunct="1">
                        <a:defRPr sz="1800" kern="1200">
                          <a:solidFill>
                            <a:schemeClr val="dk1"/>
                          </a:solidFill>
                          <a:latin typeface="Constantia"/>
                        </a:defRPr>
                      </a:lvl6pPr>
                      <a:lvl7pPr marL="2743200" algn="l" defTabSz="914400" rtl="0" eaLnBrk="1" latinLnBrk="0" hangingPunct="1">
                        <a:defRPr sz="1800" kern="1200">
                          <a:solidFill>
                            <a:schemeClr val="dk1"/>
                          </a:solidFill>
                          <a:latin typeface="Constantia"/>
                        </a:defRPr>
                      </a:lvl7pPr>
                      <a:lvl8pPr marL="3200400" algn="l" defTabSz="914400" rtl="0" eaLnBrk="1" latinLnBrk="0" hangingPunct="1">
                        <a:defRPr sz="1800" kern="1200">
                          <a:solidFill>
                            <a:schemeClr val="dk1"/>
                          </a:solidFill>
                          <a:latin typeface="Constantia"/>
                        </a:defRPr>
                      </a:lvl8pPr>
                      <a:lvl9pPr marL="3657600" algn="l" defTabSz="914400" rtl="0" eaLnBrk="1" latinLnBrk="0" hangingPunct="1">
                        <a:defRPr sz="1800" kern="1200">
                          <a:solidFill>
                            <a:schemeClr val="dk1"/>
                          </a:solidFill>
                          <a:latin typeface="Constantia"/>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strike="noStrike" dirty="0" smtClean="0">
                          <a:latin typeface="+mj-lt"/>
                        </a:rPr>
                        <a:t>Who makes the determination</a:t>
                      </a:r>
                      <a:endParaRPr lang="en-US" sz="2000" b="1" strike="noStrike" dirty="0" smtClean="0">
                        <a:solidFill>
                          <a:schemeClr val="tx1"/>
                        </a:solidFill>
                        <a:latin typeface="+mj-lt"/>
                      </a:endParaRPr>
                    </a:p>
                  </a:txBody>
                  <a:tcPr>
                    <a:lnL w="12700" cmpd="sng">
                      <a:solidFill>
                        <a:srgbClr val="72A3C4"/>
                      </a:solidFill>
                    </a:lnL>
                    <a:lnR>
                      <a:noFill/>
                    </a:lnR>
                    <a:lnT w="12700" cmpd="sng">
                      <a:solidFill>
                        <a:srgbClr val="72A3C4"/>
                      </a:solidFill>
                    </a:lnT>
                    <a:lnB w="12700" cmpd="sng">
                      <a:solidFill>
                        <a:srgbClr val="72A3C4"/>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onstantia"/>
                        </a:defRPr>
                      </a:lvl1pPr>
                      <a:lvl2pPr marL="457200" algn="l" defTabSz="914400" rtl="0" eaLnBrk="1" latinLnBrk="0" hangingPunct="1">
                        <a:defRPr sz="1800" kern="1200">
                          <a:solidFill>
                            <a:schemeClr val="dk1"/>
                          </a:solidFill>
                          <a:latin typeface="Constantia"/>
                        </a:defRPr>
                      </a:lvl2pPr>
                      <a:lvl3pPr marL="914400" algn="l" defTabSz="914400" rtl="0" eaLnBrk="1" latinLnBrk="0" hangingPunct="1">
                        <a:defRPr sz="1800" kern="1200">
                          <a:solidFill>
                            <a:schemeClr val="dk1"/>
                          </a:solidFill>
                          <a:latin typeface="Constantia"/>
                        </a:defRPr>
                      </a:lvl3pPr>
                      <a:lvl4pPr marL="1371600" algn="l" defTabSz="914400" rtl="0" eaLnBrk="1" latinLnBrk="0" hangingPunct="1">
                        <a:defRPr sz="1800" kern="1200">
                          <a:solidFill>
                            <a:schemeClr val="dk1"/>
                          </a:solidFill>
                          <a:latin typeface="Constantia"/>
                        </a:defRPr>
                      </a:lvl4pPr>
                      <a:lvl5pPr marL="1828800" algn="l" defTabSz="914400" rtl="0" eaLnBrk="1" latinLnBrk="0" hangingPunct="1">
                        <a:defRPr sz="1800" kern="1200">
                          <a:solidFill>
                            <a:schemeClr val="dk1"/>
                          </a:solidFill>
                          <a:latin typeface="Constantia"/>
                        </a:defRPr>
                      </a:lvl5pPr>
                      <a:lvl6pPr marL="2286000" algn="l" defTabSz="914400" rtl="0" eaLnBrk="1" latinLnBrk="0" hangingPunct="1">
                        <a:defRPr sz="1800" kern="1200">
                          <a:solidFill>
                            <a:schemeClr val="dk1"/>
                          </a:solidFill>
                          <a:latin typeface="Constantia"/>
                        </a:defRPr>
                      </a:lvl6pPr>
                      <a:lvl7pPr marL="2743200" algn="l" defTabSz="914400" rtl="0" eaLnBrk="1" latinLnBrk="0" hangingPunct="1">
                        <a:defRPr sz="1800" kern="1200">
                          <a:solidFill>
                            <a:schemeClr val="dk1"/>
                          </a:solidFill>
                          <a:latin typeface="Constantia"/>
                        </a:defRPr>
                      </a:lvl7pPr>
                      <a:lvl8pPr marL="3200400" algn="l" defTabSz="914400" rtl="0" eaLnBrk="1" latinLnBrk="0" hangingPunct="1">
                        <a:defRPr sz="1800" kern="1200">
                          <a:solidFill>
                            <a:schemeClr val="dk1"/>
                          </a:solidFill>
                          <a:latin typeface="Constantia"/>
                        </a:defRPr>
                      </a:lvl8pPr>
                      <a:lvl9pPr marL="3657600" algn="l" defTabSz="914400" rtl="0" eaLnBrk="1" latinLnBrk="0" hangingPunct="1">
                        <a:defRPr sz="1800" kern="1200">
                          <a:solidFill>
                            <a:schemeClr val="dk1"/>
                          </a:solidFill>
                          <a:latin typeface="Constantia"/>
                        </a:defRPr>
                      </a:lvl9pPr>
                    </a:lstStyle>
                    <a:p>
                      <a:r>
                        <a:rPr lang="en-US" sz="2000" b="1" dirty="0" smtClean="0">
                          <a:latin typeface="+mj-lt"/>
                        </a:rPr>
                        <a:t>The Marketplace</a:t>
                      </a:r>
                      <a:endParaRPr lang="en-US" sz="2000" b="1" dirty="0">
                        <a:latin typeface="+mj-lt"/>
                      </a:endParaRPr>
                    </a:p>
                  </a:txBody>
                  <a:tcPr>
                    <a:lnL>
                      <a:noFill/>
                    </a:lnL>
                    <a:lnR>
                      <a:noFill/>
                    </a:lnR>
                    <a:lnT w="12700" cmpd="sng">
                      <a:solidFill>
                        <a:srgbClr val="72A3C4"/>
                      </a:solidFill>
                    </a:lnT>
                    <a:lnB w="12700" cmpd="sng">
                      <a:solidFill>
                        <a:srgbClr val="72A3C4"/>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onstantia"/>
                        </a:defRPr>
                      </a:lvl1pPr>
                      <a:lvl2pPr marL="457200" algn="l" defTabSz="914400" rtl="0" eaLnBrk="1" latinLnBrk="0" hangingPunct="1">
                        <a:defRPr sz="1800" kern="1200">
                          <a:solidFill>
                            <a:schemeClr val="dk1"/>
                          </a:solidFill>
                          <a:latin typeface="Constantia"/>
                        </a:defRPr>
                      </a:lvl2pPr>
                      <a:lvl3pPr marL="914400" algn="l" defTabSz="914400" rtl="0" eaLnBrk="1" latinLnBrk="0" hangingPunct="1">
                        <a:defRPr sz="1800" kern="1200">
                          <a:solidFill>
                            <a:schemeClr val="dk1"/>
                          </a:solidFill>
                          <a:latin typeface="Constantia"/>
                        </a:defRPr>
                      </a:lvl3pPr>
                      <a:lvl4pPr marL="1371600" algn="l" defTabSz="914400" rtl="0" eaLnBrk="1" latinLnBrk="0" hangingPunct="1">
                        <a:defRPr sz="1800" kern="1200">
                          <a:solidFill>
                            <a:schemeClr val="dk1"/>
                          </a:solidFill>
                          <a:latin typeface="Constantia"/>
                        </a:defRPr>
                      </a:lvl4pPr>
                      <a:lvl5pPr marL="1828800" algn="l" defTabSz="914400" rtl="0" eaLnBrk="1" latinLnBrk="0" hangingPunct="1">
                        <a:defRPr sz="1800" kern="1200">
                          <a:solidFill>
                            <a:schemeClr val="dk1"/>
                          </a:solidFill>
                          <a:latin typeface="Constantia"/>
                        </a:defRPr>
                      </a:lvl5pPr>
                      <a:lvl6pPr marL="2286000" algn="l" defTabSz="914400" rtl="0" eaLnBrk="1" latinLnBrk="0" hangingPunct="1">
                        <a:defRPr sz="1800" kern="1200">
                          <a:solidFill>
                            <a:schemeClr val="dk1"/>
                          </a:solidFill>
                          <a:latin typeface="Constantia"/>
                        </a:defRPr>
                      </a:lvl6pPr>
                      <a:lvl7pPr marL="2743200" algn="l" defTabSz="914400" rtl="0" eaLnBrk="1" latinLnBrk="0" hangingPunct="1">
                        <a:defRPr sz="1800" kern="1200">
                          <a:solidFill>
                            <a:schemeClr val="dk1"/>
                          </a:solidFill>
                          <a:latin typeface="Constantia"/>
                        </a:defRPr>
                      </a:lvl7pPr>
                      <a:lvl8pPr marL="3200400" algn="l" defTabSz="914400" rtl="0" eaLnBrk="1" latinLnBrk="0" hangingPunct="1">
                        <a:defRPr sz="1800" kern="1200">
                          <a:solidFill>
                            <a:schemeClr val="dk1"/>
                          </a:solidFill>
                          <a:latin typeface="Constantia"/>
                        </a:defRPr>
                      </a:lvl8pPr>
                      <a:lvl9pPr marL="3657600" algn="l" defTabSz="914400" rtl="0" eaLnBrk="1" latinLnBrk="0" hangingPunct="1">
                        <a:defRPr sz="1800" kern="1200">
                          <a:solidFill>
                            <a:schemeClr val="dk1"/>
                          </a:solidFill>
                          <a:latin typeface="Constantia"/>
                        </a:defRPr>
                      </a:lvl9pPr>
                    </a:lstStyle>
                    <a:p>
                      <a:r>
                        <a:rPr lang="en-US" sz="2000" b="1" dirty="0" smtClean="0">
                          <a:latin typeface="+mj-lt"/>
                        </a:rPr>
                        <a:t>The Internal Revenue Service</a:t>
                      </a:r>
                      <a:endParaRPr lang="en-US" sz="2000" b="1" dirty="0">
                        <a:latin typeface="+mj-lt"/>
                      </a:endParaRPr>
                    </a:p>
                  </a:txBody>
                  <a:tcPr>
                    <a:lnL>
                      <a:noFill/>
                    </a:lnL>
                    <a:lnR w="12700" cmpd="sng">
                      <a:solidFill>
                        <a:srgbClr val="72A3C4"/>
                      </a:solidFill>
                    </a:lnR>
                    <a:lnT w="12700" cmpd="sng">
                      <a:solidFill>
                        <a:srgbClr val="72A3C4"/>
                      </a:solidFill>
                    </a:lnT>
                    <a:lnB w="12700" cmpd="sng">
                      <a:solidFill>
                        <a:srgbClr val="72A3C4"/>
                      </a:solidFill>
                    </a:lnB>
                    <a:lnTlToBr w="12700" cmpd="sng">
                      <a:noFill/>
                      <a:prstDash val="solid"/>
                    </a:lnTlToBr>
                    <a:lnBlToTr w="12700" cmpd="sng">
                      <a:noFill/>
                      <a:prstDash val="solid"/>
                    </a:lnBlToTr>
                    <a:solidFill>
                      <a:sysClr val="window" lastClr="FFFFFF"/>
                    </a:solidFill>
                  </a:tcPr>
                </a:tc>
              </a:tr>
              <a:tr h="1239177">
                <a:tc>
                  <a:txBody>
                    <a:bodyPr/>
                    <a:lstStyle>
                      <a:lvl1pPr marL="0" algn="l" defTabSz="914400" rtl="0" eaLnBrk="1" latinLnBrk="0" hangingPunct="1">
                        <a:defRPr sz="1800" kern="1200">
                          <a:solidFill>
                            <a:schemeClr val="dk1"/>
                          </a:solidFill>
                          <a:latin typeface="Constantia"/>
                        </a:defRPr>
                      </a:lvl1pPr>
                      <a:lvl2pPr marL="457200" algn="l" defTabSz="914400" rtl="0" eaLnBrk="1" latinLnBrk="0" hangingPunct="1">
                        <a:defRPr sz="1800" kern="1200">
                          <a:solidFill>
                            <a:schemeClr val="dk1"/>
                          </a:solidFill>
                          <a:latin typeface="Constantia"/>
                        </a:defRPr>
                      </a:lvl2pPr>
                      <a:lvl3pPr marL="914400" algn="l" defTabSz="914400" rtl="0" eaLnBrk="1" latinLnBrk="0" hangingPunct="1">
                        <a:defRPr sz="1800" kern="1200">
                          <a:solidFill>
                            <a:schemeClr val="dk1"/>
                          </a:solidFill>
                          <a:latin typeface="Constantia"/>
                        </a:defRPr>
                      </a:lvl3pPr>
                      <a:lvl4pPr marL="1371600" algn="l" defTabSz="914400" rtl="0" eaLnBrk="1" latinLnBrk="0" hangingPunct="1">
                        <a:defRPr sz="1800" kern="1200">
                          <a:solidFill>
                            <a:schemeClr val="dk1"/>
                          </a:solidFill>
                          <a:latin typeface="Constantia"/>
                        </a:defRPr>
                      </a:lvl4pPr>
                      <a:lvl5pPr marL="1828800" algn="l" defTabSz="914400" rtl="0" eaLnBrk="1" latinLnBrk="0" hangingPunct="1">
                        <a:defRPr sz="1800" kern="1200">
                          <a:solidFill>
                            <a:schemeClr val="dk1"/>
                          </a:solidFill>
                          <a:latin typeface="Constantia"/>
                        </a:defRPr>
                      </a:lvl5pPr>
                      <a:lvl6pPr marL="2286000" algn="l" defTabSz="914400" rtl="0" eaLnBrk="1" latinLnBrk="0" hangingPunct="1">
                        <a:defRPr sz="1800" kern="1200">
                          <a:solidFill>
                            <a:schemeClr val="dk1"/>
                          </a:solidFill>
                          <a:latin typeface="Constantia"/>
                        </a:defRPr>
                      </a:lvl6pPr>
                      <a:lvl7pPr marL="2743200" algn="l" defTabSz="914400" rtl="0" eaLnBrk="1" latinLnBrk="0" hangingPunct="1">
                        <a:defRPr sz="1800" kern="1200">
                          <a:solidFill>
                            <a:schemeClr val="dk1"/>
                          </a:solidFill>
                          <a:latin typeface="Constantia"/>
                        </a:defRPr>
                      </a:lvl7pPr>
                      <a:lvl8pPr marL="3200400" algn="l" defTabSz="914400" rtl="0" eaLnBrk="1" latinLnBrk="0" hangingPunct="1">
                        <a:defRPr sz="1800" kern="1200">
                          <a:solidFill>
                            <a:schemeClr val="dk1"/>
                          </a:solidFill>
                          <a:latin typeface="Constantia"/>
                        </a:defRPr>
                      </a:lvl8pPr>
                      <a:lvl9pPr marL="3657600" algn="l" defTabSz="914400" rtl="0" eaLnBrk="1" latinLnBrk="0" hangingPunct="1">
                        <a:defRPr sz="1800" kern="1200">
                          <a:solidFill>
                            <a:schemeClr val="dk1"/>
                          </a:solidFill>
                          <a:latin typeface="Constantia"/>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latin typeface="+mj-lt"/>
                        </a:rPr>
                        <a:t>How it’s</a:t>
                      </a:r>
                      <a:r>
                        <a:rPr lang="en-US" sz="2000" b="1" baseline="0" dirty="0" smtClean="0">
                          <a:latin typeface="+mj-lt"/>
                        </a:rPr>
                        <a:t> calculated</a:t>
                      </a:r>
                      <a:endParaRPr lang="en-US" sz="2000" b="1" dirty="0" smtClean="0">
                        <a:latin typeface="+mj-lt"/>
                      </a:endParaRPr>
                    </a:p>
                  </a:txBody>
                  <a:tcPr>
                    <a:lnL w="12700" cmpd="sng">
                      <a:solidFill>
                        <a:srgbClr val="72A3C4"/>
                      </a:solidFill>
                    </a:lnL>
                    <a:lnR>
                      <a:noFill/>
                    </a:lnR>
                    <a:lnT w="12700" cmpd="sng">
                      <a:solidFill>
                        <a:srgbClr val="72A3C4"/>
                      </a:solidFill>
                    </a:lnT>
                    <a:lnB w="12700" cmpd="sng">
                      <a:solidFill>
                        <a:srgbClr val="72A3C4"/>
                      </a:solidFill>
                    </a:lnB>
                    <a:lnTlToBr w="12700" cmpd="sng">
                      <a:noFill/>
                      <a:prstDash val="solid"/>
                    </a:lnTlToBr>
                    <a:lnBlToTr w="12700" cmpd="sng">
                      <a:noFill/>
                      <a:prstDash val="solid"/>
                    </a:lnBlToTr>
                    <a:solidFill>
                      <a:srgbClr val="6B94C7">
                        <a:lumMod val="40000"/>
                        <a:lumOff val="60000"/>
                      </a:srgbClr>
                    </a:solidFill>
                  </a:tcPr>
                </a:tc>
                <a:tc>
                  <a:txBody>
                    <a:bodyPr/>
                    <a:lstStyle>
                      <a:lvl1pPr marL="0" algn="l" defTabSz="914400" rtl="0" eaLnBrk="1" latinLnBrk="0" hangingPunct="1">
                        <a:defRPr sz="1800" kern="1200">
                          <a:solidFill>
                            <a:schemeClr val="dk1"/>
                          </a:solidFill>
                          <a:latin typeface="Constantia"/>
                        </a:defRPr>
                      </a:lvl1pPr>
                      <a:lvl2pPr marL="457200" algn="l" defTabSz="914400" rtl="0" eaLnBrk="1" latinLnBrk="0" hangingPunct="1">
                        <a:defRPr sz="1800" kern="1200">
                          <a:solidFill>
                            <a:schemeClr val="dk1"/>
                          </a:solidFill>
                          <a:latin typeface="Constantia"/>
                        </a:defRPr>
                      </a:lvl2pPr>
                      <a:lvl3pPr marL="914400" algn="l" defTabSz="914400" rtl="0" eaLnBrk="1" latinLnBrk="0" hangingPunct="1">
                        <a:defRPr sz="1800" kern="1200">
                          <a:solidFill>
                            <a:schemeClr val="dk1"/>
                          </a:solidFill>
                          <a:latin typeface="Constantia"/>
                        </a:defRPr>
                      </a:lvl3pPr>
                      <a:lvl4pPr marL="1371600" algn="l" defTabSz="914400" rtl="0" eaLnBrk="1" latinLnBrk="0" hangingPunct="1">
                        <a:defRPr sz="1800" kern="1200">
                          <a:solidFill>
                            <a:schemeClr val="dk1"/>
                          </a:solidFill>
                          <a:latin typeface="Constantia"/>
                        </a:defRPr>
                      </a:lvl4pPr>
                      <a:lvl5pPr marL="1828800" algn="l" defTabSz="914400" rtl="0" eaLnBrk="1" latinLnBrk="0" hangingPunct="1">
                        <a:defRPr sz="1800" kern="1200">
                          <a:solidFill>
                            <a:schemeClr val="dk1"/>
                          </a:solidFill>
                          <a:latin typeface="Constantia"/>
                        </a:defRPr>
                      </a:lvl5pPr>
                      <a:lvl6pPr marL="2286000" algn="l" defTabSz="914400" rtl="0" eaLnBrk="1" latinLnBrk="0" hangingPunct="1">
                        <a:defRPr sz="1800" kern="1200">
                          <a:solidFill>
                            <a:schemeClr val="dk1"/>
                          </a:solidFill>
                          <a:latin typeface="Constantia"/>
                        </a:defRPr>
                      </a:lvl6pPr>
                      <a:lvl7pPr marL="2743200" algn="l" defTabSz="914400" rtl="0" eaLnBrk="1" latinLnBrk="0" hangingPunct="1">
                        <a:defRPr sz="1800" kern="1200">
                          <a:solidFill>
                            <a:schemeClr val="dk1"/>
                          </a:solidFill>
                          <a:latin typeface="Constantia"/>
                        </a:defRPr>
                      </a:lvl7pPr>
                      <a:lvl8pPr marL="3200400" algn="l" defTabSz="914400" rtl="0" eaLnBrk="1" latinLnBrk="0" hangingPunct="1">
                        <a:defRPr sz="1800" kern="1200">
                          <a:solidFill>
                            <a:schemeClr val="dk1"/>
                          </a:solidFill>
                          <a:latin typeface="Constantia"/>
                        </a:defRPr>
                      </a:lvl8pPr>
                      <a:lvl9pPr marL="3657600" algn="l" defTabSz="914400" rtl="0" eaLnBrk="1" latinLnBrk="0" hangingPunct="1">
                        <a:defRPr sz="1800" kern="1200">
                          <a:solidFill>
                            <a:schemeClr val="dk1"/>
                          </a:solidFill>
                          <a:latin typeface="Constantia"/>
                        </a:defRPr>
                      </a:lvl9pPr>
                    </a:lstStyle>
                    <a:p>
                      <a:r>
                        <a:rPr lang="en-US" sz="2000" b="1" dirty="0" smtClean="0">
                          <a:latin typeface="+mj-lt"/>
                        </a:rPr>
                        <a:t>Based on </a:t>
                      </a:r>
                      <a:r>
                        <a:rPr lang="en-US" sz="2000" b="1" u="sng" dirty="0" smtClean="0">
                          <a:latin typeface="+mj-lt"/>
                        </a:rPr>
                        <a:t>estimated</a:t>
                      </a:r>
                      <a:r>
                        <a:rPr lang="en-US" sz="2000" b="1" dirty="0" smtClean="0">
                          <a:latin typeface="+mj-lt"/>
                        </a:rPr>
                        <a:t> household income and family size reported on the Marketplace application</a:t>
                      </a:r>
                      <a:endParaRPr lang="en-US" sz="2000" b="1" strike="sngStrike" dirty="0">
                        <a:solidFill>
                          <a:schemeClr val="tx1"/>
                        </a:solidFill>
                        <a:latin typeface="+mj-lt"/>
                      </a:endParaRPr>
                    </a:p>
                  </a:txBody>
                  <a:tcPr>
                    <a:lnL>
                      <a:noFill/>
                    </a:lnL>
                    <a:lnR>
                      <a:noFill/>
                    </a:lnR>
                    <a:lnT w="12700" cmpd="sng">
                      <a:solidFill>
                        <a:srgbClr val="72A3C4"/>
                      </a:solidFill>
                    </a:lnT>
                    <a:lnB w="12700" cmpd="sng">
                      <a:solidFill>
                        <a:srgbClr val="72A3C4"/>
                      </a:solidFill>
                    </a:lnB>
                    <a:lnTlToBr w="12700" cmpd="sng">
                      <a:noFill/>
                      <a:prstDash val="solid"/>
                    </a:lnTlToBr>
                    <a:lnBlToTr w="12700" cmpd="sng">
                      <a:noFill/>
                      <a:prstDash val="solid"/>
                    </a:lnBlToTr>
                    <a:solidFill>
                      <a:srgbClr val="6B94C7">
                        <a:lumMod val="40000"/>
                        <a:lumOff val="60000"/>
                      </a:srgbClr>
                    </a:solidFill>
                  </a:tcPr>
                </a:tc>
                <a:tc>
                  <a:txBody>
                    <a:bodyPr/>
                    <a:lstStyle>
                      <a:lvl1pPr marL="0" algn="l" defTabSz="914400" rtl="0" eaLnBrk="1" latinLnBrk="0" hangingPunct="1">
                        <a:defRPr sz="1800" kern="1200">
                          <a:solidFill>
                            <a:schemeClr val="dk1"/>
                          </a:solidFill>
                          <a:latin typeface="Constantia"/>
                        </a:defRPr>
                      </a:lvl1pPr>
                      <a:lvl2pPr marL="457200" algn="l" defTabSz="914400" rtl="0" eaLnBrk="1" latinLnBrk="0" hangingPunct="1">
                        <a:defRPr sz="1800" kern="1200">
                          <a:solidFill>
                            <a:schemeClr val="dk1"/>
                          </a:solidFill>
                          <a:latin typeface="Constantia"/>
                        </a:defRPr>
                      </a:lvl2pPr>
                      <a:lvl3pPr marL="914400" algn="l" defTabSz="914400" rtl="0" eaLnBrk="1" latinLnBrk="0" hangingPunct="1">
                        <a:defRPr sz="1800" kern="1200">
                          <a:solidFill>
                            <a:schemeClr val="dk1"/>
                          </a:solidFill>
                          <a:latin typeface="Constantia"/>
                        </a:defRPr>
                      </a:lvl3pPr>
                      <a:lvl4pPr marL="1371600" algn="l" defTabSz="914400" rtl="0" eaLnBrk="1" latinLnBrk="0" hangingPunct="1">
                        <a:defRPr sz="1800" kern="1200">
                          <a:solidFill>
                            <a:schemeClr val="dk1"/>
                          </a:solidFill>
                          <a:latin typeface="Constantia"/>
                        </a:defRPr>
                      </a:lvl4pPr>
                      <a:lvl5pPr marL="1828800" algn="l" defTabSz="914400" rtl="0" eaLnBrk="1" latinLnBrk="0" hangingPunct="1">
                        <a:defRPr sz="1800" kern="1200">
                          <a:solidFill>
                            <a:schemeClr val="dk1"/>
                          </a:solidFill>
                          <a:latin typeface="Constantia"/>
                        </a:defRPr>
                      </a:lvl5pPr>
                      <a:lvl6pPr marL="2286000" algn="l" defTabSz="914400" rtl="0" eaLnBrk="1" latinLnBrk="0" hangingPunct="1">
                        <a:defRPr sz="1800" kern="1200">
                          <a:solidFill>
                            <a:schemeClr val="dk1"/>
                          </a:solidFill>
                          <a:latin typeface="Constantia"/>
                        </a:defRPr>
                      </a:lvl6pPr>
                      <a:lvl7pPr marL="2743200" algn="l" defTabSz="914400" rtl="0" eaLnBrk="1" latinLnBrk="0" hangingPunct="1">
                        <a:defRPr sz="1800" kern="1200">
                          <a:solidFill>
                            <a:schemeClr val="dk1"/>
                          </a:solidFill>
                          <a:latin typeface="Constantia"/>
                        </a:defRPr>
                      </a:lvl7pPr>
                      <a:lvl8pPr marL="3200400" algn="l" defTabSz="914400" rtl="0" eaLnBrk="1" latinLnBrk="0" hangingPunct="1">
                        <a:defRPr sz="1800" kern="1200">
                          <a:solidFill>
                            <a:schemeClr val="dk1"/>
                          </a:solidFill>
                          <a:latin typeface="Constantia"/>
                        </a:defRPr>
                      </a:lvl8pPr>
                      <a:lvl9pPr marL="3657600" algn="l" defTabSz="914400" rtl="0" eaLnBrk="1" latinLnBrk="0" hangingPunct="1">
                        <a:defRPr sz="1800" kern="1200">
                          <a:solidFill>
                            <a:schemeClr val="dk1"/>
                          </a:solidFill>
                          <a:latin typeface="Constantia"/>
                        </a:defRPr>
                      </a:lvl9pPr>
                    </a:lstStyle>
                    <a:p>
                      <a:r>
                        <a:rPr lang="en-US" sz="2000" b="1" dirty="0" smtClean="0">
                          <a:latin typeface="+mj-lt"/>
                        </a:rPr>
                        <a:t>Based on </a:t>
                      </a:r>
                      <a:r>
                        <a:rPr lang="en-US" sz="2000" b="1" u="sng" dirty="0" smtClean="0">
                          <a:latin typeface="+mj-lt"/>
                        </a:rPr>
                        <a:t>actual</a:t>
                      </a:r>
                      <a:r>
                        <a:rPr lang="en-US" sz="2000" b="1" dirty="0" smtClean="0">
                          <a:latin typeface="+mj-lt"/>
                        </a:rPr>
                        <a:t> household income and family size as reported on the tax return</a:t>
                      </a:r>
                      <a:endParaRPr lang="en-US" sz="2000" b="1" dirty="0">
                        <a:latin typeface="+mj-lt"/>
                      </a:endParaRPr>
                    </a:p>
                  </a:txBody>
                  <a:tcPr>
                    <a:lnL>
                      <a:noFill/>
                    </a:lnL>
                    <a:lnR w="12700" cmpd="sng">
                      <a:solidFill>
                        <a:srgbClr val="72A3C4"/>
                      </a:solidFill>
                    </a:lnR>
                    <a:lnT w="12700" cmpd="sng">
                      <a:solidFill>
                        <a:srgbClr val="72A3C4"/>
                      </a:solidFill>
                    </a:lnT>
                    <a:lnB w="12700" cmpd="sng">
                      <a:solidFill>
                        <a:srgbClr val="72A3C4"/>
                      </a:solidFill>
                    </a:lnB>
                    <a:lnTlToBr w="12700" cmpd="sng">
                      <a:noFill/>
                      <a:prstDash val="solid"/>
                    </a:lnTlToBr>
                    <a:lnBlToTr w="12700" cmpd="sng">
                      <a:noFill/>
                      <a:prstDash val="solid"/>
                    </a:lnBlToTr>
                    <a:solidFill>
                      <a:srgbClr val="6B94C7">
                        <a:lumMod val="40000"/>
                        <a:lumOff val="60000"/>
                      </a:srgbClr>
                    </a:solidFill>
                  </a:tcPr>
                </a:tc>
              </a:tr>
              <a:tr h="667249">
                <a:tc>
                  <a:txBody>
                    <a:bodyPr/>
                    <a:lstStyle>
                      <a:lvl1pPr marL="0" algn="l" defTabSz="914400" rtl="0" eaLnBrk="1" latinLnBrk="0" hangingPunct="1">
                        <a:defRPr sz="1800" kern="1200">
                          <a:solidFill>
                            <a:schemeClr val="dk1"/>
                          </a:solidFill>
                          <a:latin typeface="Constantia"/>
                        </a:defRPr>
                      </a:lvl1pPr>
                      <a:lvl2pPr marL="457200" algn="l" defTabSz="914400" rtl="0" eaLnBrk="1" latinLnBrk="0" hangingPunct="1">
                        <a:defRPr sz="1800" kern="1200">
                          <a:solidFill>
                            <a:schemeClr val="dk1"/>
                          </a:solidFill>
                          <a:latin typeface="Constantia"/>
                        </a:defRPr>
                      </a:lvl2pPr>
                      <a:lvl3pPr marL="914400" algn="l" defTabSz="914400" rtl="0" eaLnBrk="1" latinLnBrk="0" hangingPunct="1">
                        <a:defRPr sz="1800" kern="1200">
                          <a:solidFill>
                            <a:schemeClr val="dk1"/>
                          </a:solidFill>
                          <a:latin typeface="Constantia"/>
                        </a:defRPr>
                      </a:lvl3pPr>
                      <a:lvl4pPr marL="1371600" algn="l" defTabSz="914400" rtl="0" eaLnBrk="1" latinLnBrk="0" hangingPunct="1">
                        <a:defRPr sz="1800" kern="1200">
                          <a:solidFill>
                            <a:schemeClr val="dk1"/>
                          </a:solidFill>
                          <a:latin typeface="Constantia"/>
                        </a:defRPr>
                      </a:lvl4pPr>
                      <a:lvl5pPr marL="1828800" algn="l" defTabSz="914400" rtl="0" eaLnBrk="1" latinLnBrk="0" hangingPunct="1">
                        <a:defRPr sz="1800" kern="1200">
                          <a:solidFill>
                            <a:schemeClr val="dk1"/>
                          </a:solidFill>
                          <a:latin typeface="Constantia"/>
                        </a:defRPr>
                      </a:lvl5pPr>
                      <a:lvl6pPr marL="2286000" algn="l" defTabSz="914400" rtl="0" eaLnBrk="1" latinLnBrk="0" hangingPunct="1">
                        <a:defRPr sz="1800" kern="1200">
                          <a:solidFill>
                            <a:schemeClr val="dk1"/>
                          </a:solidFill>
                          <a:latin typeface="Constantia"/>
                        </a:defRPr>
                      </a:lvl6pPr>
                      <a:lvl7pPr marL="2743200" algn="l" defTabSz="914400" rtl="0" eaLnBrk="1" latinLnBrk="0" hangingPunct="1">
                        <a:defRPr sz="1800" kern="1200">
                          <a:solidFill>
                            <a:schemeClr val="dk1"/>
                          </a:solidFill>
                          <a:latin typeface="Constantia"/>
                        </a:defRPr>
                      </a:lvl7pPr>
                      <a:lvl8pPr marL="3200400" algn="l" defTabSz="914400" rtl="0" eaLnBrk="1" latinLnBrk="0" hangingPunct="1">
                        <a:defRPr sz="1800" kern="1200">
                          <a:solidFill>
                            <a:schemeClr val="dk1"/>
                          </a:solidFill>
                          <a:latin typeface="Constantia"/>
                        </a:defRPr>
                      </a:lvl8pPr>
                      <a:lvl9pPr marL="3657600" algn="l" defTabSz="914400" rtl="0" eaLnBrk="1" latinLnBrk="0" hangingPunct="1">
                        <a:defRPr sz="1800" kern="1200">
                          <a:solidFill>
                            <a:schemeClr val="dk1"/>
                          </a:solidFill>
                          <a:latin typeface="Constantia"/>
                        </a:defRPr>
                      </a:lvl9pPr>
                    </a:lstStyle>
                    <a:p>
                      <a:r>
                        <a:rPr lang="en-US" sz="2000" b="1" dirty="0" smtClean="0">
                          <a:latin typeface="+mj-lt"/>
                        </a:rPr>
                        <a:t>Who receives</a:t>
                      </a:r>
                      <a:r>
                        <a:rPr lang="en-US" sz="2000" b="1" baseline="0" dirty="0" smtClean="0">
                          <a:latin typeface="+mj-lt"/>
                        </a:rPr>
                        <a:t> it</a:t>
                      </a:r>
                      <a:endParaRPr lang="en-US" sz="2000" b="1" dirty="0">
                        <a:latin typeface="+mj-lt"/>
                      </a:endParaRPr>
                    </a:p>
                  </a:txBody>
                  <a:tcPr>
                    <a:lnL w="12700" cmpd="sng">
                      <a:solidFill>
                        <a:srgbClr val="72A3C4"/>
                      </a:solidFill>
                    </a:lnL>
                    <a:lnR>
                      <a:noFill/>
                    </a:lnR>
                    <a:lnT w="12700" cmpd="sng">
                      <a:solidFill>
                        <a:srgbClr val="72A3C4"/>
                      </a:solidFill>
                    </a:lnT>
                    <a:lnB w="12700" cmpd="sng">
                      <a:solidFill>
                        <a:srgbClr val="72A3C4"/>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onstantia"/>
                        </a:defRPr>
                      </a:lvl1pPr>
                      <a:lvl2pPr marL="457200" algn="l" defTabSz="914400" rtl="0" eaLnBrk="1" latinLnBrk="0" hangingPunct="1">
                        <a:defRPr sz="1800" kern="1200">
                          <a:solidFill>
                            <a:schemeClr val="dk1"/>
                          </a:solidFill>
                          <a:latin typeface="Constantia"/>
                        </a:defRPr>
                      </a:lvl2pPr>
                      <a:lvl3pPr marL="914400" algn="l" defTabSz="914400" rtl="0" eaLnBrk="1" latinLnBrk="0" hangingPunct="1">
                        <a:defRPr sz="1800" kern="1200">
                          <a:solidFill>
                            <a:schemeClr val="dk1"/>
                          </a:solidFill>
                          <a:latin typeface="Constantia"/>
                        </a:defRPr>
                      </a:lvl3pPr>
                      <a:lvl4pPr marL="1371600" algn="l" defTabSz="914400" rtl="0" eaLnBrk="1" latinLnBrk="0" hangingPunct="1">
                        <a:defRPr sz="1800" kern="1200">
                          <a:solidFill>
                            <a:schemeClr val="dk1"/>
                          </a:solidFill>
                          <a:latin typeface="Constantia"/>
                        </a:defRPr>
                      </a:lvl4pPr>
                      <a:lvl5pPr marL="1828800" algn="l" defTabSz="914400" rtl="0" eaLnBrk="1" latinLnBrk="0" hangingPunct="1">
                        <a:defRPr sz="1800" kern="1200">
                          <a:solidFill>
                            <a:schemeClr val="dk1"/>
                          </a:solidFill>
                          <a:latin typeface="Constantia"/>
                        </a:defRPr>
                      </a:lvl5pPr>
                      <a:lvl6pPr marL="2286000" algn="l" defTabSz="914400" rtl="0" eaLnBrk="1" latinLnBrk="0" hangingPunct="1">
                        <a:defRPr sz="1800" kern="1200">
                          <a:solidFill>
                            <a:schemeClr val="dk1"/>
                          </a:solidFill>
                          <a:latin typeface="Constantia"/>
                        </a:defRPr>
                      </a:lvl6pPr>
                      <a:lvl7pPr marL="2743200" algn="l" defTabSz="914400" rtl="0" eaLnBrk="1" latinLnBrk="0" hangingPunct="1">
                        <a:defRPr sz="1800" kern="1200">
                          <a:solidFill>
                            <a:schemeClr val="dk1"/>
                          </a:solidFill>
                          <a:latin typeface="Constantia"/>
                        </a:defRPr>
                      </a:lvl7pPr>
                      <a:lvl8pPr marL="3200400" algn="l" defTabSz="914400" rtl="0" eaLnBrk="1" latinLnBrk="0" hangingPunct="1">
                        <a:defRPr sz="1800" kern="1200">
                          <a:solidFill>
                            <a:schemeClr val="dk1"/>
                          </a:solidFill>
                          <a:latin typeface="Constantia"/>
                        </a:defRPr>
                      </a:lvl8pPr>
                      <a:lvl9pPr marL="3657600" algn="l" defTabSz="914400" rtl="0" eaLnBrk="1" latinLnBrk="0" hangingPunct="1">
                        <a:defRPr sz="1800" kern="1200">
                          <a:solidFill>
                            <a:schemeClr val="dk1"/>
                          </a:solidFill>
                          <a:latin typeface="Constantia"/>
                        </a:defRPr>
                      </a:lvl9pPr>
                    </a:lstStyle>
                    <a:p>
                      <a:r>
                        <a:rPr lang="en-US" sz="2000" b="1" dirty="0" smtClean="0">
                          <a:latin typeface="+mj-lt"/>
                        </a:rPr>
                        <a:t>The issuer (insurance company on the consumer’s behalf)</a:t>
                      </a:r>
                      <a:endParaRPr lang="en-US" sz="2000" b="1" dirty="0">
                        <a:solidFill>
                          <a:schemeClr val="tx1"/>
                        </a:solidFill>
                        <a:latin typeface="+mj-lt"/>
                      </a:endParaRPr>
                    </a:p>
                  </a:txBody>
                  <a:tcPr>
                    <a:lnL>
                      <a:noFill/>
                    </a:lnL>
                    <a:lnR>
                      <a:noFill/>
                    </a:lnR>
                    <a:lnT w="12700" cmpd="sng">
                      <a:solidFill>
                        <a:srgbClr val="72A3C4"/>
                      </a:solidFill>
                    </a:lnT>
                    <a:lnB w="12700" cmpd="sng">
                      <a:solidFill>
                        <a:srgbClr val="72A3C4"/>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onstantia"/>
                        </a:defRPr>
                      </a:lvl1pPr>
                      <a:lvl2pPr marL="457200" algn="l" defTabSz="914400" rtl="0" eaLnBrk="1" latinLnBrk="0" hangingPunct="1">
                        <a:defRPr sz="1800" kern="1200">
                          <a:solidFill>
                            <a:schemeClr val="dk1"/>
                          </a:solidFill>
                          <a:latin typeface="Constantia"/>
                        </a:defRPr>
                      </a:lvl2pPr>
                      <a:lvl3pPr marL="914400" algn="l" defTabSz="914400" rtl="0" eaLnBrk="1" latinLnBrk="0" hangingPunct="1">
                        <a:defRPr sz="1800" kern="1200">
                          <a:solidFill>
                            <a:schemeClr val="dk1"/>
                          </a:solidFill>
                          <a:latin typeface="Constantia"/>
                        </a:defRPr>
                      </a:lvl3pPr>
                      <a:lvl4pPr marL="1371600" algn="l" defTabSz="914400" rtl="0" eaLnBrk="1" latinLnBrk="0" hangingPunct="1">
                        <a:defRPr sz="1800" kern="1200">
                          <a:solidFill>
                            <a:schemeClr val="dk1"/>
                          </a:solidFill>
                          <a:latin typeface="Constantia"/>
                        </a:defRPr>
                      </a:lvl4pPr>
                      <a:lvl5pPr marL="1828800" algn="l" defTabSz="914400" rtl="0" eaLnBrk="1" latinLnBrk="0" hangingPunct="1">
                        <a:defRPr sz="1800" kern="1200">
                          <a:solidFill>
                            <a:schemeClr val="dk1"/>
                          </a:solidFill>
                          <a:latin typeface="Constantia"/>
                        </a:defRPr>
                      </a:lvl5pPr>
                      <a:lvl6pPr marL="2286000" algn="l" defTabSz="914400" rtl="0" eaLnBrk="1" latinLnBrk="0" hangingPunct="1">
                        <a:defRPr sz="1800" kern="1200">
                          <a:solidFill>
                            <a:schemeClr val="dk1"/>
                          </a:solidFill>
                          <a:latin typeface="Constantia"/>
                        </a:defRPr>
                      </a:lvl6pPr>
                      <a:lvl7pPr marL="2743200" algn="l" defTabSz="914400" rtl="0" eaLnBrk="1" latinLnBrk="0" hangingPunct="1">
                        <a:defRPr sz="1800" kern="1200">
                          <a:solidFill>
                            <a:schemeClr val="dk1"/>
                          </a:solidFill>
                          <a:latin typeface="Constantia"/>
                        </a:defRPr>
                      </a:lvl7pPr>
                      <a:lvl8pPr marL="3200400" algn="l" defTabSz="914400" rtl="0" eaLnBrk="1" latinLnBrk="0" hangingPunct="1">
                        <a:defRPr sz="1800" kern="1200">
                          <a:solidFill>
                            <a:schemeClr val="dk1"/>
                          </a:solidFill>
                          <a:latin typeface="Constantia"/>
                        </a:defRPr>
                      </a:lvl8pPr>
                      <a:lvl9pPr marL="3657600" algn="l" defTabSz="914400" rtl="0" eaLnBrk="1" latinLnBrk="0" hangingPunct="1">
                        <a:defRPr sz="1800" kern="1200">
                          <a:solidFill>
                            <a:schemeClr val="dk1"/>
                          </a:solidFill>
                          <a:latin typeface="Constantia"/>
                        </a:defRPr>
                      </a:lvl9pPr>
                    </a:lstStyle>
                    <a:p>
                      <a:r>
                        <a:rPr lang="en-US" sz="2000" b="1" dirty="0" smtClean="0">
                          <a:latin typeface="+mj-lt"/>
                        </a:rPr>
                        <a:t>The consumer</a:t>
                      </a:r>
                      <a:endParaRPr lang="en-US" sz="2000" b="1" strike="sngStrike" dirty="0" smtClean="0">
                        <a:latin typeface="+mj-lt"/>
                      </a:endParaRPr>
                    </a:p>
                  </a:txBody>
                  <a:tcPr>
                    <a:lnL>
                      <a:noFill/>
                    </a:lnL>
                    <a:lnR w="12700" cmpd="sng">
                      <a:solidFill>
                        <a:srgbClr val="72A3C4"/>
                      </a:solidFill>
                    </a:lnR>
                    <a:lnT w="12700" cmpd="sng">
                      <a:solidFill>
                        <a:srgbClr val="72A3C4"/>
                      </a:solidFill>
                    </a:lnT>
                    <a:lnB w="12700" cmpd="sng">
                      <a:solidFill>
                        <a:srgbClr val="72A3C4"/>
                      </a:solidFill>
                    </a:lnB>
                    <a:lnTlToBr w="12700" cmpd="sng">
                      <a:noFill/>
                      <a:prstDash val="solid"/>
                    </a:lnTlToBr>
                    <a:lnBlToTr w="12700" cmpd="sng">
                      <a:noFill/>
                      <a:prstDash val="solid"/>
                    </a:lnBlToTr>
                    <a:solidFill>
                      <a:sysClr val="window" lastClr="FFFFFF"/>
                    </a:solidFill>
                  </a:tcPr>
                </a:tc>
              </a:tr>
              <a:tr h="953213">
                <a:tc>
                  <a:txBody>
                    <a:bodyPr/>
                    <a:lstStyle>
                      <a:lvl1pPr marL="0" algn="l" defTabSz="914400" rtl="0" eaLnBrk="1" latinLnBrk="0" hangingPunct="1">
                        <a:defRPr sz="1800" kern="1200">
                          <a:solidFill>
                            <a:schemeClr val="dk1"/>
                          </a:solidFill>
                          <a:latin typeface="Constantia"/>
                        </a:defRPr>
                      </a:lvl1pPr>
                      <a:lvl2pPr marL="457200" algn="l" defTabSz="914400" rtl="0" eaLnBrk="1" latinLnBrk="0" hangingPunct="1">
                        <a:defRPr sz="1800" kern="1200">
                          <a:solidFill>
                            <a:schemeClr val="dk1"/>
                          </a:solidFill>
                          <a:latin typeface="Constantia"/>
                        </a:defRPr>
                      </a:lvl2pPr>
                      <a:lvl3pPr marL="914400" algn="l" defTabSz="914400" rtl="0" eaLnBrk="1" latinLnBrk="0" hangingPunct="1">
                        <a:defRPr sz="1800" kern="1200">
                          <a:solidFill>
                            <a:schemeClr val="dk1"/>
                          </a:solidFill>
                          <a:latin typeface="Constantia"/>
                        </a:defRPr>
                      </a:lvl3pPr>
                      <a:lvl4pPr marL="1371600" algn="l" defTabSz="914400" rtl="0" eaLnBrk="1" latinLnBrk="0" hangingPunct="1">
                        <a:defRPr sz="1800" kern="1200">
                          <a:solidFill>
                            <a:schemeClr val="dk1"/>
                          </a:solidFill>
                          <a:latin typeface="Constantia"/>
                        </a:defRPr>
                      </a:lvl4pPr>
                      <a:lvl5pPr marL="1828800" algn="l" defTabSz="914400" rtl="0" eaLnBrk="1" latinLnBrk="0" hangingPunct="1">
                        <a:defRPr sz="1800" kern="1200">
                          <a:solidFill>
                            <a:schemeClr val="dk1"/>
                          </a:solidFill>
                          <a:latin typeface="Constantia"/>
                        </a:defRPr>
                      </a:lvl5pPr>
                      <a:lvl6pPr marL="2286000" algn="l" defTabSz="914400" rtl="0" eaLnBrk="1" latinLnBrk="0" hangingPunct="1">
                        <a:defRPr sz="1800" kern="1200">
                          <a:solidFill>
                            <a:schemeClr val="dk1"/>
                          </a:solidFill>
                          <a:latin typeface="Constantia"/>
                        </a:defRPr>
                      </a:lvl6pPr>
                      <a:lvl7pPr marL="2743200" algn="l" defTabSz="914400" rtl="0" eaLnBrk="1" latinLnBrk="0" hangingPunct="1">
                        <a:defRPr sz="1800" kern="1200">
                          <a:solidFill>
                            <a:schemeClr val="dk1"/>
                          </a:solidFill>
                          <a:latin typeface="Constantia"/>
                        </a:defRPr>
                      </a:lvl7pPr>
                      <a:lvl8pPr marL="3200400" algn="l" defTabSz="914400" rtl="0" eaLnBrk="1" latinLnBrk="0" hangingPunct="1">
                        <a:defRPr sz="1800" kern="1200">
                          <a:solidFill>
                            <a:schemeClr val="dk1"/>
                          </a:solidFill>
                          <a:latin typeface="Constantia"/>
                        </a:defRPr>
                      </a:lvl8pPr>
                      <a:lvl9pPr marL="3657600" algn="l" defTabSz="914400" rtl="0" eaLnBrk="1" latinLnBrk="0" hangingPunct="1">
                        <a:defRPr sz="1800" kern="1200">
                          <a:solidFill>
                            <a:schemeClr val="dk1"/>
                          </a:solidFill>
                          <a:latin typeface="Constantia"/>
                        </a:defRPr>
                      </a:lvl9pPr>
                    </a:lstStyle>
                    <a:p>
                      <a:r>
                        <a:rPr lang="en-US" sz="2000" b="1" dirty="0" smtClean="0">
                          <a:latin typeface="+mj-lt"/>
                        </a:rPr>
                        <a:t>When it’s paid</a:t>
                      </a:r>
                      <a:endParaRPr lang="en-US" sz="2000" b="1" dirty="0">
                        <a:latin typeface="+mj-lt"/>
                      </a:endParaRPr>
                    </a:p>
                  </a:txBody>
                  <a:tcPr>
                    <a:lnL w="12700" cmpd="sng">
                      <a:solidFill>
                        <a:srgbClr val="72A3C4"/>
                      </a:solidFill>
                    </a:lnL>
                    <a:lnR>
                      <a:noFill/>
                    </a:lnR>
                    <a:lnT w="12700" cmpd="sng">
                      <a:solidFill>
                        <a:srgbClr val="72A3C4"/>
                      </a:solidFill>
                    </a:lnT>
                    <a:lnB w="12700" cmpd="sng">
                      <a:solidFill>
                        <a:srgbClr val="72A3C4"/>
                      </a:solidFill>
                    </a:lnB>
                    <a:lnTlToBr w="12700" cmpd="sng">
                      <a:noFill/>
                      <a:prstDash val="solid"/>
                    </a:lnTlToBr>
                    <a:lnBlToTr w="12700" cmpd="sng">
                      <a:noFill/>
                      <a:prstDash val="solid"/>
                    </a:lnBlToTr>
                    <a:solidFill>
                      <a:srgbClr val="6B94C7">
                        <a:lumMod val="40000"/>
                        <a:lumOff val="60000"/>
                      </a:srgbClr>
                    </a:solidFill>
                  </a:tcPr>
                </a:tc>
                <a:tc>
                  <a:txBody>
                    <a:bodyPr/>
                    <a:lstStyle>
                      <a:lvl1pPr marL="0" algn="l" defTabSz="914400" rtl="0" eaLnBrk="1" latinLnBrk="0" hangingPunct="1">
                        <a:defRPr sz="1800" kern="1200">
                          <a:solidFill>
                            <a:schemeClr val="dk1"/>
                          </a:solidFill>
                          <a:latin typeface="Constantia"/>
                        </a:defRPr>
                      </a:lvl1pPr>
                      <a:lvl2pPr marL="457200" algn="l" defTabSz="914400" rtl="0" eaLnBrk="1" latinLnBrk="0" hangingPunct="1">
                        <a:defRPr sz="1800" kern="1200">
                          <a:solidFill>
                            <a:schemeClr val="dk1"/>
                          </a:solidFill>
                          <a:latin typeface="Constantia"/>
                        </a:defRPr>
                      </a:lvl2pPr>
                      <a:lvl3pPr marL="914400" algn="l" defTabSz="914400" rtl="0" eaLnBrk="1" latinLnBrk="0" hangingPunct="1">
                        <a:defRPr sz="1800" kern="1200">
                          <a:solidFill>
                            <a:schemeClr val="dk1"/>
                          </a:solidFill>
                          <a:latin typeface="Constantia"/>
                        </a:defRPr>
                      </a:lvl3pPr>
                      <a:lvl4pPr marL="1371600" algn="l" defTabSz="914400" rtl="0" eaLnBrk="1" latinLnBrk="0" hangingPunct="1">
                        <a:defRPr sz="1800" kern="1200">
                          <a:solidFill>
                            <a:schemeClr val="dk1"/>
                          </a:solidFill>
                          <a:latin typeface="Constantia"/>
                        </a:defRPr>
                      </a:lvl4pPr>
                      <a:lvl5pPr marL="1828800" algn="l" defTabSz="914400" rtl="0" eaLnBrk="1" latinLnBrk="0" hangingPunct="1">
                        <a:defRPr sz="1800" kern="1200">
                          <a:solidFill>
                            <a:schemeClr val="dk1"/>
                          </a:solidFill>
                          <a:latin typeface="Constantia"/>
                        </a:defRPr>
                      </a:lvl5pPr>
                      <a:lvl6pPr marL="2286000" algn="l" defTabSz="914400" rtl="0" eaLnBrk="1" latinLnBrk="0" hangingPunct="1">
                        <a:defRPr sz="1800" kern="1200">
                          <a:solidFill>
                            <a:schemeClr val="dk1"/>
                          </a:solidFill>
                          <a:latin typeface="Constantia"/>
                        </a:defRPr>
                      </a:lvl6pPr>
                      <a:lvl7pPr marL="2743200" algn="l" defTabSz="914400" rtl="0" eaLnBrk="1" latinLnBrk="0" hangingPunct="1">
                        <a:defRPr sz="1800" kern="1200">
                          <a:solidFill>
                            <a:schemeClr val="dk1"/>
                          </a:solidFill>
                          <a:latin typeface="Constantia"/>
                        </a:defRPr>
                      </a:lvl7pPr>
                      <a:lvl8pPr marL="3200400" algn="l" defTabSz="914400" rtl="0" eaLnBrk="1" latinLnBrk="0" hangingPunct="1">
                        <a:defRPr sz="1800" kern="1200">
                          <a:solidFill>
                            <a:schemeClr val="dk1"/>
                          </a:solidFill>
                          <a:latin typeface="Constantia"/>
                        </a:defRPr>
                      </a:lvl8pPr>
                      <a:lvl9pPr marL="3657600" algn="l" defTabSz="914400" rtl="0" eaLnBrk="1" latinLnBrk="0" hangingPunct="1">
                        <a:defRPr sz="1800" kern="1200">
                          <a:solidFill>
                            <a:schemeClr val="dk1"/>
                          </a:solidFill>
                          <a:latin typeface="Constantia"/>
                        </a:defRPr>
                      </a:lvl9pPr>
                    </a:lstStyle>
                    <a:p>
                      <a:r>
                        <a:rPr lang="en-US" sz="2000" b="1" dirty="0" smtClean="0">
                          <a:latin typeface="+mj-lt"/>
                        </a:rPr>
                        <a:t>“In advance” on a monthly basis throughout a coverage year</a:t>
                      </a:r>
                      <a:endParaRPr lang="en-US" sz="2000" b="1" dirty="0">
                        <a:latin typeface="+mj-lt"/>
                      </a:endParaRPr>
                    </a:p>
                  </a:txBody>
                  <a:tcPr>
                    <a:lnL>
                      <a:noFill/>
                    </a:lnL>
                    <a:lnR>
                      <a:noFill/>
                    </a:lnR>
                    <a:lnT w="12700" cmpd="sng">
                      <a:solidFill>
                        <a:srgbClr val="72A3C4"/>
                      </a:solidFill>
                    </a:lnT>
                    <a:lnB w="12700" cmpd="sng">
                      <a:solidFill>
                        <a:srgbClr val="72A3C4"/>
                      </a:solidFill>
                    </a:lnB>
                    <a:lnTlToBr w="12700" cmpd="sng">
                      <a:noFill/>
                      <a:prstDash val="solid"/>
                    </a:lnTlToBr>
                    <a:lnBlToTr w="12700" cmpd="sng">
                      <a:noFill/>
                      <a:prstDash val="solid"/>
                    </a:lnBlToTr>
                    <a:solidFill>
                      <a:srgbClr val="6B94C7">
                        <a:lumMod val="40000"/>
                        <a:lumOff val="60000"/>
                      </a:srgbClr>
                    </a:solidFill>
                  </a:tcPr>
                </a:tc>
                <a:tc>
                  <a:txBody>
                    <a:bodyPr/>
                    <a:lstStyle>
                      <a:lvl1pPr marL="0" algn="l" defTabSz="914400" rtl="0" eaLnBrk="1" latinLnBrk="0" hangingPunct="1">
                        <a:defRPr sz="1800" kern="1200">
                          <a:solidFill>
                            <a:schemeClr val="dk1"/>
                          </a:solidFill>
                          <a:latin typeface="Constantia"/>
                        </a:defRPr>
                      </a:lvl1pPr>
                      <a:lvl2pPr marL="457200" algn="l" defTabSz="914400" rtl="0" eaLnBrk="1" latinLnBrk="0" hangingPunct="1">
                        <a:defRPr sz="1800" kern="1200">
                          <a:solidFill>
                            <a:schemeClr val="dk1"/>
                          </a:solidFill>
                          <a:latin typeface="Constantia"/>
                        </a:defRPr>
                      </a:lvl2pPr>
                      <a:lvl3pPr marL="914400" algn="l" defTabSz="914400" rtl="0" eaLnBrk="1" latinLnBrk="0" hangingPunct="1">
                        <a:defRPr sz="1800" kern="1200">
                          <a:solidFill>
                            <a:schemeClr val="dk1"/>
                          </a:solidFill>
                          <a:latin typeface="Constantia"/>
                        </a:defRPr>
                      </a:lvl3pPr>
                      <a:lvl4pPr marL="1371600" algn="l" defTabSz="914400" rtl="0" eaLnBrk="1" latinLnBrk="0" hangingPunct="1">
                        <a:defRPr sz="1800" kern="1200">
                          <a:solidFill>
                            <a:schemeClr val="dk1"/>
                          </a:solidFill>
                          <a:latin typeface="Constantia"/>
                        </a:defRPr>
                      </a:lvl4pPr>
                      <a:lvl5pPr marL="1828800" algn="l" defTabSz="914400" rtl="0" eaLnBrk="1" latinLnBrk="0" hangingPunct="1">
                        <a:defRPr sz="1800" kern="1200">
                          <a:solidFill>
                            <a:schemeClr val="dk1"/>
                          </a:solidFill>
                          <a:latin typeface="Constantia"/>
                        </a:defRPr>
                      </a:lvl5pPr>
                      <a:lvl6pPr marL="2286000" algn="l" defTabSz="914400" rtl="0" eaLnBrk="1" latinLnBrk="0" hangingPunct="1">
                        <a:defRPr sz="1800" kern="1200">
                          <a:solidFill>
                            <a:schemeClr val="dk1"/>
                          </a:solidFill>
                          <a:latin typeface="Constantia"/>
                        </a:defRPr>
                      </a:lvl6pPr>
                      <a:lvl7pPr marL="2743200" algn="l" defTabSz="914400" rtl="0" eaLnBrk="1" latinLnBrk="0" hangingPunct="1">
                        <a:defRPr sz="1800" kern="1200">
                          <a:solidFill>
                            <a:schemeClr val="dk1"/>
                          </a:solidFill>
                          <a:latin typeface="Constantia"/>
                        </a:defRPr>
                      </a:lvl7pPr>
                      <a:lvl8pPr marL="3200400" algn="l" defTabSz="914400" rtl="0" eaLnBrk="1" latinLnBrk="0" hangingPunct="1">
                        <a:defRPr sz="1800" kern="1200">
                          <a:solidFill>
                            <a:schemeClr val="dk1"/>
                          </a:solidFill>
                          <a:latin typeface="Constantia"/>
                        </a:defRPr>
                      </a:lvl8pPr>
                      <a:lvl9pPr marL="3657600" algn="l" defTabSz="914400" rtl="0" eaLnBrk="1" latinLnBrk="0" hangingPunct="1">
                        <a:defRPr sz="1800" kern="1200">
                          <a:solidFill>
                            <a:schemeClr val="dk1"/>
                          </a:solidFill>
                          <a:latin typeface="Constantia"/>
                        </a:defRPr>
                      </a:lvl9pPr>
                    </a:lstStyle>
                    <a:p>
                      <a:r>
                        <a:rPr lang="en-US" sz="2000" b="1" strike="noStrike" dirty="0" smtClean="0">
                          <a:latin typeface="+mj-lt"/>
                        </a:rPr>
                        <a:t>When the</a:t>
                      </a:r>
                      <a:r>
                        <a:rPr lang="en-US" sz="2000" b="1" strike="noStrike" baseline="0" dirty="0" smtClean="0">
                          <a:latin typeface="+mj-lt"/>
                        </a:rPr>
                        <a:t> consumer</a:t>
                      </a:r>
                      <a:r>
                        <a:rPr lang="en-US" sz="2000" b="1" strike="noStrike" dirty="0" smtClean="0">
                          <a:latin typeface="+mj-lt"/>
                        </a:rPr>
                        <a:t> files their taxes</a:t>
                      </a:r>
                      <a:endParaRPr lang="en-US" sz="2000" b="1" strike="noStrike" dirty="0">
                        <a:solidFill>
                          <a:schemeClr val="tx1"/>
                        </a:solidFill>
                        <a:latin typeface="+mj-lt"/>
                      </a:endParaRPr>
                    </a:p>
                  </a:txBody>
                  <a:tcPr>
                    <a:lnL>
                      <a:noFill/>
                    </a:lnL>
                    <a:lnR w="12700" cmpd="sng">
                      <a:solidFill>
                        <a:srgbClr val="72A3C4"/>
                      </a:solidFill>
                    </a:lnR>
                    <a:lnT w="12700" cmpd="sng">
                      <a:solidFill>
                        <a:srgbClr val="72A3C4"/>
                      </a:solidFill>
                    </a:lnT>
                    <a:lnB w="12700" cmpd="sng">
                      <a:solidFill>
                        <a:srgbClr val="72A3C4"/>
                      </a:solidFill>
                    </a:lnB>
                    <a:lnTlToBr w="12700" cmpd="sng">
                      <a:noFill/>
                      <a:prstDash val="solid"/>
                    </a:lnTlToBr>
                    <a:lnBlToTr w="12700" cmpd="sng">
                      <a:noFill/>
                      <a:prstDash val="solid"/>
                    </a:lnBlToTr>
                    <a:solidFill>
                      <a:srgbClr val="6B94C7">
                        <a:lumMod val="40000"/>
                        <a:lumOff val="60000"/>
                      </a:srgbClr>
                    </a:solidFill>
                  </a:tcPr>
                </a:tc>
              </a:tr>
            </a:tbl>
          </a:graphicData>
        </a:graphic>
      </p:graphicFrame>
      <p:sp>
        <p:nvSpPr>
          <p:cNvPr id="7" name="Footer Placeholder 13"/>
          <p:cNvSpPr txBox="1">
            <a:spLocks/>
          </p:cNvSpPr>
          <p:nvPr/>
        </p:nvSpPr>
        <p:spPr>
          <a:xfrm>
            <a:off x="2590800" y="6340475"/>
            <a:ext cx="3962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smtClean="0">
                <a:latin typeface="Calibri" panose="020F0502020204030204" pitchFamily="34" charset="0"/>
              </a:rPr>
              <a:t>Marketplace Coverage and Taxes</a:t>
            </a:r>
            <a:endParaRPr lang="en-US" sz="1200" dirty="0">
              <a:latin typeface="Calibri" panose="020F0502020204030204" pitchFamily="34" charset="0"/>
            </a:endParaRPr>
          </a:p>
        </p:txBody>
      </p:sp>
      <p:sp>
        <p:nvSpPr>
          <p:cNvPr id="8" name="Date Placeholder 13"/>
          <p:cNvSpPr txBox="1">
            <a:spLocks/>
          </p:cNvSpPr>
          <p:nvPr/>
        </p:nvSpPr>
        <p:spPr>
          <a:xfrm>
            <a:off x="457200" y="6340475"/>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smtClean="0">
                <a:latin typeface="+mj-lt"/>
              </a:rPr>
              <a:t>March </a:t>
            </a:r>
            <a:r>
              <a:rPr lang="en-US" sz="1200" dirty="0" smtClean="0">
                <a:latin typeface="+mj-lt"/>
              </a:rPr>
              <a:t>2016</a:t>
            </a:r>
            <a:endParaRPr lang="en-US" sz="1200" dirty="0">
              <a:latin typeface="+mj-lt"/>
            </a:endParaRPr>
          </a:p>
        </p:txBody>
      </p:sp>
      <p:sp>
        <p:nvSpPr>
          <p:cNvPr id="9" name="Slide Number Placeholder 4"/>
          <p:cNvSpPr txBox="1">
            <a:spLocks/>
          </p:cNvSpPr>
          <p:nvPr/>
        </p:nvSpPr>
        <p:spPr>
          <a:xfrm>
            <a:off x="7772400" y="6324600"/>
            <a:ext cx="990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smtClean="0"/>
              <a:t>24</a:t>
            </a:r>
            <a:endParaRPr lang="en-US" sz="1200" dirty="0"/>
          </a:p>
        </p:txBody>
      </p:sp>
    </p:spTree>
    <p:extLst>
      <p:ext uri="{BB962C8B-B14F-4D97-AF65-F5344CB8AC3E}">
        <p14:creationId xmlns:p14="http://schemas.microsoft.com/office/powerpoint/2010/main" val="23105422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How Consumers Get the </a:t>
            </a:r>
            <a:br>
              <a:rPr lang="en-US" dirty="0" smtClean="0"/>
            </a:br>
            <a:r>
              <a:rPr lang="en-US" dirty="0" smtClean="0"/>
              <a:t>Premium Tax Credit (PTC)?</a:t>
            </a:r>
            <a:endParaRPr lang="en-US" dirty="0"/>
          </a:p>
        </p:txBody>
      </p:sp>
      <p:sp>
        <p:nvSpPr>
          <p:cNvPr id="3" name="Content Placeholder 2"/>
          <p:cNvSpPr>
            <a:spLocks noGrp="1"/>
          </p:cNvSpPr>
          <p:nvPr>
            <p:ph idx="1"/>
          </p:nvPr>
        </p:nvSpPr>
        <p:spPr/>
        <p:txBody>
          <a:bodyPr>
            <a:normAutofit fontScale="92500" lnSpcReduction="20000"/>
          </a:bodyPr>
          <a:lstStyle/>
          <a:p>
            <a:pPr>
              <a:spcBef>
                <a:spcPts val="600"/>
              </a:spcBef>
              <a:buFont typeface="Wingdings" panose="05000000000000000000" pitchFamily="2" charset="2"/>
              <a:buChar char="§"/>
            </a:pPr>
            <a:r>
              <a:rPr lang="en-US" dirty="0" smtClean="0">
                <a:latin typeface="Calibri" panose="020F0502020204030204" pitchFamily="34" charset="0"/>
              </a:rPr>
              <a:t>The PTC can be claimed even if the consumer didn’t apply for financial assistance when they submitted their Marketplace application</a:t>
            </a:r>
          </a:p>
          <a:p>
            <a:pPr marL="631825" indent="-282575">
              <a:spcBef>
                <a:spcPts val="600"/>
              </a:spcBef>
            </a:pPr>
            <a:r>
              <a:rPr lang="en-US" sz="3000" dirty="0" smtClean="0">
                <a:latin typeface="Calibri" panose="020F0502020204030204" pitchFamily="34" charset="0"/>
              </a:rPr>
              <a:t>The consumer must</a:t>
            </a:r>
          </a:p>
          <a:p>
            <a:pPr marL="1030288" lvl="2" indent="-398463">
              <a:spcBef>
                <a:spcPts val="600"/>
              </a:spcBef>
              <a:buSzPct val="60000"/>
              <a:buFont typeface="Wingdings" panose="05000000000000000000" pitchFamily="2" charset="2"/>
              <a:buChar char="q"/>
            </a:pPr>
            <a:r>
              <a:rPr lang="en-US" sz="2600" dirty="0" smtClean="0">
                <a:latin typeface="Calibri" panose="020F0502020204030204" pitchFamily="34" charset="0"/>
              </a:rPr>
              <a:t>Have been enrolled </a:t>
            </a:r>
            <a:r>
              <a:rPr lang="en-US" sz="2600" dirty="0">
                <a:latin typeface="Calibri" panose="020F0502020204030204" pitchFamily="34" charset="0"/>
              </a:rPr>
              <a:t>in an effectuated Marketplace </a:t>
            </a:r>
            <a:r>
              <a:rPr lang="en-US" sz="2600" dirty="0" smtClean="0">
                <a:latin typeface="Calibri" panose="020F0502020204030204" pitchFamily="34" charset="0"/>
              </a:rPr>
              <a:t>qualified health plan (QHP) (</a:t>
            </a:r>
            <a:r>
              <a:rPr lang="en-US" sz="2600" dirty="0"/>
              <a:t>which means those individuals paid their premiums and had an active </a:t>
            </a:r>
            <a:r>
              <a:rPr lang="en-US" sz="2600" dirty="0" smtClean="0"/>
              <a:t>policy) </a:t>
            </a:r>
            <a:r>
              <a:rPr lang="en-US" sz="2600" dirty="0" smtClean="0">
                <a:latin typeface="Calibri" panose="020F0502020204030204" pitchFamily="34" charset="0"/>
              </a:rPr>
              <a:t>during </a:t>
            </a:r>
            <a:r>
              <a:rPr lang="en-US" sz="2600" dirty="0">
                <a:latin typeface="Calibri" panose="020F0502020204030204" pitchFamily="34" charset="0"/>
              </a:rPr>
              <a:t>Plan Year 2015</a:t>
            </a:r>
          </a:p>
          <a:p>
            <a:pPr marL="1030288" lvl="2" indent="-398463">
              <a:spcBef>
                <a:spcPts val="600"/>
              </a:spcBef>
              <a:buSzPct val="60000"/>
              <a:buFont typeface="Wingdings" panose="05000000000000000000" pitchFamily="2" charset="2"/>
              <a:buChar char="q"/>
            </a:pPr>
            <a:r>
              <a:rPr lang="en-US" sz="2600" dirty="0">
                <a:latin typeface="Calibri" panose="020F0502020204030204" pitchFamily="34" charset="0"/>
              </a:rPr>
              <a:t>Complete Form 8962 (Premium Tax Credit) and submit to </a:t>
            </a:r>
            <a:r>
              <a:rPr lang="en-US" sz="2600" dirty="0" smtClean="0">
                <a:latin typeface="Calibri" panose="020F0502020204030204" pitchFamily="34" charset="0"/>
              </a:rPr>
              <a:t>Internal Revenue Service (IRS) </a:t>
            </a:r>
            <a:r>
              <a:rPr lang="en-US" sz="2600" dirty="0">
                <a:latin typeface="Calibri" panose="020F0502020204030204" pitchFamily="34" charset="0"/>
              </a:rPr>
              <a:t>with tax returns </a:t>
            </a:r>
          </a:p>
          <a:p>
            <a:pPr marL="1030288" lvl="2" indent="-398463">
              <a:spcBef>
                <a:spcPts val="600"/>
              </a:spcBef>
              <a:buSzPct val="60000"/>
              <a:buFont typeface="Wingdings" panose="05000000000000000000" pitchFamily="2" charset="2"/>
              <a:buChar char="q"/>
            </a:pPr>
            <a:r>
              <a:rPr lang="en-US" sz="2600" dirty="0">
                <a:latin typeface="Calibri" panose="020F0502020204030204" pitchFamily="34" charset="0"/>
              </a:rPr>
              <a:t>Meet eligibility criteria for financial assistance, as determined by the IRS</a:t>
            </a:r>
          </a:p>
          <a:p>
            <a:pPr marL="0" indent="0">
              <a:buNone/>
            </a:pPr>
            <a:endParaRPr lang="en-US" dirty="0" smtClean="0"/>
          </a:p>
          <a:p>
            <a:endParaRPr lang="en-US" dirty="0" smtClean="0"/>
          </a:p>
          <a:p>
            <a:endParaRPr lang="en-US" dirty="0" smtClean="0"/>
          </a:p>
          <a:p>
            <a:endParaRPr lang="en-US" dirty="0" smtClean="0"/>
          </a:p>
        </p:txBody>
      </p:sp>
      <p:sp>
        <p:nvSpPr>
          <p:cNvPr id="7" name="Footer Placeholder 13"/>
          <p:cNvSpPr txBox="1">
            <a:spLocks/>
          </p:cNvSpPr>
          <p:nvPr/>
        </p:nvSpPr>
        <p:spPr>
          <a:xfrm>
            <a:off x="2590800" y="6340475"/>
            <a:ext cx="3962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smtClean="0">
                <a:latin typeface="Calibri" panose="020F0502020204030204" pitchFamily="34" charset="0"/>
              </a:rPr>
              <a:t>Marketplace Coverage and Taxes</a:t>
            </a:r>
            <a:endParaRPr lang="en-US" sz="1200" dirty="0">
              <a:latin typeface="Calibri" panose="020F0502020204030204" pitchFamily="34" charset="0"/>
            </a:endParaRPr>
          </a:p>
        </p:txBody>
      </p:sp>
      <p:sp>
        <p:nvSpPr>
          <p:cNvPr id="8" name="Date Placeholder 13"/>
          <p:cNvSpPr txBox="1">
            <a:spLocks/>
          </p:cNvSpPr>
          <p:nvPr/>
        </p:nvSpPr>
        <p:spPr>
          <a:xfrm>
            <a:off x="457200" y="6340475"/>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smtClean="0">
                <a:latin typeface="+mj-lt"/>
              </a:rPr>
              <a:t>March </a:t>
            </a:r>
            <a:r>
              <a:rPr lang="en-US" sz="1200" dirty="0" smtClean="0">
                <a:latin typeface="+mj-lt"/>
              </a:rPr>
              <a:t>2016</a:t>
            </a:r>
            <a:endParaRPr lang="en-US" sz="1200" dirty="0">
              <a:latin typeface="+mj-lt"/>
            </a:endParaRPr>
          </a:p>
        </p:txBody>
      </p:sp>
      <p:sp>
        <p:nvSpPr>
          <p:cNvPr id="9" name="Slide Number Placeholder 4"/>
          <p:cNvSpPr txBox="1">
            <a:spLocks/>
          </p:cNvSpPr>
          <p:nvPr/>
        </p:nvSpPr>
        <p:spPr>
          <a:xfrm>
            <a:off x="7772400" y="6324600"/>
            <a:ext cx="990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smtClean="0"/>
              <a:t>25</a:t>
            </a:r>
            <a:endParaRPr lang="en-US" sz="1200" dirty="0"/>
          </a:p>
        </p:txBody>
      </p:sp>
    </p:spTree>
    <p:extLst>
      <p:ext uri="{BB962C8B-B14F-4D97-AF65-F5344CB8AC3E}">
        <p14:creationId xmlns:p14="http://schemas.microsoft.com/office/powerpoint/2010/main" val="8649604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What’s Advance Payment of the Premium Tax Credit (APTC) Reconciliation?</a:t>
            </a:r>
            <a:endParaRPr lang="en-US" dirty="0"/>
          </a:p>
        </p:txBody>
      </p:sp>
      <p:sp>
        <p:nvSpPr>
          <p:cNvPr id="3" name="Content Placeholder 2"/>
          <p:cNvSpPr>
            <a:spLocks noGrp="1"/>
          </p:cNvSpPr>
          <p:nvPr>
            <p:ph idx="1"/>
          </p:nvPr>
        </p:nvSpPr>
        <p:spPr/>
        <p:txBody>
          <a:bodyPr>
            <a:normAutofit fontScale="77500" lnSpcReduction="20000"/>
          </a:bodyPr>
          <a:lstStyle/>
          <a:p>
            <a:pPr>
              <a:lnSpc>
                <a:spcPct val="120000"/>
              </a:lnSpc>
              <a:spcBef>
                <a:spcPts val="600"/>
              </a:spcBef>
              <a:buFont typeface="Wingdings" panose="05000000000000000000" pitchFamily="2" charset="2"/>
              <a:buChar char="§"/>
            </a:pPr>
            <a:r>
              <a:rPr lang="en-US" dirty="0" smtClean="0">
                <a:latin typeface="Calibri" panose="020F0502020204030204" pitchFamily="34" charset="0"/>
              </a:rPr>
              <a:t>The </a:t>
            </a:r>
            <a:r>
              <a:rPr lang="en-US" dirty="0">
                <a:latin typeface="Calibri" panose="020F0502020204030204" pitchFamily="34" charset="0"/>
              </a:rPr>
              <a:t>total APTC received during the year will be reconciled with the amount of </a:t>
            </a:r>
            <a:r>
              <a:rPr lang="en-US" dirty="0" smtClean="0">
                <a:latin typeface="Calibri" panose="020F0502020204030204" pitchFamily="34" charset="0"/>
              </a:rPr>
              <a:t>premium tax credit (PTC) </a:t>
            </a:r>
            <a:r>
              <a:rPr lang="en-US" dirty="0">
                <a:latin typeface="Calibri" panose="020F0502020204030204" pitchFamily="34" charset="0"/>
              </a:rPr>
              <a:t>that </a:t>
            </a:r>
            <a:r>
              <a:rPr lang="en-US" dirty="0" smtClean="0">
                <a:latin typeface="Calibri" panose="020F0502020204030204" pitchFamily="34" charset="0"/>
              </a:rPr>
              <a:t>the consumer </a:t>
            </a:r>
            <a:r>
              <a:rPr lang="en-US" dirty="0">
                <a:latin typeface="Calibri" panose="020F0502020204030204" pitchFamily="34" charset="0"/>
              </a:rPr>
              <a:t>may qualify for when </a:t>
            </a:r>
            <a:r>
              <a:rPr lang="en-US" dirty="0" smtClean="0">
                <a:latin typeface="Calibri" panose="020F0502020204030204" pitchFamily="34" charset="0"/>
              </a:rPr>
              <a:t>they file their </a:t>
            </a:r>
            <a:r>
              <a:rPr lang="en-US" dirty="0">
                <a:latin typeface="Calibri" panose="020F0502020204030204" pitchFamily="34" charset="0"/>
              </a:rPr>
              <a:t>annual tax return</a:t>
            </a:r>
          </a:p>
          <a:p>
            <a:pPr marL="631825" lvl="1" indent="-282575">
              <a:lnSpc>
                <a:spcPct val="120000"/>
              </a:lnSpc>
              <a:spcBef>
                <a:spcPts val="600"/>
              </a:spcBef>
              <a:buFont typeface="Arial" pitchFamily="34" charset="0"/>
              <a:buChar char="•"/>
            </a:pPr>
            <a:r>
              <a:rPr lang="en-US" sz="3000" dirty="0">
                <a:latin typeface="Calibri" panose="020F0502020204030204" pitchFamily="34" charset="0"/>
              </a:rPr>
              <a:t>If </a:t>
            </a:r>
            <a:r>
              <a:rPr lang="en-US" sz="3000" dirty="0" smtClean="0">
                <a:latin typeface="Calibri" panose="020F0502020204030204" pitchFamily="34" charset="0"/>
              </a:rPr>
              <a:t>the consumer’s </a:t>
            </a:r>
            <a:r>
              <a:rPr lang="en-US" sz="3000" dirty="0">
                <a:latin typeface="Calibri" panose="020F0502020204030204" pitchFamily="34" charset="0"/>
              </a:rPr>
              <a:t>APTC </a:t>
            </a:r>
          </a:p>
          <a:p>
            <a:pPr marL="1030288" lvl="2" indent="-398463">
              <a:lnSpc>
                <a:spcPct val="120000"/>
              </a:lnSpc>
              <a:spcBef>
                <a:spcPts val="600"/>
              </a:spcBef>
              <a:buSzPct val="60000"/>
              <a:buFont typeface="Wingdings" panose="05000000000000000000" pitchFamily="2" charset="2"/>
              <a:buChar char="q"/>
            </a:pPr>
            <a:r>
              <a:rPr lang="en-US" sz="2800" b="1" dirty="0">
                <a:latin typeface="Calibri" panose="020F0502020204030204" pitchFamily="34" charset="0"/>
              </a:rPr>
              <a:t>Was less </a:t>
            </a:r>
            <a:r>
              <a:rPr lang="en-US" sz="2800" dirty="0">
                <a:latin typeface="Calibri" panose="020F0502020204030204" pitchFamily="34" charset="0"/>
              </a:rPr>
              <a:t>than the PTC amount on </a:t>
            </a:r>
            <a:r>
              <a:rPr lang="en-US" sz="2800" dirty="0" smtClean="0">
                <a:latin typeface="Calibri" panose="020F0502020204030204" pitchFamily="34" charset="0"/>
              </a:rPr>
              <a:t>their </a:t>
            </a:r>
            <a:r>
              <a:rPr lang="en-US" sz="2800" dirty="0">
                <a:latin typeface="Calibri" panose="020F0502020204030204" pitchFamily="34" charset="0"/>
              </a:rPr>
              <a:t>Form 8962, </a:t>
            </a:r>
            <a:r>
              <a:rPr lang="en-US" sz="2800" dirty="0" smtClean="0">
                <a:latin typeface="Calibri" panose="020F0502020204030204" pitchFamily="34" charset="0"/>
              </a:rPr>
              <a:t>their </a:t>
            </a:r>
            <a:r>
              <a:rPr lang="en-US" sz="2800" dirty="0">
                <a:latin typeface="Calibri" panose="020F0502020204030204" pitchFamily="34" charset="0"/>
              </a:rPr>
              <a:t>refund will increase by the difference or the amount of taxes </a:t>
            </a:r>
            <a:r>
              <a:rPr lang="en-US" sz="2800" dirty="0" smtClean="0">
                <a:latin typeface="Calibri" panose="020F0502020204030204" pitchFamily="34" charset="0"/>
              </a:rPr>
              <a:t>they </a:t>
            </a:r>
            <a:r>
              <a:rPr lang="en-US" sz="2800" dirty="0">
                <a:latin typeface="Calibri" panose="020F0502020204030204" pitchFamily="34" charset="0"/>
              </a:rPr>
              <a:t>owe will be lowered</a:t>
            </a:r>
          </a:p>
          <a:p>
            <a:pPr marL="1030288" lvl="2" indent="-398463">
              <a:lnSpc>
                <a:spcPct val="120000"/>
              </a:lnSpc>
              <a:spcBef>
                <a:spcPts val="600"/>
              </a:spcBef>
              <a:buSzPct val="60000"/>
              <a:buFont typeface="Wingdings" panose="05000000000000000000" pitchFamily="2" charset="2"/>
              <a:buChar char="q"/>
            </a:pPr>
            <a:r>
              <a:rPr lang="en-US" sz="2800" b="1" dirty="0">
                <a:latin typeface="Calibri" panose="020F0502020204030204" pitchFamily="34" charset="0"/>
              </a:rPr>
              <a:t>Was greater </a:t>
            </a:r>
            <a:r>
              <a:rPr lang="en-US" sz="2800" dirty="0">
                <a:latin typeface="Calibri" panose="020F0502020204030204" pitchFamily="34" charset="0"/>
              </a:rPr>
              <a:t>than the PTC amount on </a:t>
            </a:r>
            <a:r>
              <a:rPr lang="en-US" sz="2800" dirty="0" smtClean="0">
                <a:latin typeface="Calibri" panose="020F0502020204030204" pitchFamily="34" charset="0"/>
              </a:rPr>
              <a:t>their </a:t>
            </a:r>
            <a:r>
              <a:rPr lang="en-US" sz="2800" dirty="0">
                <a:latin typeface="Calibri" panose="020F0502020204030204" pitchFamily="34" charset="0"/>
              </a:rPr>
              <a:t>Form 8962, the difference will increase the amount </a:t>
            </a:r>
            <a:r>
              <a:rPr lang="en-US" sz="2800" dirty="0" smtClean="0">
                <a:latin typeface="Calibri" panose="020F0502020204030204" pitchFamily="34" charset="0"/>
              </a:rPr>
              <a:t>they </a:t>
            </a:r>
            <a:r>
              <a:rPr lang="en-US" sz="2800" dirty="0">
                <a:latin typeface="Calibri" panose="020F0502020204030204" pitchFamily="34" charset="0"/>
              </a:rPr>
              <a:t>owe and </a:t>
            </a:r>
            <a:r>
              <a:rPr lang="en-US" sz="2800" dirty="0" smtClean="0">
                <a:latin typeface="Calibri" panose="020F0502020204030204" pitchFamily="34" charset="0"/>
              </a:rPr>
              <a:t>their </a:t>
            </a:r>
            <a:r>
              <a:rPr lang="en-US" sz="2800" dirty="0">
                <a:latin typeface="Calibri" panose="020F0502020204030204" pitchFamily="34" charset="0"/>
              </a:rPr>
              <a:t>refund will either be smaller, or </a:t>
            </a:r>
            <a:r>
              <a:rPr lang="en-US" sz="2800" dirty="0" smtClean="0">
                <a:latin typeface="Calibri" panose="020F0502020204030204" pitchFamily="34" charset="0"/>
              </a:rPr>
              <a:t>they </a:t>
            </a:r>
            <a:r>
              <a:rPr lang="en-US" sz="2800" dirty="0">
                <a:latin typeface="Calibri" panose="020F0502020204030204" pitchFamily="34" charset="0"/>
              </a:rPr>
              <a:t>may have a balance due</a:t>
            </a:r>
            <a:r>
              <a:rPr lang="en-US" sz="2000" dirty="0" smtClean="0"/>
              <a:t/>
            </a:r>
            <a:br>
              <a:rPr lang="en-US" sz="2000" dirty="0" smtClean="0"/>
            </a:br>
            <a:endParaRPr lang="en-US" sz="2000" dirty="0"/>
          </a:p>
        </p:txBody>
      </p:sp>
      <p:sp>
        <p:nvSpPr>
          <p:cNvPr id="7" name="Footer Placeholder 13"/>
          <p:cNvSpPr txBox="1">
            <a:spLocks/>
          </p:cNvSpPr>
          <p:nvPr/>
        </p:nvSpPr>
        <p:spPr>
          <a:xfrm>
            <a:off x="2590800" y="6340475"/>
            <a:ext cx="3962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smtClean="0">
                <a:latin typeface="Calibri" panose="020F0502020204030204" pitchFamily="34" charset="0"/>
              </a:rPr>
              <a:t>Marketplace Coverage and Taxes</a:t>
            </a:r>
            <a:endParaRPr lang="en-US" sz="1200" dirty="0">
              <a:latin typeface="Calibri" panose="020F0502020204030204" pitchFamily="34" charset="0"/>
            </a:endParaRPr>
          </a:p>
        </p:txBody>
      </p:sp>
      <p:sp>
        <p:nvSpPr>
          <p:cNvPr id="8" name="Date Placeholder 13"/>
          <p:cNvSpPr txBox="1">
            <a:spLocks/>
          </p:cNvSpPr>
          <p:nvPr/>
        </p:nvSpPr>
        <p:spPr>
          <a:xfrm>
            <a:off x="457200" y="6340475"/>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smtClean="0">
                <a:latin typeface="+mj-lt"/>
              </a:rPr>
              <a:t>March </a:t>
            </a:r>
            <a:r>
              <a:rPr lang="en-US" sz="1200" dirty="0" smtClean="0">
                <a:latin typeface="+mj-lt"/>
              </a:rPr>
              <a:t>2016</a:t>
            </a:r>
            <a:endParaRPr lang="en-US" sz="1200" dirty="0">
              <a:latin typeface="+mj-lt"/>
            </a:endParaRPr>
          </a:p>
        </p:txBody>
      </p:sp>
      <p:sp>
        <p:nvSpPr>
          <p:cNvPr id="9" name="Slide Number Placeholder 4"/>
          <p:cNvSpPr txBox="1">
            <a:spLocks/>
          </p:cNvSpPr>
          <p:nvPr/>
        </p:nvSpPr>
        <p:spPr>
          <a:xfrm>
            <a:off x="7772400" y="6324600"/>
            <a:ext cx="990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smtClean="0"/>
              <a:t>26</a:t>
            </a:r>
            <a:endParaRPr lang="en-US" sz="1200" dirty="0"/>
          </a:p>
        </p:txBody>
      </p:sp>
    </p:spTree>
    <p:extLst>
      <p:ext uri="{BB962C8B-B14F-4D97-AF65-F5344CB8AC3E}">
        <p14:creationId xmlns:p14="http://schemas.microsoft.com/office/powerpoint/2010/main" val="3751004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Advance Payment of the Premium Tax Credit (APTC) Reconciliation</a:t>
            </a:r>
            <a:endParaRPr lang="en-US" dirty="0"/>
          </a:p>
        </p:txBody>
      </p:sp>
      <p:sp>
        <p:nvSpPr>
          <p:cNvPr id="3" name="Content Placeholder 2"/>
          <p:cNvSpPr>
            <a:spLocks noGrp="1"/>
          </p:cNvSpPr>
          <p:nvPr>
            <p:ph idx="1"/>
          </p:nvPr>
        </p:nvSpPr>
        <p:spPr>
          <a:xfrm>
            <a:off x="457200" y="1371600"/>
            <a:ext cx="4800600" cy="4525963"/>
          </a:xfrm>
        </p:spPr>
        <p:txBody>
          <a:bodyPr>
            <a:noAutofit/>
          </a:bodyPr>
          <a:lstStyle/>
          <a:p>
            <a:pPr marL="282575" indent="-282575">
              <a:spcBef>
                <a:spcPts val="600"/>
              </a:spcBef>
              <a:buFont typeface="Wingdings" panose="05000000000000000000" pitchFamily="2" charset="2"/>
              <a:buChar char="§"/>
            </a:pPr>
            <a:r>
              <a:rPr lang="en-US" sz="2600" dirty="0" smtClean="0">
                <a:latin typeface="Calibri" panose="020F0502020204030204" pitchFamily="34" charset="0"/>
              </a:rPr>
              <a:t>Consumers who receive APTC are required to file </a:t>
            </a:r>
            <a:r>
              <a:rPr lang="en-US" sz="2600" dirty="0">
                <a:latin typeface="Calibri" panose="020F0502020204030204" pitchFamily="34" charset="0"/>
              </a:rPr>
              <a:t>an income tax </a:t>
            </a:r>
            <a:r>
              <a:rPr lang="en-US" sz="2600" dirty="0" smtClean="0">
                <a:latin typeface="Calibri" panose="020F0502020204030204" pitchFamily="34" charset="0"/>
              </a:rPr>
              <a:t>return</a:t>
            </a:r>
          </a:p>
          <a:p>
            <a:pPr marL="565150" indent="-282575">
              <a:spcBef>
                <a:spcPts val="600"/>
              </a:spcBef>
            </a:pPr>
            <a:r>
              <a:rPr lang="en-US" sz="2600" dirty="0" smtClean="0">
                <a:latin typeface="Calibri" panose="020F0502020204030204" pitchFamily="34" charset="0"/>
              </a:rPr>
              <a:t>Including the IRS Form 8962 </a:t>
            </a:r>
          </a:p>
          <a:p>
            <a:pPr marL="282575" indent="-282575">
              <a:spcBef>
                <a:spcPts val="600"/>
              </a:spcBef>
              <a:buFont typeface="Wingdings" panose="05000000000000000000" pitchFamily="2" charset="2"/>
              <a:buChar char="§"/>
            </a:pPr>
            <a:r>
              <a:rPr lang="en-US" sz="2600" dirty="0" smtClean="0">
                <a:latin typeface="Calibri" panose="020F0502020204030204" pitchFamily="34" charset="0"/>
              </a:rPr>
              <a:t>To compare the amount of tax credit paid in advance based on </a:t>
            </a:r>
            <a:r>
              <a:rPr lang="en-US" sz="2600" u="sng" dirty="0" smtClean="0">
                <a:latin typeface="Calibri" panose="020F0502020204030204" pitchFamily="34" charset="0"/>
              </a:rPr>
              <a:t>estimated</a:t>
            </a:r>
            <a:r>
              <a:rPr lang="en-US" sz="2600" dirty="0" smtClean="0">
                <a:latin typeface="Calibri" panose="020F0502020204030204" pitchFamily="34" charset="0"/>
              </a:rPr>
              <a:t> income with the final premium tax credit (PTC) the consumer is eligible for based on </a:t>
            </a:r>
            <a:r>
              <a:rPr lang="en-US" sz="2600" u="sng" dirty="0" smtClean="0">
                <a:latin typeface="Calibri" panose="020F0502020204030204" pitchFamily="34" charset="0"/>
              </a:rPr>
              <a:t>actual</a:t>
            </a:r>
            <a:r>
              <a:rPr lang="en-US" sz="2600" dirty="0" smtClean="0">
                <a:latin typeface="Calibri" panose="020F0502020204030204" pitchFamily="34" charset="0"/>
              </a:rPr>
              <a:t> income, for the year during which they receive APTC</a:t>
            </a:r>
            <a:endParaRPr lang="en-US" sz="2600" dirty="0">
              <a:latin typeface="Calibri" panose="020F0502020204030204" pitchFamily="34" charset="0"/>
            </a:endParaRPr>
          </a:p>
        </p:txBody>
      </p:sp>
      <p:pic>
        <p:nvPicPr>
          <p:cNvPr id="5" name="Picture 4" title="Graphic of form 8962"/>
          <p:cNvPicPr>
            <a:picLocks noChangeAspect="1"/>
          </p:cNvPicPr>
          <p:nvPr/>
        </p:nvPicPr>
        <p:blipFill rotWithShape="1">
          <a:blip r:embed="rId3"/>
          <a:srcRect l="27159" r="27159"/>
          <a:stretch/>
        </p:blipFill>
        <p:spPr>
          <a:xfrm>
            <a:off x="5257800" y="1477963"/>
            <a:ext cx="3652838" cy="4495800"/>
          </a:xfrm>
          <a:prstGeom prst="rect">
            <a:avLst/>
          </a:prstGeom>
          <a:solidFill>
            <a:srgbClr val="FFFFFF">
              <a:shade val="85000"/>
            </a:srgbClr>
          </a:solidFill>
          <a:ln w="19050" cap="sq">
            <a:solidFill>
              <a:schemeClr val="tx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Footer Placeholder 13"/>
          <p:cNvSpPr txBox="1">
            <a:spLocks/>
          </p:cNvSpPr>
          <p:nvPr/>
        </p:nvSpPr>
        <p:spPr>
          <a:xfrm>
            <a:off x="2590800" y="6340475"/>
            <a:ext cx="3962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smtClean="0">
                <a:latin typeface="Calibri" panose="020F0502020204030204" pitchFamily="34" charset="0"/>
              </a:rPr>
              <a:t>Marketplace Coverage and Taxes</a:t>
            </a:r>
            <a:endParaRPr lang="en-US" sz="1200" dirty="0">
              <a:latin typeface="Calibri" panose="020F0502020204030204" pitchFamily="34" charset="0"/>
            </a:endParaRPr>
          </a:p>
        </p:txBody>
      </p:sp>
      <p:sp>
        <p:nvSpPr>
          <p:cNvPr id="7" name="Date Placeholder 2"/>
          <p:cNvSpPr txBox="1">
            <a:spLocks/>
          </p:cNvSpPr>
          <p:nvPr/>
        </p:nvSpPr>
        <p:spPr>
          <a:xfrm>
            <a:off x="457200" y="6340475"/>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smtClean="0">
                <a:latin typeface="Calibri" panose="020F0502020204030204" pitchFamily="34" charset="0"/>
              </a:rPr>
              <a:t>March </a:t>
            </a:r>
            <a:r>
              <a:rPr lang="en-US" sz="1200" dirty="0" smtClean="0">
                <a:latin typeface="Calibri" panose="020F0502020204030204" pitchFamily="34" charset="0"/>
              </a:rPr>
              <a:t>2016</a:t>
            </a:r>
            <a:endParaRPr lang="en-US" sz="1200" dirty="0">
              <a:latin typeface="Calibri" panose="020F0502020204030204" pitchFamily="34" charset="0"/>
            </a:endParaRPr>
          </a:p>
        </p:txBody>
      </p:sp>
      <p:sp>
        <p:nvSpPr>
          <p:cNvPr id="10" name="Slide Number Placeholder 4"/>
          <p:cNvSpPr txBox="1">
            <a:spLocks/>
          </p:cNvSpPr>
          <p:nvPr/>
        </p:nvSpPr>
        <p:spPr>
          <a:xfrm>
            <a:off x="7772400" y="6324600"/>
            <a:ext cx="990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smtClean="0"/>
              <a:t>27</a:t>
            </a:r>
            <a:endParaRPr lang="en-US" sz="1200" dirty="0"/>
          </a:p>
        </p:txBody>
      </p:sp>
    </p:spTree>
    <p:extLst>
      <p:ext uri="{BB962C8B-B14F-4D97-AF65-F5344CB8AC3E}">
        <p14:creationId xmlns:p14="http://schemas.microsoft.com/office/powerpoint/2010/main" val="21339632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Excess Advance Premium Tax Credit</a:t>
            </a:r>
            <a:br>
              <a:rPr lang="en-US" dirty="0" smtClean="0"/>
            </a:br>
            <a:r>
              <a:rPr lang="en-US" dirty="0" smtClean="0"/>
              <a:t>Repayment Limitation</a:t>
            </a:r>
            <a:endParaRPr lang="en-US" dirty="0"/>
          </a:p>
        </p:txBody>
      </p:sp>
      <p:sp>
        <p:nvSpPr>
          <p:cNvPr id="3" name="Content Placeholder 2"/>
          <p:cNvSpPr>
            <a:spLocks noGrp="1"/>
          </p:cNvSpPr>
          <p:nvPr>
            <p:ph idx="1"/>
          </p:nvPr>
        </p:nvSpPr>
        <p:spPr>
          <a:xfrm>
            <a:off x="472966" y="1295400"/>
            <a:ext cx="8229600" cy="4525963"/>
          </a:xfrm>
        </p:spPr>
        <p:txBody>
          <a:bodyPr>
            <a:normAutofit/>
          </a:bodyPr>
          <a:lstStyle/>
          <a:p>
            <a:pPr marL="0" indent="0">
              <a:spcBef>
                <a:spcPts val="600"/>
              </a:spcBef>
              <a:buNone/>
            </a:pPr>
            <a:r>
              <a:rPr lang="en-US" sz="2000" dirty="0">
                <a:latin typeface="Calibri" panose="020F0502020204030204" pitchFamily="34" charset="0"/>
              </a:rPr>
              <a:t>If a consumer receives excess advance payments of the premium tax credit (APTC</a:t>
            </a:r>
            <a:r>
              <a:rPr lang="en-US" sz="2000" dirty="0" smtClean="0">
                <a:latin typeface="Calibri" panose="020F0502020204030204" pitchFamily="34" charset="0"/>
              </a:rPr>
              <a:t>), </a:t>
            </a:r>
            <a:r>
              <a:rPr lang="en-US" sz="2000" dirty="0">
                <a:latin typeface="Calibri" panose="020F0502020204030204" pitchFamily="34" charset="0"/>
              </a:rPr>
              <a:t>the amount of repayment is </a:t>
            </a:r>
            <a:r>
              <a:rPr lang="en-US" sz="2000" dirty="0" smtClean="0">
                <a:latin typeface="Calibri" panose="020F0502020204030204" pitchFamily="34" charset="0"/>
              </a:rPr>
              <a:t>capped (or limited) </a:t>
            </a:r>
            <a:r>
              <a:rPr lang="en-US" sz="2000" dirty="0">
                <a:latin typeface="Calibri" panose="020F0502020204030204" pitchFamily="34" charset="0"/>
              </a:rPr>
              <a:t>based on actual annual household </a:t>
            </a:r>
            <a:r>
              <a:rPr lang="en-US" sz="2000" dirty="0" smtClean="0">
                <a:latin typeface="Calibri" panose="020F0502020204030204" pitchFamily="34" charset="0"/>
              </a:rPr>
              <a:t>income</a:t>
            </a:r>
          </a:p>
        </p:txBody>
      </p:sp>
      <p:graphicFrame>
        <p:nvGraphicFramePr>
          <p:cNvPr id="4" name="Table 3" title="table"/>
          <p:cNvGraphicFramePr>
            <a:graphicFrameLocks noGrp="1"/>
          </p:cNvGraphicFramePr>
          <p:nvPr>
            <p:extLst>
              <p:ext uri="{D42A27DB-BD31-4B8C-83A1-F6EECF244321}">
                <p14:modId xmlns:p14="http://schemas.microsoft.com/office/powerpoint/2010/main" val="668732950"/>
              </p:ext>
            </p:extLst>
          </p:nvPr>
        </p:nvGraphicFramePr>
        <p:xfrm>
          <a:off x="479853" y="2362201"/>
          <a:ext cx="8283146" cy="3886197"/>
        </p:xfrm>
        <a:graphic>
          <a:graphicData uri="http://schemas.openxmlformats.org/drawingml/2006/table">
            <a:tbl>
              <a:tblPr firstRow="1" bandRow="1">
                <a:tableStyleId>{5C22544A-7EE6-4342-B048-85BDC9FD1C3A}</a:tableStyleId>
              </a:tblPr>
              <a:tblGrid>
                <a:gridCol w="3437974"/>
                <a:gridCol w="2422586"/>
                <a:gridCol w="2422586"/>
              </a:tblGrid>
              <a:tr h="1327548">
                <a:tc>
                  <a:txBody>
                    <a:bodyPr/>
                    <a:lstStyle/>
                    <a:p>
                      <a:r>
                        <a:rPr lang="en-US" dirty="0" smtClean="0">
                          <a:latin typeface="Calibri" panose="020F0502020204030204" pitchFamily="34" charset="0"/>
                        </a:rPr>
                        <a:t>Household Income as a Percent of the Federal</a:t>
                      </a:r>
                      <a:r>
                        <a:rPr lang="en-US" baseline="0" dirty="0" smtClean="0">
                          <a:latin typeface="Calibri" panose="020F0502020204030204" pitchFamily="34" charset="0"/>
                        </a:rPr>
                        <a:t> Poverty Level (FPL)</a:t>
                      </a:r>
                      <a:endParaRPr lang="en-US" dirty="0">
                        <a:latin typeface="Calibri" panose="020F0502020204030204" pitchFamily="34" charset="0"/>
                      </a:endParaRPr>
                    </a:p>
                  </a:txBody>
                  <a:tcPr/>
                </a:tc>
                <a:tc>
                  <a:txBody>
                    <a:bodyPr/>
                    <a:lstStyle/>
                    <a:p>
                      <a:pPr marL="0" algn="ctr" defTabSz="914400" rtl="0" eaLnBrk="1" latinLnBrk="0" hangingPunct="1"/>
                      <a:r>
                        <a:rPr lang="en-US" sz="1800" b="1" kern="1200" dirty="0" smtClean="0">
                          <a:solidFill>
                            <a:schemeClr val="lt1"/>
                          </a:solidFill>
                          <a:latin typeface="Calibri" panose="020F0502020204030204" pitchFamily="34" charset="0"/>
                          <a:ea typeface="+mn-ea"/>
                          <a:cs typeface="+mn-cs"/>
                        </a:rPr>
                        <a:t>Limitation of Excess APTC </a:t>
                      </a:r>
                    </a:p>
                    <a:p>
                      <a:pPr marL="0" algn="ctr" defTabSz="914400" rtl="0" eaLnBrk="1" latinLnBrk="0" hangingPunct="1"/>
                      <a:r>
                        <a:rPr lang="en-US" sz="1800" b="1" kern="1200" dirty="0" smtClean="0">
                          <a:solidFill>
                            <a:schemeClr val="lt1"/>
                          </a:solidFill>
                          <a:latin typeface="Calibri" panose="020F0502020204030204" pitchFamily="34" charset="0"/>
                          <a:ea typeface="+mn-ea"/>
                          <a:cs typeface="+mn-cs"/>
                        </a:rPr>
                        <a:t>Repayment for </a:t>
                      </a:r>
                      <a:endParaRPr lang="en-US" sz="1800" b="1" kern="1200" dirty="0" smtClean="0">
                        <a:solidFill>
                          <a:schemeClr val="bg1"/>
                        </a:solidFill>
                        <a:latin typeface="Calibri" panose="020F0502020204030204" pitchFamily="34" charset="0"/>
                        <a:ea typeface="+mn-ea"/>
                        <a:cs typeface="+mn-cs"/>
                      </a:endParaRPr>
                    </a:p>
                    <a:p>
                      <a:pPr marL="0" algn="ctr" defTabSz="914400" rtl="0" eaLnBrk="1" latinLnBrk="0" hangingPunct="1"/>
                      <a:r>
                        <a:rPr lang="en-US" sz="1800" b="1" kern="1200" dirty="0" smtClean="0">
                          <a:solidFill>
                            <a:schemeClr val="lt1"/>
                          </a:solidFill>
                          <a:latin typeface="Calibri" panose="020F0502020204030204" pitchFamily="34" charset="0"/>
                          <a:ea typeface="+mn-ea"/>
                          <a:cs typeface="+mn-cs"/>
                        </a:rPr>
                        <a:t>Single filing status</a:t>
                      </a:r>
                      <a:endParaRPr lang="en-US" sz="1800" b="1" kern="1200" dirty="0">
                        <a:solidFill>
                          <a:schemeClr val="lt1"/>
                        </a:solidFill>
                        <a:latin typeface="Calibri" panose="020F0502020204030204" pitchFamily="34" charset="0"/>
                        <a:ea typeface="+mn-ea"/>
                        <a:cs typeface="+mn-cs"/>
                      </a:endParaRPr>
                    </a:p>
                  </a:txBody>
                  <a:tcPr/>
                </a:tc>
                <a:tc>
                  <a:txBody>
                    <a:bodyPr/>
                    <a:lstStyle/>
                    <a:p>
                      <a:pPr algn="ctr"/>
                      <a:r>
                        <a:rPr lang="en-US" dirty="0" smtClean="0">
                          <a:latin typeface="Calibri" panose="020F0502020204030204" pitchFamily="34" charset="0"/>
                        </a:rPr>
                        <a:t>Limitation</a:t>
                      </a:r>
                      <a:r>
                        <a:rPr lang="en-US" baseline="0" dirty="0" smtClean="0">
                          <a:latin typeface="Calibri" panose="020F0502020204030204" pitchFamily="34" charset="0"/>
                        </a:rPr>
                        <a:t> of Excess APTC </a:t>
                      </a:r>
                    </a:p>
                    <a:p>
                      <a:pPr algn="ctr"/>
                      <a:r>
                        <a:rPr lang="en-US" baseline="0" dirty="0" smtClean="0">
                          <a:latin typeface="Calibri" panose="020F0502020204030204" pitchFamily="34" charset="0"/>
                        </a:rPr>
                        <a:t>Repayment for </a:t>
                      </a:r>
                      <a:endParaRPr lang="en-US" dirty="0" smtClean="0">
                        <a:solidFill>
                          <a:schemeClr val="bg1"/>
                        </a:solidFill>
                        <a:latin typeface="Calibri" panose="020F0502020204030204" pitchFamily="34" charset="0"/>
                      </a:endParaRPr>
                    </a:p>
                    <a:p>
                      <a:pPr algn="ctr"/>
                      <a:r>
                        <a:rPr lang="en-US" dirty="0" smtClean="0">
                          <a:latin typeface="Calibri" panose="020F0502020204030204" pitchFamily="34" charset="0"/>
                        </a:rPr>
                        <a:t>Any other filing status</a:t>
                      </a:r>
                      <a:endParaRPr lang="en-US" dirty="0">
                        <a:latin typeface="Calibri" panose="020F0502020204030204" pitchFamily="34" charset="0"/>
                      </a:endParaRPr>
                    </a:p>
                  </a:txBody>
                  <a:tcPr/>
                </a:tc>
              </a:tr>
              <a:tr h="414150">
                <a:tc>
                  <a:txBody>
                    <a:bodyPr/>
                    <a:lstStyle/>
                    <a:p>
                      <a:r>
                        <a:rPr lang="en-US" dirty="0" smtClean="0">
                          <a:latin typeface="Calibri" panose="020F0502020204030204" pitchFamily="34" charset="0"/>
                        </a:rPr>
                        <a:t>Less than 200% </a:t>
                      </a:r>
                    </a:p>
                  </a:txBody>
                  <a:tcPr/>
                </a:tc>
                <a:tc>
                  <a:txBody>
                    <a:bodyPr/>
                    <a:lstStyle/>
                    <a:p>
                      <a:pPr marL="0" algn="l" defTabSz="914400" rtl="0" eaLnBrk="1" latinLnBrk="0" hangingPunct="1"/>
                      <a:r>
                        <a:rPr lang="en-US" sz="1800" kern="1200" dirty="0" smtClean="0">
                          <a:solidFill>
                            <a:schemeClr val="dk1"/>
                          </a:solidFill>
                          <a:latin typeface="Calibri" panose="020F0502020204030204" pitchFamily="34" charset="0"/>
                          <a:ea typeface="+mn-ea"/>
                          <a:cs typeface="+mn-cs"/>
                        </a:rPr>
                        <a:t>$300</a:t>
                      </a:r>
                    </a:p>
                  </a:txBody>
                  <a:tcPr/>
                </a:tc>
                <a:tc>
                  <a:txBody>
                    <a:bodyPr/>
                    <a:lstStyle/>
                    <a:p>
                      <a:pPr marL="0" algn="l" defTabSz="914400" rtl="0" eaLnBrk="1" latinLnBrk="0" hangingPunct="1"/>
                      <a:r>
                        <a:rPr lang="en-US" sz="1800" kern="1200" dirty="0" smtClean="0">
                          <a:solidFill>
                            <a:schemeClr val="dk1"/>
                          </a:solidFill>
                          <a:latin typeface="Calibri" panose="020F0502020204030204" pitchFamily="34" charset="0"/>
                          <a:ea typeface="+mn-ea"/>
                          <a:cs typeface="+mn-cs"/>
                        </a:rPr>
                        <a:t>$600</a:t>
                      </a:r>
                    </a:p>
                  </a:txBody>
                  <a:tcPr/>
                </a:tc>
              </a:tr>
              <a:tr h="7148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libri" panose="020F0502020204030204" pitchFamily="34" charset="0"/>
                        </a:rPr>
                        <a:t>201% -</a:t>
                      </a:r>
                      <a:r>
                        <a:rPr lang="en-US" baseline="0" dirty="0" smtClean="0">
                          <a:latin typeface="Calibri" panose="020F0502020204030204" pitchFamily="34" charset="0"/>
                        </a:rPr>
                        <a:t> 299%</a:t>
                      </a:r>
                      <a:r>
                        <a:rPr lang="en-US" dirty="0" smtClean="0">
                          <a:latin typeface="Calibri" panose="020F0502020204030204" pitchFamily="34" charset="0"/>
                        </a:rPr>
                        <a:t> </a:t>
                      </a:r>
                    </a:p>
                    <a:p>
                      <a:endParaRPr lang="en-US" dirty="0">
                        <a:latin typeface="Calibri" panose="020F05020202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Calibri" panose="020F0502020204030204" pitchFamily="34" charset="0"/>
                          <a:ea typeface="+mn-ea"/>
                          <a:cs typeface="+mn-cs"/>
                        </a:rPr>
                        <a:t>$750</a:t>
                      </a:r>
                    </a:p>
                    <a:p>
                      <a:pPr marL="0" algn="l" defTabSz="914400" rtl="0" eaLnBrk="1" latinLnBrk="0" hangingPunct="1"/>
                      <a:endParaRPr lang="en-US" sz="1800" kern="1200" dirty="0">
                        <a:solidFill>
                          <a:schemeClr val="dk1"/>
                        </a:solidFill>
                        <a:latin typeface="Calibri" panose="020F0502020204030204" pitchFamily="34"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Calibri" panose="020F0502020204030204" pitchFamily="34" charset="0"/>
                          <a:ea typeface="+mn-ea"/>
                          <a:cs typeface="+mn-cs"/>
                        </a:rPr>
                        <a:t>$1,500</a:t>
                      </a:r>
                    </a:p>
                    <a:p>
                      <a:pPr marL="0" algn="l" defTabSz="914400" rtl="0" eaLnBrk="1" latinLnBrk="0" hangingPunct="1"/>
                      <a:endParaRPr lang="en-US" sz="1800" kern="1200" dirty="0">
                        <a:solidFill>
                          <a:schemeClr val="dk1"/>
                        </a:solidFill>
                        <a:latin typeface="Calibri" panose="020F0502020204030204" pitchFamily="34" charset="0"/>
                        <a:ea typeface="+mn-ea"/>
                        <a:cs typeface="+mn-cs"/>
                      </a:endParaRPr>
                    </a:p>
                  </a:txBody>
                  <a:tcPr/>
                </a:tc>
              </a:tr>
              <a:tr h="7148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libri" panose="020F0502020204030204" pitchFamily="34" charset="0"/>
                        </a:rPr>
                        <a:t>300% - 399% </a:t>
                      </a:r>
                    </a:p>
                    <a:p>
                      <a:endParaRPr lang="en-US" dirty="0">
                        <a:latin typeface="Calibri" panose="020F05020202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Calibri" panose="020F0502020204030204" pitchFamily="34" charset="0"/>
                          <a:ea typeface="+mn-ea"/>
                          <a:cs typeface="+mn-cs"/>
                        </a:rPr>
                        <a:t>$1,250</a:t>
                      </a:r>
                    </a:p>
                    <a:p>
                      <a:pPr marL="0" algn="l" defTabSz="914400" rtl="0" eaLnBrk="1" latinLnBrk="0" hangingPunct="1"/>
                      <a:endParaRPr lang="en-US" sz="1800" kern="1200" dirty="0">
                        <a:solidFill>
                          <a:schemeClr val="dk1"/>
                        </a:solidFill>
                        <a:latin typeface="Calibri" panose="020F0502020204030204" pitchFamily="34"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Calibri" panose="020F0502020204030204" pitchFamily="34" charset="0"/>
                          <a:ea typeface="+mn-ea"/>
                          <a:cs typeface="+mn-cs"/>
                        </a:rPr>
                        <a:t>$2,500</a:t>
                      </a:r>
                    </a:p>
                    <a:p>
                      <a:pPr marL="0" algn="l" defTabSz="914400" rtl="0" eaLnBrk="1" latinLnBrk="0" hangingPunct="1"/>
                      <a:endParaRPr lang="en-US" sz="1800" kern="1200" dirty="0">
                        <a:solidFill>
                          <a:schemeClr val="dk1"/>
                        </a:solidFill>
                        <a:latin typeface="Calibri" panose="020F0502020204030204" pitchFamily="34" charset="0"/>
                        <a:ea typeface="+mn-ea"/>
                        <a:cs typeface="+mn-cs"/>
                      </a:endParaRPr>
                    </a:p>
                  </a:txBody>
                  <a:tcPr/>
                </a:tc>
              </a:tr>
              <a:tr h="7148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libri" panose="020F0502020204030204" pitchFamily="34" charset="0"/>
                        </a:rPr>
                        <a:t>400% or more</a:t>
                      </a:r>
                    </a:p>
                    <a:p>
                      <a:endParaRPr lang="en-US" dirty="0">
                        <a:latin typeface="Calibri" panose="020F05020202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Calibri" panose="020F0502020204030204" pitchFamily="34" charset="0"/>
                          <a:ea typeface="+mn-ea"/>
                          <a:cs typeface="+mn-cs"/>
                        </a:rPr>
                        <a:t>No repayment limitation</a:t>
                      </a:r>
                      <a:endParaRPr lang="en-US" sz="1800" kern="1200" dirty="0">
                        <a:solidFill>
                          <a:schemeClr val="dk1"/>
                        </a:solidFill>
                        <a:latin typeface="Calibri" panose="020F0502020204030204" pitchFamily="34"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Calibri" panose="020F0502020204030204" pitchFamily="34" charset="0"/>
                          <a:ea typeface="+mn-ea"/>
                          <a:cs typeface="+mn-cs"/>
                        </a:rPr>
                        <a:t>No repayment limitation</a:t>
                      </a:r>
                      <a:endParaRPr lang="en-US" sz="1800" kern="1200" dirty="0">
                        <a:solidFill>
                          <a:schemeClr val="dk1"/>
                        </a:solidFill>
                        <a:latin typeface="Calibri" panose="020F0502020204030204" pitchFamily="34" charset="0"/>
                        <a:ea typeface="+mn-ea"/>
                        <a:cs typeface="+mn-cs"/>
                      </a:endParaRPr>
                    </a:p>
                  </a:txBody>
                  <a:tcPr/>
                </a:tc>
              </a:tr>
            </a:tbl>
          </a:graphicData>
        </a:graphic>
      </p:graphicFrame>
      <p:sp>
        <p:nvSpPr>
          <p:cNvPr id="5" name="Footer Placeholder 13"/>
          <p:cNvSpPr txBox="1">
            <a:spLocks/>
          </p:cNvSpPr>
          <p:nvPr/>
        </p:nvSpPr>
        <p:spPr>
          <a:xfrm>
            <a:off x="2590800" y="6340475"/>
            <a:ext cx="3962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smtClean="0">
                <a:latin typeface="Calibri" panose="020F0502020204030204" pitchFamily="34" charset="0"/>
              </a:rPr>
              <a:t>Marketplace Coverage and Taxes</a:t>
            </a:r>
            <a:endParaRPr lang="en-US" sz="1200" dirty="0">
              <a:latin typeface="Calibri" panose="020F0502020204030204" pitchFamily="34" charset="0"/>
            </a:endParaRPr>
          </a:p>
        </p:txBody>
      </p:sp>
      <p:sp>
        <p:nvSpPr>
          <p:cNvPr id="6" name="Date Placeholder 2"/>
          <p:cNvSpPr txBox="1">
            <a:spLocks/>
          </p:cNvSpPr>
          <p:nvPr/>
        </p:nvSpPr>
        <p:spPr>
          <a:xfrm>
            <a:off x="457200" y="6340475"/>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smtClean="0">
                <a:latin typeface="Calibri" panose="020F0502020204030204" pitchFamily="34" charset="0"/>
              </a:rPr>
              <a:t>March </a:t>
            </a:r>
            <a:r>
              <a:rPr lang="en-US" sz="1200" dirty="0" smtClean="0">
                <a:latin typeface="Calibri" panose="020F0502020204030204" pitchFamily="34" charset="0"/>
              </a:rPr>
              <a:t>2016</a:t>
            </a:r>
            <a:endParaRPr lang="en-US" sz="1200" dirty="0">
              <a:latin typeface="Calibri" panose="020F0502020204030204" pitchFamily="34" charset="0"/>
            </a:endParaRPr>
          </a:p>
        </p:txBody>
      </p:sp>
      <p:sp>
        <p:nvSpPr>
          <p:cNvPr id="10" name="Slide Number Placeholder 4"/>
          <p:cNvSpPr txBox="1">
            <a:spLocks/>
          </p:cNvSpPr>
          <p:nvPr/>
        </p:nvSpPr>
        <p:spPr>
          <a:xfrm>
            <a:off x="7772400" y="6324600"/>
            <a:ext cx="990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smtClean="0"/>
              <a:t>28</a:t>
            </a:r>
            <a:endParaRPr lang="en-US" sz="1200" dirty="0"/>
          </a:p>
        </p:txBody>
      </p:sp>
    </p:spTree>
    <p:extLst>
      <p:ext uri="{BB962C8B-B14F-4D97-AF65-F5344CB8AC3E}">
        <p14:creationId xmlns:p14="http://schemas.microsoft.com/office/powerpoint/2010/main" val="15746173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IRS and Tax Filing Information</a:t>
            </a:r>
            <a:endParaRPr lang="en-US" dirty="0"/>
          </a:p>
        </p:txBody>
      </p:sp>
      <p:sp>
        <p:nvSpPr>
          <p:cNvPr id="3" name="Content Placeholder 2"/>
          <p:cNvSpPr>
            <a:spLocks noGrp="1"/>
          </p:cNvSpPr>
          <p:nvPr>
            <p:ph idx="1"/>
          </p:nvPr>
        </p:nvSpPr>
        <p:spPr/>
        <p:txBody>
          <a:bodyPr>
            <a:normAutofit fontScale="92500" lnSpcReduction="10000"/>
          </a:bodyPr>
          <a:lstStyle/>
          <a:p>
            <a:pPr>
              <a:lnSpc>
                <a:spcPct val="120000"/>
              </a:lnSpc>
              <a:spcBef>
                <a:spcPts val="600"/>
              </a:spcBef>
              <a:buFont typeface="Wingdings" panose="05000000000000000000" pitchFamily="2" charset="2"/>
              <a:buChar char="§"/>
            </a:pPr>
            <a:r>
              <a:rPr lang="en-US" dirty="0" smtClean="0">
                <a:latin typeface="Calibri" panose="020F0502020204030204" pitchFamily="34" charset="0"/>
              </a:rPr>
              <a:t>The Marketplace relies on the Internal Revenue Service (IRS) for information on whether a tax filer has filed and reconciled advance payment of the premium tax credit (APTC) for 2014</a:t>
            </a:r>
            <a:endParaRPr lang="en-US" dirty="0" smtClean="0">
              <a:solidFill>
                <a:srgbClr val="FF0000"/>
              </a:solidFill>
              <a:latin typeface="Calibri" panose="020F0502020204030204" pitchFamily="34" charset="0"/>
            </a:endParaRPr>
          </a:p>
          <a:p>
            <a:pPr marL="631825" lvl="1" indent="-282575">
              <a:lnSpc>
                <a:spcPct val="120000"/>
              </a:lnSpc>
              <a:spcBef>
                <a:spcPts val="600"/>
              </a:spcBef>
              <a:buFont typeface="Arial" panose="020B0604020202020204" pitchFamily="34" charset="0"/>
              <a:buChar char="•"/>
            </a:pPr>
            <a:r>
              <a:rPr lang="en-US" dirty="0" smtClean="0">
                <a:latin typeface="Calibri" panose="020F0502020204030204" pitchFamily="34" charset="0"/>
              </a:rPr>
              <a:t>The IRS may send the Marketplace this information for a tax filer in any of the following situations</a:t>
            </a:r>
          </a:p>
          <a:p>
            <a:pPr marL="914400" lvl="2" indent="-282575">
              <a:lnSpc>
                <a:spcPct val="120000"/>
              </a:lnSpc>
              <a:spcBef>
                <a:spcPts val="600"/>
              </a:spcBef>
              <a:buSzPct val="60000"/>
              <a:buFont typeface="Wingdings" panose="05000000000000000000" pitchFamily="2" charset="2"/>
              <a:buChar char="q"/>
            </a:pPr>
            <a:r>
              <a:rPr lang="en-US" dirty="0" smtClean="0">
                <a:latin typeface="Calibri" panose="020F0502020204030204" pitchFamily="34" charset="0"/>
              </a:rPr>
              <a:t>When new applications are submitted for 2016</a:t>
            </a:r>
            <a:endParaRPr lang="en-US" dirty="0" smtClean="0">
              <a:solidFill>
                <a:srgbClr val="FF0000"/>
              </a:solidFill>
              <a:latin typeface="Calibri" panose="020F0502020204030204" pitchFamily="34" charset="0"/>
            </a:endParaRPr>
          </a:p>
          <a:p>
            <a:pPr marL="914400" lvl="2" indent="-282575">
              <a:lnSpc>
                <a:spcPct val="120000"/>
              </a:lnSpc>
              <a:spcBef>
                <a:spcPts val="600"/>
              </a:spcBef>
              <a:buSzPct val="60000"/>
              <a:buFont typeface="Wingdings" panose="05000000000000000000" pitchFamily="2" charset="2"/>
              <a:buChar char="q"/>
            </a:pPr>
            <a:r>
              <a:rPr lang="en-US" dirty="0" smtClean="0">
                <a:latin typeface="Calibri" panose="020F0502020204030204" pitchFamily="34" charset="0"/>
              </a:rPr>
              <a:t>When applications are updated </a:t>
            </a:r>
            <a:r>
              <a:rPr lang="en-US" dirty="0">
                <a:latin typeface="Calibri" panose="020F0502020204030204" pitchFamily="34" charset="0"/>
              </a:rPr>
              <a:t>for 2016</a:t>
            </a:r>
            <a:endParaRPr lang="en-US" dirty="0" smtClean="0">
              <a:solidFill>
                <a:srgbClr val="FF0000"/>
              </a:solidFill>
              <a:latin typeface="Calibri" panose="020F0502020204030204" pitchFamily="34" charset="0"/>
            </a:endParaRPr>
          </a:p>
          <a:p>
            <a:pPr marL="914400" lvl="2" indent="-282575">
              <a:lnSpc>
                <a:spcPct val="120000"/>
              </a:lnSpc>
              <a:spcBef>
                <a:spcPts val="600"/>
              </a:spcBef>
              <a:buSzPct val="60000"/>
              <a:buFont typeface="Wingdings" panose="05000000000000000000" pitchFamily="2" charset="2"/>
              <a:buChar char="q"/>
            </a:pPr>
            <a:r>
              <a:rPr lang="en-US" dirty="0" smtClean="0">
                <a:latin typeface="Calibri" panose="020F0502020204030204" pitchFamily="34" charset="0"/>
              </a:rPr>
              <a:t>When </a:t>
            </a:r>
            <a:r>
              <a:rPr lang="en-US" dirty="0">
                <a:latin typeface="Calibri" panose="020F0502020204030204" pitchFamily="34" charset="0"/>
              </a:rPr>
              <a:t>applicants are </a:t>
            </a:r>
            <a:r>
              <a:rPr lang="en-US" dirty="0" smtClean="0">
                <a:latin typeface="Calibri" panose="020F0502020204030204" pitchFamily="34" charset="0"/>
              </a:rPr>
              <a:t>auto re-enrolled for </a:t>
            </a:r>
            <a:r>
              <a:rPr lang="en-US" dirty="0">
                <a:latin typeface="Calibri" panose="020F0502020204030204" pitchFamily="34" charset="0"/>
              </a:rPr>
              <a:t>2016</a:t>
            </a:r>
            <a:endParaRPr lang="en-US" dirty="0" smtClean="0">
              <a:solidFill>
                <a:srgbClr val="FF0000"/>
              </a:solidFill>
              <a:latin typeface="Calibri" panose="020F0502020204030204" pitchFamily="34" charset="0"/>
            </a:endParaRPr>
          </a:p>
          <a:p>
            <a:pPr lvl="1"/>
            <a:endParaRPr lang="en-US" dirty="0" smtClean="0"/>
          </a:p>
          <a:p>
            <a:pPr lvl="1"/>
            <a:endParaRPr lang="en-US" dirty="0" smtClean="0"/>
          </a:p>
        </p:txBody>
      </p:sp>
      <p:sp>
        <p:nvSpPr>
          <p:cNvPr id="4" name="Footer Placeholder 13"/>
          <p:cNvSpPr txBox="1">
            <a:spLocks/>
          </p:cNvSpPr>
          <p:nvPr/>
        </p:nvSpPr>
        <p:spPr>
          <a:xfrm>
            <a:off x="2590800" y="6340475"/>
            <a:ext cx="3962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smtClean="0">
                <a:latin typeface="Calibri" panose="020F0502020204030204" pitchFamily="34" charset="0"/>
              </a:rPr>
              <a:t>Marketplace Coverage and Taxes</a:t>
            </a:r>
            <a:endParaRPr lang="en-US" sz="1200" dirty="0">
              <a:latin typeface="Calibri" panose="020F0502020204030204" pitchFamily="34" charset="0"/>
            </a:endParaRPr>
          </a:p>
        </p:txBody>
      </p:sp>
      <p:sp>
        <p:nvSpPr>
          <p:cNvPr id="5" name="Date Placeholder 2"/>
          <p:cNvSpPr txBox="1">
            <a:spLocks/>
          </p:cNvSpPr>
          <p:nvPr/>
        </p:nvSpPr>
        <p:spPr>
          <a:xfrm>
            <a:off x="457200" y="6340475"/>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smtClean="0">
                <a:latin typeface="Calibri" panose="020F0502020204030204" pitchFamily="34" charset="0"/>
              </a:rPr>
              <a:t>March </a:t>
            </a:r>
            <a:r>
              <a:rPr lang="en-US" sz="1200" dirty="0" smtClean="0">
                <a:latin typeface="Calibri" panose="020F0502020204030204" pitchFamily="34" charset="0"/>
              </a:rPr>
              <a:t>2016</a:t>
            </a:r>
            <a:endParaRPr lang="en-US" sz="1200" dirty="0">
              <a:latin typeface="Calibri" panose="020F0502020204030204" pitchFamily="34" charset="0"/>
            </a:endParaRPr>
          </a:p>
        </p:txBody>
      </p:sp>
      <p:sp>
        <p:nvSpPr>
          <p:cNvPr id="9" name="Slide Number Placeholder 4"/>
          <p:cNvSpPr txBox="1">
            <a:spLocks/>
          </p:cNvSpPr>
          <p:nvPr/>
        </p:nvSpPr>
        <p:spPr>
          <a:xfrm>
            <a:off x="7772400" y="6324600"/>
            <a:ext cx="990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smtClean="0"/>
              <a:t>29</a:t>
            </a:r>
            <a:endParaRPr lang="en-US" sz="1200" dirty="0"/>
          </a:p>
        </p:txBody>
      </p:sp>
    </p:spTree>
    <p:extLst>
      <p:ext uri="{BB962C8B-B14F-4D97-AF65-F5344CB8AC3E}">
        <p14:creationId xmlns:p14="http://schemas.microsoft.com/office/powerpoint/2010/main" val="28631539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dirty="0" smtClean="0"/>
              <a:t>Consumers Must File Their Taxes When Claiming a Premium Tax Credit (PTC)</a:t>
            </a:r>
            <a:endParaRPr lang="en-US" dirty="0"/>
          </a:p>
        </p:txBody>
      </p:sp>
      <p:sp>
        <p:nvSpPr>
          <p:cNvPr id="2" name="Content Placeholder 1"/>
          <p:cNvSpPr>
            <a:spLocks noGrp="1"/>
          </p:cNvSpPr>
          <p:nvPr>
            <p:ph idx="1"/>
          </p:nvPr>
        </p:nvSpPr>
        <p:spPr>
          <a:xfrm>
            <a:off x="457200" y="1371601"/>
            <a:ext cx="8229600" cy="2755782"/>
          </a:xfrm>
        </p:spPr>
        <p:txBody>
          <a:bodyPr>
            <a:normAutofit/>
          </a:bodyPr>
          <a:lstStyle/>
          <a:p>
            <a:pPr marL="0" indent="0" algn="ctr">
              <a:buNone/>
            </a:pPr>
            <a:r>
              <a:rPr lang="en-US" sz="3000" dirty="0" smtClean="0">
                <a:latin typeface="+mj-lt"/>
              </a:rPr>
              <a:t>Consumers need help making the connection between</a:t>
            </a:r>
            <a:endParaRPr lang="en-US" sz="3000" dirty="0">
              <a:latin typeface="+mj-lt"/>
            </a:endParaRPr>
          </a:p>
        </p:txBody>
      </p:sp>
      <p:grpSp>
        <p:nvGrpSpPr>
          <p:cNvPr id="5" name="Group 4" descr="Graphic showing human figure connecting text 'Premium Tax Credits&quot; with text &quot;Filing Their Taxes&quot;" title="Graphic showing human figure connecting text 'Premium Tax Credits&quot; with text &quot;Filing Their Taxes&quot;"/>
          <p:cNvGrpSpPr/>
          <p:nvPr/>
        </p:nvGrpSpPr>
        <p:grpSpPr>
          <a:xfrm>
            <a:off x="774710" y="2311596"/>
            <a:ext cx="7622474" cy="1815786"/>
            <a:chOff x="774710" y="2311596"/>
            <a:chExt cx="7622474" cy="1815786"/>
          </a:xfrm>
        </p:grpSpPr>
        <p:sp>
          <p:nvSpPr>
            <p:cNvPr id="7" name="TextBox 6"/>
            <p:cNvSpPr txBox="1"/>
            <p:nvPr/>
          </p:nvSpPr>
          <p:spPr>
            <a:xfrm>
              <a:off x="774710" y="3206523"/>
              <a:ext cx="2950464" cy="477054"/>
            </a:xfrm>
            <a:prstGeom prst="rect">
              <a:avLst/>
            </a:prstGeom>
            <a:solidFill>
              <a:srgbClr val="FF0000"/>
            </a:solidFill>
          </p:spPr>
          <p:txBody>
            <a:bodyPr wrap="square" rtlCol="0">
              <a:spAutoFit/>
            </a:bodyPr>
            <a:lstStyle/>
            <a:p>
              <a:r>
                <a:rPr lang="en-US" sz="2500" b="1" dirty="0" smtClean="0">
                  <a:solidFill>
                    <a:prstClr val="white"/>
                  </a:solidFill>
                  <a:latin typeface="Calibri" panose="020F0502020204030204" pitchFamily="34" charset="0"/>
                </a:rPr>
                <a:t>Premium Tax Credits</a:t>
              </a:r>
              <a:endParaRPr lang="en-US" sz="2500" b="1" dirty="0">
                <a:solidFill>
                  <a:prstClr val="white"/>
                </a:solidFill>
                <a:latin typeface="Calibri" panose="020F0502020204030204" pitchFamily="34" charset="0"/>
              </a:endParaRPr>
            </a:p>
          </p:txBody>
        </p:sp>
        <p:sp>
          <p:nvSpPr>
            <p:cNvPr id="18" name="TextBox 17"/>
            <p:cNvSpPr txBox="1"/>
            <p:nvPr/>
          </p:nvSpPr>
          <p:spPr>
            <a:xfrm>
              <a:off x="4038600" y="3573384"/>
              <a:ext cx="1066800" cy="553998"/>
            </a:xfrm>
            <a:prstGeom prst="rect">
              <a:avLst/>
            </a:prstGeom>
            <a:noFill/>
          </p:spPr>
          <p:txBody>
            <a:bodyPr wrap="square" rtlCol="0">
              <a:spAutoFit/>
            </a:bodyPr>
            <a:lstStyle/>
            <a:p>
              <a:pPr algn="ctr"/>
              <a:r>
                <a:rPr lang="en-US" sz="3000" b="1" dirty="0" smtClean="0">
                  <a:latin typeface="Calibri" panose="020F0502020204030204" pitchFamily="34" charset="0"/>
                </a:rPr>
                <a:t>and</a:t>
              </a:r>
              <a:endParaRPr lang="en-US" sz="3000" b="1" dirty="0">
                <a:latin typeface="Calibri" panose="020F0502020204030204" pitchFamily="34" charset="0"/>
              </a:endParaRPr>
            </a:p>
          </p:txBody>
        </p:sp>
        <p:pic>
          <p:nvPicPr>
            <p:cNvPr id="15" name="Picture 14" title="Graphic of person connecting premium tax credits and filing taxe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3800" y="2311596"/>
              <a:ext cx="1676400" cy="1262888"/>
            </a:xfrm>
            <a:prstGeom prst="rect">
              <a:avLst/>
            </a:prstGeom>
          </p:spPr>
        </p:pic>
        <p:sp>
          <p:nvSpPr>
            <p:cNvPr id="8" name="TextBox 7"/>
            <p:cNvSpPr txBox="1"/>
            <p:nvPr/>
          </p:nvSpPr>
          <p:spPr>
            <a:xfrm>
              <a:off x="5410200" y="3202066"/>
              <a:ext cx="2986984" cy="477054"/>
            </a:xfrm>
            <a:prstGeom prst="rect">
              <a:avLst/>
            </a:prstGeom>
            <a:solidFill>
              <a:srgbClr val="084A9C"/>
            </a:solidFill>
          </p:spPr>
          <p:txBody>
            <a:bodyPr wrap="square" rtlCol="0">
              <a:spAutoFit/>
            </a:bodyPr>
            <a:lstStyle/>
            <a:p>
              <a:pPr algn="ctr"/>
              <a:r>
                <a:rPr lang="en-US" sz="2500" b="1" dirty="0" smtClean="0">
                  <a:solidFill>
                    <a:prstClr val="white"/>
                  </a:solidFill>
                  <a:latin typeface="Calibri" panose="020F0502020204030204" pitchFamily="34" charset="0"/>
                </a:rPr>
                <a:t>Filing Their Taxes</a:t>
              </a:r>
              <a:endParaRPr lang="en-US" sz="2500" b="1" dirty="0">
                <a:solidFill>
                  <a:prstClr val="white"/>
                </a:solidFill>
                <a:latin typeface="Calibri" panose="020F0502020204030204" pitchFamily="34" charset="0"/>
              </a:endParaRPr>
            </a:p>
          </p:txBody>
        </p:sp>
      </p:grpSp>
      <p:sp>
        <p:nvSpPr>
          <p:cNvPr id="11" name="TextBox 10"/>
          <p:cNvSpPr txBox="1"/>
          <p:nvPr/>
        </p:nvSpPr>
        <p:spPr>
          <a:xfrm>
            <a:off x="448882" y="4206995"/>
            <a:ext cx="8199818" cy="2123658"/>
          </a:xfrm>
          <a:prstGeom prst="rect">
            <a:avLst/>
          </a:prstGeom>
          <a:solidFill>
            <a:srgbClr val="FFD004"/>
          </a:solidFill>
        </p:spPr>
        <p:txBody>
          <a:bodyPr wrap="square" rtlCol="0">
            <a:spAutoFit/>
          </a:bodyPr>
          <a:lstStyle/>
          <a:p>
            <a:r>
              <a:rPr lang="en-US" sz="2200" dirty="0" smtClean="0">
                <a:solidFill>
                  <a:prstClr val="black"/>
                </a:solidFill>
                <a:latin typeface="Calibri" panose="020F0502020204030204" pitchFamily="34" charset="0"/>
              </a:rPr>
              <a:t>Many consumers are unaware that: </a:t>
            </a:r>
          </a:p>
          <a:p>
            <a:pPr marL="349250" indent="-349250">
              <a:buFont typeface="+mj-lt"/>
              <a:buAutoNum type="arabicPeriod"/>
            </a:pPr>
            <a:r>
              <a:rPr lang="en-US" sz="2200" dirty="0">
                <a:solidFill>
                  <a:prstClr val="black"/>
                </a:solidFill>
                <a:latin typeface="Calibri" panose="020F0502020204030204" pitchFamily="34" charset="0"/>
              </a:rPr>
              <a:t>T</a:t>
            </a:r>
            <a:r>
              <a:rPr lang="en-US" sz="2200" dirty="0" smtClean="0">
                <a:solidFill>
                  <a:prstClr val="black"/>
                </a:solidFill>
                <a:latin typeface="Calibri" panose="020F0502020204030204" pitchFamily="34" charset="0"/>
              </a:rPr>
              <a:t>hey must reconcile their advance payments of the premium tax credit or claim the premium tax credit for the first time,</a:t>
            </a:r>
            <a:endParaRPr lang="en-US" sz="2200" dirty="0">
              <a:solidFill>
                <a:prstClr val="black"/>
              </a:solidFill>
              <a:latin typeface="Calibri" panose="020F0502020204030204" pitchFamily="34" charset="0"/>
            </a:endParaRPr>
          </a:p>
          <a:p>
            <a:pPr marL="349250" indent="-349250">
              <a:buAutoNum type="arabicPeriod"/>
            </a:pPr>
            <a:r>
              <a:rPr lang="en-US" sz="2200" dirty="0">
                <a:solidFill>
                  <a:prstClr val="black"/>
                </a:solidFill>
                <a:latin typeface="Calibri" panose="020F0502020204030204" pitchFamily="34" charset="0"/>
              </a:rPr>
              <a:t>T</a:t>
            </a:r>
            <a:r>
              <a:rPr lang="en-US" sz="2200" dirty="0" smtClean="0">
                <a:solidFill>
                  <a:prstClr val="black"/>
                </a:solidFill>
                <a:latin typeface="Calibri" panose="020F0502020204030204" pitchFamily="34" charset="0"/>
              </a:rPr>
              <a:t>hey may have </a:t>
            </a:r>
            <a:r>
              <a:rPr lang="en-US" sz="2200" dirty="0">
                <a:solidFill>
                  <a:prstClr val="black"/>
                </a:solidFill>
                <a:latin typeface="Calibri" panose="020F0502020204030204" pitchFamily="34" charset="0"/>
              </a:rPr>
              <a:t>to pay a </a:t>
            </a:r>
            <a:r>
              <a:rPr lang="en-US" sz="2200" dirty="0" smtClean="0">
                <a:solidFill>
                  <a:prstClr val="black"/>
                </a:solidFill>
                <a:latin typeface="Calibri" panose="020F0502020204030204" pitchFamily="34" charset="0"/>
              </a:rPr>
              <a:t>fee if they didn’t maintain minimum essential coverage, or</a:t>
            </a:r>
            <a:endParaRPr lang="en-US" sz="2200" dirty="0">
              <a:solidFill>
                <a:prstClr val="black"/>
              </a:solidFill>
              <a:latin typeface="Calibri" panose="020F0502020204030204" pitchFamily="34" charset="0"/>
            </a:endParaRPr>
          </a:p>
          <a:p>
            <a:pPr marL="349250" indent="-349250">
              <a:buAutoNum type="arabicPeriod"/>
            </a:pPr>
            <a:r>
              <a:rPr lang="en-US" sz="2200" dirty="0" smtClean="0">
                <a:solidFill>
                  <a:prstClr val="black"/>
                </a:solidFill>
                <a:latin typeface="Calibri" panose="020F0502020204030204" pitchFamily="34" charset="0"/>
              </a:rPr>
              <a:t>They may qualify for an exemption from the fee</a:t>
            </a:r>
            <a:endParaRPr lang="en-US" sz="2200" b="1" dirty="0">
              <a:solidFill>
                <a:prstClr val="black"/>
              </a:solidFill>
              <a:latin typeface="Calibri" panose="020F0502020204030204" pitchFamily="34" charset="0"/>
            </a:endParaRPr>
          </a:p>
        </p:txBody>
      </p:sp>
      <p:sp>
        <p:nvSpPr>
          <p:cNvPr id="19" name="Footer Placeholder 13"/>
          <p:cNvSpPr txBox="1">
            <a:spLocks/>
          </p:cNvSpPr>
          <p:nvPr/>
        </p:nvSpPr>
        <p:spPr>
          <a:xfrm>
            <a:off x="2590800" y="6340475"/>
            <a:ext cx="3962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smtClean="0">
                <a:latin typeface="Calibri" panose="020F0502020204030204" pitchFamily="34" charset="0"/>
              </a:rPr>
              <a:t>Marketplace Coverage and Taxes</a:t>
            </a:r>
            <a:endParaRPr lang="en-US" sz="1200" dirty="0">
              <a:latin typeface="Calibri" panose="020F0502020204030204" pitchFamily="34" charset="0"/>
            </a:endParaRPr>
          </a:p>
        </p:txBody>
      </p:sp>
      <p:sp>
        <p:nvSpPr>
          <p:cNvPr id="20" name="Date Placeholder 13"/>
          <p:cNvSpPr txBox="1">
            <a:spLocks/>
          </p:cNvSpPr>
          <p:nvPr/>
        </p:nvSpPr>
        <p:spPr>
          <a:xfrm>
            <a:off x="457200" y="6340475"/>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smtClean="0">
                <a:latin typeface="+mj-lt"/>
              </a:rPr>
              <a:t>March </a:t>
            </a:r>
            <a:r>
              <a:rPr lang="en-US" sz="1200" dirty="0" smtClean="0">
                <a:latin typeface="+mj-lt"/>
              </a:rPr>
              <a:t>2016</a:t>
            </a:r>
            <a:endParaRPr lang="en-US" sz="1200" dirty="0">
              <a:latin typeface="+mj-lt"/>
            </a:endParaRPr>
          </a:p>
        </p:txBody>
      </p:sp>
      <p:sp>
        <p:nvSpPr>
          <p:cNvPr id="21" name="Slide Number Placeholder 5"/>
          <p:cNvSpPr>
            <a:spLocks noGrp="1"/>
          </p:cNvSpPr>
          <p:nvPr>
            <p:ph type="sldNum" sz="quarter" idx="4"/>
          </p:nvPr>
        </p:nvSpPr>
        <p:spPr/>
        <p:txBody>
          <a:bodyPr/>
          <a:lstStyle/>
          <a:p>
            <a:r>
              <a:rPr lang="en-US" dirty="0" smtClean="0"/>
              <a:t>3</a:t>
            </a:r>
            <a:endParaRPr lang="en-US" dirty="0"/>
          </a:p>
        </p:txBody>
      </p:sp>
    </p:spTree>
    <p:extLst>
      <p:ext uri="{BB962C8B-B14F-4D97-AF65-F5344CB8AC3E}">
        <p14:creationId xmlns:p14="http://schemas.microsoft.com/office/powerpoint/2010/main" val="19271116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IRS and Tax Filing Information </a:t>
            </a:r>
            <a:r>
              <a:rPr lang="en-US" sz="2800" dirty="0" smtClean="0"/>
              <a:t>Continued</a:t>
            </a:r>
            <a:endParaRPr lang="en-US" sz="2800" dirty="0"/>
          </a:p>
        </p:txBody>
      </p:sp>
      <p:sp>
        <p:nvSpPr>
          <p:cNvPr id="3" name="Content Placeholder 2"/>
          <p:cNvSpPr>
            <a:spLocks noGrp="1"/>
          </p:cNvSpPr>
          <p:nvPr>
            <p:ph idx="1"/>
          </p:nvPr>
        </p:nvSpPr>
        <p:spPr/>
        <p:txBody>
          <a:bodyPr>
            <a:normAutofit fontScale="77500" lnSpcReduction="20000"/>
          </a:bodyPr>
          <a:lstStyle/>
          <a:p>
            <a:pPr marL="342900" lvl="1" indent="-342900">
              <a:lnSpc>
                <a:spcPct val="120000"/>
              </a:lnSpc>
              <a:spcBef>
                <a:spcPts val="600"/>
              </a:spcBef>
              <a:buFont typeface="Wingdings" panose="05000000000000000000" pitchFamily="2" charset="2"/>
              <a:buChar char="§"/>
            </a:pPr>
            <a:r>
              <a:rPr lang="en-US" sz="3200" dirty="0">
                <a:latin typeface="Calibri" panose="020F0502020204030204" pitchFamily="34" charset="0"/>
              </a:rPr>
              <a:t>When the Marketplace requests updated income information from </a:t>
            </a:r>
            <a:r>
              <a:rPr lang="en-US" sz="3200" dirty="0" smtClean="0">
                <a:latin typeface="Calibri" panose="020F0502020204030204" pitchFamily="34" charset="0"/>
              </a:rPr>
              <a:t>the IRS </a:t>
            </a:r>
            <a:r>
              <a:rPr lang="en-US" sz="3200" dirty="0">
                <a:latin typeface="Calibri" panose="020F0502020204030204" pitchFamily="34" charset="0"/>
              </a:rPr>
              <a:t>for 2016 coverage, the Marketplace will receive a notification if a tax filer who received </a:t>
            </a:r>
            <a:r>
              <a:rPr lang="en-US" sz="3200" dirty="0" smtClean="0">
                <a:latin typeface="Calibri" panose="020F0502020204030204" pitchFamily="34" charset="0"/>
              </a:rPr>
              <a:t>advance payment of the premium tax credit (APTC) </a:t>
            </a:r>
            <a:r>
              <a:rPr lang="en-US" sz="3200" dirty="0">
                <a:latin typeface="Calibri" panose="020F0502020204030204" pitchFamily="34" charset="0"/>
              </a:rPr>
              <a:t>failed to file a tax return for 2014</a:t>
            </a:r>
          </a:p>
          <a:p>
            <a:pPr marL="342900" lvl="1" indent="-342900">
              <a:lnSpc>
                <a:spcPct val="120000"/>
              </a:lnSpc>
              <a:spcBef>
                <a:spcPts val="600"/>
              </a:spcBef>
              <a:buFont typeface="Wingdings" panose="05000000000000000000" pitchFamily="2" charset="2"/>
              <a:buChar char="§"/>
            </a:pPr>
            <a:r>
              <a:rPr lang="en-US" sz="3200" dirty="0">
                <a:latin typeface="Calibri" panose="020F0502020204030204" pitchFamily="34" charset="0"/>
              </a:rPr>
              <a:t>IRS data will take time to update after a tax filer files and reconciles APTC</a:t>
            </a:r>
          </a:p>
          <a:p>
            <a:pPr>
              <a:lnSpc>
                <a:spcPct val="120000"/>
              </a:lnSpc>
              <a:spcBef>
                <a:spcPts val="600"/>
              </a:spcBef>
              <a:buFont typeface="Wingdings" panose="05000000000000000000" pitchFamily="2" charset="2"/>
              <a:buChar char="§"/>
            </a:pPr>
            <a:r>
              <a:rPr lang="en-US" dirty="0">
                <a:latin typeface="Calibri" panose="020F0502020204030204" pitchFamily="34" charset="0"/>
              </a:rPr>
              <a:t>It takes the IRS 3 – 10 weeks to process a tax return, depending on how </a:t>
            </a:r>
            <a:r>
              <a:rPr lang="en-US" dirty="0" smtClean="0">
                <a:latin typeface="Calibri" panose="020F0502020204030204" pitchFamily="34" charset="0"/>
              </a:rPr>
              <a:t>it’s </a:t>
            </a:r>
            <a:r>
              <a:rPr lang="en-US" dirty="0">
                <a:latin typeface="Calibri" panose="020F0502020204030204" pitchFamily="34" charset="0"/>
              </a:rPr>
              <a:t>filed (i.e., paper vs. electronic)</a:t>
            </a:r>
          </a:p>
          <a:p>
            <a:pPr>
              <a:lnSpc>
                <a:spcPct val="120000"/>
              </a:lnSpc>
              <a:spcBef>
                <a:spcPts val="600"/>
              </a:spcBef>
              <a:buFont typeface="Wingdings" panose="05000000000000000000" pitchFamily="2" charset="2"/>
              <a:buChar char="§"/>
            </a:pPr>
            <a:r>
              <a:rPr lang="en-US" dirty="0">
                <a:latin typeface="Calibri" panose="020F0502020204030204" pitchFamily="34" charset="0"/>
              </a:rPr>
              <a:t>The IRS database updates on a monthly basis and includes tax returns processed by the end of the previous month</a:t>
            </a:r>
          </a:p>
          <a:p>
            <a:pPr lvl="1">
              <a:lnSpc>
                <a:spcPct val="120000"/>
              </a:lnSpc>
            </a:pPr>
            <a:endParaRPr lang="en-US" dirty="0" smtClean="0"/>
          </a:p>
          <a:p>
            <a:pPr lvl="1">
              <a:lnSpc>
                <a:spcPct val="120000"/>
              </a:lnSpc>
            </a:pPr>
            <a:endParaRPr lang="en-US" dirty="0" smtClean="0"/>
          </a:p>
        </p:txBody>
      </p:sp>
      <p:sp>
        <p:nvSpPr>
          <p:cNvPr id="4" name="Footer Placeholder 13"/>
          <p:cNvSpPr txBox="1">
            <a:spLocks/>
          </p:cNvSpPr>
          <p:nvPr/>
        </p:nvSpPr>
        <p:spPr>
          <a:xfrm>
            <a:off x="2590800" y="6340475"/>
            <a:ext cx="3962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smtClean="0">
                <a:latin typeface="Calibri" panose="020F0502020204030204" pitchFamily="34" charset="0"/>
              </a:rPr>
              <a:t>Marketplace Coverage and Taxes</a:t>
            </a:r>
            <a:endParaRPr lang="en-US" sz="1200" dirty="0">
              <a:latin typeface="Calibri" panose="020F0502020204030204" pitchFamily="34" charset="0"/>
            </a:endParaRPr>
          </a:p>
        </p:txBody>
      </p:sp>
      <p:sp>
        <p:nvSpPr>
          <p:cNvPr id="9" name="Date Placeholder 13"/>
          <p:cNvSpPr txBox="1">
            <a:spLocks/>
          </p:cNvSpPr>
          <p:nvPr/>
        </p:nvSpPr>
        <p:spPr>
          <a:xfrm>
            <a:off x="457200" y="6340475"/>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smtClean="0">
                <a:latin typeface="+mj-lt"/>
              </a:rPr>
              <a:t>March </a:t>
            </a:r>
            <a:r>
              <a:rPr lang="en-US" sz="1200" dirty="0" smtClean="0">
                <a:latin typeface="+mj-lt"/>
              </a:rPr>
              <a:t>2016</a:t>
            </a:r>
            <a:endParaRPr lang="en-US" sz="1200" dirty="0">
              <a:latin typeface="+mj-lt"/>
            </a:endParaRPr>
          </a:p>
        </p:txBody>
      </p:sp>
      <p:sp>
        <p:nvSpPr>
          <p:cNvPr id="10" name="Slide Number Placeholder 4"/>
          <p:cNvSpPr txBox="1">
            <a:spLocks/>
          </p:cNvSpPr>
          <p:nvPr/>
        </p:nvSpPr>
        <p:spPr>
          <a:xfrm>
            <a:off x="7772400" y="6324600"/>
            <a:ext cx="990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smtClean="0"/>
              <a:t>30</a:t>
            </a:r>
            <a:endParaRPr lang="en-US" sz="1200" dirty="0"/>
          </a:p>
        </p:txBody>
      </p:sp>
    </p:spTree>
    <p:extLst>
      <p:ext uri="{BB962C8B-B14F-4D97-AF65-F5344CB8AC3E}">
        <p14:creationId xmlns:p14="http://schemas.microsoft.com/office/powerpoint/2010/main" val="42586624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New for 2016 –</a:t>
            </a:r>
            <a:br>
              <a:rPr lang="en-US" dirty="0" smtClean="0"/>
            </a:br>
            <a:r>
              <a:rPr lang="en-US" dirty="0" smtClean="0"/>
              <a:t>Failure to File and Reconcile (FTR)</a:t>
            </a:r>
            <a:endParaRPr lang="en-US" dirty="0"/>
          </a:p>
        </p:txBody>
      </p:sp>
      <p:sp>
        <p:nvSpPr>
          <p:cNvPr id="3" name="Content Placeholder 2"/>
          <p:cNvSpPr>
            <a:spLocks noGrp="1"/>
          </p:cNvSpPr>
          <p:nvPr>
            <p:ph idx="1"/>
          </p:nvPr>
        </p:nvSpPr>
        <p:spPr/>
        <p:txBody>
          <a:bodyPr>
            <a:normAutofit/>
          </a:bodyPr>
          <a:lstStyle/>
          <a:p>
            <a:pPr>
              <a:spcBef>
                <a:spcPts val="600"/>
              </a:spcBef>
              <a:buFont typeface="Wingdings" panose="05000000000000000000" pitchFamily="2" charset="2"/>
              <a:buChar char="§"/>
            </a:pPr>
            <a:r>
              <a:rPr lang="en-US" sz="3000" dirty="0" smtClean="0">
                <a:latin typeface="Calibri" panose="020F0502020204030204" pitchFamily="34" charset="0"/>
              </a:rPr>
              <a:t>Beginning with Open Enrollment 2016, the Marketplace will discontinue advance payment of the premium tax credit (APTC)/cost sharing reduction (CSR) for 2016 coverage</a:t>
            </a:r>
          </a:p>
          <a:p>
            <a:pPr marL="628650" lvl="1">
              <a:spcBef>
                <a:spcPts val="600"/>
              </a:spcBef>
              <a:buFont typeface="Arial" panose="020B0604020202020204" pitchFamily="34" charset="0"/>
              <a:buChar char="•"/>
            </a:pPr>
            <a:r>
              <a:rPr lang="en-US" sz="2600" dirty="0" smtClean="0">
                <a:latin typeface="Calibri" panose="020F0502020204030204" pitchFamily="34" charset="0"/>
              </a:rPr>
              <a:t>For consumers </a:t>
            </a:r>
            <a:r>
              <a:rPr lang="en-US" sz="2600" dirty="0">
                <a:latin typeface="Calibri" panose="020F0502020204030204" pitchFamily="34" charset="0"/>
              </a:rPr>
              <a:t>who received APTC in </a:t>
            </a:r>
            <a:r>
              <a:rPr lang="en-US" sz="2600" dirty="0" smtClean="0">
                <a:latin typeface="Calibri" panose="020F0502020204030204" pitchFamily="34" charset="0"/>
              </a:rPr>
              <a:t>2014, </a:t>
            </a:r>
            <a:r>
              <a:rPr lang="en-US" sz="2600" dirty="0">
                <a:latin typeface="Calibri" panose="020F0502020204030204" pitchFamily="34" charset="0"/>
              </a:rPr>
              <a:t>but </a:t>
            </a:r>
            <a:r>
              <a:rPr lang="en-US" sz="2600" dirty="0" smtClean="0">
                <a:latin typeface="Calibri" panose="020F0502020204030204" pitchFamily="34" charset="0"/>
              </a:rPr>
              <a:t>didn’t file </a:t>
            </a:r>
            <a:r>
              <a:rPr lang="en-US" sz="2600" dirty="0">
                <a:latin typeface="Calibri" panose="020F0502020204030204" pitchFamily="34" charset="0"/>
              </a:rPr>
              <a:t>an income tax return and reconcile APTC for 2014 </a:t>
            </a:r>
          </a:p>
          <a:p>
            <a:pPr marL="971550" lvl="1" indent="-342900">
              <a:spcBef>
                <a:spcPts val="600"/>
              </a:spcBef>
              <a:buSzPct val="60000"/>
              <a:buFont typeface="Wingdings" panose="05000000000000000000" pitchFamily="2" charset="2"/>
              <a:buChar char="q"/>
            </a:pPr>
            <a:r>
              <a:rPr lang="en-US" sz="2600" dirty="0" smtClean="0">
                <a:latin typeface="Calibri" panose="020F0502020204030204" pitchFamily="34" charset="0"/>
              </a:rPr>
              <a:t>Or if the tax filer didn’t reconcile on the enrollee’s behalf</a:t>
            </a:r>
          </a:p>
          <a:p>
            <a:pPr lvl="1"/>
            <a:endParaRPr lang="en-US" dirty="0" smtClean="0"/>
          </a:p>
          <a:p>
            <a:pPr marL="0" indent="0">
              <a:buNone/>
            </a:pPr>
            <a:endParaRPr lang="en-US" dirty="0"/>
          </a:p>
        </p:txBody>
      </p:sp>
      <p:sp>
        <p:nvSpPr>
          <p:cNvPr id="4" name="Footer Placeholder 13"/>
          <p:cNvSpPr txBox="1">
            <a:spLocks/>
          </p:cNvSpPr>
          <p:nvPr/>
        </p:nvSpPr>
        <p:spPr>
          <a:xfrm>
            <a:off x="2590800" y="6340475"/>
            <a:ext cx="3962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smtClean="0">
                <a:latin typeface="Calibri" panose="020F0502020204030204" pitchFamily="34" charset="0"/>
              </a:rPr>
              <a:t>Marketplace Coverage and Taxes</a:t>
            </a:r>
            <a:endParaRPr lang="en-US" sz="1200" dirty="0">
              <a:latin typeface="Calibri" panose="020F0502020204030204" pitchFamily="34" charset="0"/>
            </a:endParaRPr>
          </a:p>
        </p:txBody>
      </p:sp>
      <p:sp>
        <p:nvSpPr>
          <p:cNvPr id="5" name="Date Placeholder 2"/>
          <p:cNvSpPr txBox="1">
            <a:spLocks/>
          </p:cNvSpPr>
          <p:nvPr/>
        </p:nvSpPr>
        <p:spPr>
          <a:xfrm>
            <a:off x="457200" y="6340475"/>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smtClean="0">
                <a:latin typeface="Calibri" panose="020F0502020204030204" pitchFamily="34" charset="0"/>
              </a:rPr>
              <a:t>March </a:t>
            </a:r>
            <a:r>
              <a:rPr lang="en-US" sz="1200" dirty="0" smtClean="0">
                <a:latin typeface="Calibri" panose="020F0502020204030204" pitchFamily="34" charset="0"/>
              </a:rPr>
              <a:t>2016</a:t>
            </a:r>
            <a:endParaRPr lang="en-US" sz="1200" dirty="0">
              <a:latin typeface="Calibri" panose="020F0502020204030204" pitchFamily="34" charset="0"/>
            </a:endParaRPr>
          </a:p>
        </p:txBody>
      </p:sp>
      <p:sp>
        <p:nvSpPr>
          <p:cNvPr id="9" name="Slide Number Placeholder 4"/>
          <p:cNvSpPr txBox="1">
            <a:spLocks/>
          </p:cNvSpPr>
          <p:nvPr/>
        </p:nvSpPr>
        <p:spPr>
          <a:xfrm>
            <a:off x="7772400" y="6324600"/>
            <a:ext cx="990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smtClean="0"/>
              <a:t>31</a:t>
            </a:r>
            <a:endParaRPr lang="en-US" sz="1200" dirty="0"/>
          </a:p>
        </p:txBody>
      </p:sp>
    </p:spTree>
    <p:extLst>
      <p:ext uri="{BB962C8B-B14F-4D97-AF65-F5344CB8AC3E}">
        <p14:creationId xmlns:p14="http://schemas.microsoft.com/office/powerpoint/2010/main" val="14080635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Individual Shared Responsibility Payment (Fee)</a:t>
            </a:r>
            <a:endParaRPr lang="en-US" dirty="0"/>
          </a:p>
        </p:txBody>
      </p:sp>
      <p:sp>
        <p:nvSpPr>
          <p:cNvPr id="2" name="Content Placeholder 1"/>
          <p:cNvSpPr>
            <a:spLocks noGrp="1"/>
          </p:cNvSpPr>
          <p:nvPr>
            <p:ph idx="1"/>
          </p:nvPr>
        </p:nvSpPr>
        <p:spPr/>
        <p:txBody>
          <a:bodyPr>
            <a:normAutofit fontScale="92500" lnSpcReduction="20000"/>
          </a:bodyPr>
          <a:lstStyle/>
          <a:p>
            <a:pPr>
              <a:lnSpc>
                <a:spcPct val="110000"/>
              </a:lnSpc>
              <a:spcBef>
                <a:spcPts val="600"/>
              </a:spcBef>
              <a:buFont typeface="Wingdings" panose="05000000000000000000" pitchFamily="2" charset="2"/>
              <a:buChar char="§"/>
            </a:pPr>
            <a:r>
              <a:rPr lang="en-US" dirty="0" smtClean="0">
                <a:latin typeface="Calibri" panose="020F0502020204030204" pitchFamily="34" charset="0"/>
              </a:rPr>
              <a:t>If consumers don’t maintain minimum essential coverage (MEC) or obtain an exemption, they may need to pay a fee</a:t>
            </a:r>
            <a:r>
              <a:rPr lang="en-US" sz="3000" dirty="0" smtClean="0">
                <a:latin typeface="Calibri" panose="020F0502020204030204" pitchFamily="34" charset="0"/>
              </a:rPr>
              <a:t> with their federal income tax return  </a:t>
            </a:r>
          </a:p>
          <a:p>
            <a:pPr marL="342900" lvl="1" indent="-342900">
              <a:lnSpc>
                <a:spcPct val="110000"/>
              </a:lnSpc>
              <a:spcBef>
                <a:spcPts val="600"/>
              </a:spcBef>
              <a:buFont typeface="Wingdings" panose="05000000000000000000" pitchFamily="2" charset="2"/>
              <a:buChar char="§"/>
            </a:pPr>
            <a:r>
              <a:rPr lang="en-US" sz="3200" dirty="0">
                <a:latin typeface="Calibri" panose="020F0502020204030204" pitchFamily="34" charset="0"/>
              </a:rPr>
              <a:t>The fee is based on </a:t>
            </a:r>
            <a:r>
              <a:rPr lang="en-US" sz="3200" dirty="0" smtClean="0">
                <a:latin typeface="Calibri" panose="020F0502020204030204" pitchFamily="34" charset="0"/>
              </a:rPr>
              <a:t>a consumer’s </a:t>
            </a:r>
            <a:r>
              <a:rPr lang="en-US" sz="3200" dirty="0">
                <a:latin typeface="Calibri" panose="020F0502020204030204" pitchFamily="34" charset="0"/>
              </a:rPr>
              <a:t>household income, and how many months </a:t>
            </a:r>
            <a:r>
              <a:rPr lang="en-US" sz="3200" dirty="0" smtClean="0">
                <a:latin typeface="Calibri" panose="020F0502020204030204" pitchFamily="34" charset="0"/>
              </a:rPr>
              <a:t>they </a:t>
            </a:r>
            <a:r>
              <a:rPr lang="en-US" sz="3200" dirty="0">
                <a:latin typeface="Calibri" panose="020F0502020204030204" pitchFamily="34" charset="0"/>
              </a:rPr>
              <a:t>didn’t have health insurance</a:t>
            </a:r>
          </a:p>
          <a:p>
            <a:pPr marL="342900" lvl="1" indent="-342900">
              <a:lnSpc>
                <a:spcPct val="110000"/>
              </a:lnSpc>
              <a:spcBef>
                <a:spcPts val="600"/>
              </a:spcBef>
              <a:buFont typeface="Wingdings" panose="05000000000000000000" pitchFamily="2" charset="2"/>
              <a:buChar char="§"/>
            </a:pPr>
            <a:r>
              <a:rPr lang="en-US" sz="3200" dirty="0">
                <a:latin typeface="Calibri" panose="020F0502020204030204" pitchFamily="34" charset="0"/>
              </a:rPr>
              <a:t>Generally, the higher </a:t>
            </a:r>
            <a:r>
              <a:rPr lang="en-US" sz="3200" dirty="0" smtClean="0">
                <a:latin typeface="Calibri" panose="020F0502020204030204" pitchFamily="34" charset="0"/>
              </a:rPr>
              <a:t>their </a:t>
            </a:r>
            <a:r>
              <a:rPr lang="en-US" sz="3200" dirty="0">
                <a:latin typeface="Calibri" panose="020F0502020204030204" pitchFamily="34" charset="0"/>
              </a:rPr>
              <a:t>household income and the more months </a:t>
            </a:r>
            <a:r>
              <a:rPr lang="en-US" sz="3200" dirty="0" smtClean="0">
                <a:latin typeface="Calibri" panose="020F0502020204030204" pitchFamily="34" charset="0"/>
              </a:rPr>
              <a:t>they </a:t>
            </a:r>
            <a:r>
              <a:rPr lang="en-US" sz="3200" dirty="0">
                <a:latin typeface="Calibri" panose="020F0502020204030204" pitchFamily="34" charset="0"/>
              </a:rPr>
              <a:t>were without health insurance, the higher the fee   </a:t>
            </a:r>
          </a:p>
          <a:p>
            <a:endParaRPr lang="en-US" dirty="0"/>
          </a:p>
        </p:txBody>
      </p:sp>
      <p:sp>
        <p:nvSpPr>
          <p:cNvPr id="4" name="Footer Placeholder 13"/>
          <p:cNvSpPr txBox="1">
            <a:spLocks/>
          </p:cNvSpPr>
          <p:nvPr/>
        </p:nvSpPr>
        <p:spPr>
          <a:xfrm>
            <a:off x="2590800" y="6340475"/>
            <a:ext cx="3962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smtClean="0">
                <a:latin typeface="Calibri" panose="020F0502020204030204" pitchFamily="34" charset="0"/>
              </a:rPr>
              <a:t>Marketplace Coverage and Taxes</a:t>
            </a:r>
            <a:endParaRPr lang="en-US" sz="1200" dirty="0">
              <a:latin typeface="Calibri" panose="020F0502020204030204" pitchFamily="34" charset="0"/>
            </a:endParaRPr>
          </a:p>
        </p:txBody>
      </p:sp>
      <p:sp>
        <p:nvSpPr>
          <p:cNvPr id="5" name="Date Placeholder 2"/>
          <p:cNvSpPr txBox="1">
            <a:spLocks/>
          </p:cNvSpPr>
          <p:nvPr/>
        </p:nvSpPr>
        <p:spPr>
          <a:xfrm>
            <a:off x="457200" y="6340475"/>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smtClean="0">
                <a:latin typeface="Calibri" panose="020F0502020204030204" pitchFamily="34" charset="0"/>
              </a:rPr>
              <a:t>March </a:t>
            </a:r>
            <a:r>
              <a:rPr lang="en-US" sz="1200" dirty="0" smtClean="0">
                <a:latin typeface="Calibri" panose="020F0502020204030204" pitchFamily="34" charset="0"/>
              </a:rPr>
              <a:t>2016</a:t>
            </a:r>
            <a:endParaRPr lang="en-US" sz="1200" dirty="0">
              <a:latin typeface="Calibri" panose="020F0502020204030204" pitchFamily="34" charset="0"/>
            </a:endParaRPr>
          </a:p>
        </p:txBody>
      </p:sp>
      <p:sp>
        <p:nvSpPr>
          <p:cNvPr id="9" name="Slide Number Placeholder 4"/>
          <p:cNvSpPr txBox="1">
            <a:spLocks/>
          </p:cNvSpPr>
          <p:nvPr/>
        </p:nvSpPr>
        <p:spPr>
          <a:xfrm>
            <a:off x="7772400" y="6324600"/>
            <a:ext cx="990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smtClean="0"/>
              <a:t>32</a:t>
            </a:r>
            <a:endParaRPr lang="en-US" sz="1200" dirty="0"/>
          </a:p>
        </p:txBody>
      </p:sp>
    </p:spTree>
    <p:extLst>
      <p:ext uri="{BB962C8B-B14F-4D97-AF65-F5344CB8AC3E}">
        <p14:creationId xmlns:p14="http://schemas.microsoft.com/office/powerpoint/2010/main" val="17016361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Fee Amount if the Consumer Didn’t Have Any Health Insurance</a:t>
            </a:r>
            <a:endParaRPr lang="en-US" dirty="0"/>
          </a:p>
        </p:txBody>
      </p:sp>
      <p:sp>
        <p:nvSpPr>
          <p:cNvPr id="2" name="Content Placeholder 1"/>
          <p:cNvSpPr>
            <a:spLocks noGrp="1"/>
          </p:cNvSpPr>
          <p:nvPr>
            <p:ph idx="1"/>
          </p:nvPr>
        </p:nvSpPr>
        <p:spPr>
          <a:xfrm>
            <a:off x="457200" y="1219200"/>
            <a:ext cx="8229600" cy="4525963"/>
          </a:xfrm>
        </p:spPr>
        <p:txBody>
          <a:bodyPr>
            <a:noAutofit/>
          </a:bodyPr>
          <a:lstStyle/>
          <a:p>
            <a:pPr marL="457200" indent="-400050">
              <a:lnSpc>
                <a:spcPct val="90000"/>
              </a:lnSpc>
              <a:spcBef>
                <a:spcPts val="600"/>
              </a:spcBef>
              <a:buFont typeface="Wingdings" panose="05000000000000000000" pitchFamily="2" charset="2"/>
              <a:buChar char="§"/>
            </a:pPr>
            <a:r>
              <a:rPr lang="en-US" sz="2400" dirty="0" smtClean="0">
                <a:latin typeface="Calibri" panose="020F0502020204030204" pitchFamily="34" charset="0"/>
              </a:rPr>
              <a:t>If a consumer didn’t have health insurance for any month of </a:t>
            </a:r>
            <a:r>
              <a:rPr lang="en-US" sz="2400" b="1" dirty="0" smtClean="0">
                <a:latin typeface="Calibri" panose="020F0502020204030204" pitchFamily="34" charset="0"/>
              </a:rPr>
              <a:t>2015</a:t>
            </a:r>
            <a:r>
              <a:rPr lang="en-US" sz="2400" dirty="0" smtClean="0">
                <a:latin typeface="Calibri" panose="020F0502020204030204" pitchFamily="34" charset="0"/>
              </a:rPr>
              <a:t>, or qualify for an exemption, they’ll pay the higher of</a:t>
            </a:r>
          </a:p>
          <a:p>
            <a:pPr marL="857250" lvl="1" indent="-400050">
              <a:lnSpc>
                <a:spcPct val="90000"/>
              </a:lnSpc>
              <a:spcBef>
                <a:spcPts val="600"/>
              </a:spcBef>
              <a:buFont typeface="Arial" panose="020B0604020202020204" pitchFamily="34" charset="0"/>
              <a:buChar char="•"/>
            </a:pPr>
            <a:r>
              <a:rPr lang="en-US" sz="2000" dirty="0">
                <a:latin typeface="Calibri" panose="020F0502020204030204" pitchFamily="34" charset="0"/>
              </a:rPr>
              <a:t>2% of </a:t>
            </a:r>
            <a:r>
              <a:rPr lang="en-US" sz="2000" dirty="0" smtClean="0">
                <a:latin typeface="Calibri" panose="020F0502020204030204" pitchFamily="34" charset="0"/>
              </a:rPr>
              <a:t>their </a:t>
            </a:r>
            <a:r>
              <a:rPr lang="en-US" sz="2000" dirty="0">
                <a:latin typeface="Calibri" panose="020F0502020204030204" pitchFamily="34" charset="0"/>
              </a:rPr>
              <a:t>annual household </a:t>
            </a:r>
            <a:r>
              <a:rPr lang="en-US" sz="2000" dirty="0" smtClean="0">
                <a:latin typeface="Calibri" panose="020F0502020204030204" pitchFamily="34" charset="0"/>
              </a:rPr>
              <a:t>income, or</a:t>
            </a:r>
          </a:p>
          <a:p>
            <a:pPr marL="1200150" lvl="1" indent="-342900">
              <a:lnSpc>
                <a:spcPct val="90000"/>
              </a:lnSpc>
              <a:spcBef>
                <a:spcPts val="600"/>
              </a:spcBef>
              <a:buSzPct val="60000"/>
              <a:buFont typeface="Wingdings" panose="05000000000000000000" pitchFamily="2" charset="2"/>
              <a:buChar char="q"/>
            </a:pPr>
            <a:r>
              <a:rPr lang="en-US" sz="2000" dirty="0" smtClean="0">
                <a:latin typeface="Calibri" panose="020F0502020204030204" pitchFamily="34" charset="0"/>
              </a:rPr>
              <a:t>Only the amount of income above the tax filing threshold for an individual is </a:t>
            </a:r>
            <a:r>
              <a:rPr lang="en-US" sz="2000" dirty="0">
                <a:latin typeface="Calibri" panose="020F0502020204030204" pitchFamily="34" charset="0"/>
              </a:rPr>
              <a:t>used to calculate the </a:t>
            </a:r>
            <a:r>
              <a:rPr lang="en-US" sz="2000" dirty="0" smtClean="0">
                <a:latin typeface="Calibri" panose="020F0502020204030204" pitchFamily="34" charset="0"/>
              </a:rPr>
              <a:t>penalty</a:t>
            </a:r>
          </a:p>
          <a:p>
            <a:pPr marL="1200150" lvl="1" indent="-342900">
              <a:lnSpc>
                <a:spcPct val="90000"/>
              </a:lnSpc>
              <a:spcBef>
                <a:spcPts val="600"/>
              </a:spcBef>
              <a:buSzPct val="60000"/>
              <a:buFont typeface="Wingdings" panose="05000000000000000000" pitchFamily="2" charset="2"/>
              <a:buChar char="q"/>
            </a:pPr>
            <a:r>
              <a:rPr lang="en-US" sz="2000" dirty="0" smtClean="0">
                <a:latin typeface="Calibri" panose="020F0502020204030204" pitchFamily="34" charset="0"/>
              </a:rPr>
              <a:t>The </a:t>
            </a:r>
            <a:r>
              <a:rPr lang="en-US" sz="2000" dirty="0">
                <a:latin typeface="Calibri" panose="020F0502020204030204" pitchFamily="34" charset="0"/>
              </a:rPr>
              <a:t>maximum penalty is the national average premium for a Bronze </a:t>
            </a:r>
            <a:r>
              <a:rPr lang="en-US" sz="2000" dirty="0" smtClean="0">
                <a:latin typeface="Calibri" panose="020F0502020204030204" pitchFamily="34" charset="0"/>
              </a:rPr>
              <a:t>plan</a:t>
            </a:r>
            <a:endParaRPr lang="en-US" sz="2000" dirty="0">
              <a:latin typeface="Calibri" panose="020F0502020204030204" pitchFamily="34" charset="0"/>
            </a:endParaRPr>
          </a:p>
          <a:p>
            <a:pPr marL="857250" lvl="1" indent="-400050">
              <a:lnSpc>
                <a:spcPct val="90000"/>
              </a:lnSpc>
              <a:spcBef>
                <a:spcPts val="600"/>
              </a:spcBef>
              <a:buFont typeface="Arial" panose="020B0604020202020204" pitchFamily="34" charset="0"/>
              <a:buChar char="•"/>
            </a:pPr>
            <a:r>
              <a:rPr lang="en-US" sz="2000" dirty="0">
                <a:latin typeface="Calibri" panose="020F0502020204030204" pitchFamily="34" charset="0"/>
              </a:rPr>
              <a:t>$325 per person for the year ($162.50 per child under 18)</a:t>
            </a:r>
          </a:p>
          <a:p>
            <a:pPr marL="1200150" lvl="1" indent="-338138">
              <a:lnSpc>
                <a:spcPct val="90000"/>
              </a:lnSpc>
              <a:spcBef>
                <a:spcPts val="600"/>
              </a:spcBef>
              <a:buSzPct val="60000"/>
              <a:buFont typeface="Wingdings" panose="05000000000000000000" pitchFamily="2" charset="2"/>
              <a:buChar char="q"/>
            </a:pPr>
            <a:r>
              <a:rPr lang="en-US" sz="2000" dirty="0">
                <a:latin typeface="Calibri" panose="020F0502020204030204" pitchFamily="34" charset="0"/>
              </a:rPr>
              <a:t>The maximum penalty per family using this method is $975</a:t>
            </a:r>
            <a:endParaRPr lang="en-US" sz="1800" dirty="0">
              <a:latin typeface="Calibri" panose="020F0502020204030204" pitchFamily="34" charset="0"/>
            </a:endParaRPr>
          </a:p>
          <a:p>
            <a:pPr marL="457200" indent="-400050">
              <a:lnSpc>
                <a:spcPct val="90000"/>
              </a:lnSpc>
              <a:spcBef>
                <a:spcPts val="600"/>
              </a:spcBef>
              <a:buFont typeface="Wingdings" panose="05000000000000000000" pitchFamily="2" charset="2"/>
              <a:buChar char="§"/>
            </a:pPr>
            <a:r>
              <a:rPr lang="en-US" sz="2400" dirty="0">
                <a:latin typeface="Calibri" panose="020F0502020204030204" pitchFamily="34" charset="0"/>
              </a:rPr>
              <a:t>The fee increases every year</a:t>
            </a:r>
          </a:p>
          <a:p>
            <a:pPr lvl="1">
              <a:lnSpc>
                <a:spcPct val="90000"/>
              </a:lnSpc>
              <a:spcBef>
                <a:spcPts val="600"/>
              </a:spcBef>
              <a:buFont typeface="Arial" panose="020B0604020202020204" pitchFamily="34" charset="0"/>
              <a:buChar char="•"/>
            </a:pPr>
            <a:r>
              <a:rPr lang="en-US" sz="2000" dirty="0" smtClean="0">
                <a:latin typeface="Calibri" panose="020F0502020204030204" pitchFamily="34" charset="0"/>
              </a:rPr>
              <a:t>For non-coverage in </a:t>
            </a:r>
            <a:r>
              <a:rPr lang="en-US" sz="2000" b="1" dirty="0" smtClean="0">
                <a:latin typeface="Calibri" panose="020F0502020204030204" pitchFamily="34" charset="0"/>
              </a:rPr>
              <a:t>2016</a:t>
            </a:r>
            <a:r>
              <a:rPr lang="en-US" sz="2000" dirty="0" smtClean="0">
                <a:latin typeface="Calibri" panose="020F0502020204030204" pitchFamily="34" charset="0"/>
              </a:rPr>
              <a:t>, consumers will pay the higher of  </a:t>
            </a:r>
            <a:r>
              <a:rPr lang="en-US" sz="2000" dirty="0">
                <a:latin typeface="Calibri" panose="020F0502020204030204" pitchFamily="34" charset="0"/>
              </a:rPr>
              <a:t>$695 per person or 2.5% of income over the tax filing </a:t>
            </a:r>
            <a:r>
              <a:rPr lang="en-US" sz="2000" dirty="0" smtClean="0">
                <a:latin typeface="Calibri" panose="020F0502020204030204" pitchFamily="34" charset="0"/>
              </a:rPr>
              <a:t>threshold</a:t>
            </a:r>
          </a:p>
          <a:p>
            <a:pPr lvl="1">
              <a:lnSpc>
                <a:spcPct val="90000"/>
              </a:lnSpc>
              <a:spcBef>
                <a:spcPts val="600"/>
              </a:spcBef>
              <a:buFont typeface="Arial" panose="020B0604020202020204" pitchFamily="34" charset="0"/>
              <a:buChar char="•"/>
            </a:pPr>
            <a:r>
              <a:rPr lang="en-US" sz="2000" dirty="0" smtClean="0">
                <a:latin typeface="Calibri" panose="020F0502020204030204" pitchFamily="34" charset="0"/>
              </a:rPr>
              <a:t>After </a:t>
            </a:r>
            <a:r>
              <a:rPr lang="en-US" sz="2000" dirty="0">
                <a:latin typeface="Calibri" panose="020F0502020204030204" pitchFamily="34" charset="0"/>
              </a:rPr>
              <a:t>that, it will be adjusted for inflation</a:t>
            </a:r>
          </a:p>
        </p:txBody>
      </p:sp>
      <p:sp>
        <p:nvSpPr>
          <p:cNvPr id="4" name="Footer Placeholder 13"/>
          <p:cNvSpPr txBox="1">
            <a:spLocks/>
          </p:cNvSpPr>
          <p:nvPr/>
        </p:nvSpPr>
        <p:spPr>
          <a:xfrm>
            <a:off x="2590800" y="6340475"/>
            <a:ext cx="3962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smtClean="0">
                <a:latin typeface="Calibri" panose="020F0502020204030204" pitchFamily="34" charset="0"/>
              </a:rPr>
              <a:t>Marketplace Coverage and Taxes</a:t>
            </a:r>
            <a:endParaRPr lang="en-US" sz="1200" dirty="0">
              <a:latin typeface="Calibri" panose="020F0502020204030204" pitchFamily="34" charset="0"/>
            </a:endParaRPr>
          </a:p>
        </p:txBody>
      </p:sp>
      <p:sp>
        <p:nvSpPr>
          <p:cNvPr id="5" name="Date Placeholder 2"/>
          <p:cNvSpPr txBox="1">
            <a:spLocks/>
          </p:cNvSpPr>
          <p:nvPr/>
        </p:nvSpPr>
        <p:spPr>
          <a:xfrm>
            <a:off x="457200" y="6340475"/>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smtClean="0">
                <a:latin typeface="Calibri" panose="020F0502020204030204" pitchFamily="34" charset="0"/>
              </a:rPr>
              <a:t>March </a:t>
            </a:r>
            <a:r>
              <a:rPr lang="en-US" sz="1200" dirty="0" smtClean="0">
                <a:latin typeface="Calibri" panose="020F0502020204030204" pitchFamily="34" charset="0"/>
              </a:rPr>
              <a:t>2016</a:t>
            </a:r>
            <a:endParaRPr lang="en-US" sz="1200" dirty="0">
              <a:latin typeface="Calibri" panose="020F0502020204030204" pitchFamily="34" charset="0"/>
            </a:endParaRPr>
          </a:p>
        </p:txBody>
      </p:sp>
      <p:sp>
        <p:nvSpPr>
          <p:cNvPr id="9" name="Slide Number Placeholder 4"/>
          <p:cNvSpPr txBox="1">
            <a:spLocks/>
          </p:cNvSpPr>
          <p:nvPr/>
        </p:nvSpPr>
        <p:spPr>
          <a:xfrm>
            <a:off x="7772400" y="6324600"/>
            <a:ext cx="990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smtClean="0"/>
              <a:t>33</a:t>
            </a:r>
            <a:endParaRPr lang="en-US" sz="1200" dirty="0"/>
          </a:p>
        </p:txBody>
      </p:sp>
    </p:spTree>
    <p:extLst>
      <p:ext uri="{BB962C8B-B14F-4D97-AF65-F5344CB8AC3E}">
        <p14:creationId xmlns:p14="http://schemas.microsoft.com/office/powerpoint/2010/main" val="718508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dirty="0" smtClean="0"/>
              <a:t>Fee Amount if the Consumer Had Health Insurance for Part of 2015</a:t>
            </a:r>
            <a:endParaRPr lang="en-US" dirty="0"/>
          </a:p>
        </p:txBody>
      </p:sp>
      <p:sp>
        <p:nvSpPr>
          <p:cNvPr id="2" name="Content Placeholder 1"/>
          <p:cNvSpPr>
            <a:spLocks noGrp="1"/>
          </p:cNvSpPr>
          <p:nvPr>
            <p:ph idx="1"/>
          </p:nvPr>
        </p:nvSpPr>
        <p:spPr/>
        <p:txBody>
          <a:bodyPr>
            <a:normAutofit fontScale="85000" lnSpcReduction="20000"/>
          </a:bodyPr>
          <a:lstStyle/>
          <a:p>
            <a:pPr>
              <a:lnSpc>
                <a:spcPct val="120000"/>
              </a:lnSpc>
              <a:spcBef>
                <a:spcPts val="600"/>
              </a:spcBef>
              <a:buFont typeface="Wingdings" panose="05000000000000000000" pitchFamily="2" charset="2"/>
              <a:buChar char="§"/>
            </a:pPr>
            <a:r>
              <a:rPr lang="en-US" sz="3400" dirty="0" smtClean="0">
                <a:latin typeface="Calibri" panose="020F0502020204030204" pitchFamily="34" charset="0"/>
              </a:rPr>
              <a:t>If a consumer had health insurance for part of 2015, they’ll owe 1/12th of the annual payment for each month they or their dependent(s) didn’t have coverage, or an exemption</a:t>
            </a:r>
          </a:p>
          <a:p>
            <a:pPr>
              <a:lnSpc>
                <a:spcPct val="120000"/>
              </a:lnSpc>
              <a:spcBef>
                <a:spcPts val="600"/>
              </a:spcBef>
              <a:buFont typeface="Wingdings" panose="05000000000000000000" pitchFamily="2" charset="2"/>
              <a:buChar char="§"/>
            </a:pPr>
            <a:r>
              <a:rPr lang="en-US" sz="3400" dirty="0" smtClean="0">
                <a:latin typeface="Calibri" panose="020F0502020204030204" pitchFamily="34" charset="0"/>
              </a:rPr>
              <a:t>Consumers are considered to have minimum essential coverage (MEC) for the entire month as long as they’re enrolled in and entitled to receive benefits under a plan or program that qualifies</a:t>
            </a:r>
            <a:r>
              <a:rPr lang="en-US" sz="3400" dirty="0" smtClean="0">
                <a:solidFill>
                  <a:srgbClr val="00B0F0"/>
                </a:solidFill>
                <a:latin typeface="Calibri" panose="020F0502020204030204" pitchFamily="34" charset="0"/>
              </a:rPr>
              <a:t> </a:t>
            </a:r>
            <a:r>
              <a:rPr lang="en-US" sz="3400" dirty="0" smtClean="0">
                <a:latin typeface="Calibri" panose="020F0502020204030204" pitchFamily="34" charset="0"/>
              </a:rPr>
              <a:t>as MEC for at least 1 day during that month</a:t>
            </a:r>
          </a:p>
        </p:txBody>
      </p:sp>
      <p:sp>
        <p:nvSpPr>
          <p:cNvPr id="4" name="Footer Placeholder 13"/>
          <p:cNvSpPr txBox="1">
            <a:spLocks/>
          </p:cNvSpPr>
          <p:nvPr/>
        </p:nvSpPr>
        <p:spPr>
          <a:xfrm>
            <a:off x="2590800" y="6340475"/>
            <a:ext cx="3962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smtClean="0">
                <a:latin typeface="Calibri" panose="020F0502020204030204" pitchFamily="34" charset="0"/>
              </a:rPr>
              <a:t>Marketplace Coverage and Taxes</a:t>
            </a:r>
            <a:endParaRPr lang="en-US" sz="1200" dirty="0">
              <a:latin typeface="Calibri" panose="020F0502020204030204" pitchFamily="34" charset="0"/>
            </a:endParaRPr>
          </a:p>
        </p:txBody>
      </p:sp>
      <p:sp>
        <p:nvSpPr>
          <p:cNvPr id="5" name="Date Placeholder 2"/>
          <p:cNvSpPr txBox="1">
            <a:spLocks/>
          </p:cNvSpPr>
          <p:nvPr/>
        </p:nvSpPr>
        <p:spPr>
          <a:xfrm>
            <a:off x="457200" y="6340475"/>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smtClean="0">
                <a:latin typeface="Calibri" panose="020F0502020204030204" pitchFamily="34" charset="0"/>
              </a:rPr>
              <a:t>March </a:t>
            </a:r>
            <a:r>
              <a:rPr lang="en-US" sz="1200" dirty="0" smtClean="0">
                <a:latin typeface="Calibri" panose="020F0502020204030204" pitchFamily="34" charset="0"/>
              </a:rPr>
              <a:t>2016</a:t>
            </a:r>
            <a:endParaRPr lang="en-US" sz="1200" dirty="0">
              <a:latin typeface="Calibri" panose="020F0502020204030204" pitchFamily="34" charset="0"/>
            </a:endParaRPr>
          </a:p>
        </p:txBody>
      </p:sp>
      <p:sp>
        <p:nvSpPr>
          <p:cNvPr id="9" name="Slide Number Placeholder 4"/>
          <p:cNvSpPr txBox="1">
            <a:spLocks/>
          </p:cNvSpPr>
          <p:nvPr/>
        </p:nvSpPr>
        <p:spPr>
          <a:xfrm>
            <a:off x="7772400" y="6324600"/>
            <a:ext cx="990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smtClean="0"/>
              <a:t>34</a:t>
            </a:r>
            <a:endParaRPr lang="en-US" sz="1200" dirty="0"/>
          </a:p>
        </p:txBody>
      </p:sp>
    </p:spTree>
    <p:extLst>
      <p:ext uri="{BB962C8B-B14F-4D97-AF65-F5344CB8AC3E}">
        <p14:creationId xmlns:p14="http://schemas.microsoft.com/office/powerpoint/2010/main" val="10175139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Exemption Approval Notice</a:t>
            </a:r>
            <a:endParaRPr lang="en-US" dirty="0"/>
          </a:p>
        </p:txBody>
      </p:sp>
      <p:sp>
        <p:nvSpPr>
          <p:cNvPr id="2" name="Content Placeholder 1"/>
          <p:cNvSpPr>
            <a:spLocks noGrp="1"/>
          </p:cNvSpPr>
          <p:nvPr>
            <p:ph idx="1"/>
          </p:nvPr>
        </p:nvSpPr>
        <p:spPr/>
        <p:txBody>
          <a:bodyPr>
            <a:normAutofit fontScale="62500" lnSpcReduction="20000"/>
          </a:bodyPr>
          <a:lstStyle/>
          <a:p>
            <a:pPr>
              <a:lnSpc>
                <a:spcPct val="120000"/>
              </a:lnSpc>
              <a:spcBef>
                <a:spcPts val="600"/>
              </a:spcBef>
              <a:buFont typeface="Wingdings" panose="05000000000000000000" pitchFamily="2" charset="2"/>
              <a:buChar char="§"/>
            </a:pPr>
            <a:r>
              <a:rPr lang="en-US" sz="3600" dirty="0">
                <a:latin typeface="Calibri" panose="020F0502020204030204" pitchFamily="34" charset="0"/>
              </a:rPr>
              <a:t>If the Marketplace approves a consumer’s exemption application, they should keep the approval notice they get in the mail with other important tax documents, like their W-2</a:t>
            </a:r>
          </a:p>
          <a:p>
            <a:pPr marL="681038" lvl="1" indent="-331788">
              <a:lnSpc>
                <a:spcPct val="120000"/>
              </a:lnSpc>
              <a:spcBef>
                <a:spcPts val="600"/>
              </a:spcBef>
              <a:buFont typeface="Arial" panose="020B0604020202020204" pitchFamily="34" charset="0"/>
              <a:buChar char="•"/>
            </a:pPr>
            <a:r>
              <a:rPr lang="en-US" sz="3100" dirty="0" smtClean="0">
                <a:latin typeface="Calibri" panose="020F0502020204030204" pitchFamily="34" charset="0"/>
              </a:rPr>
              <a:t>It includes a unique Exemption Certificate Number (ECN) that they’ll notate on their federal income tax return </a:t>
            </a:r>
          </a:p>
          <a:p>
            <a:pPr marL="681038" lvl="1" indent="-331788">
              <a:lnSpc>
                <a:spcPct val="120000"/>
              </a:lnSpc>
              <a:spcBef>
                <a:spcPts val="600"/>
              </a:spcBef>
              <a:buFont typeface="Arial" panose="020B0604020202020204" pitchFamily="34" charset="0"/>
              <a:buChar char="•"/>
            </a:pPr>
            <a:r>
              <a:rPr lang="en-US" sz="3100" dirty="0" smtClean="0">
                <a:latin typeface="Calibri" panose="020F0502020204030204" pitchFamily="34" charset="0"/>
              </a:rPr>
              <a:t>If they mailed an exemption application to the Marketplace and are still waiting for a decision when they file their tax return, they should follow the instructions with their tax return to enter “Pending” in the appropriate places</a:t>
            </a:r>
          </a:p>
          <a:p>
            <a:pPr>
              <a:lnSpc>
                <a:spcPct val="120000"/>
              </a:lnSpc>
              <a:spcBef>
                <a:spcPts val="600"/>
              </a:spcBef>
              <a:buFont typeface="Wingdings" panose="05000000000000000000" pitchFamily="2" charset="2"/>
              <a:buChar char="§"/>
            </a:pPr>
            <a:r>
              <a:rPr lang="en-US" sz="3600" dirty="0">
                <a:latin typeface="Calibri" panose="020F0502020204030204" pitchFamily="34" charset="0"/>
              </a:rPr>
              <a:t>If they apply for the exemption directly from the Internal Revenue Service (IRS) using Form 8965, they won’t need an ECN </a:t>
            </a:r>
          </a:p>
        </p:txBody>
      </p:sp>
      <p:sp>
        <p:nvSpPr>
          <p:cNvPr id="4" name="Footer Placeholder 13"/>
          <p:cNvSpPr txBox="1">
            <a:spLocks/>
          </p:cNvSpPr>
          <p:nvPr/>
        </p:nvSpPr>
        <p:spPr>
          <a:xfrm>
            <a:off x="2590800" y="6340475"/>
            <a:ext cx="3962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smtClean="0">
                <a:latin typeface="Calibri" panose="020F0502020204030204" pitchFamily="34" charset="0"/>
              </a:rPr>
              <a:t>Marketplace Coverage and Taxes</a:t>
            </a:r>
            <a:endParaRPr lang="en-US" sz="1200" dirty="0">
              <a:latin typeface="Calibri" panose="020F0502020204030204" pitchFamily="34" charset="0"/>
            </a:endParaRPr>
          </a:p>
        </p:txBody>
      </p:sp>
      <p:sp>
        <p:nvSpPr>
          <p:cNvPr id="5" name="Date Placeholder 2"/>
          <p:cNvSpPr txBox="1">
            <a:spLocks/>
          </p:cNvSpPr>
          <p:nvPr/>
        </p:nvSpPr>
        <p:spPr>
          <a:xfrm>
            <a:off x="457200" y="6340475"/>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smtClean="0">
                <a:latin typeface="Calibri" panose="020F0502020204030204" pitchFamily="34" charset="0"/>
              </a:rPr>
              <a:t>March </a:t>
            </a:r>
            <a:r>
              <a:rPr lang="en-US" sz="1200" dirty="0" smtClean="0">
                <a:latin typeface="Calibri" panose="020F0502020204030204" pitchFamily="34" charset="0"/>
              </a:rPr>
              <a:t>2016</a:t>
            </a:r>
            <a:endParaRPr lang="en-US" sz="1200" dirty="0">
              <a:latin typeface="Calibri" panose="020F0502020204030204" pitchFamily="34" charset="0"/>
            </a:endParaRPr>
          </a:p>
        </p:txBody>
      </p:sp>
      <p:sp>
        <p:nvSpPr>
          <p:cNvPr id="9" name="Slide Number Placeholder 4"/>
          <p:cNvSpPr txBox="1">
            <a:spLocks/>
          </p:cNvSpPr>
          <p:nvPr/>
        </p:nvSpPr>
        <p:spPr>
          <a:xfrm>
            <a:off x="7772400" y="6324600"/>
            <a:ext cx="990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smtClean="0"/>
              <a:t>35</a:t>
            </a:r>
            <a:endParaRPr lang="en-US" sz="1200" dirty="0"/>
          </a:p>
        </p:txBody>
      </p:sp>
    </p:spTree>
    <p:extLst>
      <p:ext uri="{BB962C8B-B14F-4D97-AF65-F5344CB8AC3E}">
        <p14:creationId xmlns:p14="http://schemas.microsoft.com/office/powerpoint/2010/main" val="6716325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Exemptions Resources</a:t>
            </a:r>
            <a:endParaRPr lang="en-US" dirty="0"/>
          </a:p>
        </p:txBody>
      </p:sp>
      <p:sp>
        <p:nvSpPr>
          <p:cNvPr id="2" name="Content Placeholder 1"/>
          <p:cNvSpPr>
            <a:spLocks noGrp="1"/>
          </p:cNvSpPr>
          <p:nvPr>
            <p:ph idx="1"/>
          </p:nvPr>
        </p:nvSpPr>
        <p:spPr/>
        <p:txBody>
          <a:bodyPr>
            <a:noAutofit/>
          </a:bodyPr>
          <a:lstStyle/>
          <a:p>
            <a:pPr>
              <a:spcBef>
                <a:spcPts val="600"/>
              </a:spcBef>
              <a:buFont typeface="Wingdings" panose="05000000000000000000" pitchFamily="2" charset="2"/>
              <a:buChar char="§"/>
            </a:pPr>
            <a:r>
              <a:rPr lang="en-US" sz="2800" dirty="0" smtClean="0">
                <a:latin typeface="Calibri" panose="020F0502020204030204" pitchFamily="34" charset="0"/>
              </a:rPr>
              <a:t>Consumers can find exemptions that may apply to them at </a:t>
            </a:r>
            <a:r>
              <a:rPr lang="en-US" sz="2800" u="sng" dirty="0">
                <a:latin typeface="Calibri" panose="020F0502020204030204" pitchFamily="34" charset="0"/>
                <a:hlinkClick r:id="rId3"/>
              </a:rPr>
              <a:t>HealthCare.gov/exemptions-tool/#/</a:t>
            </a:r>
            <a:r>
              <a:rPr lang="en-US" sz="2800" dirty="0">
                <a:latin typeface="Calibri" panose="020F0502020204030204" pitchFamily="34" charset="0"/>
              </a:rPr>
              <a:t> </a:t>
            </a:r>
          </a:p>
          <a:p>
            <a:pPr>
              <a:spcBef>
                <a:spcPts val="600"/>
              </a:spcBef>
              <a:buFont typeface="Wingdings" panose="05000000000000000000" pitchFamily="2" charset="2"/>
              <a:buChar char="§"/>
            </a:pPr>
            <a:r>
              <a:rPr lang="en-US" sz="2800" dirty="0" smtClean="0">
                <a:latin typeface="Calibri" panose="020F0502020204030204" pitchFamily="34" charset="0"/>
              </a:rPr>
              <a:t>Additional information about exemptions is also available from the Internal Revenue Service (IRS) at</a:t>
            </a:r>
            <a:r>
              <a:rPr lang="en-US" sz="2800" dirty="0" smtClean="0">
                <a:solidFill>
                  <a:srgbClr val="FF0000"/>
                </a:solidFill>
                <a:latin typeface="Calibri" panose="020F0502020204030204" pitchFamily="34" charset="0"/>
              </a:rPr>
              <a:t> </a:t>
            </a:r>
            <a:r>
              <a:rPr lang="en-US" sz="2800" dirty="0" smtClean="0">
                <a:solidFill>
                  <a:srgbClr val="FF0000"/>
                </a:solidFill>
                <a:latin typeface="Calibri" panose="020F0502020204030204" pitchFamily="34" charset="0"/>
                <a:hlinkClick r:id="rId4"/>
              </a:rPr>
              <a:t>irs.gov/Affordable-Care-Act/Individuals-and-Families/ACA-Individual-Shared-Responsibility-Provision-Exemptions </a:t>
            </a:r>
            <a:endParaRPr lang="en-US" sz="2800" dirty="0">
              <a:solidFill>
                <a:srgbClr val="FF0000"/>
              </a:solidFill>
              <a:latin typeface="Calibri" panose="020F0502020204030204" pitchFamily="34" charset="0"/>
            </a:endParaRPr>
          </a:p>
        </p:txBody>
      </p:sp>
      <p:sp>
        <p:nvSpPr>
          <p:cNvPr id="4" name="Footer Placeholder 13"/>
          <p:cNvSpPr txBox="1">
            <a:spLocks/>
          </p:cNvSpPr>
          <p:nvPr/>
        </p:nvSpPr>
        <p:spPr>
          <a:xfrm>
            <a:off x="2590800" y="6340475"/>
            <a:ext cx="3962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smtClean="0">
                <a:latin typeface="Calibri" panose="020F0502020204030204" pitchFamily="34" charset="0"/>
              </a:rPr>
              <a:t>Marketplace Coverage and Taxes</a:t>
            </a:r>
            <a:endParaRPr lang="en-US" sz="1200" dirty="0">
              <a:latin typeface="Calibri" panose="020F0502020204030204" pitchFamily="34" charset="0"/>
            </a:endParaRPr>
          </a:p>
        </p:txBody>
      </p:sp>
      <p:sp>
        <p:nvSpPr>
          <p:cNvPr id="5" name="Date Placeholder 2"/>
          <p:cNvSpPr txBox="1">
            <a:spLocks/>
          </p:cNvSpPr>
          <p:nvPr/>
        </p:nvSpPr>
        <p:spPr>
          <a:xfrm>
            <a:off x="457200" y="6340475"/>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smtClean="0">
                <a:latin typeface="Calibri" panose="020F0502020204030204" pitchFamily="34" charset="0"/>
              </a:rPr>
              <a:t>March </a:t>
            </a:r>
            <a:r>
              <a:rPr lang="en-US" sz="1200" dirty="0" smtClean="0">
                <a:latin typeface="Calibri" panose="020F0502020204030204" pitchFamily="34" charset="0"/>
              </a:rPr>
              <a:t>2016</a:t>
            </a:r>
            <a:endParaRPr lang="en-US" sz="1200" dirty="0">
              <a:latin typeface="Calibri" panose="020F0502020204030204" pitchFamily="34" charset="0"/>
            </a:endParaRPr>
          </a:p>
        </p:txBody>
      </p:sp>
      <p:sp>
        <p:nvSpPr>
          <p:cNvPr id="9" name="Slide Number Placeholder 4"/>
          <p:cNvSpPr txBox="1">
            <a:spLocks/>
          </p:cNvSpPr>
          <p:nvPr/>
        </p:nvSpPr>
        <p:spPr>
          <a:xfrm>
            <a:off x="7772400" y="6324600"/>
            <a:ext cx="990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smtClean="0"/>
              <a:t>36</a:t>
            </a:r>
            <a:endParaRPr lang="en-US" sz="1200" dirty="0"/>
          </a:p>
        </p:txBody>
      </p:sp>
    </p:spTree>
    <p:extLst>
      <p:ext uri="{BB962C8B-B14F-4D97-AF65-F5344CB8AC3E}">
        <p14:creationId xmlns:p14="http://schemas.microsoft.com/office/powerpoint/2010/main" val="20877021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The </a:t>
            </a:r>
            <a:r>
              <a:rPr lang="en-US" dirty="0"/>
              <a:t>R</a:t>
            </a:r>
            <a:r>
              <a:rPr lang="en-US" dirty="0" smtClean="0"/>
              <a:t>ole of Assisters </a:t>
            </a:r>
            <a:br>
              <a:rPr lang="en-US" dirty="0" smtClean="0"/>
            </a:br>
            <a:r>
              <a:rPr lang="en-US" dirty="0" smtClean="0"/>
              <a:t>During Tax Season</a:t>
            </a:r>
            <a:endParaRPr lang="en-US" dirty="0"/>
          </a:p>
        </p:txBody>
      </p:sp>
      <p:sp>
        <p:nvSpPr>
          <p:cNvPr id="2" name="Content Placeholder 1"/>
          <p:cNvSpPr>
            <a:spLocks noGrp="1"/>
          </p:cNvSpPr>
          <p:nvPr>
            <p:ph idx="1"/>
          </p:nvPr>
        </p:nvSpPr>
        <p:spPr/>
        <p:txBody>
          <a:bodyPr>
            <a:normAutofit fontScale="70000" lnSpcReduction="20000"/>
          </a:bodyPr>
          <a:lstStyle/>
          <a:p>
            <a:pPr>
              <a:buFont typeface="Wingdings" panose="05000000000000000000" pitchFamily="2" charset="2"/>
              <a:buChar char="§"/>
            </a:pPr>
            <a:r>
              <a:rPr lang="en-US" dirty="0" smtClean="0">
                <a:latin typeface="Calibri" panose="020F0502020204030204" pitchFamily="34" charset="0"/>
              </a:rPr>
              <a:t>Assisters may</a:t>
            </a:r>
          </a:p>
          <a:p>
            <a:pPr marL="681038" lvl="1" indent="-331788">
              <a:buFont typeface="Arial" panose="020B0604020202020204" pitchFamily="34" charset="0"/>
              <a:buChar char="•"/>
            </a:pPr>
            <a:r>
              <a:rPr lang="en-US" dirty="0" smtClean="0">
                <a:latin typeface="Calibri" panose="020F0502020204030204" pitchFamily="34" charset="0"/>
              </a:rPr>
              <a:t>Help consumers understand what Form 1095-A is and what it means for the consumer as they prepare their taxes</a:t>
            </a:r>
          </a:p>
          <a:p>
            <a:pPr marL="681038" lvl="1" indent="-331788">
              <a:buFont typeface="Arial" panose="020B0604020202020204" pitchFamily="34" charset="0"/>
              <a:buChar char="•"/>
            </a:pPr>
            <a:r>
              <a:rPr lang="en-US" dirty="0" smtClean="0">
                <a:latin typeface="Calibri" panose="020F0502020204030204" pitchFamily="34" charset="0"/>
              </a:rPr>
              <a:t>Help consumers understand the timing for receiving Form 1095-A, what to look for in the mail, and that it’s an important tax document</a:t>
            </a:r>
          </a:p>
          <a:p>
            <a:pPr marL="681038" lvl="1" indent="-331788">
              <a:buFont typeface="Arial" panose="020B0604020202020204" pitchFamily="34" charset="0"/>
              <a:buChar char="•"/>
            </a:pPr>
            <a:r>
              <a:rPr lang="en-US" dirty="0" smtClean="0">
                <a:latin typeface="Calibri" panose="020F0502020204030204" pitchFamily="34" charset="0"/>
              </a:rPr>
              <a:t>Show consumers how to access Form 1095-A in their “My Account” online</a:t>
            </a:r>
          </a:p>
          <a:p>
            <a:pPr marL="681038" lvl="1" indent="-331788">
              <a:buFont typeface="Arial" panose="020B0604020202020204" pitchFamily="34" charset="0"/>
              <a:buChar char="•"/>
            </a:pPr>
            <a:r>
              <a:rPr lang="en-US" dirty="0" smtClean="0">
                <a:latin typeface="Calibri" panose="020F0502020204030204" pitchFamily="34" charset="0"/>
              </a:rPr>
              <a:t>Help consumers understand how Form 1095-A relates to the Form 8962</a:t>
            </a:r>
          </a:p>
          <a:p>
            <a:pPr marL="681038" lvl="1" indent="-331788">
              <a:buFont typeface="Arial" panose="020B0604020202020204" pitchFamily="34" charset="0"/>
              <a:buChar char="•"/>
            </a:pPr>
            <a:r>
              <a:rPr lang="en-US" dirty="0" smtClean="0">
                <a:latin typeface="Calibri" panose="020F0502020204030204" pitchFamily="34" charset="0"/>
              </a:rPr>
              <a:t>Explain how to review Form 1095-A for accuracy</a:t>
            </a:r>
          </a:p>
          <a:p>
            <a:pPr marL="681038" lvl="1" indent="-331788">
              <a:buFont typeface="Arial" panose="020B0604020202020204" pitchFamily="34" charset="0"/>
              <a:buChar char="•"/>
            </a:pPr>
            <a:r>
              <a:rPr lang="en-US" dirty="0" smtClean="0">
                <a:latin typeface="Calibri" panose="020F0502020204030204" pitchFamily="34" charset="0"/>
              </a:rPr>
              <a:t>Ensure consumers are aware of the potential implications of not providing the information on their taxes</a:t>
            </a:r>
          </a:p>
          <a:p>
            <a:pPr marL="681038" lvl="1" indent="-331788">
              <a:buFont typeface="Arial" panose="020B0604020202020204" pitchFamily="34" charset="0"/>
              <a:buChar char="•"/>
            </a:pPr>
            <a:r>
              <a:rPr lang="en-US" dirty="0" smtClean="0">
                <a:latin typeface="Calibri" panose="020F0502020204030204" pitchFamily="34" charset="0"/>
              </a:rPr>
              <a:t>Help consumers understand how to reconcile their APTC and PTC</a:t>
            </a:r>
          </a:p>
          <a:p>
            <a:pPr>
              <a:buFont typeface="Wingdings" panose="05000000000000000000" pitchFamily="2" charset="2"/>
              <a:buChar char="§"/>
            </a:pPr>
            <a:r>
              <a:rPr lang="en-US" dirty="0" smtClean="0">
                <a:latin typeface="Calibri" panose="020F0502020204030204" pitchFamily="34" charset="0"/>
              </a:rPr>
              <a:t>Assisters may not provide assistance with filing taxes</a:t>
            </a:r>
            <a:endParaRPr lang="en-US" dirty="0">
              <a:latin typeface="Calibri" panose="020F0502020204030204" pitchFamily="34" charset="0"/>
            </a:endParaRPr>
          </a:p>
        </p:txBody>
      </p:sp>
      <p:sp>
        <p:nvSpPr>
          <p:cNvPr id="4" name="Footer Placeholder 13"/>
          <p:cNvSpPr txBox="1">
            <a:spLocks/>
          </p:cNvSpPr>
          <p:nvPr/>
        </p:nvSpPr>
        <p:spPr>
          <a:xfrm>
            <a:off x="2590800" y="6340475"/>
            <a:ext cx="3962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smtClean="0">
                <a:latin typeface="Calibri" panose="020F0502020204030204" pitchFamily="34" charset="0"/>
              </a:rPr>
              <a:t>Marketplace Coverage and Taxes</a:t>
            </a:r>
            <a:endParaRPr lang="en-US" sz="1200" dirty="0">
              <a:latin typeface="Calibri" panose="020F0502020204030204" pitchFamily="34" charset="0"/>
            </a:endParaRPr>
          </a:p>
        </p:txBody>
      </p:sp>
      <p:sp>
        <p:nvSpPr>
          <p:cNvPr id="5" name="Date Placeholder 2"/>
          <p:cNvSpPr txBox="1">
            <a:spLocks/>
          </p:cNvSpPr>
          <p:nvPr/>
        </p:nvSpPr>
        <p:spPr>
          <a:xfrm>
            <a:off x="457200" y="6340475"/>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smtClean="0">
                <a:latin typeface="Calibri" panose="020F0502020204030204" pitchFamily="34" charset="0"/>
              </a:rPr>
              <a:t>March </a:t>
            </a:r>
            <a:r>
              <a:rPr lang="en-US" sz="1200" dirty="0" smtClean="0">
                <a:latin typeface="Calibri" panose="020F0502020204030204" pitchFamily="34" charset="0"/>
              </a:rPr>
              <a:t>2016</a:t>
            </a:r>
            <a:endParaRPr lang="en-US" sz="1200" dirty="0">
              <a:latin typeface="Calibri" panose="020F0502020204030204" pitchFamily="34" charset="0"/>
            </a:endParaRPr>
          </a:p>
        </p:txBody>
      </p:sp>
      <p:sp>
        <p:nvSpPr>
          <p:cNvPr id="9" name="Slide Number Placeholder 4"/>
          <p:cNvSpPr txBox="1">
            <a:spLocks/>
          </p:cNvSpPr>
          <p:nvPr/>
        </p:nvSpPr>
        <p:spPr>
          <a:xfrm>
            <a:off x="7772400" y="6324600"/>
            <a:ext cx="990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smtClean="0"/>
              <a:t>37</a:t>
            </a:r>
            <a:endParaRPr lang="en-US" sz="1200" dirty="0"/>
          </a:p>
        </p:txBody>
      </p:sp>
    </p:spTree>
    <p:extLst>
      <p:ext uri="{BB962C8B-B14F-4D97-AF65-F5344CB8AC3E}">
        <p14:creationId xmlns:p14="http://schemas.microsoft.com/office/powerpoint/2010/main" val="21478460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Resources for Assisters and Partners</a:t>
            </a:r>
            <a:endParaRPr lang="en-US" dirty="0"/>
          </a:p>
        </p:txBody>
      </p:sp>
      <p:sp>
        <p:nvSpPr>
          <p:cNvPr id="2" name="Content Placeholder 1"/>
          <p:cNvSpPr>
            <a:spLocks noGrp="1"/>
          </p:cNvSpPr>
          <p:nvPr>
            <p:ph idx="1"/>
          </p:nvPr>
        </p:nvSpPr>
        <p:spPr/>
        <p:txBody>
          <a:bodyPr>
            <a:normAutofit/>
          </a:bodyPr>
          <a:lstStyle/>
          <a:p>
            <a:pPr>
              <a:spcBef>
                <a:spcPts val="600"/>
              </a:spcBef>
              <a:buFont typeface="Wingdings" panose="05000000000000000000" pitchFamily="2" charset="2"/>
              <a:buChar char="§"/>
            </a:pPr>
            <a:r>
              <a:rPr lang="en-US" sz="2800" dirty="0" smtClean="0">
                <a:latin typeface="Calibri" panose="020F0502020204030204" pitchFamily="34" charset="0"/>
              </a:rPr>
              <a:t>Ongoing training and tips delivered to Assisters through webinars and newsletters, with deep-dive sessions addressing specific topics</a:t>
            </a:r>
          </a:p>
          <a:p>
            <a:pPr>
              <a:spcBef>
                <a:spcPts val="600"/>
              </a:spcBef>
              <a:buFont typeface="Wingdings" panose="05000000000000000000" pitchFamily="2" charset="2"/>
              <a:buChar char="§"/>
            </a:pPr>
            <a:r>
              <a:rPr lang="en-US" sz="2800" dirty="0" smtClean="0">
                <a:latin typeface="Calibri" panose="020F0502020204030204" pitchFamily="34" charset="0"/>
              </a:rPr>
              <a:t>Outreach to partner organizations including tax preparer community</a:t>
            </a:r>
          </a:p>
          <a:p>
            <a:pPr>
              <a:spcBef>
                <a:spcPts val="600"/>
              </a:spcBef>
              <a:buFont typeface="Wingdings" panose="05000000000000000000" pitchFamily="2" charset="2"/>
              <a:buChar char="§"/>
            </a:pPr>
            <a:r>
              <a:rPr lang="en-US" sz="2800" dirty="0" smtClean="0">
                <a:latin typeface="Calibri" panose="020F0502020204030204" pitchFamily="34" charset="0"/>
              </a:rPr>
              <a:t>Printed and downloadable consumer-facing materials (i.e., fact sheets, graphics, drop-in articles) available on Marketplace.cms.gov</a:t>
            </a:r>
          </a:p>
          <a:p>
            <a:pPr>
              <a:lnSpc>
                <a:spcPct val="120000"/>
              </a:lnSpc>
              <a:spcBef>
                <a:spcPts val="600"/>
              </a:spcBef>
            </a:pPr>
            <a:endParaRPr lang="en-US" sz="2800" dirty="0"/>
          </a:p>
        </p:txBody>
      </p:sp>
      <p:sp>
        <p:nvSpPr>
          <p:cNvPr id="7" name="Footer Placeholder 13"/>
          <p:cNvSpPr txBox="1">
            <a:spLocks/>
          </p:cNvSpPr>
          <p:nvPr/>
        </p:nvSpPr>
        <p:spPr>
          <a:xfrm>
            <a:off x="2590800" y="6340475"/>
            <a:ext cx="3962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smtClean="0">
                <a:latin typeface="Calibri" panose="020F0502020204030204" pitchFamily="34" charset="0"/>
              </a:rPr>
              <a:t>Marketplace Coverage and Taxes</a:t>
            </a:r>
            <a:endParaRPr lang="en-US" sz="1200" dirty="0">
              <a:latin typeface="Calibri" panose="020F0502020204030204" pitchFamily="34" charset="0"/>
            </a:endParaRPr>
          </a:p>
        </p:txBody>
      </p:sp>
      <p:sp>
        <p:nvSpPr>
          <p:cNvPr id="8" name="Date Placeholder 13"/>
          <p:cNvSpPr txBox="1">
            <a:spLocks/>
          </p:cNvSpPr>
          <p:nvPr/>
        </p:nvSpPr>
        <p:spPr>
          <a:xfrm>
            <a:off x="457200" y="6340475"/>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smtClean="0">
                <a:latin typeface="+mj-lt"/>
              </a:rPr>
              <a:t>March </a:t>
            </a:r>
            <a:r>
              <a:rPr lang="en-US" sz="1200" dirty="0" smtClean="0">
                <a:latin typeface="+mj-lt"/>
              </a:rPr>
              <a:t>2016</a:t>
            </a:r>
            <a:endParaRPr lang="en-US" sz="1200" dirty="0">
              <a:latin typeface="+mj-lt"/>
            </a:endParaRPr>
          </a:p>
        </p:txBody>
      </p:sp>
      <p:sp>
        <p:nvSpPr>
          <p:cNvPr id="9" name="Slide Number Placeholder 4"/>
          <p:cNvSpPr txBox="1">
            <a:spLocks/>
          </p:cNvSpPr>
          <p:nvPr/>
        </p:nvSpPr>
        <p:spPr>
          <a:xfrm>
            <a:off x="7772400" y="6324600"/>
            <a:ext cx="990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smtClean="0"/>
              <a:t>38</a:t>
            </a:r>
            <a:endParaRPr lang="en-US" sz="1200" dirty="0"/>
          </a:p>
        </p:txBody>
      </p:sp>
    </p:spTree>
    <p:extLst>
      <p:ext uri="{BB962C8B-B14F-4D97-AF65-F5344CB8AC3E}">
        <p14:creationId xmlns:p14="http://schemas.microsoft.com/office/powerpoint/2010/main" val="1025587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Resources</a:t>
            </a:r>
            <a:r>
              <a:rPr lang="en-US" sz="4000" dirty="0" smtClean="0"/>
              <a:t> </a:t>
            </a:r>
            <a:endParaRPr lang="en-US" sz="4000" dirty="0"/>
          </a:p>
        </p:txBody>
      </p:sp>
      <p:sp>
        <p:nvSpPr>
          <p:cNvPr id="3" name="Content Placeholder 2"/>
          <p:cNvSpPr>
            <a:spLocks noGrp="1"/>
          </p:cNvSpPr>
          <p:nvPr>
            <p:ph idx="1"/>
          </p:nvPr>
        </p:nvSpPr>
        <p:spPr/>
        <p:txBody>
          <a:bodyPr/>
          <a:lstStyle/>
          <a:p>
            <a:r>
              <a:rPr lang="en-US" dirty="0" smtClean="0">
                <a:latin typeface="+mj-lt"/>
              </a:rPr>
              <a:t>Links to more information about Marketplace and taxes</a:t>
            </a:r>
          </a:p>
          <a:p>
            <a:r>
              <a:rPr lang="en-US" dirty="0" smtClean="0">
                <a:latin typeface="+mj-lt"/>
              </a:rPr>
              <a:t>Free Tax Preparation</a:t>
            </a:r>
          </a:p>
          <a:p>
            <a:r>
              <a:rPr lang="en-US" dirty="0" smtClean="0">
                <a:latin typeface="+mj-lt"/>
              </a:rPr>
              <a:t>Where to find fact sheets and instructions for tax forms</a:t>
            </a:r>
          </a:p>
          <a:p>
            <a:r>
              <a:rPr lang="en-US" dirty="0" smtClean="0">
                <a:latin typeface="+mj-lt"/>
              </a:rPr>
              <a:t>Publications and the Tax Tool </a:t>
            </a:r>
          </a:p>
          <a:p>
            <a:r>
              <a:rPr lang="en-US" dirty="0" smtClean="0">
                <a:latin typeface="+mj-lt"/>
              </a:rPr>
              <a:t>List of Marketplace models by state </a:t>
            </a:r>
            <a:endParaRPr lang="en-US" dirty="0">
              <a:latin typeface="+mj-lt"/>
            </a:endParaRPr>
          </a:p>
        </p:txBody>
      </p:sp>
      <p:sp>
        <p:nvSpPr>
          <p:cNvPr id="4" name="Footer Placeholder 13"/>
          <p:cNvSpPr txBox="1">
            <a:spLocks/>
          </p:cNvSpPr>
          <p:nvPr/>
        </p:nvSpPr>
        <p:spPr>
          <a:xfrm>
            <a:off x="2590800" y="6340475"/>
            <a:ext cx="3962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smtClean="0">
                <a:latin typeface="Calibri" panose="020F0502020204030204" pitchFamily="34" charset="0"/>
              </a:rPr>
              <a:t>Marketplace Coverage and Taxes</a:t>
            </a:r>
            <a:endParaRPr lang="en-US" sz="1200" dirty="0">
              <a:latin typeface="Calibri" panose="020F0502020204030204" pitchFamily="34" charset="0"/>
            </a:endParaRPr>
          </a:p>
        </p:txBody>
      </p:sp>
      <p:sp>
        <p:nvSpPr>
          <p:cNvPr id="5" name="Date Placeholder 2"/>
          <p:cNvSpPr txBox="1">
            <a:spLocks/>
          </p:cNvSpPr>
          <p:nvPr/>
        </p:nvSpPr>
        <p:spPr>
          <a:xfrm>
            <a:off x="457200" y="6340475"/>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smtClean="0">
                <a:latin typeface="Calibri" panose="020F0502020204030204" pitchFamily="34" charset="0"/>
              </a:rPr>
              <a:t>March </a:t>
            </a:r>
            <a:r>
              <a:rPr lang="en-US" sz="1200" dirty="0" smtClean="0">
                <a:latin typeface="Calibri" panose="020F0502020204030204" pitchFamily="34" charset="0"/>
              </a:rPr>
              <a:t>2016</a:t>
            </a:r>
            <a:endParaRPr lang="en-US" sz="1200" dirty="0">
              <a:latin typeface="Calibri" panose="020F0502020204030204" pitchFamily="34" charset="0"/>
            </a:endParaRPr>
          </a:p>
        </p:txBody>
      </p:sp>
      <p:sp>
        <p:nvSpPr>
          <p:cNvPr id="9" name="Slide Number Placeholder 4"/>
          <p:cNvSpPr txBox="1">
            <a:spLocks/>
          </p:cNvSpPr>
          <p:nvPr/>
        </p:nvSpPr>
        <p:spPr>
          <a:xfrm>
            <a:off x="7772400" y="6324600"/>
            <a:ext cx="990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smtClean="0"/>
              <a:t>39</a:t>
            </a:r>
            <a:endParaRPr lang="en-US" sz="1200" dirty="0"/>
          </a:p>
        </p:txBody>
      </p:sp>
    </p:spTree>
    <p:extLst>
      <p:ext uri="{BB962C8B-B14F-4D97-AF65-F5344CB8AC3E}">
        <p14:creationId xmlns:p14="http://schemas.microsoft.com/office/powerpoint/2010/main" val="15312010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14000"/>
              </a:lnSpc>
              <a:spcBef>
                <a:spcPts val="600"/>
              </a:spcBef>
              <a:spcAft>
                <a:spcPts val="300"/>
              </a:spcAft>
            </a:pPr>
            <a:r>
              <a:rPr lang="en-US" dirty="0" smtClean="0">
                <a:ea typeface="MS Gothic"/>
                <a:cs typeface="Times New Roman"/>
              </a:rPr>
              <a:t>Overview</a:t>
            </a:r>
            <a:endParaRPr lang="en-US" dirty="0"/>
          </a:p>
        </p:txBody>
      </p:sp>
      <p:sp>
        <p:nvSpPr>
          <p:cNvPr id="4" name="Content Placeholder 3"/>
          <p:cNvSpPr>
            <a:spLocks noGrp="1"/>
          </p:cNvSpPr>
          <p:nvPr>
            <p:ph idx="1"/>
          </p:nvPr>
        </p:nvSpPr>
        <p:spPr/>
        <p:txBody>
          <a:bodyPr>
            <a:normAutofit fontScale="92500" lnSpcReduction="10000"/>
          </a:bodyPr>
          <a:lstStyle/>
          <a:p>
            <a:pPr>
              <a:spcBef>
                <a:spcPts val="600"/>
              </a:spcBef>
            </a:pPr>
            <a:r>
              <a:rPr lang="en-US" sz="3900" dirty="0" smtClean="0">
                <a:latin typeface="Calibri" panose="020F0502020204030204" pitchFamily="34" charset="0"/>
              </a:rPr>
              <a:t>Premium tax credit (PTC) and ways to use them</a:t>
            </a:r>
            <a:endParaRPr lang="en-US" sz="3900" dirty="0">
              <a:latin typeface="Calibri" panose="020F0502020204030204" pitchFamily="34" charset="0"/>
            </a:endParaRPr>
          </a:p>
          <a:p>
            <a:pPr marL="342900" lvl="1" indent="-342900">
              <a:spcBef>
                <a:spcPts val="600"/>
              </a:spcBef>
              <a:buFont typeface="Wingdings" panose="05000000000000000000" pitchFamily="2" charset="2"/>
              <a:buChar char="§"/>
            </a:pPr>
            <a:r>
              <a:rPr lang="en-US" sz="3900" dirty="0" smtClean="0">
                <a:latin typeface="Calibri" panose="020F0502020204030204" pitchFamily="34" charset="0"/>
              </a:rPr>
              <a:t>Reconciliation</a:t>
            </a:r>
          </a:p>
          <a:p>
            <a:pPr marL="342900" lvl="1" indent="-342900">
              <a:spcBef>
                <a:spcPts val="600"/>
              </a:spcBef>
              <a:buFont typeface="Wingdings" panose="05000000000000000000" pitchFamily="2" charset="2"/>
              <a:buChar char="§"/>
            </a:pPr>
            <a:r>
              <a:rPr lang="en-US" sz="3900" dirty="0" smtClean="0">
                <a:latin typeface="Calibri" panose="020F0502020204030204" pitchFamily="34" charset="0"/>
              </a:rPr>
              <a:t>Shared responsibility payment (fees)</a:t>
            </a:r>
          </a:p>
          <a:p>
            <a:pPr marL="682625" lvl="2" indent="-282575">
              <a:spcBef>
                <a:spcPts val="600"/>
              </a:spcBef>
              <a:buSzPct val="100000"/>
              <a:buFont typeface="Arial" panose="020B0604020202020204" pitchFamily="34" charset="0"/>
              <a:buChar char="•"/>
            </a:pPr>
            <a:r>
              <a:rPr lang="en-US" sz="3500" dirty="0" smtClean="0">
                <a:latin typeface="Calibri" panose="020F0502020204030204" pitchFamily="34" charset="0"/>
              </a:rPr>
              <a:t>Exemptions</a:t>
            </a:r>
            <a:endParaRPr lang="en-US" sz="3500" dirty="0">
              <a:latin typeface="Calibri" panose="020F0502020204030204" pitchFamily="34" charset="0"/>
            </a:endParaRPr>
          </a:p>
          <a:p>
            <a:pPr marL="342900" lvl="1" indent="-342900">
              <a:spcBef>
                <a:spcPts val="600"/>
              </a:spcBef>
              <a:buFont typeface="Wingdings" panose="05000000000000000000" pitchFamily="2" charset="2"/>
              <a:buChar char="§"/>
            </a:pPr>
            <a:r>
              <a:rPr lang="en-US" sz="3900" dirty="0" smtClean="0">
                <a:latin typeface="Calibri" panose="020F0502020204030204" pitchFamily="34" charset="0"/>
              </a:rPr>
              <a:t>Form 1095-A, B and C</a:t>
            </a:r>
          </a:p>
          <a:p>
            <a:pPr marL="342900" lvl="1" indent="-342900">
              <a:spcBef>
                <a:spcPts val="600"/>
              </a:spcBef>
              <a:buFont typeface="Wingdings" panose="05000000000000000000" pitchFamily="2" charset="2"/>
              <a:buChar char="§"/>
            </a:pPr>
            <a:r>
              <a:rPr lang="en-US" sz="3900" dirty="0" smtClean="0">
                <a:latin typeface="Calibri" panose="020F0502020204030204" pitchFamily="34" charset="0"/>
              </a:rPr>
              <a:t>Information for Assisters</a:t>
            </a:r>
          </a:p>
          <a:p>
            <a:pPr marL="342900" lvl="1" indent="-342900">
              <a:spcBef>
                <a:spcPts val="600"/>
              </a:spcBef>
              <a:buFont typeface="Wingdings" panose="05000000000000000000" pitchFamily="2" charset="2"/>
              <a:buChar char="§"/>
            </a:pPr>
            <a:r>
              <a:rPr lang="en-US" sz="3900" dirty="0" smtClean="0">
                <a:latin typeface="Calibri" panose="020F0502020204030204" pitchFamily="34" charset="0"/>
              </a:rPr>
              <a:t>Resources</a:t>
            </a:r>
            <a:endParaRPr lang="en-US" sz="3900" dirty="0">
              <a:latin typeface="Calibri" panose="020F0502020204030204" pitchFamily="34" charset="0"/>
            </a:endParaRPr>
          </a:p>
          <a:p>
            <a:endParaRPr lang="en-US" dirty="0"/>
          </a:p>
        </p:txBody>
      </p:sp>
      <p:sp>
        <p:nvSpPr>
          <p:cNvPr id="6" name="Footer Placeholder 13"/>
          <p:cNvSpPr txBox="1">
            <a:spLocks/>
          </p:cNvSpPr>
          <p:nvPr/>
        </p:nvSpPr>
        <p:spPr>
          <a:xfrm>
            <a:off x="2590800" y="6340475"/>
            <a:ext cx="3962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smtClean="0">
                <a:latin typeface="Calibri" panose="020F0502020204030204" pitchFamily="34" charset="0"/>
              </a:rPr>
              <a:t>Marketplace Coverage and Taxes</a:t>
            </a:r>
            <a:endParaRPr lang="en-US" sz="1200" dirty="0">
              <a:latin typeface="Calibri" panose="020F0502020204030204" pitchFamily="34" charset="0"/>
            </a:endParaRPr>
          </a:p>
        </p:txBody>
      </p:sp>
      <p:sp>
        <p:nvSpPr>
          <p:cNvPr id="10" name="Date Placeholder 13"/>
          <p:cNvSpPr txBox="1">
            <a:spLocks/>
          </p:cNvSpPr>
          <p:nvPr/>
        </p:nvSpPr>
        <p:spPr>
          <a:xfrm>
            <a:off x="457200" y="6340475"/>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smtClean="0">
                <a:latin typeface="+mj-lt"/>
              </a:rPr>
              <a:t>March </a:t>
            </a:r>
            <a:r>
              <a:rPr lang="en-US" sz="1200" dirty="0" smtClean="0">
                <a:latin typeface="+mj-lt"/>
              </a:rPr>
              <a:t>2016</a:t>
            </a:r>
            <a:endParaRPr lang="en-US" sz="1200" dirty="0">
              <a:latin typeface="+mj-lt"/>
            </a:endParaRPr>
          </a:p>
        </p:txBody>
      </p:sp>
      <p:sp>
        <p:nvSpPr>
          <p:cNvPr id="7" name="Slide Number Placeholder 5"/>
          <p:cNvSpPr>
            <a:spLocks noGrp="1"/>
          </p:cNvSpPr>
          <p:nvPr>
            <p:ph type="sldNum" sz="quarter" idx="4"/>
          </p:nvPr>
        </p:nvSpPr>
        <p:spPr>
          <a:xfrm>
            <a:off x="6553200" y="6340475"/>
            <a:ext cx="2133600" cy="365125"/>
          </a:xfrm>
        </p:spPr>
        <p:txBody>
          <a:bodyPr/>
          <a:lstStyle/>
          <a:p>
            <a:pPr algn="r"/>
            <a:r>
              <a:rPr lang="en-US" dirty="0"/>
              <a:t>4</a:t>
            </a:r>
          </a:p>
        </p:txBody>
      </p:sp>
    </p:spTree>
    <p:extLst>
      <p:ext uri="{BB962C8B-B14F-4D97-AF65-F5344CB8AC3E}">
        <p14:creationId xmlns:p14="http://schemas.microsoft.com/office/powerpoint/2010/main" val="39203370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Tax Tool</a:t>
            </a:r>
            <a:endParaRPr lang="en-US" dirty="0"/>
          </a:p>
        </p:txBody>
      </p:sp>
      <p:sp>
        <p:nvSpPr>
          <p:cNvPr id="16" name="Content Placeholder 2"/>
          <p:cNvSpPr>
            <a:spLocks noGrp="1"/>
          </p:cNvSpPr>
          <p:nvPr>
            <p:ph idx="1"/>
          </p:nvPr>
        </p:nvSpPr>
        <p:spPr/>
        <p:txBody>
          <a:bodyPr>
            <a:normAutofit fontScale="70000" lnSpcReduction="20000"/>
          </a:bodyPr>
          <a:lstStyle/>
          <a:p>
            <a:pPr>
              <a:lnSpc>
                <a:spcPct val="120000"/>
              </a:lnSpc>
              <a:spcBef>
                <a:spcPts val="600"/>
              </a:spcBef>
              <a:buFont typeface="Wingdings" panose="05000000000000000000" pitchFamily="2" charset="2"/>
              <a:buChar char="§"/>
            </a:pPr>
            <a:r>
              <a:rPr lang="en-US" sz="3500" dirty="0" smtClean="0">
                <a:latin typeface="Calibri" panose="020F0502020204030204" pitchFamily="34" charset="0"/>
              </a:rPr>
              <a:t>The tax tool helps certain consumers </a:t>
            </a:r>
            <a:r>
              <a:rPr lang="en-US" sz="3500" dirty="0">
                <a:latin typeface="Calibri" panose="020F0502020204030204" pitchFamily="34" charset="0"/>
              </a:rPr>
              <a:t>claim the affordability exemption and calculate their premium tax </a:t>
            </a:r>
            <a:r>
              <a:rPr lang="en-US" sz="3500" dirty="0" smtClean="0">
                <a:latin typeface="Calibri" panose="020F0502020204030204" pitchFamily="34" charset="0"/>
              </a:rPr>
              <a:t>credit (PTC)</a:t>
            </a:r>
            <a:endParaRPr lang="en-US" sz="3500" dirty="0">
              <a:solidFill>
                <a:srgbClr val="FF0000"/>
              </a:solidFill>
              <a:latin typeface="Calibri" panose="020F0502020204030204" pitchFamily="34" charset="0"/>
            </a:endParaRPr>
          </a:p>
          <a:p>
            <a:pPr>
              <a:lnSpc>
                <a:spcPct val="120000"/>
              </a:lnSpc>
              <a:spcBef>
                <a:spcPts val="600"/>
              </a:spcBef>
              <a:buFont typeface="Wingdings" panose="05000000000000000000" pitchFamily="2" charset="2"/>
              <a:buChar char="§"/>
            </a:pPr>
            <a:r>
              <a:rPr lang="en-US" sz="3500" dirty="0" smtClean="0">
                <a:latin typeface="Calibri" panose="020F0502020204030204" pitchFamily="34" charset="0"/>
              </a:rPr>
              <a:t>The tax tool provides</a:t>
            </a:r>
            <a:endParaRPr lang="en-US" sz="3500" dirty="0">
              <a:latin typeface="Calibri" panose="020F0502020204030204" pitchFamily="34" charset="0"/>
            </a:endParaRPr>
          </a:p>
          <a:p>
            <a:pPr marL="631825" lvl="1" indent="-349250">
              <a:lnSpc>
                <a:spcPct val="120000"/>
              </a:lnSpc>
              <a:spcBef>
                <a:spcPts val="600"/>
              </a:spcBef>
              <a:buFont typeface="Arial" panose="020B0604020202020204" pitchFamily="34" charset="0"/>
              <a:buChar char="•"/>
            </a:pPr>
            <a:r>
              <a:rPr lang="en-US" sz="3000" dirty="0">
                <a:latin typeface="Calibri" panose="020F0502020204030204" pitchFamily="34" charset="0"/>
              </a:rPr>
              <a:t>A step in filing taxes for certain consumers to find essential </a:t>
            </a:r>
            <a:r>
              <a:rPr lang="en-US" sz="3000" dirty="0" smtClean="0">
                <a:latin typeface="Calibri" panose="020F0502020204030204" pitchFamily="34" charset="0"/>
              </a:rPr>
              <a:t>information that </a:t>
            </a:r>
            <a:r>
              <a:rPr lang="en-US" sz="3000" dirty="0">
                <a:latin typeface="Calibri" panose="020F0502020204030204" pitchFamily="34" charset="0"/>
              </a:rPr>
              <a:t>might not appear on Form 1095-A</a:t>
            </a:r>
          </a:p>
          <a:p>
            <a:pPr marL="631825" lvl="1" indent="-349250">
              <a:lnSpc>
                <a:spcPct val="120000"/>
              </a:lnSpc>
              <a:spcBef>
                <a:spcPts val="600"/>
              </a:spcBef>
              <a:buFont typeface="Arial" panose="020B0604020202020204" pitchFamily="34" charset="0"/>
              <a:buChar char="•"/>
            </a:pPr>
            <a:r>
              <a:rPr lang="en-US" sz="3000" dirty="0">
                <a:latin typeface="Calibri" panose="020F0502020204030204" pitchFamily="34" charset="0"/>
              </a:rPr>
              <a:t>A report with monthly break down of the </a:t>
            </a:r>
            <a:r>
              <a:rPr lang="en-US" sz="3000" dirty="0" smtClean="0">
                <a:latin typeface="Calibri" panose="020F0502020204030204" pitchFamily="34" charset="0"/>
              </a:rPr>
              <a:t>second </a:t>
            </a:r>
            <a:r>
              <a:rPr lang="en-US" sz="3000" dirty="0">
                <a:latin typeface="Calibri" panose="020F0502020204030204" pitchFamily="34" charset="0"/>
              </a:rPr>
              <a:t>lowest cost Silver plan (SLCSP) or </a:t>
            </a:r>
            <a:r>
              <a:rPr lang="en-US" sz="3000" dirty="0" smtClean="0">
                <a:latin typeface="Calibri" panose="020F0502020204030204" pitchFamily="34" charset="0"/>
              </a:rPr>
              <a:t>lowest </a:t>
            </a:r>
            <a:r>
              <a:rPr lang="en-US" sz="3000" dirty="0">
                <a:latin typeface="Calibri" panose="020F0502020204030204" pitchFamily="34" charset="0"/>
              </a:rPr>
              <a:t>cost Bronze plan (LCBP) using 2014 and/or 2015 plan data </a:t>
            </a:r>
          </a:p>
          <a:p>
            <a:pPr>
              <a:lnSpc>
                <a:spcPct val="120000"/>
              </a:lnSpc>
              <a:spcBef>
                <a:spcPts val="600"/>
              </a:spcBef>
              <a:buFont typeface="Wingdings" panose="05000000000000000000" pitchFamily="2" charset="2"/>
              <a:buChar char="§"/>
            </a:pPr>
            <a:r>
              <a:rPr lang="en-US" sz="3500" dirty="0" smtClean="0">
                <a:latin typeface="Calibri" panose="020F0502020204030204" pitchFamily="34" charset="0"/>
              </a:rPr>
              <a:t>The tax tool doesn’t</a:t>
            </a:r>
            <a:endParaRPr lang="en-US" sz="3500" dirty="0">
              <a:latin typeface="Calibri" panose="020F0502020204030204" pitchFamily="34" charset="0"/>
            </a:endParaRPr>
          </a:p>
          <a:p>
            <a:pPr marL="631825" lvl="1" indent="-349250">
              <a:lnSpc>
                <a:spcPct val="120000"/>
              </a:lnSpc>
              <a:spcBef>
                <a:spcPts val="600"/>
              </a:spcBef>
              <a:buFont typeface="Arial" panose="020B0604020202020204" pitchFamily="34" charset="0"/>
              <a:buChar char="•"/>
            </a:pPr>
            <a:r>
              <a:rPr lang="en-US" sz="3000" dirty="0">
                <a:latin typeface="Calibri" panose="020F0502020204030204" pitchFamily="34" charset="0"/>
              </a:rPr>
              <a:t>Provide advance premium tax credit (APTC), PTC, or eligibility</a:t>
            </a:r>
          </a:p>
          <a:p>
            <a:pPr marL="631825" lvl="1" indent="-349250">
              <a:lnSpc>
                <a:spcPct val="120000"/>
              </a:lnSpc>
              <a:spcBef>
                <a:spcPts val="600"/>
              </a:spcBef>
              <a:buFont typeface="Arial" panose="020B0604020202020204" pitchFamily="34" charset="0"/>
              <a:buChar char="•"/>
            </a:pPr>
            <a:r>
              <a:rPr lang="en-US" sz="3000" dirty="0">
                <a:latin typeface="Calibri" panose="020F0502020204030204" pitchFamily="34" charset="0"/>
              </a:rPr>
              <a:t>Require an account or login (i.e., anonymous)</a:t>
            </a:r>
          </a:p>
          <a:p>
            <a:pPr marL="631825" lvl="1" indent="-349250">
              <a:lnSpc>
                <a:spcPct val="120000"/>
              </a:lnSpc>
              <a:spcBef>
                <a:spcPts val="600"/>
              </a:spcBef>
              <a:buFont typeface="Arial" panose="020B0604020202020204" pitchFamily="34" charset="0"/>
              <a:buChar char="•"/>
            </a:pPr>
            <a:endParaRPr lang="en-US" sz="3000" dirty="0">
              <a:latin typeface="Calibri" panose="020F0502020204030204" pitchFamily="34" charset="0"/>
            </a:endParaRPr>
          </a:p>
          <a:p>
            <a:pPr marL="0" indent="0">
              <a:buNone/>
            </a:pPr>
            <a:endParaRPr lang="en-US" dirty="0" smtClean="0"/>
          </a:p>
          <a:p>
            <a:endParaRPr lang="en-US" dirty="0" smtClean="0"/>
          </a:p>
          <a:p>
            <a:pPr lvl="1"/>
            <a:endParaRPr lang="en-US"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endParaRPr lang="en-US" dirty="0" smtClean="0"/>
          </a:p>
        </p:txBody>
      </p:sp>
      <p:sp>
        <p:nvSpPr>
          <p:cNvPr id="4" name="Footer Placeholder 13"/>
          <p:cNvSpPr txBox="1">
            <a:spLocks/>
          </p:cNvSpPr>
          <p:nvPr/>
        </p:nvSpPr>
        <p:spPr>
          <a:xfrm>
            <a:off x="2590800" y="6340475"/>
            <a:ext cx="3962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smtClean="0">
                <a:latin typeface="Calibri" panose="020F0502020204030204" pitchFamily="34" charset="0"/>
              </a:rPr>
              <a:t>Marketplace Coverage and Taxes</a:t>
            </a:r>
            <a:endParaRPr lang="en-US" sz="1200" dirty="0">
              <a:latin typeface="Calibri" panose="020F0502020204030204" pitchFamily="34" charset="0"/>
            </a:endParaRPr>
          </a:p>
        </p:txBody>
      </p:sp>
      <p:sp>
        <p:nvSpPr>
          <p:cNvPr id="5" name="Date Placeholder 2"/>
          <p:cNvSpPr txBox="1">
            <a:spLocks/>
          </p:cNvSpPr>
          <p:nvPr/>
        </p:nvSpPr>
        <p:spPr>
          <a:xfrm>
            <a:off x="457200" y="6340475"/>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smtClean="0">
                <a:latin typeface="Calibri" panose="020F0502020204030204" pitchFamily="34" charset="0"/>
              </a:rPr>
              <a:t>March </a:t>
            </a:r>
            <a:r>
              <a:rPr lang="en-US" sz="1200" dirty="0" smtClean="0">
                <a:latin typeface="Calibri" panose="020F0502020204030204" pitchFamily="34" charset="0"/>
              </a:rPr>
              <a:t>2016</a:t>
            </a:r>
            <a:endParaRPr lang="en-US" sz="1200" dirty="0">
              <a:latin typeface="Calibri" panose="020F0502020204030204" pitchFamily="34" charset="0"/>
            </a:endParaRPr>
          </a:p>
        </p:txBody>
      </p:sp>
      <p:sp>
        <p:nvSpPr>
          <p:cNvPr id="9" name="Slide Number Placeholder 4"/>
          <p:cNvSpPr txBox="1">
            <a:spLocks/>
          </p:cNvSpPr>
          <p:nvPr/>
        </p:nvSpPr>
        <p:spPr>
          <a:xfrm>
            <a:off x="7772400" y="6324600"/>
            <a:ext cx="990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smtClean="0"/>
              <a:t>40</a:t>
            </a:r>
            <a:endParaRPr lang="en-US" sz="1200" dirty="0"/>
          </a:p>
        </p:txBody>
      </p:sp>
    </p:spTree>
    <p:extLst>
      <p:ext uri="{BB962C8B-B14F-4D97-AF65-F5344CB8AC3E}">
        <p14:creationId xmlns:p14="http://schemas.microsoft.com/office/powerpoint/2010/main" val="13046813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Tax Tool Information</a:t>
            </a:r>
            <a:endParaRPr lang="en-US" dirty="0"/>
          </a:p>
        </p:txBody>
      </p:sp>
      <p:graphicFrame>
        <p:nvGraphicFramePr>
          <p:cNvPr id="14" name="Table 13" title="Chart"/>
          <p:cNvGraphicFramePr>
            <a:graphicFrameLocks noGrp="1"/>
          </p:cNvGraphicFramePr>
          <p:nvPr>
            <p:extLst>
              <p:ext uri="{D42A27DB-BD31-4B8C-83A1-F6EECF244321}">
                <p14:modId xmlns:p14="http://schemas.microsoft.com/office/powerpoint/2010/main" val="4015627077"/>
              </p:ext>
            </p:extLst>
          </p:nvPr>
        </p:nvGraphicFramePr>
        <p:xfrm>
          <a:off x="381000" y="1371597"/>
          <a:ext cx="8153400" cy="3200401"/>
        </p:xfrm>
        <a:graphic>
          <a:graphicData uri="http://schemas.openxmlformats.org/drawingml/2006/table">
            <a:tbl>
              <a:tblPr firstRow="1" bandRow="1">
                <a:tableStyleId>{5C22544A-7EE6-4342-B048-85BDC9FD1C3A}</a:tableStyleId>
              </a:tblPr>
              <a:tblGrid>
                <a:gridCol w="3591597"/>
                <a:gridCol w="4561803"/>
              </a:tblGrid>
              <a:tr h="616436">
                <a:tc>
                  <a:txBody>
                    <a:bodyPr/>
                    <a:lstStyle/>
                    <a:p>
                      <a:pPr algn="ctr"/>
                      <a:r>
                        <a:rPr lang="en-US" sz="2400" dirty="0" smtClean="0">
                          <a:latin typeface="Calibri" panose="020F0502020204030204" pitchFamily="34" charset="0"/>
                        </a:rPr>
                        <a:t>Available</a:t>
                      </a:r>
                      <a:r>
                        <a:rPr lang="en-US" sz="2400" baseline="0" dirty="0" smtClean="0">
                          <a:latin typeface="Calibri" panose="020F0502020204030204" pitchFamily="34" charset="0"/>
                        </a:rPr>
                        <a:t> Information</a:t>
                      </a:r>
                      <a:endParaRPr lang="en-US" sz="2400" dirty="0">
                        <a:latin typeface="Calibri" panose="020F0502020204030204" pitchFamily="34" charset="0"/>
                      </a:endParaRPr>
                    </a:p>
                  </a:txBody>
                  <a:tcPr/>
                </a:tc>
                <a:tc>
                  <a:txBody>
                    <a:bodyPr/>
                    <a:lstStyle/>
                    <a:p>
                      <a:pPr algn="ctr"/>
                      <a:r>
                        <a:rPr lang="en-US" sz="2400" baseline="0" dirty="0" smtClean="0">
                          <a:latin typeface="Calibri" panose="020F0502020204030204" pitchFamily="34" charset="0"/>
                        </a:rPr>
                        <a:t>Use </a:t>
                      </a:r>
                      <a:endParaRPr lang="en-US" sz="2400" dirty="0">
                        <a:latin typeface="Calibri" panose="020F0502020204030204" pitchFamily="34" charset="0"/>
                      </a:endParaRPr>
                    </a:p>
                  </a:txBody>
                  <a:tcPr/>
                </a:tc>
              </a:tr>
              <a:tr h="15199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latin typeface="Calibri" panose="020F0502020204030204" pitchFamily="34" charset="0"/>
                        </a:rPr>
                        <a:t>Second Lowest Cost Silver Plan (SLCSP)  </a:t>
                      </a:r>
                    </a:p>
                  </a:txBody>
                  <a:tcPr/>
                </a:tc>
                <a:tc>
                  <a:txBody>
                    <a:bodyPr/>
                    <a:lstStyle/>
                    <a:p>
                      <a:r>
                        <a:rPr lang="en-US" sz="2400" dirty="0" smtClean="0">
                          <a:latin typeface="Calibri" panose="020F0502020204030204" pitchFamily="34" charset="0"/>
                        </a:rPr>
                        <a:t>If a consumer didn’t take/qualify for APTC and want to see if they can qualify for PTC </a:t>
                      </a:r>
                    </a:p>
                  </a:txBody>
                  <a:tcPr/>
                </a:tc>
              </a:tr>
              <a:tr h="10639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latin typeface="Calibri" panose="020F0502020204030204" pitchFamily="34" charset="0"/>
                        </a:rPr>
                        <a:t>Lowest Cost Bronze Plan</a:t>
                      </a:r>
                      <a:r>
                        <a:rPr lang="en-US" sz="2400" b="1" baseline="0" dirty="0" smtClean="0">
                          <a:latin typeface="Calibri" panose="020F0502020204030204" pitchFamily="34" charset="0"/>
                        </a:rPr>
                        <a:t> (</a:t>
                      </a:r>
                      <a:r>
                        <a:rPr lang="en-US" sz="2400" b="1" dirty="0" smtClean="0">
                          <a:latin typeface="Calibri" panose="020F0502020204030204" pitchFamily="34" charset="0"/>
                        </a:rPr>
                        <a:t>LCBP)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latin typeface="Calibri" panose="020F0502020204030204" pitchFamily="34" charset="0"/>
                        </a:rPr>
                        <a:t>To see if a consumer can qualify for an exemption</a:t>
                      </a:r>
                    </a:p>
                  </a:txBody>
                  <a:tcPr/>
                </a:tc>
              </a:tr>
            </a:tbl>
          </a:graphicData>
        </a:graphic>
      </p:graphicFrame>
      <p:sp>
        <p:nvSpPr>
          <p:cNvPr id="5" name="Footer Placeholder 13"/>
          <p:cNvSpPr txBox="1">
            <a:spLocks/>
          </p:cNvSpPr>
          <p:nvPr/>
        </p:nvSpPr>
        <p:spPr>
          <a:xfrm>
            <a:off x="2590800" y="6340475"/>
            <a:ext cx="3962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smtClean="0">
                <a:latin typeface="Calibri" panose="020F0502020204030204" pitchFamily="34" charset="0"/>
              </a:rPr>
              <a:t>Marketplace Coverage and Taxes</a:t>
            </a:r>
            <a:endParaRPr lang="en-US" sz="1200" dirty="0">
              <a:latin typeface="Calibri" panose="020F0502020204030204" pitchFamily="34" charset="0"/>
            </a:endParaRPr>
          </a:p>
        </p:txBody>
      </p:sp>
      <p:sp>
        <p:nvSpPr>
          <p:cNvPr id="6" name="Date Placeholder 2"/>
          <p:cNvSpPr txBox="1">
            <a:spLocks/>
          </p:cNvSpPr>
          <p:nvPr/>
        </p:nvSpPr>
        <p:spPr>
          <a:xfrm>
            <a:off x="457200" y="6340475"/>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smtClean="0">
                <a:latin typeface="Calibri" panose="020F0502020204030204" pitchFamily="34" charset="0"/>
              </a:rPr>
              <a:t>March </a:t>
            </a:r>
            <a:r>
              <a:rPr lang="en-US" sz="1200" dirty="0" smtClean="0">
                <a:latin typeface="Calibri" panose="020F0502020204030204" pitchFamily="34" charset="0"/>
              </a:rPr>
              <a:t>2016</a:t>
            </a:r>
            <a:endParaRPr lang="en-US" sz="1200" dirty="0">
              <a:latin typeface="Calibri" panose="020F0502020204030204" pitchFamily="34" charset="0"/>
            </a:endParaRPr>
          </a:p>
        </p:txBody>
      </p:sp>
      <p:sp>
        <p:nvSpPr>
          <p:cNvPr id="10" name="Slide Number Placeholder 4"/>
          <p:cNvSpPr txBox="1">
            <a:spLocks/>
          </p:cNvSpPr>
          <p:nvPr/>
        </p:nvSpPr>
        <p:spPr>
          <a:xfrm>
            <a:off x="7772400" y="6324600"/>
            <a:ext cx="990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smtClean="0"/>
              <a:t>41</a:t>
            </a:r>
            <a:endParaRPr lang="en-US" sz="1200" dirty="0"/>
          </a:p>
        </p:txBody>
      </p:sp>
    </p:spTree>
    <p:extLst>
      <p:ext uri="{BB962C8B-B14F-4D97-AF65-F5344CB8AC3E}">
        <p14:creationId xmlns:p14="http://schemas.microsoft.com/office/powerpoint/2010/main" val="28579222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t>Tax Resources </a:t>
            </a:r>
            <a:endParaRPr lang="en-US" dirty="0"/>
          </a:p>
        </p:txBody>
      </p:sp>
      <p:sp>
        <p:nvSpPr>
          <p:cNvPr id="2" name="Content Placeholder 1"/>
          <p:cNvSpPr>
            <a:spLocks noGrp="1"/>
          </p:cNvSpPr>
          <p:nvPr>
            <p:ph idx="1"/>
          </p:nvPr>
        </p:nvSpPr>
        <p:spPr/>
        <p:txBody>
          <a:bodyPr>
            <a:normAutofit fontScale="77500" lnSpcReduction="20000"/>
          </a:bodyPr>
          <a:lstStyle/>
          <a:p>
            <a:pPr lvl="0">
              <a:lnSpc>
                <a:spcPct val="120000"/>
              </a:lnSpc>
              <a:spcBef>
                <a:spcPts val="600"/>
              </a:spcBef>
              <a:buFont typeface="Wingdings" panose="05000000000000000000" pitchFamily="2" charset="2"/>
              <a:buChar char="§"/>
            </a:pPr>
            <a:r>
              <a:rPr lang="en-US" sz="3400" dirty="0" smtClean="0">
                <a:latin typeface="Calibri" panose="020F0502020204030204" pitchFamily="34" charset="0"/>
              </a:rPr>
              <a:t>For more information about how your Marketplace coverage will affect your taxes</a:t>
            </a:r>
          </a:p>
          <a:p>
            <a:pPr marL="631825" lvl="1" indent="-282575">
              <a:lnSpc>
                <a:spcPct val="120000"/>
              </a:lnSpc>
              <a:spcBef>
                <a:spcPts val="600"/>
              </a:spcBef>
              <a:buFont typeface="Arial" panose="020B0604020202020204" pitchFamily="34" charset="0"/>
              <a:buChar char="•"/>
            </a:pPr>
            <a:r>
              <a:rPr lang="en-US" dirty="0" smtClean="0">
                <a:latin typeface="Calibri" panose="020F0502020204030204" pitchFamily="34" charset="0"/>
              </a:rPr>
              <a:t>Visit </a:t>
            </a:r>
            <a:r>
              <a:rPr lang="en-US" dirty="0" smtClean="0">
                <a:latin typeface="Calibri" panose="020F0502020204030204" pitchFamily="34" charset="0"/>
                <a:hlinkClick r:id="rId3"/>
              </a:rPr>
              <a:t>HealthCare.gov/taxes/</a:t>
            </a:r>
            <a:r>
              <a:rPr lang="en-US" dirty="0" smtClean="0">
                <a:latin typeface="Calibri" panose="020F0502020204030204" pitchFamily="34" charset="0"/>
              </a:rPr>
              <a:t> or</a:t>
            </a:r>
          </a:p>
          <a:p>
            <a:pPr marL="631825" lvl="1" indent="-282575">
              <a:lnSpc>
                <a:spcPct val="120000"/>
              </a:lnSpc>
              <a:spcBef>
                <a:spcPts val="600"/>
              </a:spcBef>
              <a:buFont typeface="Arial" panose="020B0604020202020204" pitchFamily="34" charset="0"/>
              <a:buChar char="•"/>
            </a:pPr>
            <a:r>
              <a:rPr lang="en-US" dirty="0" smtClean="0">
                <a:latin typeface="Calibri" panose="020F0502020204030204" pitchFamily="34" charset="0"/>
              </a:rPr>
              <a:t>Call the Marketplace Call Center at 1-800-318-2596. TTY users should call 1-855-889-4325.</a:t>
            </a:r>
          </a:p>
          <a:p>
            <a:pPr>
              <a:lnSpc>
                <a:spcPct val="120000"/>
              </a:lnSpc>
              <a:spcBef>
                <a:spcPts val="600"/>
              </a:spcBef>
              <a:buFont typeface="Wingdings" panose="05000000000000000000" pitchFamily="2" charset="2"/>
              <a:buChar char="§"/>
            </a:pPr>
            <a:r>
              <a:rPr lang="en-US" sz="3400" dirty="0" smtClean="0">
                <a:latin typeface="Calibri" panose="020F0502020204030204" pitchFamily="34" charset="0"/>
              </a:rPr>
              <a:t>If </a:t>
            </a:r>
            <a:r>
              <a:rPr lang="en-US" sz="3400" dirty="0">
                <a:latin typeface="Calibri" panose="020F0502020204030204" pitchFamily="34" charset="0"/>
              </a:rPr>
              <a:t>you have questions about your taxes, need Form 8962 or 8965, or want to learn more about the fee for not having health coverage, visit </a:t>
            </a:r>
            <a:r>
              <a:rPr lang="en-US" sz="3400" dirty="0">
                <a:latin typeface="Calibri" panose="020F0502020204030204" pitchFamily="34" charset="0"/>
                <a:hlinkClick r:id="rId4"/>
              </a:rPr>
              <a:t>IRS.gov</a:t>
            </a:r>
            <a:r>
              <a:rPr lang="en-US" sz="3400" dirty="0">
                <a:latin typeface="Calibri" panose="020F0502020204030204" pitchFamily="34" charset="0"/>
              </a:rPr>
              <a:t>. A toll-free line is also available for routine customer service at (800) </a:t>
            </a:r>
            <a:r>
              <a:rPr lang="en-US" sz="3400" dirty="0" smtClean="0">
                <a:latin typeface="Calibri" panose="020F0502020204030204" pitchFamily="34" charset="0"/>
              </a:rPr>
              <a:t>829-1040. Consumers </a:t>
            </a:r>
            <a:r>
              <a:rPr lang="en-US" sz="3400" dirty="0">
                <a:latin typeface="Calibri" panose="020F0502020204030204" pitchFamily="34" charset="0"/>
              </a:rPr>
              <a:t>who call this toll-free line may receive live or automated assistance (recorded answers)</a:t>
            </a:r>
          </a:p>
        </p:txBody>
      </p:sp>
      <p:sp>
        <p:nvSpPr>
          <p:cNvPr id="4" name="Footer Placeholder 13"/>
          <p:cNvSpPr txBox="1">
            <a:spLocks/>
          </p:cNvSpPr>
          <p:nvPr/>
        </p:nvSpPr>
        <p:spPr>
          <a:xfrm>
            <a:off x="2590800" y="6340475"/>
            <a:ext cx="3962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smtClean="0">
                <a:latin typeface="Calibri" panose="020F0502020204030204" pitchFamily="34" charset="0"/>
              </a:rPr>
              <a:t>Marketplace Coverage and Taxes</a:t>
            </a:r>
            <a:endParaRPr lang="en-US" sz="1200" dirty="0">
              <a:latin typeface="Calibri" panose="020F0502020204030204" pitchFamily="34" charset="0"/>
            </a:endParaRPr>
          </a:p>
        </p:txBody>
      </p:sp>
      <p:sp>
        <p:nvSpPr>
          <p:cNvPr id="5" name="Date Placeholder 2"/>
          <p:cNvSpPr txBox="1">
            <a:spLocks/>
          </p:cNvSpPr>
          <p:nvPr/>
        </p:nvSpPr>
        <p:spPr>
          <a:xfrm>
            <a:off x="457200" y="6340475"/>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smtClean="0">
                <a:latin typeface="Calibri" panose="020F0502020204030204" pitchFamily="34" charset="0"/>
              </a:rPr>
              <a:t>March </a:t>
            </a:r>
            <a:r>
              <a:rPr lang="en-US" sz="1200" dirty="0" smtClean="0">
                <a:latin typeface="Calibri" panose="020F0502020204030204" pitchFamily="34" charset="0"/>
              </a:rPr>
              <a:t>2016</a:t>
            </a:r>
            <a:endParaRPr lang="en-US" sz="1200" dirty="0">
              <a:latin typeface="Calibri" panose="020F0502020204030204" pitchFamily="34" charset="0"/>
            </a:endParaRPr>
          </a:p>
        </p:txBody>
      </p:sp>
      <p:sp>
        <p:nvSpPr>
          <p:cNvPr id="9" name="Slide Number Placeholder 4"/>
          <p:cNvSpPr txBox="1">
            <a:spLocks/>
          </p:cNvSpPr>
          <p:nvPr/>
        </p:nvSpPr>
        <p:spPr>
          <a:xfrm>
            <a:off x="7772400" y="6324600"/>
            <a:ext cx="990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smtClean="0"/>
              <a:t>42</a:t>
            </a:r>
            <a:endParaRPr lang="en-US" sz="1200" dirty="0"/>
          </a:p>
        </p:txBody>
      </p:sp>
    </p:spTree>
    <p:extLst>
      <p:ext uri="{BB962C8B-B14F-4D97-AF65-F5344CB8AC3E}">
        <p14:creationId xmlns:p14="http://schemas.microsoft.com/office/powerpoint/2010/main" val="282968094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pPr eaLnBrk="1" hangingPunct="1"/>
            <a:r>
              <a:rPr lang="en-US" altLang="en-US" sz="3600" b="1" dirty="0" smtClean="0"/>
              <a:t>Free Tax Preparation</a:t>
            </a:r>
          </a:p>
        </p:txBody>
      </p:sp>
      <p:sp>
        <p:nvSpPr>
          <p:cNvPr id="29699" name="Rectangle 3"/>
          <p:cNvSpPr>
            <a:spLocks noGrp="1" noChangeArrowheads="1"/>
          </p:cNvSpPr>
          <p:nvPr>
            <p:ph idx="1"/>
          </p:nvPr>
        </p:nvSpPr>
        <p:spPr/>
        <p:txBody>
          <a:bodyPr>
            <a:normAutofit/>
          </a:bodyPr>
          <a:lstStyle/>
          <a:p>
            <a:pPr marL="349250" indent="-349250">
              <a:spcBef>
                <a:spcPts val="600"/>
              </a:spcBef>
              <a:buFont typeface="Wingdings" panose="05000000000000000000" pitchFamily="2" charset="2"/>
              <a:buChar char="§"/>
            </a:pPr>
            <a:r>
              <a:rPr lang="en-US" sz="3000" dirty="0">
                <a:latin typeface="Calibri" panose="020F0502020204030204" pitchFamily="34" charset="0"/>
              </a:rPr>
              <a:t>Many people who signed up for Marketplace coverage can get free assistance with filling out their taxes</a:t>
            </a:r>
          </a:p>
          <a:p>
            <a:pPr marL="806450" indent="-457200" eaLnBrk="1" hangingPunct="1">
              <a:spcBef>
                <a:spcPts val="600"/>
              </a:spcBef>
            </a:pPr>
            <a:r>
              <a:rPr lang="en-US" altLang="en-US" sz="3000" dirty="0" smtClean="0">
                <a:solidFill>
                  <a:schemeClr val="tx1"/>
                </a:solidFill>
                <a:latin typeface="Calibri" panose="020F0502020204030204" pitchFamily="34" charset="0"/>
              </a:rPr>
              <a:t>Volunteer Income Tax Assistance (VITA)</a:t>
            </a:r>
          </a:p>
          <a:p>
            <a:pPr marL="798513" indent="0">
              <a:spcBef>
                <a:spcPts val="600"/>
              </a:spcBef>
              <a:buNone/>
            </a:pPr>
            <a:r>
              <a:rPr lang="en-US" sz="3000" u="sng" dirty="0" smtClean="0">
                <a:latin typeface="Calibri" panose="020F0502020204030204" pitchFamily="34" charset="0"/>
                <a:hlinkClick r:id="rId3"/>
              </a:rPr>
              <a:t>irs.gov/Individuals/Find-a-Location-for-Free-Tax-Prep</a:t>
            </a:r>
            <a:endParaRPr lang="en-US" sz="3000" u="sng" dirty="0" smtClean="0">
              <a:latin typeface="Calibri" panose="020F0502020204030204" pitchFamily="34" charset="0"/>
            </a:endParaRPr>
          </a:p>
          <a:p>
            <a:pPr marL="806450" indent="-457200" eaLnBrk="1" hangingPunct="1">
              <a:spcBef>
                <a:spcPts val="600"/>
              </a:spcBef>
            </a:pPr>
            <a:r>
              <a:rPr lang="en-US" altLang="en-US" sz="3000" dirty="0" smtClean="0">
                <a:solidFill>
                  <a:schemeClr val="tx1"/>
                </a:solidFill>
                <a:latin typeface="Calibri" panose="020F0502020204030204" pitchFamily="34" charset="0"/>
              </a:rPr>
              <a:t>AARP – Tax Aide</a:t>
            </a:r>
            <a:endParaRPr lang="en-US" altLang="en-US" sz="3000" dirty="0">
              <a:solidFill>
                <a:schemeClr val="tx1"/>
              </a:solidFill>
              <a:latin typeface="Calibri" panose="020F0502020204030204" pitchFamily="34" charset="0"/>
            </a:endParaRPr>
          </a:p>
          <a:p>
            <a:pPr marL="798513" indent="0">
              <a:spcBef>
                <a:spcPts val="600"/>
              </a:spcBef>
              <a:buNone/>
            </a:pPr>
            <a:r>
              <a:rPr lang="en-US" sz="3000" u="sng" dirty="0">
                <a:latin typeface="Calibri" panose="020F0502020204030204" pitchFamily="34" charset="0"/>
                <a:hlinkClick r:id="rId4"/>
              </a:rPr>
              <a:t>aarp.org/applications/VMISLocator/searchTaxAideLocations.action</a:t>
            </a:r>
            <a:endParaRPr lang="en-US" sz="3000" dirty="0">
              <a:latin typeface="Calibri" panose="020F0502020204030204" pitchFamily="34" charset="0"/>
            </a:endParaRPr>
          </a:p>
          <a:p>
            <a:pPr marL="0" indent="0" eaLnBrk="1" hangingPunct="1">
              <a:buNone/>
            </a:pPr>
            <a:endParaRPr lang="en-US" altLang="en-US" sz="2800" b="1" dirty="0" smtClean="0">
              <a:solidFill>
                <a:srgbClr val="0070C0"/>
              </a:solidFill>
            </a:endParaRPr>
          </a:p>
        </p:txBody>
      </p:sp>
      <p:sp>
        <p:nvSpPr>
          <p:cNvPr id="4" name="Footer Placeholder 13"/>
          <p:cNvSpPr txBox="1">
            <a:spLocks/>
          </p:cNvSpPr>
          <p:nvPr/>
        </p:nvSpPr>
        <p:spPr>
          <a:xfrm>
            <a:off x="2590800" y="6340475"/>
            <a:ext cx="3962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smtClean="0">
                <a:latin typeface="Calibri" panose="020F0502020204030204" pitchFamily="34" charset="0"/>
              </a:rPr>
              <a:t>Marketplace Coverage and Taxes</a:t>
            </a:r>
            <a:endParaRPr lang="en-US" sz="1200" dirty="0">
              <a:latin typeface="Calibri" panose="020F0502020204030204" pitchFamily="34" charset="0"/>
            </a:endParaRPr>
          </a:p>
        </p:txBody>
      </p:sp>
      <p:sp>
        <p:nvSpPr>
          <p:cNvPr id="5" name="Date Placeholder 2"/>
          <p:cNvSpPr txBox="1">
            <a:spLocks/>
          </p:cNvSpPr>
          <p:nvPr/>
        </p:nvSpPr>
        <p:spPr>
          <a:xfrm>
            <a:off x="457200" y="6340475"/>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smtClean="0">
                <a:latin typeface="Calibri" panose="020F0502020204030204" pitchFamily="34" charset="0"/>
              </a:rPr>
              <a:t>March </a:t>
            </a:r>
            <a:r>
              <a:rPr lang="en-US" sz="1200" dirty="0" smtClean="0">
                <a:latin typeface="Calibri" panose="020F0502020204030204" pitchFamily="34" charset="0"/>
              </a:rPr>
              <a:t>2016</a:t>
            </a:r>
            <a:endParaRPr lang="en-US" sz="1200" dirty="0">
              <a:latin typeface="Calibri" panose="020F0502020204030204" pitchFamily="34" charset="0"/>
            </a:endParaRPr>
          </a:p>
        </p:txBody>
      </p:sp>
      <p:sp>
        <p:nvSpPr>
          <p:cNvPr id="9" name="Slide Number Placeholder 4"/>
          <p:cNvSpPr txBox="1">
            <a:spLocks/>
          </p:cNvSpPr>
          <p:nvPr/>
        </p:nvSpPr>
        <p:spPr>
          <a:xfrm>
            <a:off x="7772400" y="6324600"/>
            <a:ext cx="990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smtClean="0"/>
              <a:t>43</a:t>
            </a:r>
            <a:endParaRPr lang="en-US" sz="1200" dirty="0"/>
          </a:p>
        </p:txBody>
      </p:sp>
    </p:spTree>
    <p:extLst>
      <p:ext uri="{BB962C8B-B14F-4D97-AF65-F5344CB8AC3E}">
        <p14:creationId xmlns:p14="http://schemas.microsoft.com/office/powerpoint/2010/main" val="266637001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 Sheets and Tax Instructions</a:t>
            </a:r>
            <a:endParaRPr lang="en-US" dirty="0"/>
          </a:p>
        </p:txBody>
      </p:sp>
      <p:graphicFrame>
        <p:nvGraphicFramePr>
          <p:cNvPr id="7" name="Content Placeholder 6" title="Chart"/>
          <p:cNvGraphicFramePr>
            <a:graphicFrameLocks noGrp="1"/>
          </p:cNvGraphicFramePr>
          <p:nvPr>
            <p:ph idx="1"/>
            <p:extLst>
              <p:ext uri="{D42A27DB-BD31-4B8C-83A1-F6EECF244321}">
                <p14:modId xmlns:p14="http://schemas.microsoft.com/office/powerpoint/2010/main" val="3762164864"/>
              </p:ext>
            </p:extLst>
          </p:nvPr>
        </p:nvGraphicFramePr>
        <p:xfrm>
          <a:off x="457200" y="1248312"/>
          <a:ext cx="8305800" cy="4923888"/>
        </p:xfrm>
        <a:graphic>
          <a:graphicData uri="http://schemas.openxmlformats.org/drawingml/2006/table">
            <a:tbl>
              <a:tblPr firstRow="1" bandRow="1">
                <a:tableStyleId>{5C22544A-7EE6-4342-B048-85BDC9FD1C3A}</a:tableStyleId>
              </a:tblPr>
              <a:tblGrid>
                <a:gridCol w="3429000"/>
                <a:gridCol w="4876800"/>
              </a:tblGrid>
              <a:tr h="5800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smtClean="0">
                          <a:solidFill>
                            <a:schemeClr val="bg1"/>
                          </a:solidFill>
                          <a:latin typeface="Calibri" panose="020F0502020204030204" pitchFamily="34" charset="0"/>
                          <a:ea typeface="+mn-ea"/>
                          <a:cs typeface="+mn-cs"/>
                        </a:rPr>
                        <a:t>Resource</a:t>
                      </a:r>
                      <a:endParaRPr lang="en-US" sz="2400" kern="1200" dirty="0">
                        <a:solidFill>
                          <a:schemeClr val="bg1"/>
                        </a:solidFill>
                        <a:latin typeface="Calibri" panose="020F0502020204030204" pitchFamily="34"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bg1"/>
                          </a:solidFill>
                          <a:latin typeface="Calibri" panose="020F0502020204030204" pitchFamily="34" charset="0"/>
                          <a:ea typeface="+mn-ea"/>
                          <a:cs typeface="+mn-cs"/>
                        </a:rPr>
                        <a:t>Link</a:t>
                      </a:r>
                      <a:endParaRPr lang="en-US" sz="2400" b="1" kern="1200" dirty="0">
                        <a:solidFill>
                          <a:schemeClr val="bg1"/>
                        </a:solidFill>
                        <a:latin typeface="Calibri" panose="020F0502020204030204" pitchFamily="34" charset="0"/>
                        <a:ea typeface="+mn-ea"/>
                        <a:cs typeface="+mn-cs"/>
                      </a:endParaRPr>
                    </a:p>
                  </a:txBody>
                  <a:tcPr/>
                </a:tc>
              </a:tr>
              <a:tr h="7347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Calibri" panose="020F0502020204030204" pitchFamily="34" charset="0"/>
                          <a:ea typeface="+mn-ea"/>
                          <a:cs typeface="+mn-cs"/>
                        </a:rPr>
                        <a:t>Form 1095-A</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Calibri" panose="020F0502020204030204" pitchFamily="34" charset="0"/>
                          <a:ea typeface="+mn-ea"/>
                          <a:cs typeface="+mn-cs"/>
                        </a:rPr>
                        <a:t>Instructions: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Calibri" panose="020F0502020204030204" pitchFamily="34" charset="0"/>
                          <a:ea typeface="+mn-ea"/>
                          <a:cs typeface="+mn-cs"/>
                          <a:hlinkClick r:id="rId3"/>
                        </a:rPr>
                        <a:t>irs.gov/pub/irs-pdf/f1095a.pdf</a:t>
                      </a:r>
                      <a:r>
                        <a:rPr lang="en-US" sz="1800" kern="1200" dirty="0" smtClean="0">
                          <a:solidFill>
                            <a:schemeClr val="dk1"/>
                          </a:solidFill>
                          <a:latin typeface="Calibri" panose="020F0502020204030204" pitchFamily="34" charset="0"/>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Calibri" panose="020F0502020204030204" pitchFamily="34" charset="0"/>
                          <a:ea typeface="+mn-ea"/>
                          <a:cs typeface="+mn-cs"/>
                          <a:hlinkClick r:id="rId4"/>
                        </a:rPr>
                        <a:t>irs.gov/pub/irs-pdf/i1095a.pdf</a:t>
                      </a:r>
                      <a:r>
                        <a:rPr lang="en-US" sz="1800" kern="1200" dirty="0" smtClean="0">
                          <a:solidFill>
                            <a:schemeClr val="dk1"/>
                          </a:solidFill>
                          <a:latin typeface="Calibri" panose="020F0502020204030204" pitchFamily="34" charset="0"/>
                          <a:ea typeface="+mn-ea"/>
                          <a:cs typeface="+mn-cs"/>
                        </a:rPr>
                        <a:t> </a:t>
                      </a:r>
                    </a:p>
                  </a:txBody>
                  <a:tcPr/>
                </a:tc>
              </a:tr>
              <a:tr h="7347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Calibri" panose="020F0502020204030204" pitchFamily="34" charset="0"/>
                          <a:ea typeface="+mn-ea"/>
                          <a:cs typeface="+mn-cs"/>
                        </a:rPr>
                        <a:t>Form 8962</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Calibri" panose="020F0502020204030204" pitchFamily="34" charset="0"/>
                          <a:ea typeface="+mn-ea"/>
                          <a:cs typeface="+mn-cs"/>
                        </a:rPr>
                        <a:t>Instructions: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Calibri" panose="020F0502020204030204" pitchFamily="34" charset="0"/>
                          <a:ea typeface="+mn-ea"/>
                          <a:cs typeface="+mn-cs"/>
                          <a:hlinkClick r:id="rId5"/>
                        </a:rPr>
                        <a:t>irs.gov/pub/irs-prior/f8962--2014.pdf</a:t>
                      </a:r>
                      <a:endParaRPr lang="en-US" sz="1800" kern="1200" dirty="0" smtClean="0">
                        <a:solidFill>
                          <a:schemeClr val="dk1"/>
                        </a:solidFill>
                        <a:latin typeface="Calibri" panose="020F050202020403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Calibri" panose="020F0502020204030204" pitchFamily="34" charset="0"/>
                          <a:ea typeface="+mn-ea"/>
                          <a:cs typeface="+mn-cs"/>
                          <a:hlinkClick r:id="rId6"/>
                        </a:rPr>
                        <a:t>irs.gov/pub/irs-pdf/i8962.pdf</a:t>
                      </a:r>
                      <a:endParaRPr lang="en-US" sz="1800" kern="1200" dirty="0" smtClean="0">
                        <a:solidFill>
                          <a:schemeClr val="dk1"/>
                        </a:solidFill>
                        <a:latin typeface="Calibri" panose="020F0502020204030204" pitchFamily="34" charset="0"/>
                        <a:ea typeface="+mn-ea"/>
                        <a:cs typeface="+mn-cs"/>
                      </a:endParaRPr>
                    </a:p>
                  </a:txBody>
                  <a:tcPr/>
                </a:tc>
              </a:tr>
              <a:tr h="7347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Calibri" panose="020F0502020204030204" pitchFamily="34" charset="0"/>
                          <a:ea typeface="+mn-ea"/>
                          <a:cs typeface="+mn-cs"/>
                        </a:rPr>
                        <a:t>Affordable Care Act (ACA) Tax Provisions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Calibri" panose="020F0502020204030204" pitchFamily="34" charset="0"/>
                          <a:ea typeface="+mn-ea"/>
                          <a:cs typeface="+mn-cs"/>
                          <a:hlinkClick r:id="rId7"/>
                        </a:rPr>
                        <a:t>irs.gov/Affordable-Care-Act</a:t>
                      </a:r>
                      <a:endParaRPr lang="en-US" sz="1800" kern="1200" dirty="0" smtClean="0">
                        <a:solidFill>
                          <a:schemeClr val="dk1"/>
                        </a:solidFill>
                        <a:latin typeface="Calibri" panose="020F0502020204030204" pitchFamily="34" charset="0"/>
                        <a:ea typeface="+mn-ea"/>
                        <a:cs typeface="+mn-cs"/>
                      </a:endParaRPr>
                    </a:p>
                  </a:txBody>
                  <a:tcPr/>
                </a:tc>
              </a:tr>
              <a:tr h="10440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Calibri" panose="020F0502020204030204" pitchFamily="34" charset="0"/>
                          <a:ea typeface="+mn-ea"/>
                          <a:cs typeface="+mn-cs"/>
                        </a:rPr>
                        <a:t>Tax Facts about the Affordable Care Act for Individuals and Families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Calibri" panose="020F0502020204030204" pitchFamily="34" charset="0"/>
                          <a:ea typeface="+mn-ea"/>
                          <a:cs typeface="+mn-cs"/>
                          <a:hlinkClick r:id="rId8"/>
                        </a:rPr>
                        <a:t>irs.gov/uac/Newsroom/Tax-Facts-about-the-Affordable-Care-Act-for-Individuals-and-Families</a:t>
                      </a:r>
                      <a:endParaRPr lang="en-US" sz="1800" kern="1200" dirty="0" smtClean="0">
                        <a:solidFill>
                          <a:schemeClr val="dk1"/>
                        </a:solidFill>
                        <a:latin typeface="Calibri" panose="020F0502020204030204" pitchFamily="34" charset="0"/>
                        <a:ea typeface="+mn-ea"/>
                        <a:cs typeface="+mn-cs"/>
                      </a:endParaRPr>
                    </a:p>
                  </a:txBody>
                  <a:tcPr/>
                </a:tc>
              </a:tr>
              <a:tr h="10956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Calibri" panose="020F0502020204030204" pitchFamily="34" charset="0"/>
                          <a:ea typeface="+mn-ea"/>
                          <a:cs typeface="+mn-cs"/>
                        </a:rPr>
                        <a:t>Individual Shared Responsibility Provision – Exemptions: Claiming or Reporting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Calibri" panose="020F0502020204030204" pitchFamily="34" charset="0"/>
                          <a:ea typeface="+mn-ea"/>
                          <a:cs typeface="+mn-cs"/>
                          <a:hlinkClick r:id="rId9"/>
                        </a:rPr>
                        <a:t>irs.gov/Affordable-Care-Act/Individuals-and-Families/ACA-Individual-Shared-Responsibility-Provision-Exemptions</a:t>
                      </a:r>
                      <a:endParaRPr lang="en-US" sz="1800" kern="1200" dirty="0">
                        <a:solidFill>
                          <a:schemeClr val="dk1"/>
                        </a:solidFill>
                        <a:latin typeface="Calibri" panose="020F0502020204030204" pitchFamily="34" charset="0"/>
                        <a:ea typeface="+mn-ea"/>
                        <a:cs typeface="+mn-cs"/>
                      </a:endParaRPr>
                    </a:p>
                  </a:txBody>
                  <a:tcPr/>
                </a:tc>
              </a:tr>
            </a:tbl>
          </a:graphicData>
        </a:graphic>
      </p:graphicFrame>
      <p:sp>
        <p:nvSpPr>
          <p:cNvPr id="8" name="Footer Placeholder 13"/>
          <p:cNvSpPr txBox="1">
            <a:spLocks/>
          </p:cNvSpPr>
          <p:nvPr/>
        </p:nvSpPr>
        <p:spPr>
          <a:xfrm>
            <a:off x="2590800" y="6340475"/>
            <a:ext cx="3962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smtClean="0">
                <a:latin typeface="Calibri" panose="020F0502020204030204" pitchFamily="34" charset="0"/>
              </a:rPr>
              <a:t>Marketplace Coverage and Taxes</a:t>
            </a:r>
            <a:endParaRPr lang="en-US" sz="1200" dirty="0">
              <a:latin typeface="Calibri" panose="020F0502020204030204" pitchFamily="34" charset="0"/>
            </a:endParaRPr>
          </a:p>
        </p:txBody>
      </p:sp>
      <p:sp>
        <p:nvSpPr>
          <p:cNvPr id="11" name="Date Placeholder 2"/>
          <p:cNvSpPr txBox="1">
            <a:spLocks/>
          </p:cNvSpPr>
          <p:nvPr/>
        </p:nvSpPr>
        <p:spPr>
          <a:xfrm>
            <a:off x="457200" y="6340475"/>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smtClean="0">
                <a:latin typeface="Calibri" panose="020F0502020204030204" pitchFamily="34" charset="0"/>
              </a:rPr>
              <a:t>March </a:t>
            </a:r>
            <a:r>
              <a:rPr lang="en-US" sz="1200" dirty="0" smtClean="0">
                <a:latin typeface="Calibri" panose="020F0502020204030204" pitchFamily="34" charset="0"/>
              </a:rPr>
              <a:t>2016</a:t>
            </a:r>
            <a:endParaRPr lang="en-US" sz="1200" dirty="0">
              <a:latin typeface="Calibri" panose="020F0502020204030204" pitchFamily="34" charset="0"/>
            </a:endParaRPr>
          </a:p>
        </p:txBody>
      </p:sp>
      <p:sp>
        <p:nvSpPr>
          <p:cNvPr id="12" name="Slide Number Placeholder 4"/>
          <p:cNvSpPr txBox="1">
            <a:spLocks/>
          </p:cNvSpPr>
          <p:nvPr/>
        </p:nvSpPr>
        <p:spPr>
          <a:xfrm>
            <a:off x="7772400" y="6324600"/>
            <a:ext cx="990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smtClean="0"/>
              <a:t>44</a:t>
            </a:r>
            <a:endParaRPr lang="en-US" sz="1200" dirty="0"/>
          </a:p>
        </p:txBody>
      </p:sp>
    </p:spTree>
    <p:extLst>
      <p:ext uri="{BB962C8B-B14F-4D97-AF65-F5344CB8AC3E}">
        <p14:creationId xmlns:p14="http://schemas.microsoft.com/office/powerpoint/2010/main" val="4660774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Publications and Tax Tool</a:t>
            </a:r>
            <a:endParaRPr lang="en-US" dirty="0"/>
          </a:p>
        </p:txBody>
      </p:sp>
      <p:graphicFrame>
        <p:nvGraphicFramePr>
          <p:cNvPr id="4" name="Table 3" title="chart"/>
          <p:cNvGraphicFramePr>
            <a:graphicFrameLocks noGrp="1"/>
          </p:cNvGraphicFramePr>
          <p:nvPr>
            <p:extLst>
              <p:ext uri="{D42A27DB-BD31-4B8C-83A1-F6EECF244321}">
                <p14:modId xmlns:p14="http://schemas.microsoft.com/office/powerpoint/2010/main" val="3378113793"/>
              </p:ext>
            </p:extLst>
          </p:nvPr>
        </p:nvGraphicFramePr>
        <p:xfrm>
          <a:off x="457200" y="1371601"/>
          <a:ext cx="8229600" cy="4073895"/>
        </p:xfrm>
        <a:graphic>
          <a:graphicData uri="http://schemas.openxmlformats.org/drawingml/2006/table">
            <a:tbl>
              <a:tblPr firstRow="1" bandRow="1">
                <a:tableStyleId>{5C22544A-7EE6-4342-B048-85BDC9FD1C3A}</a:tableStyleId>
              </a:tblPr>
              <a:tblGrid>
                <a:gridCol w="3200400"/>
                <a:gridCol w="5029200"/>
              </a:tblGrid>
              <a:tr h="5364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latin typeface="Calibri" panose="020F0502020204030204" pitchFamily="34" charset="0"/>
                        </a:rPr>
                        <a:t>Resource</a:t>
                      </a:r>
                    </a:p>
                  </a:txBody>
                  <a:tcPr/>
                </a:tc>
                <a:tc>
                  <a:txBody>
                    <a:bodyPr/>
                    <a:lstStyle/>
                    <a:p>
                      <a:r>
                        <a:rPr lang="en-US" sz="2800" dirty="0" smtClean="0">
                          <a:latin typeface="Calibri" panose="020F0502020204030204" pitchFamily="34" charset="0"/>
                        </a:rPr>
                        <a:t>Link</a:t>
                      </a:r>
                      <a:endParaRPr lang="en-US" sz="2800" dirty="0">
                        <a:latin typeface="Calibri" panose="020F0502020204030204" pitchFamily="34" charset="0"/>
                      </a:endParaRPr>
                    </a:p>
                  </a:txBody>
                  <a:tcPr/>
                </a:tc>
              </a:tr>
              <a:tr h="11904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latin typeface="Calibri" panose="020F0502020204030204" pitchFamily="34" charset="0"/>
                        </a:rPr>
                        <a:t>Find health coverage exemptions that apply to you </a:t>
                      </a:r>
                    </a:p>
                  </a:txBody>
                  <a:tcPr/>
                </a:tc>
                <a:tc>
                  <a:txBody>
                    <a:bodyPr/>
                    <a:lstStyle/>
                    <a:p>
                      <a:r>
                        <a:rPr lang="en-US" sz="2000" dirty="0" smtClean="0">
                          <a:latin typeface="Calibri" panose="020F0502020204030204" pitchFamily="34" charset="0"/>
                          <a:hlinkClick r:id="rId3"/>
                        </a:rPr>
                        <a:t>HealthCare.gov/exemptions-tool/#/</a:t>
                      </a:r>
                      <a:endParaRPr lang="en-US" sz="2000" dirty="0">
                        <a:latin typeface="Calibri" panose="020F0502020204030204" pitchFamily="34" charset="0"/>
                      </a:endParaRPr>
                    </a:p>
                  </a:txBody>
                  <a:tcPr/>
                </a:tc>
              </a:tr>
              <a:tr h="5364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latin typeface="+mj-lt"/>
                        </a:rPr>
                        <a:t>IRS Publication 974 which </a:t>
                      </a:r>
                      <a:r>
                        <a:rPr lang="en-US" sz="2000" b="0" i="0" kern="1200" dirty="0" smtClean="0">
                          <a:solidFill>
                            <a:schemeClr val="dk1"/>
                          </a:solidFill>
                          <a:effectLst/>
                          <a:latin typeface="+mj-lt"/>
                          <a:ea typeface="+mn-ea"/>
                          <a:cs typeface="+mn-cs"/>
                        </a:rPr>
                        <a:t>covers important topics that are not covered in the Form 8962 Instructions and that taxpayers may need to complete Form 8962.</a:t>
                      </a:r>
                      <a:endParaRPr lang="en-US" sz="2400" dirty="0" smtClean="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alibri" panose="020F0502020204030204" pitchFamily="34" charset="0"/>
                          <a:hlinkClick r:id="rId4"/>
                        </a:rPr>
                        <a:t>irs.gov/pub/irs-pdf/p974.pdf</a:t>
                      </a:r>
                      <a:endParaRPr lang="en-US" sz="2000" dirty="0" smtClean="0">
                        <a:latin typeface="Calibri" panose="020F0502020204030204" pitchFamily="34" charset="0"/>
                      </a:endParaRPr>
                    </a:p>
                  </a:txBody>
                  <a:tcPr/>
                </a:tc>
              </a:tr>
            </a:tbl>
          </a:graphicData>
        </a:graphic>
      </p:graphicFrame>
      <p:sp>
        <p:nvSpPr>
          <p:cNvPr id="5" name="Footer Placeholder 13"/>
          <p:cNvSpPr txBox="1">
            <a:spLocks/>
          </p:cNvSpPr>
          <p:nvPr/>
        </p:nvSpPr>
        <p:spPr>
          <a:xfrm>
            <a:off x="2590800" y="6340475"/>
            <a:ext cx="3962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smtClean="0">
                <a:latin typeface="Calibri" panose="020F0502020204030204" pitchFamily="34" charset="0"/>
              </a:rPr>
              <a:t>Marketplace Coverage and Taxes</a:t>
            </a:r>
            <a:endParaRPr lang="en-US" sz="1200" dirty="0">
              <a:latin typeface="Calibri" panose="020F0502020204030204" pitchFamily="34" charset="0"/>
            </a:endParaRPr>
          </a:p>
        </p:txBody>
      </p:sp>
      <p:sp>
        <p:nvSpPr>
          <p:cNvPr id="10" name="Date Placeholder 13"/>
          <p:cNvSpPr txBox="1">
            <a:spLocks/>
          </p:cNvSpPr>
          <p:nvPr/>
        </p:nvSpPr>
        <p:spPr>
          <a:xfrm>
            <a:off x="457200" y="6340475"/>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smtClean="0">
                <a:latin typeface="+mj-lt"/>
              </a:rPr>
              <a:t>March </a:t>
            </a:r>
            <a:r>
              <a:rPr lang="en-US" sz="1200" dirty="0" smtClean="0">
                <a:latin typeface="+mj-lt"/>
              </a:rPr>
              <a:t>2016</a:t>
            </a:r>
            <a:endParaRPr lang="en-US" sz="1200" dirty="0">
              <a:latin typeface="+mj-lt"/>
            </a:endParaRPr>
          </a:p>
        </p:txBody>
      </p:sp>
      <p:sp>
        <p:nvSpPr>
          <p:cNvPr id="11" name="Slide Number Placeholder 4"/>
          <p:cNvSpPr txBox="1">
            <a:spLocks/>
          </p:cNvSpPr>
          <p:nvPr/>
        </p:nvSpPr>
        <p:spPr>
          <a:xfrm>
            <a:off x="7772400" y="6324600"/>
            <a:ext cx="990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smtClean="0"/>
              <a:t>45</a:t>
            </a:r>
            <a:endParaRPr lang="en-US" sz="1200" dirty="0"/>
          </a:p>
        </p:txBody>
      </p:sp>
    </p:spTree>
    <p:extLst>
      <p:ext uri="{BB962C8B-B14F-4D97-AF65-F5344CB8AC3E}">
        <p14:creationId xmlns:p14="http://schemas.microsoft.com/office/powerpoint/2010/main" val="30169668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Consumer Audiences</a:t>
            </a:r>
            <a:endParaRPr lang="en-US" dirty="0"/>
          </a:p>
        </p:txBody>
      </p:sp>
      <p:sp>
        <p:nvSpPr>
          <p:cNvPr id="7" name="Content Placeholder 6"/>
          <p:cNvSpPr>
            <a:spLocks noGrp="1"/>
          </p:cNvSpPr>
          <p:nvPr>
            <p:ph idx="1"/>
          </p:nvPr>
        </p:nvSpPr>
        <p:spPr/>
        <p:txBody>
          <a:bodyPr>
            <a:normAutofit fontScale="55000" lnSpcReduction="20000"/>
          </a:bodyPr>
          <a:lstStyle/>
          <a:p>
            <a:pPr>
              <a:lnSpc>
                <a:spcPct val="110000"/>
              </a:lnSpc>
              <a:spcBef>
                <a:spcPts val="600"/>
              </a:spcBef>
              <a:buFont typeface="Wingdings" panose="05000000000000000000" pitchFamily="2" charset="2"/>
              <a:buChar char="§"/>
            </a:pPr>
            <a:r>
              <a:rPr lang="en-US" sz="4200" b="1" dirty="0">
                <a:latin typeface="Calibri" panose="020F0502020204030204" pitchFamily="34" charset="0"/>
              </a:rPr>
              <a:t>Consumers who had health coverage in 2015</a:t>
            </a:r>
          </a:p>
          <a:p>
            <a:pPr marL="681038" lvl="1" indent="-331788">
              <a:lnSpc>
                <a:spcPct val="110000"/>
              </a:lnSpc>
              <a:spcBef>
                <a:spcPts val="600"/>
              </a:spcBef>
              <a:buFont typeface="Arial" panose="020B0604020202020204" pitchFamily="34" charset="0"/>
              <a:buChar char="•"/>
            </a:pPr>
            <a:r>
              <a:rPr lang="en-US" sz="3700" dirty="0">
                <a:latin typeface="Calibri" panose="020F0502020204030204" pitchFamily="34" charset="0"/>
              </a:rPr>
              <a:t>Receive their Form 1095-A or other Forms 1095</a:t>
            </a:r>
          </a:p>
          <a:p>
            <a:pPr marL="1081088" lvl="1" indent="-400050">
              <a:lnSpc>
                <a:spcPct val="110000"/>
              </a:lnSpc>
              <a:spcBef>
                <a:spcPts val="600"/>
              </a:spcBef>
              <a:buSzPct val="60000"/>
              <a:buFont typeface="Wingdings" panose="05000000000000000000" pitchFamily="2" charset="2"/>
              <a:buChar char="q"/>
            </a:pPr>
            <a:r>
              <a:rPr lang="en-US" sz="3700" dirty="0">
                <a:latin typeface="Calibri" panose="020F0502020204030204" pitchFamily="34" charset="0"/>
              </a:rPr>
              <a:t>If that coverage was a health plan through the Marketplace</a:t>
            </a:r>
          </a:p>
          <a:p>
            <a:pPr marL="1081088" lvl="1" indent="-400050">
              <a:lnSpc>
                <a:spcPct val="110000"/>
              </a:lnSpc>
              <a:spcBef>
                <a:spcPts val="600"/>
              </a:spcBef>
              <a:buSzPct val="60000"/>
              <a:buFont typeface="Wingdings" panose="05000000000000000000" pitchFamily="2" charset="2"/>
              <a:buChar char="q"/>
            </a:pPr>
            <a:r>
              <a:rPr lang="en-US" sz="3700" dirty="0">
                <a:latin typeface="Calibri" panose="020F0502020204030204" pitchFamily="34" charset="0"/>
              </a:rPr>
              <a:t>If they had non-Marketplace coverage (such as employer sponsored insurance, Medicare, or Medicaid)</a:t>
            </a:r>
          </a:p>
          <a:p>
            <a:pPr marL="681038" lvl="1" indent="-331788">
              <a:lnSpc>
                <a:spcPct val="110000"/>
              </a:lnSpc>
              <a:spcBef>
                <a:spcPts val="600"/>
              </a:spcBef>
              <a:buSzPct val="100000"/>
              <a:buFont typeface="Arial" panose="020B0604020202020204" pitchFamily="34" charset="0"/>
              <a:buChar char="•"/>
            </a:pPr>
            <a:r>
              <a:rPr lang="en-US" sz="3700" dirty="0">
                <a:latin typeface="Calibri" panose="020F0502020204030204" pitchFamily="34" charset="0"/>
              </a:rPr>
              <a:t>File their tax return and reconcile </a:t>
            </a:r>
            <a:r>
              <a:rPr lang="en-US" sz="3700" dirty="0" smtClean="0">
                <a:latin typeface="Calibri" panose="020F0502020204030204" pitchFamily="34" charset="0"/>
              </a:rPr>
              <a:t>tax </a:t>
            </a:r>
            <a:r>
              <a:rPr lang="en-US" sz="3700" dirty="0">
                <a:latin typeface="Calibri" panose="020F0502020204030204" pitchFamily="34" charset="0"/>
              </a:rPr>
              <a:t>credits </a:t>
            </a:r>
          </a:p>
          <a:p>
            <a:pPr>
              <a:lnSpc>
                <a:spcPct val="110000"/>
              </a:lnSpc>
              <a:spcBef>
                <a:spcPts val="600"/>
              </a:spcBef>
              <a:buFont typeface="Wingdings" panose="05000000000000000000" pitchFamily="2" charset="2"/>
              <a:buChar char="§"/>
            </a:pPr>
            <a:r>
              <a:rPr lang="en-US" sz="4200" b="1" dirty="0">
                <a:latin typeface="Calibri" panose="020F0502020204030204" pitchFamily="34" charset="0"/>
              </a:rPr>
              <a:t>Consumers who were uninsured for part or all of 2015</a:t>
            </a:r>
          </a:p>
          <a:p>
            <a:pPr marL="681038" lvl="1" indent="-331788">
              <a:lnSpc>
                <a:spcPct val="110000"/>
              </a:lnSpc>
              <a:spcBef>
                <a:spcPts val="600"/>
              </a:spcBef>
              <a:buSzPct val="100000"/>
              <a:buFont typeface="Arial" panose="020B0604020202020204" pitchFamily="34" charset="0"/>
              <a:buChar char="•"/>
            </a:pPr>
            <a:r>
              <a:rPr lang="en-US" sz="3700" dirty="0" smtClean="0">
                <a:latin typeface="Calibri" panose="020F0502020204030204" pitchFamily="34" charset="0"/>
              </a:rPr>
              <a:t>Apply for an exemption</a:t>
            </a:r>
          </a:p>
          <a:p>
            <a:pPr marL="1138238" lvl="1" indent="-457200">
              <a:lnSpc>
                <a:spcPct val="110000"/>
              </a:lnSpc>
              <a:spcBef>
                <a:spcPts val="600"/>
              </a:spcBef>
              <a:buSzPct val="60000"/>
              <a:buFont typeface="Wingdings" panose="05000000000000000000" pitchFamily="2" charset="2"/>
              <a:buChar char="q"/>
            </a:pPr>
            <a:r>
              <a:rPr lang="en-US" sz="3700" dirty="0" smtClean="0">
                <a:latin typeface="Calibri" panose="020F0502020204030204" pitchFamily="34" charset="0"/>
              </a:rPr>
              <a:t>If they don’t have an exemption, pay the shared responsibility payment (fee)</a:t>
            </a:r>
          </a:p>
          <a:p>
            <a:pPr lvl="2" indent="-457200">
              <a:lnSpc>
                <a:spcPct val="110000"/>
              </a:lnSpc>
              <a:spcBef>
                <a:spcPts val="600"/>
              </a:spcBef>
              <a:buSzPct val="60000"/>
              <a:buFont typeface="Wingdings" panose="05000000000000000000" pitchFamily="2" charset="2"/>
              <a:buChar char="q"/>
            </a:pPr>
            <a:r>
              <a:rPr lang="en-US" sz="3700" dirty="0" smtClean="0">
                <a:latin typeface="Calibri" panose="020F0502020204030204" pitchFamily="34" charset="0"/>
              </a:rPr>
              <a:t>If they have an approved exemption, they don’t have to pay the fee</a:t>
            </a:r>
          </a:p>
          <a:p>
            <a:pPr marL="509587" lvl="1" indent="0">
              <a:buNone/>
            </a:pPr>
            <a:endParaRPr lang="en-US" sz="1200" dirty="0">
              <a:latin typeface="Calibri" panose="020F0502020204030204" pitchFamily="34" charset="0"/>
            </a:endParaRPr>
          </a:p>
        </p:txBody>
      </p:sp>
      <p:sp>
        <p:nvSpPr>
          <p:cNvPr id="11" name="Slide Number Placeholder 4"/>
          <p:cNvSpPr>
            <a:spLocks noGrp="1"/>
          </p:cNvSpPr>
          <p:nvPr>
            <p:ph type="sldNum" sz="quarter" idx="4"/>
          </p:nvPr>
        </p:nvSpPr>
        <p:spPr/>
        <p:txBody>
          <a:bodyPr/>
          <a:lstStyle/>
          <a:p>
            <a:r>
              <a:rPr lang="en-US" dirty="0" smtClean="0"/>
              <a:t>5</a:t>
            </a:r>
            <a:endParaRPr lang="en-US" dirty="0"/>
          </a:p>
        </p:txBody>
      </p:sp>
      <p:sp>
        <p:nvSpPr>
          <p:cNvPr id="9" name="Date Placeholder 2"/>
          <p:cNvSpPr txBox="1">
            <a:spLocks/>
          </p:cNvSpPr>
          <p:nvPr/>
        </p:nvSpPr>
        <p:spPr>
          <a:xfrm>
            <a:off x="457200" y="6340475"/>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smtClean="0">
                <a:latin typeface="Calibri" panose="020F0502020204030204" pitchFamily="34" charset="0"/>
              </a:rPr>
              <a:t>March 2016</a:t>
            </a:r>
            <a:endParaRPr lang="en-US" sz="1200" dirty="0">
              <a:latin typeface="Calibri" panose="020F0502020204030204" pitchFamily="34" charset="0"/>
            </a:endParaRPr>
          </a:p>
        </p:txBody>
      </p:sp>
      <p:sp>
        <p:nvSpPr>
          <p:cNvPr id="10" name="Footer Placeholder 13"/>
          <p:cNvSpPr txBox="1">
            <a:spLocks/>
          </p:cNvSpPr>
          <p:nvPr/>
        </p:nvSpPr>
        <p:spPr>
          <a:xfrm>
            <a:off x="2590800" y="6340475"/>
            <a:ext cx="3962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smtClean="0">
                <a:latin typeface="Calibri" panose="020F0502020204030204" pitchFamily="34" charset="0"/>
              </a:rPr>
              <a:t>Marketplace Coverage and Taxes</a:t>
            </a:r>
            <a:endParaRPr lang="en-US" sz="1200" dirty="0">
              <a:latin typeface="Calibri" panose="020F0502020204030204" pitchFamily="34" charset="0"/>
            </a:endParaRPr>
          </a:p>
        </p:txBody>
      </p:sp>
    </p:spTree>
    <p:extLst>
      <p:ext uri="{BB962C8B-B14F-4D97-AF65-F5344CB8AC3E}">
        <p14:creationId xmlns:p14="http://schemas.microsoft.com/office/powerpoint/2010/main" val="18699156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Non-Marketplace Coverage</a:t>
            </a:r>
            <a:endParaRPr lang="en-US" sz="3600" dirty="0"/>
          </a:p>
        </p:txBody>
      </p:sp>
      <p:sp>
        <p:nvSpPr>
          <p:cNvPr id="9" name="Content Placeholder 1"/>
          <p:cNvSpPr>
            <a:spLocks noGrp="1"/>
          </p:cNvSpPr>
          <p:nvPr>
            <p:ph idx="1"/>
          </p:nvPr>
        </p:nvSpPr>
        <p:spPr>
          <a:xfrm>
            <a:off x="457200" y="1227764"/>
            <a:ext cx="8229600" cy="4525963"/>
          </a:xfrm>
        </p:spPr>
        <p:txBody>
          <a:bodyPr>
            <a:normAutofit/>
          </a:bodyPr>
          <a:lstStyle/>
          <a:p>
            <a:pPr lvl="0">
              <a:spcBef>
                <a:spcPts val="600"/>
              </a:spcBef>
              <a:buFont typeface="Wingdings" panose="05000000000000000000" pitchFamily="2" charset="2"/>
              <a:buChar char="§"/>
            </a:pPr>
            <a:r>
              <a:rPr lang="en-US" sz="2900" dirty="0" smtClean="0">
                <a:latin typeface="Calibri" panose="020F0502020204030204" pitchFamily="34" charset="0"/>
              </a:rPr>
              <a:t>Most people just need to check a box on their tax form</a:t>
            </a:r>
          </a:p>
          <a:p>
            <a:pPr lvl="0">
              <a:spcBef>
                <a:spcPts val="600"/>
              </a:spcBef>
              <a:buFont typeface="Wingdings" panose="05000000000000000000" pitchFamily="2" charset="2"/>
              <a:buChar char="§"/>
            </a:pPr>
            <a:r>
              <a:rPr lang="en-US" sz="2900" dirty="0" smtClean="0">
                <a:latin typeface="Calibri" panose="020F0502020204030204" pitchFamily="34" charset="0"/>
              </a:rPr>
              <a:t>If the consumer had non-Marketplace </a:t>
            </a:r>
            <a:r>
              <a:rPr lang="en-US" sz="2900" dirty="0">
                <a:latin typeface="Calibri" panose="020F0502020204030204" pitchFamily="34" charset="0"/>
              </a:rPr>
              <a:t>minimum</a:t>
            </a:r>
            <a:r>
              <a:rPr lang="en-US" sz="2900" dirty="0" smtClean="0">
                <a:latin typeface="Calibri" panose="020F0502020204030204" pitchFamily="34" charset="0"/>
              </a:rPr>
              <a:t> essential health coverage for every month of 2015 for themselves, their spouse (if filing jointly),</a:t>
            </a:r>
            <a:r>
              <a:rPr lang="en-US" sz="2900" dirty="0" smtClean="0">
                <a:solidFill>
                  <a:srgbClr val="92D050"/>
                </a:solidFill>
                <a:latin typeface="Calibri" panose="020F0502020204030204" pitchFamily="34" charset="0"/>
              </a:rPr>
              <a:t> </a:t>
            </a:r>
            <a:r>
              <a:rPr lang="en-US" sz="2900" dirty="0" smtClean="0">
                <a:latin typeface="Calibri" panose="020F0502020204030204" pitchFamily="34" charset="0"/>
              </a:rPr>
              <a:t>and anyone they could or did claim as a dependent, they’ll just check a box on their tax return</a:t>
            </a:r>
          </a:p>
        </p:txBody>
      </p:sp>
      <p:grpSp>
        <p:nvGrpSpPr>
          <p:cNvPr id="2" name="Group 1" descr="Graphic of tax form with Full-year coverage checkbox highlighted" title="Graphic of tax form with Full-year coverage checkbox highlighted"/>
          <p:cNvGrpSpPr>
            <a:grpSpLocks noChangeAspect="1"/>
          </p:cNvGrpSpPr>
          <p:nvPr/>
        </p:nvGrpSpPr>
        <p:grpSpPr>
          <a:xfrm>
            <a:off x="4114800" y="4366174"/>
            <a:ext cx="4167007" cy="2103120"/>
            <a:chOff x="5105400" y="3429000"/>
            <a:chExt cx="3698975" cy="1866900"/>
          </a:xfrm>
        </p:grpSpPr>
        <p:pic>
          <p:nvPicPr>
            <p:cNvPr id="7" name="Picture 2" descr="screen shot of 1040 tax form showing line 61 where taxpayers report that they had health coverage for tax year" title="screen shot of 1040 tax form"/>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32776"/>
            <a:stretch/>
          </p:blipFill>
          <p:spPr bwMode="auto">
            <a:xfrm>
              <a:off x="5105400" y="3429000"/>
              <a:ext cx="3698975" cy="186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Oval 7" descr="Oval highlighting Full-year coverage check off box on tax form" title="Oval highlighting Full-year coverage check off box"/>
            <p:cNvSpPr/>
            <p:nvPr/>
          </p:nvSpPr>
          <p:spPr>
            <a:xfrm>
              <a:off x="7772400" y="4259942"/>
              <a:ext cx="9144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11" name="Footer Placeholder 13"/>
          <p:cNvSpPr txBox="1">
            <a:spLocks/>
          </p:cNvSpPr>
          <p:nvPr/>
        </p:nvSpPr>
        <p:spPr>
          <a:xfrm>
            <a:off x="2590800" y="6340475"/>
            <a:ext cx="3962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smtClean="0">
                <a:latin typeface="Calibri" panose="020F0502020204030204" pitchFamily="34" charset="0"/>
              </a:rPr>
              <a:t>Marketplace Coverage and Taxes</a:t>
            </a:r>
            <a:endParaRPr lang="en-US" sz="1200" dirty="0">
              <a:latin typeface="Calibri" panose="020F0502020204030204" pitchFamily="34" charset="0"/>
            </a:endParaRPr>
          </a:p>
        </p:txBody>
      </p:sp>
      <p:sp>
        <p:nvSpPr>
          <p:cNvPr id="12" name="Date Placeholder 13"/>
          <p:cNvSpPr txBox="1">
            <a:spLocks/>
          </p:cNvSpPr>
          <p:nvPr/>
        </p:nvSpPr>
        <p:spPr>
          <a:xfrm>
            <a:off x="457200" y="6340475"/>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smtClean="0">
                <a:latin typeface="+mj-lt"/>
              </a:rPr>
              <a:t>March </a:t>
            </a:r>
            <a:r>
              <a:rPr lang="en-US" sz="1200" dirty="0" smtClean="0">
                <a:latin typeface="+mj-lt"/>
              </a:rPr>
              <a:t>2016</a:t>
            </a:r>
            <a:endParaRPr lang="en-US" sz="1200" dirty="0">
              <a:latin typeface="+mj-lt"/>
            </a:endParaRPr>
          </a:p>
        </p:txBody>
      </p:sp>
      <p:sp>
        <p:nvSpPr>
          <p:cNvPr id="13" name="Slide Number Placeholder 4"/>
          <p:cNvSpPr>
            <a:spLocks noGrp="1"/>
          </p:cNvSpPr>
          <p:nvPr>
            <p:ph type="sldNum" sz="quarter" idx="4"/>
          </p:nvPr>
        </p:nvSpPr>
        <p:spPr/>
        <p:txBody>
          <a:bodyPr/>
          <a:lstStyle/>
          <a:p>
            <a:r>
              <a:rPr lang="en-US" dirty="0" smtClean="0"/>
              <a:t>6</a:t>
            </a:r>
            <a:endParaRPr lang="en-US" dirty="0"/>
          </a:p>
        </p:txBody>
      </p:sp>
    </p:spTree>
    <p:extLst>
      <p:ext uri="{BB962C8B-B14F-4D97-AF65-F5344CB8AC3E}">
        <p14:creationId xmlns:p14="http://schemas.microsoft.com/office/powerpoint/2010/main" val="32197065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3600" dirty="0" smtClean="0"/>
              <a:t>Form 1095-A</a:t>
            </a:r>
            <a:br>
              <a:rPr lang="en-US" sz="3600" dirty="0" smtClean="0"/>
            </a:br>
            <a:r>
              <a:rPr lang="en-US" sz="3600" dirty="0" smtClean="0"/>
              <a:t>For Marketplace Consumers</a:t>
            </a:r>
            <a:endParaRPr lang="en-US" sz="3600" dirty="0"/>
          </a:p>
        </p:txBody>
      </p:sp>
      <p:sp>
        <p:nvSpPr>
          <p:cNvPr id="2" name="Content Placeholder 1"/>
          <p:cNvSpPr>
            <a:spLocks noGrp="1"/>
          </p:cNvSpPr>
          <p:nvPr>
            <p:ph idx="1"/>
          </p:nvPr>
        </p:nvSpPr>
        <p:spPr/>
        <p:txBody>
          <a:bodyPr>
            <a:normAutofit/>
          </a:bodyPr>
          <a:lstStyle/>
          <a:p>
            <a:pPr>
              <a:spcBef>
                <a:spcPts val="600"/>
              </a:spcBef>
              <a:buFont typeface="Wingdings" panose="05000000000000000000" pitchFamily="2" charset="2"/>
              <a:buChar char="§"/>
            </a:pPr>
            <a:r>
              <a:rPr lang="en-US" sz="2600" dirty="0">
                <a:latin typeface="Calibri" panose="020F0502020204030204" pitchFamily="34" charset="0"/>
              </a:rPr>
              <a:t>If </a:t>
            </a:r>
            <a:r>
              <a:rPr lang="en-US" sz="2600" dirty="0" smtClean="0">
                <a:latin typeface="Calibri" panose="020F0502020204030204" pitchFamily="34" charset="0"/>
              </a:rPr>
              <a:t>the consumer </a:t>
            </a:r>
            <a:r>
              <a:rPr lang="en-US" sz="2600" dirty="0">
                <a:latin typeface="Calibri" panose="020F0502020204030204" pitchFamily="34" charset="0"/>
              </a:rPr>
              <a:t>had coverage through a Marketplace </a:t>
            </a:r>
            <a:r>
              <a:rPr lang="en-US" sz="2600" dirty="0" smtClean="0">
                <a:latin typeface="Calibri" panose="020F0502020204030204" pitchFamily="34" charset="0"/>
              </a:rPr>
              <a:t>qualified health plan </a:t>
            </a:r>
            <a:r>
              <a:rPr lang="en-US" sz="2600" dirty="0">
                <a:latin typeface="Calibri" panose="020F0502020204030204" pitchFamily="34" charset="0"/>
              </a:rPr>
              <a:t>in </a:t>
            </a:r>
            <a:r>
              <a:rPr lang="en-US" sz="2600" dirty="0" smtClean="0">
                <a:latin typeface="Calibri" panose="020F0502020204030204" pitchFamily="34" charset="0"/>
              </a:rPr>
              <a:t>2015 </a:t>
            </a:r>
            <a:endParaRPr lang="en-US" sz="2600" dirty="0">
              <a:latin typeface="Calibri" panose="020F0502020204030204" pitchFamily="34" charset="0"/>
            </a:endParaRPr>
          </a:p>
          <a:p>
            <a:pPr marL="796925" indent="-457200">
              <a:spcBef>
                <a:spcPts val="600"/>
              </a:spcBef>
              <a:buFont typeface="Arial" panose="020B0604020202020204" pitchFamily="34" charset="0"/>
              <a:buChar char="•"/>
            </a:pPr>
            <a:r>
              <a:rPr lang="en-US" sz="2400" dirty="0" smtClean="0">
                <a:latin typeface="Calibri" panose="020F0502020204030204" pitchFamily="34" charset="0"/>
              </a:rPr>
              <a:t>They’ll get a new Form 1095-A in the mail – it will help them fill out Form 8962 to file their federal income taxes with the Internal Revenue Service (IRS) (only the Form 8962 is submitted)</a:t>
            </a:r>
          </a:p>
          <a:p>
            <a:pPr marL="796925" indent="-457200">
              <a:spcBef>
                <a:spcPts val="600"/>
              </a:spcBef>
              <a:buFont typeface="Arial" panose="020B0604020202020204" pitchFamily="34" charset="0"/>
              <a:buChar char="•"/>
            </a:pPr>
            <a:r>
              <a:rPr lang="en-US" sz="2400" dirty="0" smtClean="0">
                <a:latin typeface="Calibri" panose="020F0502020204030204" pitchFamily="34" charset="0"/>
              </a:rPr>
              <a:t>Wait for the form to file (postmarked </a:t>
            </a:r>
            <a:r>
              <a:rPr lang="en-US" sz="2400" smtClean="0">
                <a:latin typeface="Calibri" panose="020F0502020204030204" pitchFamily="34" charset="0"/>
              </a:rPr>
              <a:t>by </a:t>
            </a:r>
            <a:r>
              <a:rPr lang="en-US" sz="2400" smtClean="0">
                <a:latin typeface="Calibri" panose="020F0502020204030204" pitchFamily="34" charset="0"/>
              </a:rPr>
              <a:t>March </a:t>
            </a:r>
            <a:r>
              <a:rPr lang="en-US" sz="2400" dirty="0" smtClean="0">
                <a:latin typeface="Calibri" panose="020F0502020204030204" pitchFamily="34" charset="0"/>
              </a:rPr>
              <a:t>31, 2016)</a:t>
            </a:r>
          </a:p>
          <a:p>
            <a:pPr marL="0" indent="0">
              <a:buNone/>
            </a:pPr>
            <a:endParaRPr lang="en-US" sz="2800" dirty="0"/>
          </a:p>
        </p:txBody>
      </p:sp>
      <p:pic>
        <p:nvPicPr>
          <p:cNvPr id="8" name="Picture 7" title="Graphic of 1095-A Form"/>
          <p:cNvPicPr>
            <a:picLocks noChangeAspect="1"/>
          </p:cNvPicPr>
          <p:nvPr/>
        </p:nvPicPr>
        <p:blipFill rotWithShape="1">
          <a:blip r:embed="rId3"/>
          <a:srcRect l="12028" t="24616" r="5302" b="37258"/>
          <a:stretch/>
        </p:blipFill>
        <p:spPr bwMode="auto">
          <a:xfrm>
            <a:off x="1244607" y="4636216"/>
            <a:ext cx="6527793" cy="1630758"/>
          </a:xfrm>
          <a:prstGeom prst="rect">
            <a:avLst/>
          </a:prstGeom>
          <a:ln w="19050">
            <a:solidFill>
              <a:schemeClr val="tx1"/>
            </a:solidFill>
          </a:ln>
          <a:extLst>
            <a:ext uri="{53640926-AAD7-44D8-BBD7-CCE9431645EC}">
              <a14:shadowObscured xmlns:a14="http://schemas.microsoft.com/office/drawing/2010/main"/>
            </a:ext>
          </a:extLst>
        </p:spPr>
      </p:pic>
      <p:sp>
        <p:nvSpPr>
          <p:cNvPr id="10" name="Date Placeholder 13"/>
          <p:cNvSpPr txBox="1">
            <a:spLocks/>
          </p:cNvSpPr>
          <p:nvPr/>
        </p:nvSpPr>
        <p:spPr>
          <a:xfrm>
            <a:off x="457200" y="6340475"/>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smtClean="0">
                <a:latin typeface="+mj-lt"/>
              </a:rPr>
              <a:t>March </a:t>
            </a:r>
            <a:r>
              <a:rPr lang="en-US" sz="1200" dirty="0" smtClean="0">
                <a:latin typeface="+mj-lt"/>
              </a:rPr>
              <a:t>2016</a:t>
            </a:r>
            <a:endParaRPr lang="en-US" sz="1200" dirty="0">
              <a:latin typeface="+mj-lt"/>
            </a:endParaRPr>
          </a:p>
        </p:txBody>
      </p:sp>
      <p:sp>
        <p:nvSpPr>
          <p:cNvPr id="11" name="Footer Placeholder 13"/>
          <p:cNvSpPr txBox="1">
            <a:spLocks/>
          </p:cNvSpPr>
          <p:nvPr/>
        </p:nvSpPr>
        <p:spPr>
          <a:xfrm>
            <a:off x="2590800" y="6340475"/>
            <a:ext cx="3962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smtClean="0">
                <a:latin typeface="Calibri" panose="020F0502020204030204" pitchFamily="34" charset="0"/>
              </a:rPr>
              <a:t>Marketplace Coverage and Taxes</a:t>
            </a:r>
            <a:endParaRPr lang="en-US" sz="1200" dirty="0">
              <a:latin typeface="Calibri" panose="020F0502020204030204" pitchFamily="34" charset="0"/>
            </a:endParaRPr>
          </a:p>
        </p:txBody>
      </p:sp>
      <p:sp>
        <p:nvSpPr>
          <p:cNvPr id="6" name="Slide Number Placeholder 5"/>
          <p:cNvSpPr>
            <a:spLocks noGrp="1"/>
          </p:cNvSpPr>
          <p:nvPr>
            <p:ph type="sldNum" sz="quarter" idx="4"/>
          </p:nvPr>
        </p:nvSpPr>
        <p:spPr/>
        <p:txBody>
          <a:bodyPr/>
          <a:lstStyle/>
          <a:p>
            <a:pPr algn="r"/>
            <a:fld id="{E8555075-F7D8-774D-92CE-0FFE5404D32F}" type="slidenum">
              <a:rPr lang="en-US" smtClean="0"/>
              <a:pPr algn="r"/>
              <a:t>7</a:t>
            </a:fld>
            <a:endParaRPr lang="en-US" dirty="0"/>
          </a:p>
        </p:txBody>
      </p:sp>
    </p:spTree>
    <p:extLst>
      <p:ext uri="{BB962C8B-B14F-4D97-AF65-F5344CB8AC3E}">
        <p14:creationId xmlns:p14="http://schemas.microsoft.com/office/powerpoint/2010/main" val="40274664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1095-B and 1095-C</a:t>
            </a:r>
            <a:endParaRPr lang="en-US" dirty="0"/>
          </a:p>
        </p:txBody>
      </p:sp>
      <p:sp>
        <p:nvSpPr>
          <p:cNvPr id="3" name="Content Placeholder 2"/>
          <p:cNvSpPr>
            <a:spLocks noGrp="1"/>
          </p:cNvSpPr>
          <p:nvPr>
            <p:ph idx="1"/>
          </p:nvPr>
        </p:nvSpPr>
        <p:spPr/>
        <p:txBody>
          <a:bodyPr>
            <a:normAutofit fontScale="77500" lnSpcReduction="20000"/>
          </a:bodyPr>
          <a:lstStyle/>
          <a:p>
            <a:pPr>
              <a:lnSpc>
                <a:spcPct val="120000"/>
              </a:lnSpc>
              <a:spcBef>
                <a:spcPts val="600"/>
              </a:spcBef>
              <a:buFont typeface="Wingdings" panose="05000000000000000000" pitchFamily="2" charset="2"/>
              <a:buChar char="§"/>
            </a:pPr>
            <a:r>
              <a:rPr lang="en-US" sz="3500" dirty="0" smtClean="0">
                <a:latin typeface="Calibri" panose="020F0502020204030204" pitchFamily="34" charset="0"/>
              </a:rPr>
              <a:t>Consumers may also </a:t>
            </a:r>
            <a:r>
              <a:rPr lang="en-US" sz="3500" dirty="0">
                <a:latin typeface="Calibri" panose="020F0502020204030204" pitchFamily="34" charset="0"/>
              </a:rPr>
              <a:t>get Form 1095-B or Form 1095-C</a:t>
            </a:r>
          </a:p>
          <a:p>
            <a:pPr marL="631825" indent="-282575">
              <a:lnSpc>
                <a:spcPct val="120000"/>
              </a:lnSpc>
              <a:spcBef>
                <a:spcPts val="600"/>
              </a:spcBef>
            </a:pPr>
            <a:r>
              <a:rPr lang="en-US" sz="3300" dirty="0">
                <a:latin typeface="Calibri" panose="020F0502020204030204" pitchFamily="34" charset="0"/>
              </a:rPr>
              <a:t>If </a:t>
            </a:r>
            <a:r>
              <a:rPr lang="en-US" sz="3300" dirty="0" smtClean="0">
                <a:latin typeface="Calibri" panose="020F0502020204030204" pitchFamily="34" charset="0"/>
              </a:rPr>
              <a:t>they or </a:t>
            </a:r>
            <a:r>
              <a:rPr lang="en-US" sz="3300" dirty="0">
                <a:latin typeface="Calibri" panose="020F0502020204030204" pitchFamily="34" charset="0"/>
              </a:rPr>
              <a:t>members of </a:t>
            </a:r>
            <a:r>
              <a:rPr lang="en-US" sz="3300" dirty="0" smtClean="0">
                <a:latin typeface="Calibri" panose="020F0502020204030204" pitchFamily="34" charset="0"/>
              </a:rPr>
              <a:t>their </a:t>
            </a:r>
            <a:r>
              <a:rPr lang="en-US" sz="3300" dirty="0">
                <a:latin typeface="Calibri" panose="020F0502020204030204" pitchFamily="34" charset="0"/>
              </a:rPr>
              <a:t>household had coverage in </a:t>
            </a:r>
            <a:r>
              <a:rPr lang="en-US" sz="3300" dirty="0" smtClean="0">
                <a:latin typeface="Calibri" panose="020F0502020204030204" pitchFamily="34" charset="0"/>
              </a:rPr>
              <a:t>2015 through </a:t>
            </a:r>
            <a:r>
              <a:rPr lang="en-US" sz="3300" dirty="0">
                <a:latin typeface="Calibri" panose="020F0502020204030204" pitchFamily="34" charset="0"/>
              </a:rPr>
              <a:t>other programs or plans outside of the </a:t>
            </a:r>
            <a:r>
              <a:rPr lang="en-US" sz="3300" dirty="0" smtClean="0">
                <a:latin typeface="Calibri" panose="020F0502020204030204" pitchFamily="34" charset="0"/>
              </a:rPr>
              <a:t>Marketplace</a:t>
            </a:r>
          </a:p>
          <a:p>
            <a:pPr marL="1030288" lvl="1" indent="-398463">
              <a:lnSpc>
                <a:spcPct val="120000"/>
              </a:lnSpc>
              <a:spcBef>
                <a:spcPts val="600"/>
              </a:spcBef>
              <a:buSzPct val="60000"/>
              <a:buFont typeface="Wingdings" panose="05000000000000000000" pitchFamily="2" charset="2"/>
              <a:buChar char="q"/>
            </a:pPr>
            <a:r>
              <a:rPr lang="en-US" sz="3100" dirty="0">
                <a:latin typeface="Calibri" panose="020F0502020204030204" pitchFamily="34" charset="0"/>
              </a:rPr>
              <a:t>Form 1095-B (Health </a:t>
            </a:r>
            <a:r>
              <a:rPr lang="en-US" sz="3100" dirty="0" smtClean="0">
                <a:latin typeface="Calibri" panose="020F0502020204030204" pitchFamily="34" charset="0"/>
              </a:rPr>
              <a:t>Coverage), </a:t>
            </a:r>
            <a:r>
              <a:rPr lang="en-US" sz="3100" dirty="0">
                <a:latin typeface="Calibri" panose="020F0502020204030204" pitchFamily="34" charset="0"/>
              </a:rPr>
              <a:t>or </a:t>
            </a:r>
          </a:p>
          <a:p>
            <a:pPr marL="1030288" lvl="1" indent="-398463">
              <a:lnSpc>
                <a:spcPct val="120000"/>
              </a:lnSpc>
              <a:spcBef>
                <a:spcPts val="600"/>
              </a:spcBef>
              <a:buSzPct val="60000"/>
              <a:buFont typeface="Wingdings" panose="05000000000000000000" pitchFamily="2" charset="2"/>
              <a:buChar char="q"/>
            </a:pPr>
            <a:r>
              <a:rPr lang="en-US" sz="3100" dirty="0">
                <a:latin typeface="Calibri" panose="020F0502020204030204" pitchFamily="34" charset="0"/>
              </a:rPr>
              <a:t>Form 1095-C (Employer-Provided Health Insurance Offer and </a:t>
            </a:r>
            <a:r>
              <a:rPr lang="en-US" sz="3100" dirty="0" smtClean="0">
                <a:latin typeface="Calibri" panose="020F0502020204030204" pitchFamily="34" charset="0"/>
              </a:rPr>
              <a:t>Coverage)</a:t>
            </a:r>
          </a:p>
          <a:p>
            <a:pPr>
              <a:lnSpc>
                <a:spcPct val="120000"/>
              </a:lnSpc>
              <a:spcBef>
                <a:spcPts val="600"/>
              </a:spcBef>
              <a:buFont typeface="Wingdings" panose="05000000000000000000" pitchFamily="2" charset="2"/>
              <a:buChar char="§"/>
            </a:pPr>
            <a:r>
              <a:rPr lang="en-US" sz="3500" dirty="0">
                <a:latin typeface="Calibri" panose="020F0502020204030204" pitchFamily="34" charset="0"/>
              </a:rPr>
              <a:t>It’s important to follow the instructions on these forms, </a:t>
            </a:r>
            <a:r>
              <a:rPr lang="en-US" sz="3500" dirty="0" smtClean="0">
                <a:latin typeface="Calibri" panose="020F0502020204030204" pitchFamily="34" charset="0"/>
              </a:rPr>
              <a:t>to ensure that they </a:t>
            </a:r>
            <a:r>
              <a:rPr lang="en-US" sz="3500" dirty="0">
                <a:latin typeface="Calibri" panose="020F0502020204030204" pitchFamily="34" charset="0"/>
              </a:rPr>
              <a:t>fill out </a:t>
            </a:r>
            <a:r>
              <a:rPr lang="en-US" sz="3500" dirty="0" smtClean="0">
                <a:latin typeface="Calibri" panose="020F0502020204030204" pitchFamily="34" charset="0"/>
              </a:rPr>
              <a:t>their </a:t>
            </a:r>
            <a:r>
              <a:rPr lang="en-US" sz="3500" dirty="0">
                <a:latin typeface="Calibri" panose="020F0502020204030204" pitchFamily="34" charset="0"/>
              </a:rPr>
              <a:t>federal income tax return correctly</a:t>
            </a:r>
          </a:p>
          <a:p>
            <a:endParaRPr lang="en-US" dirty="0"/>
          </a:p>
        </p:txBody>
      </p:sp>
      <p:sp>
        <p:nvSpPr>
          <p:cNvPr id="4" name="Footer Placeholder 13"/>
          <p:cNvSpPr txBox="1">
            <a:spLocks/>
          </p:cNvSpPr>
          <p:nvPr/>
        </p:nvSpPr>
        <p:spPr>
          <a:xfrm>
            <a:off x="2590800" y="6340475"/>
            <a:ext cx="3962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smtClean="0">
                <a:latin typeface="Calibri" panose="020F0502020204030204" pitchFamily="34" charset="0"/>
              </a:rPr>
              <a:t>Marketplace Coverage and Taxes</a:t>
            </a:r>
            <a:endParaRPr lang="en-US" sz="1200" dirty="0">
              <a:latin typeface="Calibri" panose="020F0502020204030204" pitchFamily="34" charset="0"/>
            </a:endParaRPr>
          </a:p>
        </p:txBody>
      </p:sp>
      <p:sp>
        <p:nvSpPr>
          <p:cNvPr id="10" name="Date Placeholder 13"/>
          <p:cNvSpPr txBox="1">
            <a:spLocks/>
          </p:cNvSpPr>
          <p:nvPr/>
        </p:nvSpPr>
        <p:spPr>
          <a:xfrm>
            <a:off x="457200" y="6340475"/>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smtClean="0">
                <a:latin typeface="+mj-lt"/>
              </a:rPr>
              <a:t>March </a:t>
            </a:r>
            <a:r>
              <a:rPr lang="en-US" sz="1200" dirty="0" smtClean="0">
                <a:latin typeface="+mj-lt"/>
              </a:rPr>
              <a:t>2016</a:t>
            </a:r>
            <a:endParaRPr lang="en-US" sz="1200" dirty="0">
              <a:latin typeface="+mj-lt"/>
            </a:endParaRPr>
          </a:p>
        </p:txBody>
      </p:sp>
      <p:sp>
        <p:nvSpPr>
          <p:cNvPr id="11" name="Slide Number Placeholder 4"/>
          <p:cNvSpPr>
            <a:spLocks noGrp="1"/>
          </p:cNvSpPr>
          <p:nvPr>
            <p:ph type="sldNum" sz="quarter" idx="4"/>
          </p:nvPr>
        </p:nvSpPr>
        <p:spPr/>
        <p:txBody>
          <a:bodyPr/>
          <a:lstStyle/>
          <a:p>
            <a:r>
              <a:rPr lang="en-US" dirty="0" smtClean="0"/>
              <a:t>8</a:t>
            </a:r>
            <a:endParaRPr lang="en-US" dirty="0"/>
          </a:p>
        </p:txBody>
      </p:sp>
    </p:spTree>
    <p:extLst>
      <p:ext uri="{BB962C8B-B14F-4D97-AF65-F5344CB8AC3E}">
        <p14:creationId xmlns:p14="http://schemas.microsoft.com/office/powerpoint/2010/main" val="20112067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Consumer Outreach</a:t>
            </a:r>
            <a:endParaRPr lang="en-US" dirty="0"/>
          </a:p>
        </p:txBody>
      </p:sp>
      <p:sp>
        <p:nvSpPr>
          <p:cNvPr id="3" name="Content Placeholder 2"/>
          <p:cNvSpPr>
            <a:spLocks noGrp="1"/>
          </p:cNvSpPr>
          <p:nvPr>
            <p:ph idx="1"/>
          </p:nvPr>
        </p:nvSpPr>
        <p:spPr/>
        <p:txBody>
          <a:bodyPr>
            <a:normAutofit fontScale="92500" lnSpcReduction="20000"/>
          </a:bodyPr>
          <a:lstStyle/>
          <a:p>
            <a:pPr lvl="0">
              <a:spcBef>
                <a:spcPts val="600"/>
              </a:spcBef>
              <a:buFont typeface="Wingdings" panose="05000000000000000000" pitchFamily="2" charset="2"/>
              <a:buChar char="§"/>
            </a:pPr>
            <a:r>
              <a:rPr lang="en-US" sz="3000" dirty="0">
                <a:latin typeface="Calibri" panose="020F0502020204030204" pitchFamily="34" charset="0"/>
              </a:rPr>
              <a:t>CMS will provide general outreach to consumers regarding the timeline for receipt of Form 1095-A, and make them aware of the upcoming tax season </a:t>
            </a:r>
            <a:r>
              <a:rPr lang="en-US" sz="3000" dirty="0" smtClean="0">
                <a:latin typeface="Calibri" panose="020F0502020204030204" pitchFamily="34" charset="0"/>
              </a:rPr>
              <a:t>process</a:t>
            </a:r>
          </a:p>
          <a:p>
            <a:pPr marL="631825" indent="-282575">
              <a:spcBef>
                <a:spcPts val="600"/>
              </a:spcBef>
            </a:pPr>
            <a:r>
              <a:rPr lang="en-US" sz="2800" dirty="0" smtClean="0">
                <a:latin typeface="Calibri" panose="020F0502020204030204" pitchFamily="34" charset="0"/>
              </a:rPr>
              <a:t>Consumers should log onto HealthCare.gov or contact their issuer to confirm that their information is correct, if over the past year a consumer received APTC and they</a:t>
            </a:r>
          </a:p>
          <a:p>
            <a:pPr marL="1030288" lvl="1" indent="-398463">
              <a:spcBef>
                <a:spcPts val="600"/>
              </a:spcBef>
              <a:buSzPct val="60000"/>
              <a:buFont typeface="Wingdings" panose="05000000000000000000" pitchFamily="2" charset="2"/>
              <a:buChar char="q"/>
            </a:pPr>
            <a:r>
              <a:rPr lang="en-US" sz="2600" dirty="0" smtClean="0">
                <a:latin typeface="Calibri" panose="020F0502020204030204" pitchFamily="34" charset="0"/>
              </a:rPr>
              <a:t>Dropped their </a:t>
            </a:r>
            <a:r>
              <a:rPr lang="en-US" sz="2600" dirty="0">
                <a:latin typeface="Calibri" panose="020F0502020204030204" pitchFamily="34" charset="0"/>
              </a:rPr>
              <a:t>coverage before 12/31/2015;</a:t>
            </a:r>
          </a:p>
          <a:p>
            <a:pPr marL="1030288" lvl="1" indent="-398463">
              <a:spcBef>
                <a:spcPts val="600"/>
              </a:spcBef>
              <a:buSzPct val="60000"/>
              <a:buFont typeface="Wingdings" panose="05000000000000000000" pitchFamily="2" charset="2"/>
              <a:buChar char="q"/>
            </a:pPr>
            <a:r>
              <a:rPr lang="en-US" sz="2600" dirty="0">
                <a:latin typeface="Calibri" panose="020F0502020204030204" pitchFamily="34" charset="0"/>
              </a:rPr>
              <a:t>Changed </a:t>
            </a:r>
            <a:r>
              <a:rPr lang="en-US" sz="2600" dirty="0" smtClean="0">
                <a:latin typeface="Calibri" panose="020F0502020204030204" pitchFamily="34" charset="0"/>
              </a:rPr>
              <a:t>their coverage </a:t>
            </a:r>
            <a:r>
              <a:rPr lang="en-US" sz="2600" dirty="0">
                <a:latin typeface="Calibri" panose="020F0502020204030204" pitchFamily="34" charset="0"/>
              </a:rPr>
              <a:t>to a different </a:t>
            </a:r>
            <a:r>
              <a:rPr lang="en-US" sz="2600" dirty="0" smtClean="0">
                <a:latin typeface="Calibri" panose="020F0502020204030204" pitchFamily="34" charset="0"/>
              </a:rPr>
              <a:t>QHP;</a:t>
            </a:r>
          </a:p>
          <a:p>
            <a:pPr marL="1030288" lvl="1" indent="-398463">
              <a:spcBef>
                <a:spcPts val="600"/>
              </a:spcBef>
              <a:buSzPct val="60000"/>
              <a:buFont typeface="Wingdings" panose="05000000000000000000" pitchFamily="2" charset="2"/>
              <a:buChar char="q"/>
            </a:pPr>
            <a:r>
              <a:rPr lang="en-US" sz="2600" dirty="0" smtClean="0">
                <a:latin typeface="Calibri" panose="020F0502020204030204" pitchFamily="34" charset="0"/>
              </a:rPr>
              <a:t>Changed </a:t>
            </a:r>
            <a:r>
              <a:rPr lang="en-US" sz="2600" dirty="0">
                <a:latin typeface="Calibri" panose="020F0502020204030204" pitchFamily="34" charset="0"/>
              </a:rPr>
              <a:t>the amount of assistance </a:t>
            </a:r>
            <a:r>
              <a:rPr lang="en-US" sz="2600" dirty="0" smtClean="0">
                <a:latin typeface="Calibri" panose="020F0502020204030204" pitchFamily="34" charset="0"/>
              </a:rPr>
              <a:t>they </a:t>
            </a:r>
            <a:r>
              <a:rPr lang="en-US" sz="2600" dirty="0">
                <a:latin typeface="Calibri" panose="020F0502020204030204" pitchFamily="34" charset="0"/>
              </a:rPr>
              <a:t>were getting; or</a:t>
            </a:r>
          </a:p>
          <a:p>
            <a:pPr marL="1030288" lvl="1" indent="-398463">
              <a:spcBef>
                <a:spcPts val="600"/>
              </a:spcBef>
              <a:buSzPct val="60000"/>
              <a:buFont typeface="Wingdings" panose="05000000000000000000" pitchFamily="2" charset="2"/>
              <a:buChar char="q"/>
            </a:pPr>
            <a:r>
              <a:rPr lang="en-US" sz="2600" dirty="0">
                <a:latin typeface="Calibri" panose="020F0502020204030204" pitchFamily="34" charset="0"/>
              </a:rPr>
              <a:t>Added or dropped members in </a:t>
            </a:r>
            <a:r>
              <a:rPr lang="en-US" sz="2600" dirty="0" smtClean="0">
                <a:latin typeface="Calibri" panose="020F0502020204030204" pitchFamily="34" charset="0"/>
              </a:rPr>
              <a:t>their plan.</a:t>
            </a:r>
            <a:endParaRPr lang="en-US" sz="2600" dirty="0">
              <a:latin typeface="Calibri" panose="020F0502020204030204" pitchFamily="34" charset="0"/>
            </a:endParaRPr>
          </a:p>
        </p:txBody>
      </p:sp>
      <p:sp>
        <p:nvSpPr>
          <p:cNvPr id="5" name="Date Placeholder 2"/>
          <p:cNvSpPr txBox="1">
            <a:spLocks/>
          </p:cNvSpPr>
          <p:nvPr/>
        </p:nvSpPr>
        <p:spPr>
          <a:xfrm>
            <a:off x="457200" y="6340475"/>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smtClean="0">
                <a:latin typeface="Calibri" panose="020F0502020204030204" pitchFamily="34" charset="0"/>
              </a:rPr>
              <a:t>March </a:t>
            </a:r>
            <a:r>
              <a:rPr lang="en-US" sz="1200" dirty="0" smtClean="0">
                <a:latin typeface="Calibri" panose="020F0502020204030204" pitchFamily="34" charset="0"/>
              </a:rPr>
              <a:t>2016</a:t>
            </a:r>
            <a:endParaRPr lang="en-US" sz="1200" dirty="0">
              <a:latin typeface="Calibri" panose="020F0502020204030204" pitchFamily="34" charset="0"/>
            </a:endParaRPr>
          </a:p>
        </p:txBody>
      </p:sp>
      <p:sp>
        <p:nvSpPr>
          <p:cNvPr id="11" name="Footer Placeholder 13"/>
          <p:cNvSpPr txBox="1">
            <a:spLocks/>
          </p:cNvSpPr>
          <p:nvPr/>
        </p:nvSpPr>
        <p:spPr>
          <a:xfrm>
            <a:off x="2590800" y="6340475"/>
            <a:ext cx="3962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smtClean="0">
                <a:latin typeface="Calibri" panose="020F0502020204030204" pitchFamily="34" charset="0"/>
              </a:rPr>
              <a:t>Marketplace Coverage and Taxes</a:t>
            </a:r>
            <a:endParaRPr lang="en-US" sz="1200" dirty="0">
              <a:latin typeface="Calibri" panose="020F0502020204030204" pitchFamily="34" charset="0"/>
            </a:endParaRPr>
          </a:p>
        </p:txBody>
      </p:sp>
      <p:sp>
        <p:nvSpPr>
          <p:cNvPr id="12" name="Slide Number Placeholder 4"/>
          <p:cNvSpPr>
            <a:spLocks noGrp="1"/>
          </p:cNvSpPr>
          <p:nvPr>
            <p:ph type="sldNum" sz="quarter" idx="4"/>
          </p:nvPr>
        </p:nvSpPr>
        <p:spPr/>
        <p:txBody>
          <a:bodyPr/>
          <a:lstStyle/>
          <a:p>
            <a:r>
              <a:rPr lang="en-US" dirty="0"/>
              <a:t>9</a:t>
            </a:r>
          </a:p>
        </p:txBody>
      </p:sp>
    </p:spTree>
    <p:extLst>
      <p:ext uri="{BB962C8B-B14F-4D97-AF65-F5344CB8AC3E}">
        <p14:creationId xmlns:p14="http://schemas.microsoft.com/office/powerpoint/2010/main" val="186961854"/>
      </p:ext>
    </p:extLst>
  </p:cSld>
  <p:clrMapOvr>
    <a:masterClrMapping/>
  </p:clrMapOvr>
  <p:timing>
    <p:tnLst>
      <p:par>
        <p:cTn id="1" dur="indefinite" restart="never" nodeType="tmRoot"/>
      </p:par>
    </p:tnLst>
  </p:timing>
</p:sld>
</file>

<file path=ppt/theme/theme1.xml><?xml version="1.0" encoding="utf-8"?>
<a:theme xmlns:a="http://schemas.openxmlformats.org/drawingml/2006/main" name="CMS_template">
  <a:themeElements>
    <a:clrScheme name="CMS">
      <a:dk1>
        <a:sysClr val="windowText" lastClr="000000"/>
      </a:dk1>
      <a:lt1>
        <a:sysClr val="window" lastClr="FFFFFF"/>
      </a:lt1>
      <a:dk2>
        <a:srgbClr val="1F497D"/>
      </a:dk2>
      <a:lt2>
        <a:srgbClr val="6B94C7"/>
      </a:lt2>
      <a:accent1>
        <a:srgbClr val="2F527D"/>
      </a:accent1>
      <a:accent2>
        <a:srgbClr val="FAD94C"/>
      </a:accent2>
      <a:accent3>
        <a:srgbClr val="C0C0C0"/>
      </a:accent3>
      <a:accent4>
        <a:srgbClr val="FDF699"/>
      </a:accent4>
      <a:accent5>
        <a:srgbClr val="72A3C4"/>
      </a:accent5>
      <a:accent6>
        <a:srgbClr val="5C5C5C"/>
      </a:accent6>
      <a:hlink>
        <a:srgbClr val="000000"/>
      </a:hlink>
      <a:folHlink>
        <a:srgbClr val="00000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2015 Blue Section Header - bulleted lis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999504900F8934B8FB4823C8925493F" ma:contentTypeVersion="0" ma:contentTypeDescription="Create a new document." ma:contentTypeScope="" ma:versionID="40af39bbd59dc73cc1776b3611c4120f">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9FDD8C59-090B-4900-8B04-F3D2EA459B38}">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0514C897-14B4-45C9-A041-3FE7934677EF}">
  <ds:schemaRefs>
    <ds:schemaRef ds:uri="http://schemas.microsoft.com/sharepoint/v3/contenttype/forms"/>
  </ds:schemaRefs>
</ds:datastoreItem>
</file>

<file path=customXml/itemProps3.xml><?xml version="1.0" encoding="utf-8"?>
<ds:datastoreItem xmlns:ds="http://schemas.openxmlformats.org/officeDocument/2006/customXml" ds:itemID="{CE0231BB-297C-44F6-83B8-CE15B8D4D6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44665</TotalTime>
  <Words>7916</Words>
  <Application>Microsoft Office PowerPoint</Application>
  <PresentationFormat>On-screen Show (4:3)</PresentationFormat>
  <Paragraphs>738</Paragraphs>
  <Slides>45</Slides>
  <Notes>45</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45</vt:i4>
      </vt:variant>
    </vt:vector>
  </HeadingPairs>
  <TitlesOfParts>
    <vt:vector size="56" baseType="lpstr">
      <vt:lpstr>MS Gothic</vt:lpstr>
      <vt:lpstr>Arial</vt:lpstr>
      <vt:lpstr>Calibri</vt:lpstr>
      <vt:lpstr>Constantia</vt:lpstr>
      <vt:lpstr>Courier New</vt:lpstr>
      <vt:lpstr>Geneva</vt:lpstr>
      <vt:lpstr>Times New Roman</vt:lpstr>
      <vt:lpstr>Wingdings</vt:lpstr>
      <vt:lpstr>CMS_template</vt:lpstr>
      <vt:lpstr>2015 Blue Section Header - bulleted list</vt:lpstr>
      <vt:lpstr>Office Theme</vt:lpstr>
      <vt:lpstr> Marketplace Coverage and Taxes </vt:lpstr>
      <vt:lpstr>Health Insurance Coverage Affects Consumer Taxes</vt:lpstr>
      <vt:lpstr>Consumers Must File Their Taxes When Claiming a Premium Tax Credit (PTC)</vt:lpstr>
      <vt:lpstr>Overview</vt:lpstr>
      <vt:lpstr>Consumer Audiences</vt:lpstr>
      <vt:lpstr>Non-Marketplace Coverage</vt:lpstr>
      <vt:lpstr>Form 1095-A For Marketplace Consumers</vt:lpstr>
      <vt:lpstr>Form 1095-B and 1095-C</vt:lpstr>
      <vt:lpstr>General Consumer Outreach</vt:lpstr>
      <vt:lpstr>Outreach to Consumers with Prior Coverage Year Corrections</vt:lpstr>
      <vt:lpstr>Why Form 1095-A May Need Corrections</vt:lpstr>
      <vt:lpstr>Identifying Form 1095-A Data Issues</vt:lpstr>
      <vt:lpstr>What CMS will do if Consumers Think  Form 1095-A Data Elements are Wrong</vt:lpstr>
      <vt:lpstr>How to Report Form 1095-A Data Issues </vt:lpstr>
      <vt:lpstr>Corrected Form 1095-As</vt:lpstr>
      <vt:lpstr>Form 1095-A Reprints or Copies</vt:lpstr>
      <vt:lpstr>Understanding the Monthly Premium Amount  on Form 1095-A</vt:lpstr>
      <vt:lpstr>Monthly Advanced Payment of the  Premium Tax Credit (APTC) on Form 1095-A</vt:lpstr>
      <vt:lpstr>How Stand Alone Dental Plan (SADP) Premiums are Reported on Form 1095-A </vt:lpstr>
      <vt:lpstr>Stand Alone Dental Plans (SADPs)  are Included on Form 1095-A </vt:lpstr>
      <vt:lpstr>What is the Premium Tax Credit (PTC)?</vt:lpstr>
      <vt:lpstr>Ways to Use a Premium Tax Credit</vt:lpstr>
      <vt:lpstr>Report All Changes</vt:lpstr>
      <vt:lpstr>What’s the Difference Between APTC and PTC?</vt:lpstr>
      <vt:lpstr>How Consumers Get the  Premium Tax Credit (PTC)?</vt:lpstr>
      <vt:lpstr>What’s Advance Payment of the Premium Tax Credit (APTC) Reconciliation?</vt:lpstr>
      <vt:lpstr>Advance Payment of the Premium Tax Credit (APTC) Reconciliation</vt:lpstr>
      <vt:lpstr>Excess Advance Premium Tax Credit Repayment Limitation</vt:lpstr>
      <vt:lpstr>IRS and Tax Filing Information</vt:lpstr>
      <vt:lpstr>IRS and Tax Filing Information Continued</vt:lpstr>
      <vt:lpstr>New for 2016 – Failure to File and Reconcile (FTR)</vt:lpstr>
      <vt:lpstr>Individual Shared Responsibility Payment (Fee)</vt:lpstr>
      <vt:lpstr>Fee Amount if the Consumer Didn’t Have Any Health Insurance</vt:lpstr>
      <vt:lpstr>Fee Amount if the Consumer Had Health Insurance for Part of 2015</vt:lpstr>
      <vt:lpstr>Exemption Approval Notice</vt:lpstr>
      <vt:lpstr>Exemptions Resources</vt:lpstr>
      <vt:lpstr>The Role of Assisters  During Tax Season</vt:lpstr>
      <vt:lpstr>Resources for Assisters and Partners</vt:lpstr>
      <vt:lpstr>Resources </vt:lpstr>
      <vt:lpstr>Tax Tool</vt:lpstr>
      <vt:lpstr>Tax Tool Information</vt:lpstr>
      <vt:lpstr>Tax Resources </vt:lpstr>
      <vt:lpstr>Free Tax Preparation</vt:lpstr>
      <vt:lpstr>Fact Sheets and Tax Instructions</vt:lpstr>
      <vt:lpstr>Publications and Tax Tool</vt:lpstr>
    </vt:vector>
  </TitlesOfParts>
  <Company>CMS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CMS</dc:creator>
  <cp:lastModifiedBy>SUSAN GUSTAFSON</cp:lastModifiedBy>
  <cp:revision>1718</cp:revision>
  <cp:lastPrinted>2016-01-20T13:42:49Z</cp:lastPrinted>
  <dcterms:created xsi:type="dcterms:W3CDTF">2012-02-10T20:51:24Z</dcterms:created>
  <dcterms:modified xsi:type="dcterms:W3CDTF">2016-03-08T21:50:33Z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0x010100C999504900F8934B8FB4823C8925493F</vt:lpwstr>
  </property>
  <property fmtid="{D5CDD505-2E9C-101B-9397-08002B2CF9AE}" pid="4" name="_AdHocReviewCycleID">
    <vt:i4>1006735374</vt:i4>
  </property>
  <property fmtid="{D5CDD505-2E9C-101B-9397-08002B2CF9AE}" pid="5" name="_EmailSubject">
    <vt:lpwstr>Marketplace and Taxes PPT-CORRECTION</vt:lpwstr>
  </property>
  <property fmtid="{D5CDD505-2E9C-101B-9397-08002B2CF9AE}" pid="6" name="_AuthorEmail">
    <vt:lpwstr>Melissa.Moreno@cms.hhs.gov</vt:lpwstr>
  </property>
  <property fmtid="{D5CDD505-2E9C-101B-9397-08002B2CF9AE}" pid="7" name="_AuthorEmailDisplayName">
    <vt:lpwstr>Moreno, Melissa A. (CMS/OC)</vt:lpwstr>
  </property>
  <property fmtid="{D5CDD505-2E9C-101B-9397-08002B2CF9AE}" pid="8" name="_PreviousAdHocReviewCycleID">
    <vt:i4>1835436142</vt:i4>
  </property>
</Properties>
</file>