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 id="2147483678" r:id="rId2"/>
  </p:sldMasterIdLst>
  <p:notesMasterIdLst>
    <p:notesMasterId r:id="rId24"/>
  </p:notesMasterIdLst>
  <p:handoutMasterIdLst>
    <p:handoutMasterId r:id="rId25"/>
  </p:handoutMasterIdLst>
  <p:sldIdLst>
    <p:sldId id="296" r:id="rId3"/>
    <p:sldId id="295" r:id="rId4"/>
    <p:sldId id="282" r:id="rId5"/>
    <p:sldId id="299" r:id="rId6"/>
    <p:sldId id="258" r:id="rId7"/>
    <p:sldId id="297" r:id="rId8"/>
    <p:sldId id="283" r:id="rId9"/>
    <p:sldId id="298" r:id="rId10"/>
    <p:sldId id="301" r:id="rId11"/>
    <p:sldId id="290" r:id="rId12"/>
    <p:sldId id="300" r:id="rId13"/>
    <p:sldId id="278" r:id="rId14"/>
    <p:sldId id="275" r:id="rId15"/>
    <p:sldId id="274" r:id="rId16"/>
    <p:sldId id="287" r:id="rId17"/>
    <p:sldId id="294" r:id="rId18"/>
    <p:sldId id="265" r:id="rId19"/>
    <p:sldId id="288" r:id="rId20"/>
    <p:sldId id="266" r:id="rId21"/>
    <p:sldId id="302" r:id="rId22"/>
    <p:sldId id="292" r:id="rId23"/>
  </p:sldIdLst>
  <p:sldSz cx="9144000" cy="6858000" type="screen4x3"/>
  <p:notesSz cx="7019925" cy="9305925"/>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1" userDrawn="1">
          <p15:clr>
            <a:srgbClr val="A4A3A4"/>
          </p15:clr>
        </p15:guide>
        <p15:guide id="2" pos="221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initials="S" lastIdx="1" clrIdx="0"/>
  <p:cmAuthor id="1" name="Melissa Moreno" initials="MM" lastIdx="28" clrIdx="1"/>
  <p:cmAuthor id="2" name="HILARY DALIN" initials="HD" lastIdx="9" clrIdx="2"/>
  <p:cmAuthor id="3" name="Jill Gotts" initials="JMG" lastIdx="18" clrIdx="3"/>
  <p:cmAuthor id="4" name="JILL GOTTS" initials="JG" lastIdx="6" clrIdx="4">
    <p:extLst>
      <p:ext uri="{19B8F6BF-5375-455C-9EA6-DF929625EA0E}">
        <p15:presenceInfo xmlns:p15="http://schemas.microsoft.com/office/powerpoint/2012/main" userId="S-1-5-21-4095628063-3556742122-3606576086-75655" providerId="AD"/>
      </p:ext>
    </p:extLst>
  </p:cmAuthor>
  <p:cmAuthor id="5" name="Deborah Steinberg" initials="DS" lastIdx="31" clrIdx="5">
    <p:extLst>
      <p:ext uri="{19B8F6BF-5375-455C-9EA6-DF929625EA0E}">
        <p15:presenceInfo xmlns:p15="http://schemas.microsoft.com/office/powerpoint/2012/main" userId="S-1-5-21-4095628063-3556742122-3606576086-1587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124" autoAdjust="0"/>
  </p:normalViewPr>
  <p:slideViewPr>
    <p:cSldViewPr snapToGrid="0" snapToObjects="1">
      <p:cViewPr>
        <p:scale>
          <a:sx n="60" d="100"/>
          <a:sy n="60" d="100"/>
        </p:scale>
        <p:origin x="2388" y="8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80" d="100"/>
          <a:sy n="80" d="100"/>
        </p:scale>
        <p:origin x="570" y="-306"/>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1968" cy="465296"/>
          </a:xfrm>
          <a:prstGeom prst="rect">
            <a:avLst/>
          </a:prstGeom>
        </p:spPr>
        <p:txBody>
          <a:bodyPr vert="horz" lIns="93263" tIns="46633" rIns="93263" bIns="46633" rtlCol="0"/>
          <a:lstStyle>
            <a:lvl1pPr algn="l">
              <a:defRPr sz="1200"/>
            </a:lvl1pPr>
          </a:lstStyle>
          <a:p>
            <a:endParaRPr lang="en-US" dirty="0"/>
          </a:p>
        </p:txBody>
      </p:sp>
      <p:sp>
        <p:nvSpPr>
          <p:cNvPr id="3" name="Date Placeholder 2"/>
          <p:cNvSpPr>
            <a:spLocks noGrp="1"/>
          </p:cNvSpPr>
          <p:nvPr>
            <p:ph type="dt" sz="quarter" idx="1"/>
          </p:nvPr>
        </p:nvSpPr>
        <p:spPr>
          <a:xfrm>
            <a:off x="3976334" y="0"/>
            <a:ext cx="3041968" cy="465296"/>
          </a:xfrm>
          <a:prstGeom prst="rect">
            <a:avLst/>
          </a:prstGeom>
        </p:spPr>
        <p:txBody>
          <a:bodyPr vert="horz" lIns="93263" tIns="46633" rIns="93263" bIns="46633" rtlCol="0"/>
          <a:lstStyle>
            <a:lvl1pPr algn="r">
              <a:defRPr sz="1200"/>
            </a:lvl1pPr>
          </a:lstStyle>
          <a:p>
            <a:fld id="{8D0C3704-9CE0-3847-8524-A349A2B7BC16}" type="datetimeFigureOut">
              <a:rPr lang="en-US" smtClean="0"/>
              <a:t>11/14/2016</a:t>
            </a:fld>
            <a:endParaRPr lang="en-US" dirty="0"/>
          </a:p>
        </p:txBody>
      </p:sp>
      <p:sp>
        <p:nvSpPr>
          <p:cNvPr id="4" name="Footer Placeholder 3"/>
          <p:cNvSpPr>
            <a:spLocks noGrp="1"/>
          </p:cNvSpPr>
          <p:nvPr>
            <p:ph type="ftr" sz="quarter" idx="2"/>
          </p:nvPr>
        </p:nvSpPr>
        <p:spPr>
          <a:xfrm>
            <a:off x="1" y="8839014"/>
            <a:ext cx="3041968" cy="465296"/>
          </a:xfrm>
          <a:prstGeom prst="rect">
            <a:avLst/>
          </a:prstGeom>
        </p:spPr>
        <p:txBody>
          <a:bodyPr vert="horz" lIns="93263" tIns="46633" rIns="93263" bIns="4663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6334" y="8839014"/>
            <a:ext cx="3041968" cy="465296"/>
          </a:xfrm>
          <a:prstGeom prst="rect">
            <a:avLst/>
          </a:prstGeom>
        </p:spPr>
        <p:txBody>
          <a:bodyPr vert="horz" lIns="93263" tIns="46633" rIns="93263" bIns="46633" rtlCol="0" anchor="b"/>
          <a:lstStyle>
            <a:lvl1pPr algn="r">
              <a:defRPr sz="1200"/>
            </a:lvl1pPr>
          </a:lstStyle>
          <a:p>
            <a:fld id="{E3BED9A9-6ED6-744D-9A30-E2FACBD67023}" type="slidenum">
              <a:rPr lang="en-US" smtClean="0"/>
              <a:t>‹#›</a:t>
            </a:fld>
            <a:endParaRPr lang="en-US" dirty="0"/>
          </a:p>
        </p:txBody>
      </p:sp>
    </p:spTree>
    <p:extLst>
      <p:ext uri="{BB962C8B-B14F-4D97-AF65-F5344CB8AC3E}">
        <p14:creationId xmlns:p14="http://schemas.microsoft.com/office/powerpoint/2010/main" val="1286719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1968" cy="465296"/>
          </a:xfrm>
          <a:prstGeom prst="rect">
            <a:avLst/>
          </a:prstGeom>
        </p:spPr>
        <p:txBody>
          <a:bodyPr vert="horz" lIns="93263" tIns="46633" rIns="93263" bIns="46633" rtlCol="0"/>
          <a:lstStyle>
            <a:lvl1pPr algn="l">
              <a:defRPr sz="1200"/>
            </a:lvl1pPr>
          </a:lstStyle>
          <a:p>
            <a:endParaRPr lang="en-US" dirty="0"/>
          </a:p>
        </p:txBody>
      </p:sp>
      <p:sp>
        <p:nvSpPr>
          <p:cNvPr id="3" name="Date Placeholder 2"/>
          <p:cNvSpPr>
            <a:spLocks noGrp="1"/>
          </p:cNvSpPr>
          <p:nvPr>
            <p:ph type="dt" idx="1"/>
          </p:nvPr>
        </p:nvSpPr>
        <p:spPr>
          <a:xfrm>
            <a:off x="3976334" y="0"/>
            <a:ext cx="3041968" cy="465296"/>
          </a:xfrm>
          <a:prstGeom prst="rect">
            <a:avLst/>
          </a:prstGeom>
        </p:spPr>
        <p:txBody>
          <a:bodyPr vert="horz" lIns="93263" tIns="46633" rIns="93263" bIns="46633" rtlCol="0"/>
          <a:lstStyle>
            <a:lvl1pPr algn="r">
              <a:defRPr sz="1200"/>
            </a:lvl1pPr>
          </a:lstStyle>
          <a:p>
            <a:fld id="{41B99CD6-DF3F-274D-AE34-E033506AE468}" type="datetimeFigureOut">
              <a:rPr lang="en-US" smtClean="0"/>
              <a:t>11/14/2016</a:t>
            </a:fld>
            <a:endParaRPr lang="en-US" dirty="0"/>
          </a:p>
        </p:txBody>
      </p:sp>
      <p:sp>
        <p:nvSpPr>
          <p:cNvPr id="4" name="Slide Image Placeholder 3"/>
          <p:cNvSpPr>
            <a:spLocks noGrp="1" noRot="1" noChangeAspect="1"/>
          </p:cNvSpPr>
          <p:nvPr>
            <p:ph type="sldImg" idx="2"/>
          </p:nvPr>
        </p:nvSpPr>
        <p:spPr>
          <a:xfrm>
            <a:off x="1182688" y="696913"/>
            <a:ext cx="4654550" cy="3490912"/>
          </a:xfrm>
          <a:prstGeom prst="rect">
            <a:avLst/>
          </a:prstGeom>
          <a:noFill/>
          <a:ln w="12700">
            <a:solidFill>
              <a:prstClr val="black"/>
            </a:solidFill>
          </a:ln>
        </p:spPr>
        <p:txBody>
          <a:bodyPr vert="horz" lIns="93263" tIns="46633" rIns="93263" bIns="46633"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63" tIns="46633" rIns="93263" bIns="4663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39014"/>
            <a:ext cx="3041968" cy="465296"/>
          </a:xfrm>
          <a:prstGeom prst="rect">
            <a:avLst/>
          </a:prstGeom>
        </p:spPr>
        <p:txBody>
          <a:bodyPr vert="horz" lIns="93263" tIns="46633" rIns="93263" bIns="4663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6334" y="8839014"/>
            <a:ext cx="3041968" cy="465296"/>
          </a:xfrm>
          <a:prstGeom prst="rect">
            <a:avLst/>
          </a:prstGeom>
        </p:spPr>
        <p:txBody>
          <a:bodyPr vert="horz" lIns="93263" tIns="46633" rIns="93263" bIns="46633" rtlCol="0" anchor="b"/>
          <a:lstStyle>
            <a:lvl1pPr algn="r">
              <a:defRPr sz="1200"/>
            </a:lvl1pPr>
          </a:lstStyle>
          <a:p>
            <a:fld id="{147BCC18-8B0D-214B-B45C-06EB053E7647}" type="slidenum">
              <a:rPr lang="en-US" smtClean="0"/>
              <a:t>‹#›</a:t>
            </a:fld>
            <a:endParaRPr lang="en-US" dirty="0"/>
          </a:p>
        </p:txBody>
      </p:sp>
    </p:spTree>
    <p:extLst>
      <p:ext uri="{BB962C8B-B14F-4D97-AF65-F5344CB8AC3E}">
        <p14:creationId xmlns:p14="http://schemas.microsoft.com/office/powerpoint/2010/main" val="169867765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arketplace.cms.gov/"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21"/>
              </a:spcBef>
            </a:pPr>
            <a:r>
              <a:rPr lang="en-US" dirty="0" smtClean="0"/>
              <a:t>This </a:t>
            </a:r>
            <a:r>
              <a:rPr lang="en-US" dirty="0"/>
              <a:t>presentation provides an overview of the </a:t>
            </a:r>
            <a:r>
              <a:rPr lang="en-US" dirty="0" smtClean="0"/>
              <a:t>Marketplace</a:t>
            </a:r>
            <a:r>
              <a:rPr lang="en-US" baseline="0" dirty="0" smtClean="0"/>
              <a:t> Eligibility Appeals Process.</a:t>
            </a:r>
            <a:r>
              <a:rPr lang="en-US" baseline="0" dirty="0">
                <a:solidFill>
                  <a:prstClr val="black"/>
                </a:solidFill>
              </a:rPr>
              <a:t> </a:t>
            </a:r>
            <a:r>
              <a:rPr lang="en-US" dirty="0" smtClean="0">
                <a:solidFill>
                  <a:prstClr val="black"/>
                </a:solidFill>
              </a:rPr>
              <a:t>This </a:t>
            </a:r>
            <a:r>
              <a:rPr lang="en-US" dirty="0">
                <a:solidFill>
                  <a:prstClr val="black"/>
                </a:solidFill>
              </a:rPr>
              <a:t>training presentation was developed and approved by the Centers for Medicare &amp; Medicaid Services (CMS), the federal agency that administers Medicare, Medicaid, the Children’s Health Insurance Program (CHIP), and the Federally-facilitated Health Insurance </a:t>
            </a:r>
            <a:r>
              <a:rPr lang="en-US" dirty="0" smtClean="0">
                <a:solidFill>
                  <a:prstClr val="black"/>
                </a:solidFill>
              </a:rPr>
              <a:t>Marketplace. </a:t>
            </a:r>
            <a:r>
              <a:rPr lang="en-US" dirty="0">
                <a:solidFill>
                  <a:prstClr val="black"/>
                </a:solidFill>
              </a:rPr>
              <a:t>The information in this module was correct as of </a:t>
            </a:r>
            <a:r>
              <a:rPr lang="en-US" dirty="0" smtClean="0">
                <a:solidFill>
                  <a:prstClr val="black"/>
                </a:solidFill>
              </a:rPr>
              <a:t>November 2016. </a:t>
            </a:r>
            <a:r>
              <a:rPr lang="en-US" dirty="0">
                <a:solidFill>
                  <a:prstClr val="black"/>
                </a:solidFill>
              </a:rPr>
              <a:t>To check for an updated version, visit </a:t>
            </a:r>
            <a:r>
              <a:rPr lang="en-US" dirty="0">
                <a:solidFill>
                  <a:prstClr val="black"/>
                </a:solidFill>
                <a:hlinkClick r:id="rId3"/>
              </a:rPr>
              <a:t>Marketplace.cms.gov</a:t>
            </a:r>
            <a:r>
              <a:rPr lang="en-US" dirty="0">
                <a:solidFill>
                  <a:prstClr val="black"/>
                </a:solidFill>
              </a:rPr>
              <a:t>.</a:t>
            </a: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1</a:t>
            </a:fld>
            <a:endParaRPr lang="en-US" dirty="0"/>
          </a:p>
        </p:txBody>
      </p:sp>
    </p:spTree>
    <p:extLst>
      <p:ext uri="{BB962C8B-B14F-4D97-AF65-F5344CB8AC3E}">
        <p14:creationId xmlns:p14="http://schemas.microsoft.com/office/powerpoint/2010/main" val="3042916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23995" y="4342766"/>
            <a:ext cx="5927936" cy="4110117"/>
          </a:xfrm>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EFA87BB9-CDB7-42F1-A4FD-32CAE01FAC8B}" type="slidenum">
              <a:rPr lang="en-US" smtClean="0"/>
              <a:pPr/>
              <a:t>10</a:t>
            </a:fld>
            <a:endParaRPr lang="en-US" dirty="0"/>
          </a:p>
        </p:txBody>
      </p:sp>
    </p:spTree>
    <p:extLst>
      <p:ext uri="{BB962C8B-B14F-4D97-AF65-F5344CB8AC3E}">
        <p14:creationId xmlns:p14="http://schemas.microsoft.com/office/powerpoint/2010/main" val="3349078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34126" y="4271573"/>
            <a:ext cx="5951676" cy="4576684"/>
          </a:xfrm>
        </p:spPr>
        <p:txBody>
          <a:bodyPr>
            <a:normAutofit/>
          </a:bodyPr>
          <a:lstStyle/>
          <a:p>
            <a:endParaRPr lang="en-US" dirty="0">
              <a:latin typeface="Calibri" pitchFamily="34" charset="0"/>
              <a:cs typeface="Calibri" pitchFamily="34" charset="0"/>
            </a:endParaRPr>
          </a:p>
        </p:txBody>
      </p:sp>
      <p:sp>
        <p:nvSpPr>
          <p:cNvPr id="5" name="Slide Number Placeholder 4"/>
          <p:cNvSpPr>
            <a:spLocks noGrp="1"/>
          </p:cNvSpPr>
          <p:nvPr>
            <p:ph type="sldNum" sz="quarter" idx="11"/>
          </p:nvPr>
        </p:nvSpPr>
        <p:spPr/>
        <p:txBody>
          <a:bodyPr/>
          <a:lstStyle/>
          <a:p>
            <a:fld id="{EFA87BB9-CDB7-42F1-A4FD-32CAE01FAC8B}" type="slidenum">
              <a:rPr lang="en-US" smtClean="0"/>
              <a:pPr/>
              <a:t>12</a:t>
            </a:fld>
            <a:endParaRPr lang="en-US" dirty="0"/>
          </a:p>
        </p:txBody>
      </p:sp>
    </p:spTree>
    <p:extLst>
      <p:ext uri="{BB962C8B-B14F-4D97-AF65-F5344CB8AC3E}">
        <p14:creationId xmlns:p14="http://schemas.microsoft.com/office/powerpoint/2010/main" val="123494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34126" y="4271573"/>
            <a:ext cx="5951676" cy="4576684"/>
          </a:xfrm>
        </p:spPr>
        <p:txBody>
          <a:bodyPr>
            <a:normAutofit/>
          </a:bodyPr>
          <a:lstStyle/>
          <a:p>
            <a:endParaRPr lang="en-US" dirty="0">
              <a:latin typeface="Calibri" pitchFamily="34" charset="0"/>
              <a:cs typeface="Calibri" pitchFamily="34" charset="0"/>
            </a:endParaRPr>
          </a:p>
        </p:txBody>
      </p:sp>
      <p:sp>
        <p:nvSpPr>
          <p:cNvPr id="5" name="Slide Number Placeholder 4"/>
          <p:cNvSpPr>
            <a:spLocks noGrp="1"/>
          </p:cNvSpPr>
          <p:nvPr>
            <p:ph type="sldNum" sz="quarter" idx="11"/>
          </p:nvPr>
        </p:nvSpPr>
        <p:spPr/>
        <p:txBody>
          <a:bodyPr/>
          <a:lstStyle/>
          <a:p>
            <a:fld id="{EFA87BB9-CDB7-42F1-A4FD-32CAE01FAC8B}" type="slidenum">
              <a:rPr lang="en-US" smtClean="0"/>
              <a:pPr/>
              <a:t>13</a:t>
            </a:fld>
            <a:endParaRPr lang="en-US" dirty="0"/>
          </a:p>
        </p:txBody>
      </p:sp>
    </p:spTree>
    <p:extLst>
      <p:ext uri="{BB962C8B-B14F-4D97-AF65-F5344CB8AC3E}">
        <p14:creationId xmlns:p14="http://schemas.microsoft.com/office/powerpoint/2010/main" val="1234944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34126" y="4271573"/>
            <a:ext cx="5951676" cy="4576684"/>
          </a:xfrm>
        </p:spPr>
        <p:txBody>
          <a:bodyPr>
            <a:normAutofit/>
          </a:bodyPr>
          <a:lstStyle/>
          <a:p>
            <a:endParaRPr lang="en-US" dirty="0">
              <a:latin typeface="Calibri" pitchFamily="34" charset="0"/>
              <a:cs typeface="Calibri" pitchFamily="34" charset="0"/>
            </a:endParaRPr>
          </a:p>
        </p:txBody>
      </p:sp>
      <p:sp>
        <p:nvSpPr>
          <p:cNvPr id="5" name="Slide Number Placeholder 4"/>
          <p:cNvSpPr>
            <a:spLocks noGrp="1"/>
          </p:cNvSpPr>
          <p:nvPr>
            <p:ph type="sldNum" sz="quarter" idx="11"/>
          </p:nvPr>
        </p:nvSpPr>
        <p:spPr/>
        <p:txBody>
          <a:bodyPr/>
          <a:lstStyle/>
          <a:p>
            <a:fld id="{EFA87BB9-CDB7-42F1-A4FD-32CAE01FAC8B}" type="slidenum">
              <a:rPr lang="en-US" smtClean="0"/>
              <a:pPr/>
              <a:t>14</a:t>
            </a:fld>
            <a:endParaRPr lang="en-US" dirty="0"/>
          </a:p>
        </p:txBody>
      </p:sp>
    </p:spTree>
    <p:extLst>
      <p:ext uri="{BB962C8B-B14F-4D97-AF65-F5344CB8AC3E}">
        <p14:creationId xmlns:p14="http://schemas.microsoft.com/office/powerpoint/2010/main" val="1234944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7BCC18-8B0D-214B-B45C-06EB053E7647}" type="slidenum">
              <a:rPr lang="en-US" smtClean="0"/>
              <a:t>15</a:t>
            </a:fld>
            <a:endParaRPr lang="en-US" dirty="0"/>
          </a:p>
        </p:txBody>
      </p:sp>
    </p:spTree>
    <p:extLst>
      <p:ext uri="{BB962C8B-B14F-4D97-AF65-F5344CB8AC3E}">
        <p14:creationId xmlns:p14="http://schemas.microsoft.com/office/powerpoint/2010/main" val="1910191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23995" y="4342766"/>
            <a:ext cx="5927936" cy="4110117"/>
          </a:xfrm>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EFA87BB9-CDB7-42F1-A4FD-32CAE01FAC8B}" type="slidenum">
              <a:rPr lang="en-US" smtClean="0"/>
              <a:pPr/>
              <a:t>16</a:t>
            </a:fld>
            <a:endParaRPr lang="en-US" dirty="0"/>
          </a:p>
        </p:txBody>
      </p:sp>
    </p:spTree>
    <p:extLst>
      <p:ext uri="{BB962C8B-B14F-4D97-AF65-F5344CB8AC3E}">
        <p14:creationId xmlns:p14="http://schemas.microsoft.com/office/powerpoint/2010/main" val="3305288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992" y="4420317"/>
            <a:ext cx="5783808" cy="4652961"/>
          </a:xfrm>
        </p:spPr>
        <p:txBody>
          <a:bodyPr>
            <a:normAutofit/>
          </a:bodyPr>
          <a:lstStyle/>
          <a:p>
            <a:pPr>
              <a:spcBef>
                <a:spcPts val="612"/>
              </a:spcBef>
            </a:pPr>
            <a:endParaRPr lang="en-US" dirty="0"/>
          </a:p>
        </p:txBody>
      </p:sp>
      <p:sp>
        <p:nvSpPr>
          <p:cNvPr id="5" name="Slide Number Placeholder 4"/>
          <p:cNvSpPr>
            <a:spLocks noGrp="1"/>
          </p:cNvSpPr>
          <p:nvPr>
            <p:ph type="sldNum" sz="quarter" idx="11"/>
          </p:nvPr>
        </p:nvSpPr>
        <p:spPr/>
        <p:txBody>
          <a:bodyPr/>
          <a:lstStyle/>
          <a:p>
            <a:fld id="{EFA87BB9-CDB7-42F1-A4FD-32CAE01FAC8B}" type="slidenum">
              <a:rPr lang="en-US" smtClean="0"/>
              <a:pPr/>
              <a:t>17</a:t>
            </a:fld>
            <a:endParaRPr lang="en-US" dirty="0"/>
          </a:p>
        </p:txBody>
      </p:sp>
    </p:spTree>
    <p:extLst>
      <p:ext uri="{BB962C8B-B14F-4D97-AF65-F5344CB8AC3E}">
        <p14:creationId xmlns:p14="http://schemas.microsoft.com/office/powerpoint/2010/main" val="1234944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7BCC18-8B0D-214B-B45C-06EB053E7647}" type="slidenum">
              <a:rPr lang="en-US" smtClean="0"/>
              <a:t>18</a:t>
            </a:fld>
            <a:endParaRPr lang="en-US" dirty="0"/>
          </a:p>
        </p:txBody>
      </p:sp>
    </p:spTree>
    <p:extLst>
      <p:ext uri="{BB962C8B-B14F-4D97-AF65-F5344CB8AC3E}">
        <p14:creationId xmlns:p14="http://schemas.microsoft.com/office/powerpoint/2010/main" val="3638684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612"/>
              </a:spcBef>
            </a:pPr>
            <a:r>
              <a:rPr lang="en-US" baseline="0" dirty="0" smtClean="0"/>
              <a:t> </a:t>
            </a:r>
          </a:p>
        </p:txBody>
      </p:sp>
      <p:sp>
        <p:nvSpPr>
          <p:cNvPr id="4" name="Slide Number Placeholder 3"/>
          <p:cNvSpPr>
            <a:spLocks noGrp="1"/>
          </p:cNvSpPr>
          <p:nvPr>
            <p:ph type="sldNum" sz="quarter" idx="10"/>
          </p:nvPr>
        </p:nvSpPr>
        <p:spPr/>
        <p:txBody>
          <a:bodyPr/>
          <a:lstStyle/>
          <a:p>
            <a:fld id="{BB7BC668-EF9E-4008-A594-DB84396FB3E9}" type="slidenum">
              <a:rPr lang="en-US" smtClean="0"/>
              <a:pPr/>
              <a:t>19</a:t>
            </a:fld>
            <a:endParaRPr lang="en-US" dirty="0"/>
          </a:p>
        </p:txBody>
      </p:sp>
    </p:spTree>
    <p:extLst>
      <p:ext uri="{BB962C8B-B14F-4D97-AF65-F5344CB8AC3E}">
        <p14:creationId xmlns:p14="http://schemas.microsoft.com/office/powerpoint/2010/main" val="1459368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612"/>
              </a:spcBef>
            </a:pPr>
            <a:r>
              <a:rPr lang="en-US" baseline="0" dirty="0" smtClean="0"/>
              <a:t> </a:t>
            </a:r>
          </a:p>
        </p:txBody>
      </p:sp>
      <p:sp>
        <p:nvSpPr>
          <p:cNvPr id="4" name="Slide Number Placeholder 3"/>
          <p:cNvSpPr>
            <a:spLocks noGrp="1"/>
          </p:cNvSpPr>
          <p:nvPr>
            <p:ph type="sldNum" sz="quarter" idx="10"/>
          </p:nvPr>
        </p:nvSpPr>
        <p:spPr/>
        <p:txBody>
          <a:bodyPr/>
          <a:lstStyle/>
          <a:p>
            <a:fld id="{BB7BC668-EF9E-4008-A594-DB84396FB3E9}" type="slidenum">
              <a:rPr lang="en-US" smtClean="0"/>
              <a:pPr/>
              <a:t>20</a:t>
            </a:fld>
            <a:endParaRPr lang="en-US" dirty="0"/>
          </a:p>
        </p:txBody>
      </p:sp>
    </p:spTree>
    <p:extLst>
      <p:ext uri="{BB962C8B-B14F-4D97-AF65-F5344CB8AC3E}">
        <p14:creationId xmlns:p14="http://schemas.microsoft.com/office/powerpoint/2010/main" val="1130574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7BCC18-8B0D-214B-B45C-06EB053E7647}" type="slidenum">
              <a:rPr lang="en-US" smtClean="0"/>
              <a:t>2</a:t>
            </a:fld>
            <a:endParaRPr lang="en-US" dirty="0"/>
          </a:p>
        </p:txBody>
      </p:sp>
    </p:spTree>
    <p:extLst>
      <p:ext uri="{BB962C8B-B14F-4D97-AF65-F5344CB8AC3E}">
        <p14:creationId xmlns:p14="http://schemas.microsoft.com/office/powerpoint/2010/main" val="978678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5" name="Slide Number Placeholder 4"/>
          <p:cNvSpPr>
            <a:spLocks noGrp="1"/>
          </p:cNvSpPr>
          <p:nvPr>
            <p:ph type="sldNum" sz="quarter" idx="11"/>
          </p:nvPr>
        </p:nvSpPr>
        <p:spPr/>
        <p:txBody>
          <a:bodyPr/>
          <a:lstStyle/>
          <a:p>
            <a:fld id="{1EE756C9-CD94-4B89-9ABD-F9ADC3002E16}"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54432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45996" y="4342768"/>
            <a:ext cx="5927936" cy="4497863"/>
          </a:xfrm>
        </p:spPr>
        <p:txBody>
          <a:bodyPr>
            <a:normAutofit/>
          </a:bodyPr>
          <a:lstStyle/>
          <a:p>
            <a:pPr>
              <a:spcBef>
                <a:spcPts val="612"/>
              </a:spcBef>
            </a:pPr>
            <a:endParaRPr lang="en-US" dirty="0">
              <a:cs typeface="Calibri" pitchFamily="34" charset="0"/>
            </a:endParaRPr>
          </a:p>
        </p:txBody>
      </p:sp>
      <p:sp>
        <p:nvSpPr>
          <p:cNvPr id="5" name="Slide Number Placeholder 4"/>
          <p:cNvSpPr>
            <a:spLocks noGrp="1"/>
          </p:cNvSpPr>
          <p:nvPr>
            <p:ph type="sldNum" sz="quarter" idx="11"/>
          </p:nvPr>
        </p:nvSpPr>
        <p:spPr/>
        <p:txBody>
          <a:bodyPr/>
          <a:lstStyle/>
          <a:p>
            <a:fld id="{EFA87BB9-CDB7-42F1-A4FD-32CAE01FAC8B}" type="slidenum">
              <a:rPr lang="en-US" smtClean="0"/>
              <a:pPr/>
              <a:t>3</a:t>
            </a:fld>
            <a:endParaRPr lang="en-US" dirty="0"/>
          </a:p>
        </p:txBody>
      </p:sp>
    </p:spTree>
    <p:extLst>
      <p:ext uri="{BB962C8B-B14F-4D97-AF65-F5344CB8AC3E}">
        <p14:creationId xmlns:p14="http://schemas.microsoft.com/office/powerpoint/2010/main" val="1234944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7BCC18-8B0D-214B-B45C-06EB053E7647}" type="slidenum">
              <a:rPr lang="en-US" smtClean="0"/>
              <a:t>4</a:t>
            </a:fld>
            <a:endParaRPr lang="en-US" dirty="0"/>
          </a:p>
        </p:txBody>
      </p:sp>
    </p:spTree>
    <p:extLst>
      <p:ext uri="{BB962C8B-B14F-4D97-AF65-F5344CB8AC3E}">
        <p14:creationId xmlns:p14="http://schemas.microsoft.com/office/powerpoint/2010/main" val="3885226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23995" y="4342765"/>
            <a:ext cx="5927936" cy="4158586"/>
          </a:xfrm>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EFA87BB9-CDB7-42F1-A4FD-32CAE01FAC8B}" type="slidenum">
              <a:rPr lang="en-US" smtClean="0"/>
              <a:pPr/>
              <a:t>5</a:t>
            </a:fld>
            <a:endParaRPr lang="en-US" dirty="0"/>
          </a:p>
        </p:txBody>
      </p:sp>
    </p:spTree>
    <p:extLst>
      <p:ext uri="{BB962C8B-B14F-4D97-AF65-F5344CB8AC3E}">
        <p14:creationId xmlns:p14="http://schemas.microsoft.com/office/powerpoint/2010/main" val="1234944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7BCC18-8B0D-214B-B45C-06EB053E7647}" type="slidenum">
              <a:rPr lang="en-US" smtClean="0"/>
              <a:t>6</a:t>
            </a:fld>
            <a:endParaRPr lang="en-US" dirty="0"/>
          </a:p>
        </p:txBody>
      </p:sp>
    </p:spTree>
    <p:extLst>
      <p:ext uri="{BB962C8B-B14F-4D97-AF65-F5344CB8AC3E}">
        <p14:creationId xmlns:p14="http://schemas.microsoft.com/office/powerpoint/2010/main" val="205242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23995" y="4342766"/>
            <a:ext cx="5927936" cy="4110117"/>
          </a:xfrm>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EFA87BB9-CDB7-42F1-A4FD-32CAE01FAC8B}" type="slidenum">
              <a:rPr lang="en-US" smtClean="0"/>
              <a:pPr/>
              <a:t>7</a:t>
            </a:fld>
            <a:endParaRPr lang="en-US" dirty="0"/>
          </a:p>
        </p:txBody>
      </p:sp>
    </p:spTree>
    <p:extLst>
      <p:ext uri="{BB962C8B-B14F-4D97-AF65-F5344CB8AC3E}">
        <p14:creationId xmlns:p14="http://schemas.microsoft.com/office/powerpoint/2010/main" val="1234944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34126" y="4271573"/>
            <a:ext cx="5951676" cy="4576684"/>
          </a:xfrm>
        </p:spPr>
        <p:txBody>
          <a:bodyPr>
            <a:normAutofit/>
          </a:bodyPr>
          <a:lstStyle/>
          <a:p>
            <a:pPr>
              <a:spcBef>
                <a:spcPts val="612"/>
              </a:spcBef>
            </a:pPr>
            <a:endParaRPr lang="en-US" dirty="0">
              <a:latin typeface="Calibri" pitchFamily="34" charset="0"/>
              <a:cs typeface="Calibri" pitchFamily="34" charset="0"/>
            </a:endParaRPr>
          </a:p>
        </p:txBody>
      </p:sp>
      <p:sp>
        <p:nvSpPr>
          <p:cNvPr id="5" name="Slide Number Placeholder 4"/>
          <p:cNvSpPr>
            <a:spLocks noGrp="1"/>
          </p:cNvSpPr>
          <p:nvPr>
            <p:ph type="sldNum" sz="quarter" idx="11"/>
          </p:nvPr>
        </p:nvSpPr>
        <p:spPr/>
        <p:txBody>
          <a:bodyPr/>
          <a:lstStyle/>
          <a:p>
            <a:fld id="{EFA87BB9-CDB7-42F1-A4FD-32CAE01FAC8B}" type="slidenum">
              <a:rPr lang="en-US" smtClean="0"/>
              <a:pPr/>
              <a:t>8</a:t>
            </a:fld>
            <a:endParaRPr lang="en-US" dirty="0"/>
          </a:p>
        </p:txBody>
      </p:sp>
    </p:spTree>
    <p:extLst>
      <p:ext uri="{BB962C8B-B14F-4D97-AF65-F5344CB8AC3E}">
        <p14:creationId xmlns:p14="http://schemas.microsoft.com/office/powerpoint/2010/main" val="2032668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34126" y="4271573"/>
            <a:ext cx="5951676" cy="4576684"/>
          </a:xfrm>
        </p:spPr>
        <p:txBody>
          <a:bodyPr>
            <a:normAutofit/>
          </a:bodyPr>
          <a:lstStyle/>
          <a:p>
            <a:pPr>
              <a:spcBef>
                <a:spcPts val="612"/>
              </a:spcBef>
            </a:pPr>
            <a:endParaRPr lang="en-US" dirty="0">
              <a:latin typeface="Calibri" pitchFamily="34" charset="0"/>
              <a:cs typeface="Calibri" pitchFamily="34" charset="0"/>
            </a:endParaRPr>
          </a:p>
        </p:txBody>
      </p:sp>
      <p:sp>
        <p:nvSpPr>
          <p:cNvPr id="5" name="Slide Number Placeholder 4"/>
          <p:cNvSpPr>
            <a:spLocks noGrp="1"/>
          </p:cNvSpPr>
          <p:nvPr>
            <p:ph type="sldNum" sz="quarter" idx="11"/>
          </p:nvPr>
        </p:nvSpPr>
        <p:spPr/>
        <p:txBody>
          <a:bodyPr/>
          <a:lstStyle/>
          <a:p>
            <a:fld id="{EFA87BB9-CDB7-42F1-A4FD-32CAE01FAC8B}" type="slidenum">
              <a:rPr lang="en-US" smtClean="0"/>
              <a:pPr/>
              <a:t>9</a:t>
            </a:fld>
            <a:endParaRPr lang="en-US" dirty="0"/>
          </a:p>
        </p:txBody>
      </p:sp>
    </p:spTree>
    <p:extLst>
      <p:ext uri="{BB962C8B-B14F-4D97-AF65-F5344CB8AC3E}">
        <p14:creationId xmlns:p14="http://schemas.microsoft.com/office/powerpoint/2010/main" val="1498222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mailto:training@cms.hhs.gov" TargetMode="External"/><Relationship Id="rId2" Type="http://schemas.openxmlformats.org/officeDocument/2006/relationships/hyperlink" Target="http://cms.gov/Outreach-and-Education/Training/CMSNationalTrainingProgra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6_CMS title1">
    <p:spTree>
      <p:nvGrpSpPr>
        <p:cNvPr id="1" name=""/>
        <p:cNvGrpSpPr/>
        <p:nvPr/>
      </p:nvGrpSpPr>
      <p:grpSpPr>
        <a:xfrm>
          <a:off x="0" y="0"/>
          <a:ext cx="0" cy="0"/>
          <a:chOff x="0" y="0"/>
          <a:chExt cx="0" cy="0"/>
        </a:xfrm>
      </p:grpSpPr>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381000" y="3048000"/>
            <a:ext cx="4876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381000" y="4267200"/>
            <a:ext cx="48768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pic>
        <p:nvPicPr>
          <p:cNvPr id="11" name="Picture 10"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702458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7" name="Text Placeholder 2"/>
          <p:cNvSpPr>
            <a:spLocks noGrp="1"/>
          </p:cNvSpPr>
          <p:nvPr>
            <p:ph type="body" sz="quarter" idx="10" hasCustomPrompt="1"/>
          </p:nvPr>
        </p:nvSpPr>
        <p:spPr>
          <a:xfrm>
            <a:off x="4953000" y="3048000"/>
            <a:ext cx="32766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11" name="Text Placeholder 2"/>
          <p:cNvSpPr>
            <a:spLocks noGrp="1"/>
          </p:cNvSpPr>
          <p:nvPr>
            <p:ph type="body" sz="quarter" idx="11" hasCustomPrompt="1"/>
          </p:nvPr>
        </p:nvSpPr>
        <p:spPr>
          <a:xfrm>
            <a:off x="4953000" y="4191000"/>
            <a:ext cx="32766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Date</a:t>
            </a:r>
            <a:endParaRPr lang="en-US" sz="2800" b="0" i="1" dirty="0" smtClean="0">
              <a:solidFill>
                <a:srgbClr val="084A9C"/>
              </a:solidFill>
            </a:endParaRPr>
          </a:p>
        </p:txBody>
      </p:sp>
      <p:sp>
        <p:nvSpPr>
          <p:cNvPr id="8" name="TextBox 7"/>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4" name="Picture 13"/>
          <p:cNvPicPr>
            <a:picLocks noChangeAspect="1"/>
          </p:cNvPicPr>
          <p:nvPr userDrawn="1"/>
        </p:nvPicPr>
        <p:blipFill>
          <a:blip r:embed="rId2" cstate="print"/>
          <a:stretch>
            <a:fillRect/>
          </a:stretch>
        </p:blipFill>
        <p:spPr>
          <a:xfrm>
            <a:off x="76200" y="152400"/>
            <a:ext cx="3293557" cy="1219200"/>
          </a:xfrm>
          <a:prstGeom prst="rect">
            <a:avLst/>
          </a:prstGeom>
        </p:spPr>
      </p:pic>
    </p:spTree>
    <p:extLst>
      <p:ext uri="{BB962C8B-B14F-4D97-AF65-F5344CB8AC3E}">
        <p14:creationId xmlns:p14="http://schemas.microsoft.com/office/powerpoint/2010/main" val="31057205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MS content2">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1417638"/>
          </a:xfrm>
          <a:prstGeom prst="rect">
            <a:avLst/>
          </a:prstGeom>
          <a:solidFill>
            <a:srgbClr val="084A9C"/>
          </a:solidFill>
          <a:effectLst>
            <a:outerShdw dist="76200" dir="5640000" algn="tl" rotWithShape="0">
              <a:srgbClr val="FFD004"/>
            </a:outerShdw>
          </a:effectLst>
        </p:spPr>
        <p:txBody>
          <a:bodyPr/>
          <a:lstStyle>
            <a:lvl1pPr>
              <a:defRPr>
                <a:solidFill>
                  <a:schemeClr val="bg1"/>
                </a:solidFill>
              </a:defRPr>
            </a:lvl1pPr>
          </a:lstStyle>
          <a:p>
            <a:r>
              <a:rPr lang="en-US" smtClean="0"/>
              <a:t>Click to edit Master title style</a:t>
            </a:r>
            <a:endParaRPr lang="en-US" dirty="0"/>
          </a:p>
        </p:txBody>
      </p:sp>
      <p:sp>
        <p:nvSpPr>
          <p:cNvPr id="6" name="Content Placeholder 2"/>
          <p:cNvSpPr>
            <a:spLocks noGrp="1"/>
          </p:cNvSpPr>
          <p:nvPr>
            <p:ph idx="1"/>
          </p:nvPr>
        </p:nvSpPr>
        <p:spPr>
          <a:xfrm>
            <a:off x="457200" y="1828800"/>
            <a:ext cx="82296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655980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828800"/>
            <a:ext cx="82296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8"/>
          <p:cNvSpPr>
            <a:spLocks noGrp="1"/>
          </p:cNvSpPr>
          <p:nvPr>
            <p:ph type="title"/>
          </p:nvPr>
        </p:nvSpPr>
        <p:spPr>
          <a:xfrm>
            <a:off x="0" y="0"/>
            <a:ext cx="9144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November 2016</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Marketplace Eligibility Appeals</a:t>
            </a:r>
            <a:endParaRPr lang="en-US" dirty="0"/>
          </a:p>
        </p:txBody>
      </p:sp>
      <p:sp>
        <p:nvSpPr>
          <p:cNvPr id="8" name="Slide Number Placeholder 5"/>
          <p:cNvSpPr>
            <a:spLocks noGrp="1"/>
          </p:cNvSpPr>
          <p:nvPr>
            <p:ph type="sldNum" sz="quarter" idx="12"/>
          </p:nvPr>
        </p:nvSpPr>
        <p:spPr>
          <a:xfrm>
            <a:off x="6553200" y="6356350"/>
            <a:ext cx="2133600" cy="365125"/>
          </a:xfrm>
        </p:spPr>
        <p:txBody>
          <a:bodyPr/>
          <a:lstStyle>
            <a:lvl1pPr algn="r">
              <a:defRPr/>
            </a:lvl1pPr>
          </a:lstStyle>
          <a:p>
            <a:fld id="{4C7DC1E6-81B2-456F-AAD5-518541D82B07}" type="slidenum">
              <a:rPr lang="en-US" smtClean="0"/>
              <a:pPr/>
              <a:t>‹#›</a:t>
            </a:fld>
            <a:endParaRPr lang="en-US" dirty="0"/>
          </a:p>
        </p:txBody>
      </p:sp>
    </p:spTree>
    <p:extLst>
      <p:ext uri="{BB962C8B-B14F-4D97-AF65-F5344CB8AC3E}">
        <p14:creationId xmlns:p14="http://schemas.microsoft.com/office/powerpoint/2010/main" val="44754715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2015 Lessons &amp; Objective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0126"/>
            <a:ext cx="9144000" cy="1069430"/>
          </a:xfrm>
        </p:spPr>
        <p:txBody>
          <a:bodyPr>
            <a:normAutofit/>
          </a:bodyPr>
          <a:lstStyle>
            <a:lvl1pPr>
              <a:defRPr sz="3600" b="1" baseline="0">
                <a:solidFill>
                  <a:schemeClr val="bg1"/>
                </a:solidFill>
              </a:defRPr>
            </a:lvl1pPr>
          </a:lstStyle>
          <a:p>
            <a:r>
              <a:rPr lang="en-US" dirty="0" smtClean="0"/>
              <a:t>CMS National Training Program (NTP)</a:t>
            </a:r>
            <a:endParaRPr lang="en-US" dirty="0"/>
          </a:p>
        </p:txBody>
      </p:sp>
      <p:sp>
        <p:nvSpPr>
          <p:cNvPr id="9" name="Content Placeholder 2"/>
          <p:cNvSpPr>
            <a:spLocks noGrp="1"/>
          </p:cNvSpPr>
          <p:nvPr>
            <p:ph idx="1"/>
          </p:nvPr>
        </p:nvSpPr>
        <p:spPr>
          <a:xfrm>
            <a:off x="457200" y="1371600"/>
            <a:ext cx="8458200" cy="4525963"/>
          </a:xfrm>
        </p:spPr>
        <p:txBody>
          <a:bodyPr>
            <a:normAutofit/>
          </a:bodyPr>
          <a:lstStyle>
            <a:lvl1pPr marL="0" marR="0" indent="0" algn="ctr" defTabSz="914400" rtl="0" eaLnBrk="1" fontAlgn="auto" latinLnBrk="0" hangingPunct="1">
              <a:lnSpc>
                <a:spcPct val="100000"/>
              </a:lnSpc>
              <a:spcBef>
                <a:spcPts val="600"/>
              </a:spcBef>
              <a:spcAft>
                <a:spcPts val="0"/>
              </a:spcAft>
              <a:buClrTx/>
              <a:buSzTx/>
              <a:buFont typeface="Wingdings" panose="05000000000000000000" pitchFamily="2" charset="2"/>
              <a:buNone/>
              <a:tabLst/>
              <a:defRPr/>
            </a:lvl1pPr>
          </a:lstStyle>
          <a:p>
            <a:pPr marL="0" indent="0" algn="ctr">
              <a:buNone/>
            </a:pPr>
            <a:endParaRPr lang="en-US" dirty="0" smtClean="0"/>
          </a:p>
          <a:p>
            <a:pPr marL="0" indent="0" algn="ctr">
              <a:buNone/>
            </a:pPr>
            <a:r>
              <a:rPr lang="en-US" dirty="0" smtClean="0"/>
              <a:t>To view all available NTP materials,</a:t>
            </a:r>
          </a:p>
          <a:p>
            <a:pPr marL="0" indent="0" algn="ctr">
              <a:buNone/>
            </a:pPr>
            <a:r>
              <a:rPr lang="en-US" dirty="0" smtClean="0"/>
              <a:t> or to subscribe to our email list, visit </a:t>
            </a:r>
            <a:r>
              <a:rPr lang="en-US" dirty="0" smtClean="0">
                <a:hlinkClick r:id="rId2"/>
              </a:rPr>
              <a:t>CMS.gov/outreach-and-education/training/</a:t>
            </a:r>
            <a:r>
              <a:rPr lang="en-US" dirty="0" err="1" smtClean="0">
                <a:hlinkClick r:id="rId2"/>
              </a:rPr>
              <a:t>cmsnationaltrainingprogram</a:t>
            </a:r>
            <a:r>
              <a:rPr lang="en-US" dirty="0" smtClean="0">
                <a:hlinkClick r:id="rId2"/>
              </a:rPr>
              <a:t>/</a:t>
            </a:r>
            <a:r>
              <a:rPr lang="en-US" dirty="0" smtClean="0"/>
              <a:t> </a:t>
            </a:r>
          </a:p>
          <a:p>
            <a:endParaRPr lang="en-US" dirty="0" smtClean="0"/>
          </a:p>
          <a:p>
            <a:pPr marL="0" indent="0" algn="ctr">
              <a:buNone/>
            </a:pPr>
            <a:r>
              <a:rPr lang="en-US" dirty="0" smtClean="0"/>
              <a:t>For questions about training products email </a:t>
            </a:r>
            <a:r>
              <a:rPr lang="en-US" dirty="0" smtClean="0">
                <a:hlinkClick r:id="rId3"/>
              </a:rPr>
              <a:t>training@cms.hhs.gov</a:t>
            </a:r>
            <a:r>
              <a:rPr lang="en-US" dirty="0" smtClean="0"/>
              <a:t> </a:t>
            </a:r>
          </a:p>
          <a:p>
            <a:endParaRPr lang="en-US" dirty="0"/>
          </a:p>
        </p:txBody>
      </p:sp>
    </p:spTree>
    <p:extLst>
      <p:ext uri="{BB962C8B-B14F-4D97-AF65-F5344CB8AC3E}">
        <p14:creationId xmlns:p14="http://schemas.microsoft.com/office/powerpoint/2010/main" val="3854547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2015 Lessons &amp; Objective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5197"/>
            <a:ext cx="9144000" cy="1069430"/>
          </a:xfrm>
        </p:spPr>
        <p:txBody>
          <a:bodyPr>
            <a:normAutofit/>
          </a:bodyPr>
          <a:lstStyle>
            <a:lvl1pPr>
              <a:defRPr sz="3600" b="1" baseline="0"/>
            </a:lvl1pPr>
          </a:lstStyle>
          <a:p>
            <a:r>
              <a:rPr lang="en-US" dirty="0" smtClean="0"/>
              <a:t>Lesson </a:t>
            </a:r>
            <a:endParaRPr lang="en-US" dirty="0"/>
          </a:p>
        </p:txBody>
      </p:sp>
      <p:sp>
        <p:nvSpPr>
          <p:cNvPr id="3" name="Content Placeholder 2"/>
          <p:cNvSpPr>
            <a:spLocks noGrp="1"/>
          </p:cNvSpPr>
          <p:nvPr>
            <p:ph idx="1"/>
          </p:nvPr>
        </p:nvSpPr>
        <p:spPr>
          <a:xfrm>
            <a:off x="457200" y="1363710"/>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1"/>
          <p:cNvSpPr>
            <a:spLocks noGrp="1"/>
          </p:cNvSpPr>
          <p:nvPr>
            <p:ph type="dt" sz="half" idx="2"/>
          </p:nvPr>
        </p:nvSpPr>
        <p:spPr>
          <a:xfrm>
            <a:off x="457200" y="6340475"/>
            <a:ext cx="2133600" cy="365125"/>
          </a:xfrm>
          <a:prstGeom prst="rect">
            <a:avLst/>
          </a:prstGeom>
        </p:spPr>
        <p:txBody>
          <a:bodyPr anchor="ctr"/>
          <a:lstStyle>
            <a:lvl1pPr>
              <a:defRPr sz="1200">
                <a:solidFill>
                  <a:schemeClr val="tx1"/>
                </a:solidFill>
              </a:defRPr>
            </a:lvl1pPr>
          </a:lstStyle>
          <a:p>
            <a:r>
              <a:rPr lang="en-US" smtClean="0">
                <a:solidFill>
                  <a:prstClr val="black"/>
                </a:solidFill>
              </a:rPr>
              <a:t>November 2016</a:t>
            </a:r>
            <a:endParaRPr lang="en-US" dirty="0">
              <a:solidFill>
                <a:prstClr val="black"/>
              </a:solidFill>
            </a:endParaRPr>
          </a:p>
        </p:txBody>
      </p:sp>
      <p:sp>
        <p:nvSpPr>
          <p:cNvPr id="10" name="Footer Placeholder 2"/>
          <p:cNvSpPr>
            <a:spLocks noGrp="1"/>
          </p:cNvSpPr>
          <p:nvPr>
            <p:ph type="ftr" sz="quarter" idx="3"/>
          </p:nvPr>
        </p:nvSpPr>
        <p:spPr>
          <a:xfrm>
            <a:off x="2590800" y="6340475"/>
            <a:ext cx="3962400" cy="365125"/>
          </a:xfrm>
          <a:prstGeom prst="rect">
            <a:avLst/>
          </a:prstGeom>
        </p:spPr>
        <p:txBody>
          <a:bodyPr anchor="ctr"/>
          <a:lstStyle>
            <a:lvl1pPr>
              <a:defRPr sz="1200">
                <a:solidFill>
                  <a:schemeClr val="tx1"/>
                </a:solidFill>
              </a:defRPr>
            </a:lvl1pPr>
          </a:lstStyle>
          <a:p>
            <a:pPr algn="ctr"/>
            <a:r>
              <a:rPr lang="en-US" smtClean="0">
                <a:solidFill>
                  <a:prstClr val="black"/>
                </a:solidFill>
              </a:rPr>
              <a:t>Marketplace Eligibility Appeals</a:t>
            </a:r>
            <a:endParaRPr lang="en-US" dirty="0">
              <a:solidFill>
                <a:prstClr val="black"/>
              </a:solidFill>
            </a:endParaRPr>
          </a:p>
        </p:txBody>
      </p:sp>
      <p:sp>
        <p:nvSpPr>
          <p:cNvPr id="11" name="Slide Number Placeholder 3"/>
          <p:cNvSpPr>
            <a:spLocks noGrp="1"/>
          </p:cNvSpPr>
          <p:nvPr>
            <p:ph type="sldNum" sz="quarter" idx="4"/>
          </p:nvPr>
        </p:nvSpPr>
        <p:spPr>
          <a:xfrm>
            <a:off x="6553200" y="6340475"/>
            <a:ext cx="2133600" cy="365125"/>
          </a:xfrm>
          <a:prstGeom prst="rect">
            <a:avLst/>
          </a:prstGeom>
        </p:spPr>
        <p:txBody>
          <a:bodyPr anchor="ctr"/>
          <a:lstStyle>
            <a:lvl1pPr>
              <a:defRPr sz="1200">
                <a:solidFill>
                  <a:schemeClr val="tx1"/>
                </a:solidFill>
              </a:defRPr>
            </a:lvl1pPr>
          </a:lstStyle>
          <a:p>
            <a:pPr algn="r"/>
            <a:fld id="{78C0CC3C-85F1-4D86-9B70-8D9F8B17F046}" type="slidenum">
              <a:rPr lang="en-US" smtClean="0">
                <a:solidFill>
                  <a:prstClr val="black"/>
                </a:solidFill>
              </a:rPr>
              <a:pPr algn="r"/>
              <a:t>‹#›</a:t>
            </a:fld>
            <a:endParaRPr lang="en-US" dirty="0">
              <a:solidFill>
                <a:prstClr val="black"/>
              </a:solidFill>
            </a:endParaRPr>
          </a:p>
        </p:txBody>
      </p:sp>
    </p:spTree>
    <p:extLst>
      <p:ext uri="{BB962C8B-B14F-4D97-AF65-F5344CB8AC3E}">
        <p14:creationId xmlns:p14="http://schemas.microsoft.com/office/powerpoint/2010/main" val="23834846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MS title1">
    <p:spTree>
      <p:nvGrpSpPr>
        <p:cNvPr id="1" name=""/>
        <p:cNvGrpSpPr/>
        <p:nvPr/>
      </p:nvGrpSpPr>
      <p:grpSpPr>
        <a:xfrm>
          <a:off x="0" y="0"/>
          <a:ext cx="0" cy="0"/>
          <a:chOff x="0" y="0"/>
          <a:chExt cx="0" cy="0"/>
        </a:xfrm>
      </p:grpSpPr>
      <p:pic>
        <p:nvPicPr>
          <p:cNvPr id="7"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3254" t="2107" r="1627"/>
          <a:stretch/>
        </p:blipFill>
        <p:spPr bwMode="auto">
          <a:xfrm>
            <a:off x="0" y="2438400"/>
            <a:ext cx="5453099" cy="4419600"/>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943600" y="3048000"/>
            <a:ext cx="2971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943600" y="4267200"/>
            <a:ext cx="29718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Date</a:t>
            </a:r>
            <a:endParaRPr lang="en-US" sz="2800" b="0" i="1" dirty="0" smtClean="0">
              <a:solidFill>
                <a:srgbClr val="084A9C"/>
              </a:solidFill>
            </a:endParaRPr>
          </a:p>
        </p:txBody>
      </p:sp>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0" name="Picture 9"/>
          <p:cNvPicPr>
            <a:picLocks noChangeAspect="1"/>
          </p:cNvPicPr>
          <p:nvPr userDrawn="1"/>
        </p:nvPicPr>
        <p:blipFill>
          <a:blip r:embed="rId3" cstate="print"/>
          <a:stretch>
            <a:fillRect/>
          </a:stretch>
        </p:blipFill>
        <p:spPr>
          <a:xfrm>
            <a:off x="76200" y="152400"/>
            <a:ext cx="3293557" cy="1219200"/>
          </a:xfrm>
          <a:prstGeom prst="rect">
            <a:avLst/>
          </a:prstGeom>
        </p:spPr>
      </p:pic>
    </p:spTree>
    <p:extLst>
      <p:ext uri="{BB962C8B-B14F-4D97-AF65-F5344CB8AC3E}">
        <p14:creationId xmlns:p14="http://schemas.microsoft.com/office/powerpoint/2010/main" val="8434533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p:cNvPicPr>
            <a:picLocks noChangeArrowheads="1"/>
          </p:cNvPicPr>
          <p:nvPr/>
        </p:nvPicPr>
        <p:blipFill>
          <a:blip r:embed="rId2" cstate="print">
            <a:extLst>
              <a:ext uri="{28A0092B-C50C-407E-A947-70E740481C1C}">
                <a14:useLocalDpi xmlns:a14="http://schemas.microsoft.com/office/drawing/2010/main" val="0"/>
              </a:ext>
            </a:extLst>
          </a:blip>
          <a:srcRect l="6001" t="-2543" b="2543"/>
          <a:stretch>
            <a:fillRect/>
          </a:stretch>
        </p:blipFill>
        <p:spPr bwMode="auto">
          <a:xfrm>
            <a:off x="-42630" y="2362200"/>
            <a:ext cx="5300430" cy="4495800"/>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943600" y="3048000"/>
            <a:ext cx="2971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943600" y="4267200"/>
            <a:ext cx="29718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Date</a:t>
            </a:r>
            <a:endParaRPr lang="en-US" sz="2800" b="0" i="1" dirty="0" smtClean="0">
              <a:solidFill>
                <a:srgbClr val="084A9C"/>
              </a:solidFill>
            </a:endParaRPr>
          </a:p>
        </p:txBody>
      </p:sp>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5" name="Picture 14"/>
          <p:cNvPicPr>
            <a:picLocks noChangeAspect="1"/>
          </p:cNvPicPr>
          <p:nvPr userDrawn="1"/>
        </p:nvPicPr>
        <p:blipFill>
          <a:blip r:embed="rId3" cstate="print"/>
          <a:stretch>
            <a:fillRect/>
          </a:stretch>
        </p:blipFill>
        <p:spPr>
          <a:xfrm>
            <a:off x="76200" y="152400"/>
            <a:ext cx="3293557" cy="1219200"/>
          </a:xfrm>
          <a:prstGeom prst="rect">
            <a:avLst/>
          </a:prstGeom>
        </p:spPr>
      </p:pic>
    </p:spTree>
    <p:extLst>
      <p:ext uri="{BB962C8B-B14F-4D97-AF65-F5344CB8AC3E}">
        <p14:creationId xmlns:p14="http://schemas.microsoft.com/office/powerpoint/2010/main" val="22888403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MS title1">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 y="2668067"/>
            <a:ext cx="5867401" cy="4211490"/>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943600" y="3048000"/>
            <a:ext cx="2971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943600" y="4267200"/>
            <a:ext cx="29718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Date</a:t>
            </a:r>
            <a:endParaRPr lang="en-US" sz="2800" b="0" i="1" dirty="0" smtClean="0">
              <a:solidFill>
                <a:srgbClr val="084A9C"/>
              </a:solidFill>
            </a:endParaRPr>
          </a:p>
        </p:txBody>
      </p:sp>
      <p:pic>
        <p:nvPicPr>
          <p:cNvPr id="10"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 y="2668067"/>
            <a:ext cx="5867401" cy="4211490"/>
          </a:xfrm>
          <a:prstGeom prst="rect">
            <a:avLst/>
          </a:prstGeom>
          <a:noFill/>
          <a:ln w="9525">
            <a:noFill/>
            <a:miter lim="800000"/>
            <a:headEnd/>
            <a:tailEnd/>
          </a:ln>
          <a:effectLst/>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6" name="Picture 15"/>
          <p:cNvPicPr>
            <a:picLocks noChangeAspect="1"/>
          </p:cNvPicPr>
          <p:nvPr userDrawn="1"/>
        </p:nvPicPr>
        <p:blipFill>
          <a:blip r:embed="rId3" cstate="print"/>
          <a:stretch>
            <a:fillRect/>
          </a:stretch>
        </p:blipFill>
        <p:spPr>
          <a:xfrm>
            <a:off x="76200" y="152400"/>
            <a:ext cx="3293557" cy="1219200"/>
          </a:xfrm>
          <a:prstGeom prst="rect">
            <a:avLst/>
          </a:prstGeom>
        </p:spPr>
      </p:pic>
    </p:spTree>
    <p:extLst>
      <p:ext uri="{BB962C8B-B14F-4D97-AF65-F5344CB8AC3E}">
        <p14:creationId xmlns:p14="http://schemas.microsoft.com/office/powerpoint/2010/main" val="42328907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srsplayingcardlores.jpg"/>
          <p:cNvPicPr>
            <a:picLocks/>
          </p:cNvPicPr>
          <p:nvPr/>
        </p:nvPicPr>
        <p:blipFill>
          <a:blip r:embed="rId2" cstate="print">
            <a:extLst>
              <a:ext uri="{28A0092B-C50C-407E-A947-70E740481C1C}">
                <a14:useLocalDpi xmlns:a14="http://schemas.microsoft.com/office/drawing/2010/main" val="0"/>
              </a:ext>
            </a:extLst>
          </a:blip>
          <a:srcRect r="3731"/>
          <a:stretch>
            <a:fillRect/>
          </a:stretch>
        </p:blipFill>
        <p:spPr>
          <a:xfrm>
            <a:off x="-53301" y="2514600"/>
            <a:ext cx="5406353" cy="4343400"/>
          </a:xfrm>
          <a:prstGeom prst="rect">
            <a:avLst/>
          </a:prstGeom>
        </p:spPr>
      </p:pic>
      <p:sp>
        <p:nvSpPr>
          <p:cNvPr id="7" name="Title 8"/>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5943600" y="3048000"/>
            <a:ext cx="2971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11" name="Text Placeholder 2"/>
          <p:cNvSpPr>
            <a:spLocks noGrp="1"/>
          </p:cNvSpPr>
          <p:nvPr>
            <p:ph type="body" sz="quarter" idx="11" hasCustomPrompt="1"/>
          </p:nvPr>
        </p:nvSpPr>
        <p:spPr>
          <a:xfrm>
            <a:off x="5943600" y="4267200"/>
            <a:ext cx="29718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Date</a:t>
            </a:r>
            <a:endParaRPr lang="en-US" sz="2800" b="0" i="1" dirty="0" smtClean="0">
              <a:solidFill>
                <a:srgbClr val="084A9C"/>
              </a:solidFill>
            </a:endParaRPr>
          </a:p>
        </p:txBody>
      </p:sp>
      <p:pic>
        <p:nvPicPr>
          <p:cNvPr id="9" name="Picture 8"/>
          <p:cNvPicPr>
            <a:picLocks noChangeAspect="1"/>
          </p:cNvPicPr>
          <p:nvPr userDrawn="1"/>
        </p:nvPicPr>
        <p:blipFill>
          <a:blip r:embed="rId3" cstate="print"/>
          <a:stretch>
            <a:fillRect/>
          </a:stretch>
        </p:blipFill>
        <p:spPr>
          <a:xfrm>
            <a:off x="76200" y="152400"/>
            <a:ext cx="3293557" cy="1219200"/>
          </a:xfrm>
          <a:prstGeom prst="rect">
            <a:avLst/>
          </a:prstGeom>
        </p:spPr>
      </p:pic>
    </p:spTree>
    <p:extLst>
      <p:ext uri="{BB962C8B-B14F-4D97-AF65-F5344CB8AC3E}">
        <p14:creationId xmlns:p14="http://schemas.microsoft.com/office/powerpoint/2010/main" val="726586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MS title2">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0" y="2438400"/>
            <a:ext cx="4639734" cy="4419600"/>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7" name="Text Placeholder 2"/>
          <p:cNvSpPr>
            <a:spLocks noGrp="1"/>
          </p:cNvSpPr>
          <p:nvPr>
            <p:ph type="body" sz="quarter" idx="10" hasCustomPrompt="1"/>
          </p:nvPr>
        </p:nvSpPr>
        <p:spPr>
          <a:xfrm>
            <a:off x="4953000" y="3048000"/>
            <a:ext cx="32766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4953000" y="4191000"/>
            <a:ext cx="32766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Date</a:t>
            </a:r>
            <a:endParaRPr lang="en-US" sz="2800" b="0" i="1" dirty="0" smtClean="0">
              <a:solidFill>
                <a:srgbClr val="084A9C"/>
              </a:solidFill>
            </a:endParaRPr>
          </a:p>
        </p:txBody>
      </p:sp>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0" name="Picture 9"/>
          <p:cNvPicPr>
            <a:picLocks noChangeAspect="1"/>
          </p:cNvPicPr>
          <p:nvPr userDrawn="1"/>
        </p:nvPicPr>
        <p:blipFill>
          <a:blip r:embed="rId3" cstate="print"/>
          <a:stretch>
            <a:fillRect/>
          </a:stretch>
        </p:blipFill>
        <p:spPr>
          <a:xfrm>
            <a:off x="76200" y="152400"/>
            <a:ext cx="3293557" cy="1219200"/>
          </a:xfrm>
          <a:prstGeom prst="rect">
            <a:avLst/>
          </a:prstGeom>
        </p:spPr>
      </p:pic>
    </p:spTree>
    <p:extLst>
      <p:ext uri="{BB962C8B-B14F-4D97-AF65-F5344CB8AC3E}">
        <p14:creationId xmlns:p14="http://schemas.microsoft.com/office/powerpoint/2010/main" val="7144362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MS title3">
    <p:spTree>
      <p:nvGrpSpPr>
        <p:cNvPr id="1" name=""/>
        <p:cNvGrpSpPr/>
        <p:nvPr/>
      </p:nvGrpSpPr>
      <p:grpSpPr>
        <a:xfrm>
          <a:off x="0" y="0"/>
          <a:ext cx="0" cy="0"/>
          <a:chOff x="0" y="0"/>
          <a:chExt cx="0" cy="0"/>
        </a:xfrm>
      </p:grpSpPr>
      <p:pic>
        <p:nvPicPr>
          <p:cNvPr id="7" name="Picture 6" descr="tech.jpg"/>
          <p:cNvPicPr>
            <a:picLocks noChangeAspect="1"/>
          </p:cNvPicPr>
          <p:nvPr/>
        </p:nvPicPr>
        <p:blipFill rotWithShape="1">
          <a:blip r:embed="rId2" cstate="screen">
            <a:extLst>
              <a:ext uri="{28A0092B-C50C-407E-A947-70E740481C1C}">
                <a14:useLocalDpi xmlns:a14="http://schemas.microsoft.com/office/drawing/2010/main"/>
              </a:ext>
            </a:extLst>
          </a:blip>
          <a:srcRect l="-30564" t="-2980"/>
          <a:stretch/>
        </p:blipFill>
        <p:spPr>
          <a:xfrm>
            <a:off x="-1600200" y="2380065"/>
            <a:ext cx="6807107" cy="4477935"/>
          </a:xfrm>
          <a:prstGeom prst="rect">
            <a:avLst/>
          </a:prstGeom>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410200" y="3048000"/>
            <a:ext cx="32766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410200" y="4191000"/>
            <a:ext cx="32766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Date</a:t>
            </a:r>
            <a:endParaRPr lang="en-US" sz="2800" b="0" i="1" dirty="0" smtClean="0">
              <a:solidFill>
                <a:srgbClr val="084A9C"/>
              </a:solidFill>
            </a:endParaRPr>
          </a:p>
        </p:txBody>
      </p:sp>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0" name="Picture 9"/>
          <p:cNvPicPr>
            <a:picLocks noChangeAspect="1"/>
          </p:cNvPicPr>
          <p:nvPr userDrawn="1"/>
        </p:nvPicPr>
        <p:blipFill>
          <a:blip r:embed="rId3" cstate="print"/>
          <a:stretch>
            <a:fillRect/>
          </a:stretch>
        </p:blipFill>
        <p:spPr>
          <a:xfrm>
            <a:off x="76200" y="152400"/>
            <a:ext cx="3293557" cy="1219200"/>
          </a:xfrm>
          <a:prstGeom prst="rect">
            <a:avLst/>
          </a:prstGeom>
        </p:spPr>
      </p:pic>
    </p:spTree>
    <p:extLst>
      <p:ext uri="{BB962C8B-B14F-4D97-AF65-F5344CB8AC3E}">
        <p14:creationId xmlns:p14="http://schemas.microsoft.com/office/powerpoint/2010/main" val="12247764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MS title4">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169" y="2963450"/>
            <a:ext cx="5614831" cy="3891090"/>
          </a:xfrm>
          <a:prstGeom prst="rect">
            <a:avLst/>
          </a:prstGeom>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169" y="2963450"/>
            <a:ext cx="5614831" cy="3891090"/>
          </a:xfrm>
          <a:prstGeom prst="rect">
            <a:avLst/>
          </a:prstGeom>
          <a:effectLst/>
        </p:spPr>
      </p:pic>
      <p:sp>
        <p:nvSpPr>
          <p:cNvPr id="14" name="Text Placeholder 2"/>
          <p:cNvSpPr>
            <a:spLocks noGrp="1"/>
          </p:cNvSpPr>
          <p:nvPr>
            <p:ph type="body" sz="quarter" idx="10" hasCustomPrompt="1"/>
          </p:nvPr>
        </p:nvSpPr>
        <p:spPr>
          <a:xfrm>
            <a:off x="5562600" y="3048000"/>
            <a:ext cx="32766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7" name="Text Placeholder 2"/>
          <p:cNvSpPr>
            <a:spLocks noGrp="1"/>
          </p:cNvSpPr>
          <p:nvPr>
            <p:ph type="body" sz="quarter" idx="11" hasCustomPrompt="1"/>
          </p:nvPr>
        </p:nvSpPr>
        <p:spPr>
          <a:xfrm>
            <a:off x="5562600" y="4191000"/>
            <a:ext cx="32766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Date</a:t>
            </a:r>
            <a:endParaRPr lang="en-US" sz="2800" b="0" i="1" dirty="0" smtClean="0">
              <a:solidFill>
                <a:srgbClr val="084A9C"/>
              </a:solidFill>
            </a:endParaRPr>
          </a:p>
        </p:txBody>
      </p:sp>
      <p:sp>
        <p:nvSpPr>
          <p:cNvPr id="10" name="TextBox 9"/>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6" name="Picture 15"/>
          <p:cNvPicPr>
            <a:picLocks noChangeAspect="1"/>
          </p:cNvPicPr>
          <p:nvPr userDrawn="1"/>
        </p:nvPicPr>
        <p:blipFill>
          <a:blip r:embed="rId3" cstate="print"/>
          <a:stretch>
            <a:fillRect/>
          </a:stretch>
        </p:blipFill>
        <p:spPr>
          <a:xfrm>
            <a:off x="76200" y="152400"/>
            <a:ext cx="3293557" cy="1219200"/>
          </a:xfrm>
          <a:prstGeom prst="rect">
            <a:avLst/>
          </a:prstGeom>
        </p:spPr>
      </p:pic>
    </p:spTree>
    <p:extLst>
      <p:ext uri="{BB962C8B-B14F-4D97-AF65-F5344CB8AC3E}">
        <p14:creationId xmlns:p14="http://schemas.microsoft.com/office/powerpoint/2010/main" val="14084179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MS title5">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l="-967" t="1177" r="13202" b="3456"/>
          <a:stretch/>
        </p:blipFill>
        <p:spPr>
          <a:xfrm>
            <a:off x="-76201" y="2286000"/>
            <a:ext cx="4871737" cy="4572000"/>
          </a:xfrm>
          <a:prstGeom prst="rect">
            <a:avLst/>
          </a:prstGeom>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562600" y="3048000"/>
            <a:ext cx="32766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562600" y="4191000"/>
            <a:ext cx="32766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Date</a:t>
            </a:r>
            <a:endParaRPr lang="en-US" sz="2800" b="0" i="1" dirty="0" smtClean="0">
              <a:solidFill>
                <a:srgbClr val="084A9C"/>
              </a:solidFill>
            </a:endParaRPr>
          </a:p>
        </p:txBody>
      </p:sp>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0" name="Picture 9"/>
          <p:cNvPicPr>
            <a:picLocks noChangeAspect="1"/>
          </p:cNvPicPr>
          <p:nvPr userDrawn="1"/>
        </p:nvPicPr>
        <p:blipFill>
          <a:blip r:embed="rId3" cstate="print"/>
          <a:stretch>
            <a:fillRect/>
          </a:stretch>
        </p:blipFill>
        <p:spPr>
          <a:xfrm>
            <a:off x="76200" y="152400"/>
            <a:ext cx="3293557" cy="1219200"/>
          </a:xfrm>
          <a:prstGeom prst="rect">
            <a:avLst/>
          </a:prstGeom>
        </p:spPr>
      </p:pic>
    </p:spTree>
    <p:extLst>
      <p:ext uri="{BB962C8B-B14F-4D97-AF65-F5344CB8AC3E}">
        <p14:creationId xmlns:p14="http://schemas.microsoft.com/office/powerpoint/2010/main" val="6040906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0" y="0"/>
            <a:ext cx="9144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smtClean="0"/>
              <a:t>Click to edit Master title style</a:t>
            </a:r>
            <a:endParaRPr lang="en-US" dirty="0"/>
          </a:p>
        </p:txBody>
      </p:sp>
      <p:sp>
        <p:nvSpPr>
          <p:cNvPr id="8" name="Date Placeholder 7"/>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November 2016</a:t>
            </a:r>
            <a:endParaRPr lang="en-US" dirty="0"/>
          </a:p>
        </p:txBody>
      </p:sp>
      <p:sp>
        <p:nvSpPr>
          <p:cNvPr id="10" name="Slide Number Placeholder 9"/>
          <p:cNvSpPr>
            <a:spLocks noGrp="1"/>
          </p:cNvSpPr>
          <p:nvPr>
            <p:ph type="sldNum" sz="quarter" idx="4"/>
          </p:nvPr>
        </p:nvSpPr>
        <p:spPr>
          <a:xfrm>
            <a:off x="7772400" y="6324600"/>
            <a:ext cx="990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E8555075-F7D8-774D-92CE-0FFE5404D32F}" type="slidenum">
              <a:rPr lang="en-US" smtClean="0"/>
              <a:pPr/>
              <a:t>‹#›</a:t>
            </a:fld>
            <a:endParaRPr lang="en-US" dirty="0"/>
          </a:p>
        </p:txBody>
      </p:sp>
    </p:spTree>
    <p:extLst>
      <p:ext uri="{BB962C8B-B14F-4D97-AF65-F5344CB8AC3E}">
        <p14:creationId xmlns:p14="http://schemas.microsoft.com/office/powerpoint/2010/main" val="383033808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7" r:id="rId13"/>
  </p:sldLayoutIdLst>
  <p:timing>
    <p:tnLst>
      <p:par>
        <p:cTn id="1" dur="indefinite" restart="never" nodeType="tmRoot"/>
      </p:par>
    </p:tnLst>
  </p:timing>
  <p:hf hdr="0"/>
  <p:txStyles>
    <p:titleStyle>
      <a:lvl1pPr indent="0" algn="ctr" defTabSz="914400" rtl="0" eaLnBrk="1" latinLnBrk="0" hangingPunct="1">
        <a:spcBef>
          <a:spcPts val="0"/>
        </a:spcBef>
        <a:buNone/>
        <a:defRPr sz="4400" b="1"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585" y="0"/>
            <a:ext cx="9164583" cy="11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0" y="35197"/>
            <a:ext cx="9144000" cy="10694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8" name="Date Placeholder 1"/>
          <p:cNvSpPr>
            <a:spLocks noGrp="1"/>
          </p:cNvSpPr>
          <p:nvPr>
            <p:ph type="dt" sz="half" idx="2"/>
          </p:nvPr>
        </p:nvSpPr>
        <p:spPr>
          <a:xfrm>
            <a:off x="457200" y="6340474"/>
            <a:ext cx="2133600" cy="365125"/>
          </a:xfrm>
          <a:prstGeom prst="rect">
            <a:avLst/>
          </a:prstGeom>
        </p:spPr>
        <p:txBody>
          <a:bodyPr anchor="ctr"/>
          <a:lstStyle>
            <a:lvl1pPr>
              <a:defRPr sz="1200">
                <a:solidFill>
                  <a:schemeClr val="tx1"/>
                </a:solidFill>
              </a:defRPr>
            </a:lvl1pPr>
          </a:lstStyle>
          <a:p>
            <a:pPr defTabSz="914400"/>
            <a:r>
              <a:rPr lang="en-US" smtClean="0">
                <a:solidFill>
                  <a:prstClr val="black"/>
                </a:solidFill>
              </a:rPr>
              <a:t>November 2016</a:t>
            </a:r>
            <a:endParaRPr lang="en-US" dirty="0">
              <a:solidFill>
                <a:prstClr val="black"/>
              </a:solidFill>
            </a:endParaRPr>
          </a:p>
        </p:txBody>
      </p:sp>
      <p:sp>
        <p:nvSpPr>
          <p:cNvPr id="9" name="Footer Placeholder 2"/>
          <p:cNvSpPr>
            <a:spLocks noGrp="1"/>
          </p:cNvSpPr>
          <p:nvPr>
            <p:ph type="ftr" sz="quarter" idx="3"/>
          </p:nvPr>
        </p:nvSpPr>
        <p:spPr>
          <a:xfrm>
            <a:off x="2590800" y="6340475"/>
            <a:ext cx="3962400" cy="365125"/>
          </a:xfrm>
          <a:prstGeom prst="rect">
            <a:avLst/>
          </a:prstGeom>
        </p:spPr>
        <p:txBody>
          <a:bodyPr anchor="ctr"/>
          <a:lstStyle>
            <a:lvl1pPr>
              <a:defRPr sz="1200">
                <a:solidFill>
                  <a:schemeClr val="tx1"/>
                </a:solidFill>
              </a:defRPr>
            </a:lvl1pPr>
          </a:lstStyle>
          <a:p>
            <a:pPr algn="ctr" defTabSz="914400"/>
            <a:r>
              <a:rPr lang="en-US" smtClean="0">
                <a:solidFill>
                  <a:prstClr val="black"/>
                </a:solidFill>
              </a:rPr>
              <a:t>Marketplace Eligibility Appeals</a:t>
            </a:r>
            <a:endParaRPr lang="en-US" dirty="0">
              <a:solidFill>
                <a:prstClr val="black"/>
              </a:solidFill>
            </a:endParaRPr>
          </a:p>
        </p:txBody>
      </p:sp>
      <p:sp>
        <p:nvSpPr>
          <p:cNvPr id="10" name="Slide Number Placeholder 3"/>
          <p:cNvSpPr>
            <a:spLocks noGrp="1"/>
          </p:cNvSpPr>
          <p:nvPr>
            <p:ph type="sldNum" sz="quarter" idx="4"/>
          </p:nvPr>
        </p:nvSpPr>
        <p:spPr>
          <a:xfrm>
            <a:off x="6553200" y="6340475"/>
            <a:ext cx="2133600" cy="365125"/>
          </a:xfrm>
          <a:prstGeom prst="rect">
            <a:avLst/>
          </a:prstGeom>
        </p:spPr>
        <p:txBody>
          <a:bodyPr anchor="ctr"/>
          <a:lstStyle>
            <a:lvl1pPr>
              <a:defRPr sz="1200">
                <a:solidFill>
                  <a:schemeClr val="tx1"/>
                </a:solidFill>
              </a:defRPr>
            </a:lvl1pPr>
          </a:lstStyle>
          <a:p>
            <a:pPr algn="r" defTabSz="914400"/>
            <a:fld id="{78C0CC3C-85F1-4D86-9B70-8D9F8B17F046}" type="slidenum">
              <a:rPr lang="en-US" smtClean="0">
                <a:solidFill>
                  <a:prstClr val="black"/>
                </a:solidFill>
              </a:rPr>
              <a:pPr algn="r" defTabSz="914400"/>
              <a:t>‹#›</a:t>
            </a:fld>
            <a:endParaRPr lang="en-US" dirty="0">
              <a:solidFill>
                <a:prstClr val="black"/>
              </a:solidFill>
            </a:endParaRPr>
          </a:p>
        </p:txBody>
      </p:sp>
    </p:spTree>
    <p:extLst>
      <p:ext uri="{BB962C8B-B14F-4D97-AF65-F5344CB8AC3E}">
        <p14:creationId xmlns:p14="http://schemas.microsoft.com/office/powerpoint/2010/main" val="507583080"/>
      </p:ext>
    </p:extLst>
  </p:cSld>
  <p:clrMap bg1="lt1" tx1="dk1" bg2="lt2" tx2="dk2" accent1="accent1" accent2="accent2" accent3="accent3" accent4="accent4" accent5="accent5" accent6="accent6" hlink="hlink" folHlink="folHlink"/>
  <p:sldLayoutIdLst>
    <p:sldLayoutId id="2147483679" r:id="rId1"/>
  </p:sldLayoutIdLst>
  <p:timing>
    <p:tnLst>
      <p:par>
        <p:cTn id="1" dur="indefinite" restart="never" nodeType="tmRoot"/>
      </p:par>
    </p:tnLst>
  </p:timing>
  <p:hf hdr="0"/>
  <p:txStyles>
    <p:titleStyle>
      <a:lvl1pPr algn="ctr" defTabSz="9144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914400" rtl="0" eaLnBrk="1" latinLnBrk="0" hangingPunct="1">
        <a:spcBef>
          <a:spcPts val="600"/>
        </a:spcBef>
        <a:buFont typeface="Wingdings" panose="05000000000000000000" pitchFamily="2" charset="2"/>
        <a:buChar char="§"/>
        <a:defRPr sz="3200" kern="1200">
          <a:solidFill>
            <a:schemeClr val="tx1"/>
          </a:solidFill>
          <a:latin typeface="+mn-lt"/>
          <a:ea typeface="+mn-ea"/>
          <a:cs typeface="+mn-cs"/>
        </a:defRPr>
      </a:lvl1pPr>
      <a:lvl2pPr marL="695325" indent="-238125" algn="l" defTabSz="914400" rtl="0" eaLnBrk="1" latinLnBrk="0" hangingPunct="1">
        <a:spcBef>
          <a:spcPts val="600"/>
        </a:spcBef>
        <a:buFont typeface="Arial" panose="020B0604020202020204" pitchFamily="34" charset="0"/>
        <a:buChar char="•"/>
        <a:defRPr sz="2800" kern="1200">
          <a:solidFill>
            <a:schemeClr val="tx1"/>
          </a:solidFill>
          <a:latin typeface="+mn-lt"/>
          <a:ea typeface="+mn-ea"/>
          <a:cs typeface="+mn-cs"/>
        </a:defRPr>
      </a:lvl2pPr>
      <a:lvl3pPr marL="1025525" indent="-347472" algn="l" defTabSz="914400" rtl="0" eaLnBrk="1" latinLnBrk="0" hangingPunct="1">
        <a:spcBef>
          <a:spcPts val="600"/>
        </a:spcBef>
        <a:buSzPct val="50000"/>
        <a:buFont typeface="Wingdings" panose="05000000000000000000" pitchFamily="2" charset="2"/>
        <a:buChar char="q"/>
        <a:defRPr sz="2400" kern="1200">
          <a:solidFill>
            <a:schemeClr val="tx1"/>
          </a:solidFill>
          <a:latin typeface="+mn-lt"/>
          <a:ea typeface="+mn-ea"/>
          <a:cs typeface="+mn-cs"/>
        </a:defRPr>
      </a:lvl3pPr>
      <a:lvl4pPr marL="1260475" indent="-234950" algn="l" defTabSz="914400" rtl="0" eaLnBrk="1" latinLnBrk="0" hangingPunct="1">
        <a:spcBef>
          <a:spcPct val="20000"/>
        </a:spcBef>
        <a:buSzPct val="50000"/>
        <a:buFont typeface="Courier New" panose="02070309020205020404" pitchFamily="49" charset="0"/>
        <a:buChar char="o"/>
        <a:tabLst>
          <a:tab pos="1198563" algn="l"/>
        </a:tabLst>
        <a:defRPr sz="2000" kern="1200">
          <a:solidFill>
            <a:schemeClr val="tx1"/>
          </a:solidFill>
          <a:latin typeface="+mn-lt"/>
          <a:ea typeface="+mn-ea"/>
          <a:cs typeface="+mn-cs"/>
        </a:defRPr>
      </a:lvl4pPr>
      <a:lvl5pPr marL="1714500" indent="-342900" algn="l" defTabSz="914400" rtl="0" eaLnBrk="1" latinLnBrk="0" hangingPunct="1">
        <a:spcBef>
          <a:spcPts val="600"/>
        </a:spcBef>
        <a:buSzPct val="50000"/>
        <a:buFont typeface="Calibri" panose="020F050202020403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mailto:press@cms.hhs.gov"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s://www.healthcare.gov/marketplace-appeals/"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mailto:training@cms.hhs.gov" TargetMode="External"/><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hyperlink" Target="https://www.cms.gov/Outreach-and-Education/Training/CMSNationalTrainingProgram/index.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healthcare.gov/marketplace-appeals/ways-to-appeal/"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US Department of Health and Human Services logo" title="US Department of Health and Human Service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823" y="63943"/>
            <a:ext cx="1280028" cy="1280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descr="Marketplace Eligibility Appeals" title="Marketplace Eligibility Appeals"/>
          <p:cNvSpPr>
            <a:spLocks noGrp="1"/>
          </p:cNvSpPr>
          <p:nvPr>
            <p:ph type="title"/>
          </p:nvPr>
        </p:nvSpPr>
        <p:spPr/>
        <p:txBody>
          <a:bodyPr/>
          <a:lstStyle/>
          <a:p>
            <a:r>
              <a:rPr lang="en-US" dirty="0" smtClean="0"/>
              <a:t/>
            </a:r>
            <a:br>
              <a:rPr lang="en-US" dirty="0" smtClean="0"/>
            </a:br>
            <a:r>
              <a:rPr lang="en-US" sz="3600" dirty="0" smtClean="0"/>
              <a:t>Marketplace Eligibility Appeals</a:t>
            </a:r>
            <a:r>
              <a:rPr lang="en-US" sz="4000" dirty="0"/>
              <a:t/>
            </a:r>
            <a:br>
              <a:rPr lang="en-US" sz="4000" dirty="0"/>
            </a:br>
            <a:endParaRPr lang="en-US" sz="4000" dirty="0"/>
          </a:p>
        </p:txBody>
      </p:sp>
      <p:pic>
        <p:nvPicPr>
          <p:cNvPr id="8" name="Picture 2" descr="Image of a group of people smiling. Men and women." title="Marketplace Eligibility Appeals cover slide pi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579570"/>
            <a:ext cx="5054347" cy="4278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 descr="Eligibility Appeals Process Overview" title="Eligibility Appeals Process Overview"/>
          <p:cNvSpPr txBox="1">
            <a:spLocks/>
          </p:cNvSpPr>
          <p:nvPr/>
        </p:nvSpPr>
        <p:spPr>
          <a:xfrm>
            <a:off x="5337407" y="3043518"/>
            <a:ext cx="2906806" cy="91440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400" b="1" i="1" kern="1200">
                <a:solidFill>
                  <a:srgbClr val="084A9C"/>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Bef>
                <a:spcPts val="600"/>
              </a:spcBef>
              <a:tabLst>
                <a:tab pos="461963" algn="l"/>
              </a:tabLst>
            </a:pPr>
            <a:r>
              <a:rPr lang="en-US" i="0" dirty="0" smtClean="0"/>
              <a:t>Eligibility Appeals Process Overview </a:t>
            </a:r>
            <a:r>
              <a:rPr lang="en-US" sz="2800" i="0" dirty="0" smtClean="0"/>
              <a:t/>
            </a:r>
            <a:br>
              <a:rPr lang="en-US" sz="2800" i="0" dirty="0" smtClean="0"/>
            </a:br>
            <a:endParaRPr lang="en-US" sz="2800" i="0" dirty="0" smtClean="0"/>
          </a:p>
        </p:txBody>
      </p:sp>
      <p:sp>
        <p:nvSpPr>
          <p:cNvPr id="10" name="Text Placeholder 4" descr="February 2016" title="February 2016"/>
          <p:cNvSpPr>
            <a:spLocks noGrp="1"/>
          </p:cNvSpPr>
          <p:nvPr>
            <p:ph type="body" sz="quarter" idx="11"/>
          </p:nvPr>
        </p:nvSpPr>
        <p:spPr>
          <a:xfrm>
            <a:off x="5897479" y="5308751"/>
            <a:ext cx="2225842" cy="657732"/>
          </a:xfrm>
        </p:spPr>
        <p:txBody>
          <a:bodyPr>
            <a:normAutofit/>
          </a:bodyPr>
          <a:lstStyle/>
          <a:p>
            <a:r>
              <a:rPr lang="en-US" i="0" dirty="0" smtClean="0"/>
              <a:t>November 2016</a:t>
            </a:r>
            <a:endParaRPr lang="en-US" i="0" dirty="0"/>
          </a:p>
        </p:txBody>
      </p:sp>
    </p:spTree>
    <p:extLst>
      <p:ext uri="{BB962C8B-B14F-4D97-AF65-F5344CB8AC3E}">
        <p14:creationId xmlns:p14="http://schemas.microsoft.com/office/powerpoint/2010/main" val="22112261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descr="After The Consumer Files an Appeal" title="After The Consumer Files an Appeal"/>
          <p:cNvSpPr>
            <a:spLocks noGrp="1"/>
          </p:cNvSpPr>
          <p:nvPr>
            <p:ph type="title"/>
          </p:nvPr>
        </p:nvSpPr>
        <p:spPr/>
        <p:txBody>
          <a:bodyPr/>
          <a:lstStyle/>
          <a:p>
            <a:r>
              <a:rPr lang="en-US" sz="3600" dirty="0" smtClean="0"/>
              <a:t>After The Consumer Files an Appeal</a:t>
            </a:r>
            <a:endParaRPr lang="en-US" sz="3600" dirty="0"/>
          </a:p>
        </p:txBody>
      </p:sp>
      <p:sp>
        <p:nvSpPr>
          <p:cNvPr id="2" name="Content Placeholder 1" descr="If the appeal is valid, consumers (appellants) get a letter from the Marketplace Appeals Center that:  &#10;Acknowledges receipt of their appeal, Includes their appeal number, which uniquely identifies their case, Provides a description of the appeals process, Includes instructions for submitting additional material for consideration, if necessary. &#10;Consumers should write their appeal number on any documents they submit to the Marketplace Appeals Center.&#10;" title="Describes what happens after the consumer files an appeal"/>
          <p:cNvSpPr>
            <a:spLocks noGrp="1"/>
          </p:cNvSpPr>
          <p:nvPr>
            <p:ph idx="1"/>
          </p:nvPr>
        </p:nvSpPr>
        <p:spPr>
          <a:xfrm>
            <a:off x="276726" y="1596326"/>
            <a:ext cx="8665796" cy="4864632"/>
          </a:xfrm>
          <a:ln>
            <a:solidFill>
              <a:schemeClr val="bg1"/>
            </a:solidFill>
          </a:ln>
        </p:spPr>
        <p:txBody>
          <a:bodyPr>
            <a:normAutofit fontScale="92500"/>
          </a:bodyPr>
          <a:lstStyle/>
          <a:p>
            <a:pPr marL="403225" lvl="1" indent="-403225">
              <a:spcBef>
                <a:spcPts val="600"/>
              </a:spcBef>
              <a:buSzPct val="115000"/>
              <a:buFont typeface="Wingdings" panose="05000000000000000000" pitchFamily="2" charset="2"/>
              <a:buChar char="§"/>
            </a:pPr>
            <a:r>
              <a:rPr lang="en-US" sz="3000" dirty="0" smtClean="0"/>
              <a:t>If the appeal is valid, </a:t>
            </a:r>
            <a:r>
              <a:rPr lang="en-US" sz="3000" dirty="0"/>
              <a:t>consumers </a:t>
            </a:r>
            <a:r>
              <a:rPr lang="en-US" sz="3000" dirty="0" smtClean="0"/>
              <a:t>who appeal (appellants</a:t>
            </a:r>
            <a:r>
              <a:rPr lang="en-US" sz="3000" dirty="0"/>
              <a:t>) get a letter from the Marketplace Appeals Center </a:t>
            </a:r>
            <a:r>
              <a:rPr lang="en-US" sz="3000" dirty="0" smtClean="0"/>
              <a:t>that </a:t>
            </a:r>
          </a:p>
          <a:p>
            <a:pPr marL="682625" lvl="2" indent="-279400">
              <a:spcBef>
                <a:spcPts val="600"/>
              </a:spcBef>
              <a:buSzPct val="115000"/>
            </a:pPr>
            <a:r>
              <a:rPr lang="en-US" sz="2800" dirty="0" smtClean="0"/>
              <a:t>Acknowledges receipt of their appeal</a:t>
            </a:r>
          </a:p>
          <a:p>
            <a:pPr marL="682625" lvl="2" indent="-279400">
              <a:spcBef>
                <a:spcPts val="600"/>
              </a:spcBef>
              <a:buSzPct val="115000"/>
            </a:pPr>
            <a:r>
              <a:rPr lang="en-US" sz="2800" dirty="0" smtClean="0"/>
              <a:t>Includes their appeal number, which uniquely identifies their case</a:t>
            </a:r>
          </a:p>
          <a:p>
            <a:pPr marL="976313" indent="-293688">
              <a:spcBef>
                <a:spcPts val="600"/>
              </a:spcBef>
              <a:buSzPct val="60000"/>
              <a:buFont typeface="Wingdings" panose="05000000000000000000" pitchFamily="2" charset="2"/>
              <a:buChar char="q"/>
            </a:pPr>
            <a:r>
              <a:rPr lang="en-US" sz="2600" dirty="0" smtClean="0"/>
              <a:t>Consumers should write their appeal number on any documents they submit to the Marketplace Appeals Center</a:t>
            </a:r>
          </a:p>
          <a:p>
            <a:pPr marL="682625" lvl="2" indent="-279400">
              <a:spcBef>
                <a:spcPts val="600"/>
              </a:spcBef>
              <a:buSzPct val="115000"/>
            </a:pPr>
            <a:r>
              <a:rPr lang="en-US" sz="2800" dirty="0"/>
              <a:t>Provides a description of the appeals process</a:t>
            </a:r>
          </a:p>
          <a:p>
            <a:pPr marL="682625" lvl="2" indent="-279400">
              <a:spcBef>
                <a:spcPts val="600"/>
              </a:spcBef>
              <a:buSzPct val="115000"/>
            </a:pPr>
            <a:r>
              <a:rPr lang="en-US" sz="2800" dirty="0"/>
              <a:t>Includes instructions for submitting additional material for consideration, if necessary</a:t>
            </a:r>
          </a:p>
          <a:p>
            <a:pPr marL="682625" indent="0">
              <a:spcBef>
                <a:spcPts val="600"/>
              </a:spcBef>
              <a:buSzPct val="60000"/>
              <a:buNone/>
            </a:pPr>
            <a:endParaRPr lang="en-US" sz="2600" dirty="0" smtClean="0"/>
          </a:p>
        </p:txBody>
      </p:sp>
      <p:sp>
        <p:nvSpPr>
          <p:cNvPr id="7" name="Date Placeholder 6"/>
          <p:cNvSpPr>
            <a:spLocks noGrp="1"/>
          </p:cNvSpPr>
          <p:nvPr>
            <p:ph type="dt" sz="half" idx="2"/>
          </p:nvPr>
        </p:nvSpPr>
        <p:spPr/>
        <p:txBody>
          <a:bodyPr/>
          <a:lstStyle/>
          <a:p>
            <a:r>
              <a:rPr lang="en-US" smtClean="0"/>
              <a:t>November 2016</a:t>
            </a:r>
            <a:endParaRPr lang="en-US" dirty="0"/>
          </a:p>
        </p:txBody>
      </p:sp>
      <p:sp>
        <p:nvSpPr>
          <p:cNvPr id="8" name="Footer Placeholder 7"/>
          <p:cNvSpPr>
            <a:spLocks noGrp="1"/>
          </p:cNvSpPr>
          <p:nvPr>
            <p:ph type="ftr" sz="quarter" idx="3"/>
          </p:nvPr>
        </p:nvSpPr>
        <p:spPr/>
        <p:txBody>
          <a:bodyPr/>
          <a:lstStyle/>
          <a:p>
            <a:r>
              <a:rPr lang="en-US" dirty="0"/>
              <a:t>Marketplace Eligibility Appeals</a:t>
            </a:r>
          </a:p>
        </p:txBody>
      </p:sp>
      <p:sp>
        <p:nvSpPr>
          <p:cNvPr id="6" name="Slide Number Placeholder 5"/>
          <p:cNvSpPr>
            <a:spLocks noGrp="1"/>
          </p:cNvSpPr>
          <p:nvPr>
            <p:ph type="sldNum" sz="quarter" idx="12"/>
          </p:nvPr>
        </p:nvSpPr>
        <p:spPr/>
        <p:txBody>
          <a:bodyPr/>
          <a:lstStyle/>
          <a:p>
            <a:fld id="{4C7DC1E6-81B2-456F-AAD5-518541D82B07}" type="slidenum">
              <a:rPr lang="en-US" smtClean="0"/>
              <a:pPr/>
              <a:t>10</a:t>
            </a:fld>
            <a:endParaRPr lang="en-US" dirty="0"/>
          </a:p>
        </p:txBody>
      </p:sp>
    </p:spTree>
    <p:extLst>
      <p:ext uri="{BB962C8B-B14F-4D97-AF65-F5344CB8AC3E}">
        <p14:creationId xmlns:p14="http://schemas.microsoft.com/office/powerpoint/2010/main" val="2469650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36296"/>
            <a:ext cx="8229600" cy="4489868"/>
          </a:xfrm>
        </p:spPr>
        <p:txBody>
          <a:bodyPr>
            <a:normAutofit fontScale="92500"/>
          </a:bodyPr>
          <a:lstStyle/>
          <a:p>
            <a:pPr>
              <a:spcBef>
                <a:spcPts val="600"/>
              </a:spcBef>
              <a:buFont typeface="Wingdings" panose="05000000000000000000" pitchFamily="2" charset="2"/>
              <a:buChar char="§"/>
            </a:pPr>
            <a:r>
              <a:rPr lang="en-US" dirty="0" smtClean="0"/>
              <a:t>Informal Resolution</a:t>
            </a:r>
          </a:p>
          <a:p>
            <a:pPr lvl="1">
              <a:spcBef>
                <a:spcPts val="600"/>
              </a:spcBef>
              <a:buFont typeface="Arial" panose="020B0604020202020204" pitchFamily="34" charset="0"/>
              <a:buChar char="•"/>
            </a:pPr>
            <a:r>
              <a:rPr lang="en-US" dirty="0" smtClean="0"/>
              <a:t>If possible, the Marketplace Appeals Center will try to resolve the appeal based on the available information</a:t>
            </a:r>
          </a:p>
          <a:p>
            <a:pPr lvl="1">
              <a:spcBef>
                <a:spcPts val="600"/>
              </a:spcBef>
              <a:buFont typeface="Arial" panose="020B0604020202020204" pitchFamily="34" charset="0"/>
              <a:buChar char="•"/>
            </a:pPr>
            <a:r>
              <a:rPr lang="en-US" dirty="0" smtClean="0"/>
              <a:t>This decision will be binding if the consumer is satisfied</a:t>
            </a:r>
          </a:p>
          <a:p>
            <a:pPr>
              <a:spcBef>
                <a:spcPts val="600"/>
              </a:spcBef>
              <a:buFont typeface="Wingdings" panose="05000000000000000000" pitchFamily="2" charset="2"/>
              <a:buChar char="§"/>
            </a:pPr>
            <a:r>
              <a:rPr lang="en-US" dirty="0" smtClean="0"/>
              <a:t>Hearing</a:t>
            </a:r>
          </a:p>
          <a:p>
            <a:pPr lvl="1">
              <a:spcBef>
                <a:spcPts val="600"/>
              </a:spcBef>
              <a:buFont typeface="Arial" panose="020B0604020202020204" pitchFamily="34" charset="0"/>
              <a:buChar char="•"/>
            </a:pPr>
            <a:r>
              <a:rPr lang="en-US" dirty="0" smtClean="0"/>
              <a:t>In some cases, the appeal may go straight to a hearing</a:t>
            </a:r>
          </a:p>
          <a:p>
            <a:pPr lvl="1">
              <a:spcBef>
                <a:spcPts val="600"/>
              </a:spcBef>
              <a:buFont typeface="Arial" panose="020B0604020202020204" pitchFamily="34" charset="0"/>
              <a:buChar char="•"/>
            </a:pPr>
            <a:r>
              <a:rPr lang="en-US" dirty="0" smtClean="0"/>
              <a:t>If the consumer is dissatisfied with the informal resolution, a hearing may be requested</a:t>
            </a:r>
          </a:p>
        </p:txBody>
      </p:sp>
      <p:sp>
        <p:nvSpPr>
          <p:cNvPr id="3" name="Title 2"/>
          <p:cNvSpPr>
            <a:spLocks noGrp="1"/>
          </p:cNvSpPr>
          <p:nvPr>
            <p:ph type="title"/>
          </p:nvPr>
        </p:nvSpPr>
        <p:spPr/>
        <p:txBody>
          <a:bodyPr/>
          <a:lstStyle/>
          <a:p>
            <a:r>
              <a:rPr lang="en-US" sz="3600" dirty="0" smtClean="0"/>
              <a:t>Types of Resolution</a:t>
            </a:r>
            <a:endParaRPr lang="en-US" sz="3600" dirty="0"/>
          </a:p>
        </p:txBody>
      </p:sp>
      <p:sp>
        <p:nvSpPr>
          <p:cNvPr id="4" name="Date Placeholder 3"/>
          <p:cNvSpPr>
            <a:spLocks noGrp="1"/>
          </p:cNvSpPr>
          <p:nvPr>
            <p:ph type="dt" sz="half" idx="2"/>
          </p:nvPr>
        </p:nvSpPr>
        <p:spPr/>
        <p:txBody>
          <a:bodyPr/>
          <a:lstStyle/>
          <a:p>
            <a:r>
              <a:rPr lang="en-US" smtClean="0"/>
              <a:t>November 2016</a:t>
            </a:r>
            <a:endParaRPr lang="en-US" dirty="0"/>
          </a:p>
        </p:txBody>
      </p:sp>
      <p:sp>
        <p:nvSpPr>
          <p:cNvPr id="5" name="Footer Placeholder 4"/>
          <p:cNvSpPr>
            <a:spLocks noGrp="1"/>
          </p:cNvSpPr>
          <p:nvPr>
            <p:ph type="ftr" sz="quarter" idx="3"/>
          </p:nvPr>
        </p:nvSpPr>
        <p:spPr/>
        <p:txBody>
          <a:bodyPr/>
          <a:lstStyle/>
          <a:p>
            <a:r>
              <a:rPr lang="en-US" smtClean="0"/>
              <a:t>Marketplace Eligibility Appeals</a:t>
            </a:r>
            <a:endParaRPr lang="en-US" dirty="0"/>
          </a:p>
        </p:txBody>
      </p:sp>
      <p:sp>
        <p:nvSpPr>
          <p:cNvPr id="6" name="Slide Number Placeholder 5"/>
          <p:cNvSpPr>
            <a:spLocks noGrp="1"/>
          </p:cNvSpPr>
          <p:nvPr>
            <p:ph type="sldNum" sz="quarter" idx="12"/>
          </p:nvPr>
        </p:nvSpPr>
        <p:spPr/>
        <p:txBody>
          <a:bodyPr/>
          <a:lstStyle/>
          <a:p>
            <a:fld id="{4C7DC1E6-81B2-456F-AAD5-518541D82B07}" type="slidenum">
              <a:rPr lang="en-US" smtClean="0"/>
              <a:pPr/>
              <a:t>11</a:t>
            </a:fld>
            <a:endParaRPr lang="en-US" dirty="0"/>
          </a:p>
        </p:txBody>
      </p:sp>
    </p:spTree>
    <p:extLst>
      <p:ext uri="{BB962C8B-B14F-4D97-AF65-F5344CB8AC3E}">
        <p14:creationId xmlns:p14="http://schemas.microsoft.com/office/powerpoint/2010/main" val="2114100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descr="Informal Resolution of Eligibility Appeals" title="Informal Resolution of Eligibility Appeals"/>
          <p:cNvSpPr>
            <a:spLocks noGrp="1"/>
          </p:cNvSpPr>
          <p:nvPr>
            <p:ph type="title"/>
          </p:nvPr>
        </p:nvSpPr>
        <p:spPr/>
        <p:txBody>
          <a:bodyPr/>
          <a:lstStyle/>
          <a:p>
            <a:r>
              <a:rPr lang="en-US" sz="3600" dirty="0" smtClean="0"/>
              <a:t>Informal Resolution of Eligibility Appeals</a:t>
            </a:r>
            <a:endParaRPr lang="en-US" sz="3600" dirty="0"/>
          </a:p>
        </p:txBody>
      </p:sp>
      <p:sp>
        <p:nvSpPr>
          <p:cNvPr id="2" name="Content Placeholder 1" descr="The Marketplace Appeals Center works with appellants to resolve eligibility appeals informally:&#10;Reviews facts and evidence, Sometimes contacts appellants by phone or mail, Sends Informal Resolution Notice, Describes proposed resolution and decision.&#10;If appellant is satisfied, the appeal decision follows. Unless appellant voluntarily withdraws the appeal,   &#10;Appellants who aren’t satisfied may request a hearing.&#10;" title="Describes how the Marketplace Appeals Center works with appellants to resolve eligibility appeals on an informal basis"/>
          <p:cNvSpPr>
            <a:spLocks noGrp="1"/>
          </p:cNvSpPr>
          <p:nvPr>
            <p:ph idx="1"/>
          </p:nvPr>
        </p:nvSpPr>
        <p:spPr>
          <a:xfrm>
            <a:off x="457199" y="1620254"/>
            <a:ext cx="8686801" cy="5101222"/>
          </a:xfrm>
        </p:spPr>
        <p:txBody>
          <a:bodyPr>
            <a:normAutofit/>
          </a:bodyPr>
          <a:lstStyle/>
          <a:p>
            <a:pPr>
              <a:spcBef>
                <a:spcPts val="600"/>
              </a:spcBef>
              <a:buSzPct val="110000"/>
              <a:buFont typeface="Wingdings" panose="05000000000000000000" pitchFamily="2" charset="2"/>
              <a:buChar char="§"/>
            </a:pPr>
            <a:r>
              <a:rPr lang="en-US" sz="3000" dirty="0" smtClean="0"/>
              <a:t>The Marketplace </a:t>
            </a:r>
            <a:r>
              <a:rPr lang="en-US" sz="3000" dirty="0"/>
              <a:t>Appeals Center works with appellants to resolve eligibility appeals informally </a:t>
            </a:r>
          </a:p>
          <a:p>
            <a:pPr marL="622300" lvl="1">
              <a:spcBef>
                <a:spcPts val="600"/>
              </a:spcBef>
              <a:buSzPct val="115000"/>
              <a:buFont typeface="Arial" panose="020B0604020202020204" pitchFamily="34" charset="0"/>
              <a:buChar char="•"/>
            </a:pPr>
            <a:r>
              <a:rPr lang="en-US" sz="2700" dirty="0"/>
              <a:t>Reviews facts and </a:t>
            </a:r>
            <a:r>
              <a:rPr lang="en-US" sz="2700" dirty="0" smtClean="0"/>
              <a:t>evidence submitted by the appellant and those that are available from the Marketplace</a:t>
            </a:r>
            <a:endParaRPr lang="en-US" sz="2700" dirty="0"/>
          </a:p>
          <a:p>
            <a:pPr marL="622300" lvl="1">
              <a:spcBef>
                <a:spcPts val="600"/>
              </a:spcBef>
              <a:buSzPct val="115000"/>
              <a:buFont typeface="Arial" panose="020B0604020202020204" pitchFamily="34" charset="0"/>
              <a:buChar char="•"/>
            </a:pPr>
            <a:r>
              <a:rPr lang="en-US" sz="2700" dirty="0"/>
              <a:t>Sometimes contacts appellants by </a:t>
            </a:r>
            <a:r>
              <a:rPr lang="en-US" sz="2700" dirty="0" smtClean="0"/>
              <a:t>phone or mail</a:t>
            </a:r>
          </a:p>
          <a:p>
            <a:pPr marL="622300" lvl="1">
              <a:spcBef>
                <a:spcPts val="600"/>
              </a:spcBef>
              <a:buSzPct val="115000"/>
              <a:buFont typeface="Arial" panose="020B0604020202020204" pitchFamily="34" charset="0"/>
              <a:buChar char="•"/>
            </a:pPr>
            <a:r>
              <a:rPr lang="en-US" sz="2700" dirty="0"/>
              <a:t>Sends Informal Resolution Notice </a:t>
            </a:r>
          </a:p>
          <a:p>
            <a:pPr marL="974725" lvl="2" indent="-349250">
              <a:spcBef>
                <a:spcPts val="600"/>
              </a:spcBef>
              <a:buSzPct val="60000"/>
              <a:buFont typeface="Wingdings" panose="05000000000000000000" pitchFamily="2" charset="2"/>
              <a:buChar char="q"/>
            </a:pPr>
            <a:r>
              <a:rPr lang="en-US" sz="2000" dirty="0" smtClean="0"/>
              <a:t>Describes proposed resolution and decision</a:t>
            </a:r>
          </a:p>
          <a:p>
            <a:pPr marL="622300" lvl="1">
              <a:spcBef>
                <a:spcPts val="600"/>
              </a:spcBef>
              <a:buSzPct val="115000"/>
              <a:buFont typeface="Arial" panose="020B0604020202020204" pitchFamily="34" charset="0"/>
              <a:buChar char="•"/>
            </a:pPr>
            <a:r>
              <a:rPr lang="en-US" sz="2700" dirty="0" smtClean="0"/>
              <a:t>If </a:t>
            </a:r>
            <a:r>
              <a:rPr lang="en-US" sz="2700" dirty="0"/>
              <a:t>appellant is satisfied, the appeal decision follows</a:t>
            </a:r>
          </a:p>
          <a:p>
            <a:pPr marL="974725" lvl="1" indent="-349250">
              <a:spcBef>
                <a:spcPts val="600"/>
              </a:spcBef>
              <a:buSzPct val="60000"/>
              <a:buFont typeface="Wingdings" panose="05000000000000000000" pitchFamily="2" charset="2"/>
              <a:buChar char="q"/>
            </a:pPr>
            <a:r>
              <a:rPr lang="en-US" sz="2000" dirty="0"/>
              <a:t>Unless appellant voluntarily withdraws the appeal  </a:t>
            </a:r>
          </a:p>
          <a:p>
            <a:pPr marL="622300" lvl="1">
              <a:spcBef>
                <a:spcPts val="600"/>
              </a:spcBef>
              <a:buSzPct val="115000"/>
              <a:buFont typeface="Arial" panose="020B0604020202020204" pitchFamily="34" charset="0"/>
              <a:buChar char="•"/>
            </a:pPr>
            <a:r>
              <a:rPr lang="en-US" sz="2700" dirty="0"/>
              <a:t>Appellants who aren’t satisfied </a:t>
            </a:r>
            <a:r>
              <a:rPr lang="en-US" sz="2700" dirty="0" smtClean="0"/>
              <a:t>may request a hearing</a:t>
            </a:r>
            <a:endParaRPr lang="en-US" dirty="0"/>
          </a:p>
        </p:txBody>
      </p:sp>
      <p:sp>
        <p:nvSpPr>
          <p:cNvPr id="7" name="Date Placeholder 6"/>
          <p:cNvSpPr>
            <a:spLocks noGrp="1"/>
          </p:cNvSpPr>
          <p:nvPr>
            <p:ph type="dt" sz="half" idx="2"/>
          </p:nvPr>
        </p:nvSpPr>
        <p:spPr/>
        <p:txBody>
          <a:bodyPr/>
          <a:lstStyle/>
          <a:p>
            <a:r>
              <a:rPr lang="en-US" dirty="0" smtClean="0"/>
              <a:t>November 2016</a:t>
            </a:r>
            <a:endParaRPr lang="en-US" dirty="0"/>
          </a:p>
        </p:txBody>
      </p:sp>
      <p:sp>
        <p:nvSpPr>
          <p:cNvPr id="8" name="Footer Placeholder 7"/>
          <p:cNvSpPr>
            <a:spLocks noGrp="1"/>
          </p:cNvSpPr>
          <p:nvPr>
            <p:ph type="ftr" sz="quarter" idx="3"/>
          </p:nvPr>
        </p:nvSpPr>
        <p:spPr/>
        <p:txBody>
          <a:bodyPr/>
          <a:lstStyle/>
          <a:p>
            <a:r>
              <a:rPr lang="en-US" dirty="0"/>
              <a:t>Marketplace Eligibility Appeals</a:t>
            </a:r>
          </a:p>
        </p:txBody>
      </p:sp>
      <p:sp>
        <p:nvSpPr>
          <p:cNvPr id="6" name="Slide Number Placeholder 5"/>
          <p:cNvSpPr>
            <a:spLocks noGrp="1"/>
          </p:cNvSpPr>
          <p:nvPr>
            <p:ph type="sldNum" sz="quarter" idx="12"/>
          </p:nvPr>
        </p:nvSpPr>
        <p:spPr/>
        <p:txBody>
          <a:bodyPr/>
          <a:lstStyle/>
          <a:p>
            <a:fld id="{4C7DC1E6-81B2-456F-AAD5-518541D82B07}" type="slidenum">
              <a:rPr lang="en-US" smtClean="0"/>
              <a:pPr/>
              <a:t>12</a:t>
            </a:fld>
            <a:endParaRPr lang="en-US" dirty="0"/>
          </a:p>
        </p:txBody>
      </p:sp>
    </p:spTree>
    <p:extLst>
      <p:ext uri="{BB962C8B-B14F-4D97-AF65-F5344CB8AC3E}">
        <p14:creationId xmlns:p14="http://schemas.microsoft.com/office/powerpoint/2010/main" val="2560427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descr="Marketplace Eligibility Appeal Hearing" title="Marketplace Eligibility Appeal Hearing"/>
          <p:cNvSpPr>
            <a:spLocks noGrp="1"/>
          </p:cNvSpPr>
          <p:nvPr>
            <p:ph type="title"/>
          </p:nvPr>
        </p:nvSpPr>
        <p:spPr/>
        <p:txBody>
          <a:bodyPr/>
          <a:lstStyle/>
          <a:p>
            <a:r>
              <a:rPr lang="en-US" sz="3600" dirty="0" smtClean="0"/>
              <a:t>Marketplace Eligibility Appeal Hearing</a:t>
            </a:r>
            <a:endParaRPr lang="en-US" sz="3600" dirty="0"/>
          </a:p>
        </p:txBody>
      </p:sp>
      <p:sp>
        <p:nvSpPr>
          <p:cNvPr id="2" name="Content Placeholder 1" descr="Hearings are more formal:15-day written notice prior to the hearing date, Conducted by telephone&#10;Presided by a Federal Hearing Officer, Appellants and any witnesses are under oath. A faster process is available when the standard timeframe “could jeopardize the appellant’s life, health or ability to attain, maintain or regain maximum function.” 45 CFR Section 155.540(a.)&#10;" title="Formal hearing and fast appeals"/>
          <p:cNvSpPr>
            <a:spLocks noGrp="1"/>
          </p:cNvSpPr>
          <p:nvPr>
            <p:ph idx="1"/>
          </p:nvPr>
        </p:nvSpPr>
        <p:spPr>
          <a:xfrm>
            <a:off x="457200" y="1550987"/>
            <a:ext cx="8574505" cy="4702175"/>
          </a:xfrm>
        </p:spPr>
        <p:txBody>
          <a:bodyPr>
            <a:noAutofit/>
          </a:bodyPr>
          <a:lstStyle/>
          <a:p>
            <a:pPr>
              <a:spcBef>
                <a:spcPts val="600"/>
              </a:spcBef>
              <a:buSzPct val="105000"/>
              <a:buFont typeface="Wingdings" panose="05000000000000000000" pitchFamily="2" charset="2"/>
              <a:buChar char="§"/>
            </a:pPr>
            <a:r>
              <a:rPr lang="en-US" sz="3000" dirty="0" smtClean="0"/>
              <a:t>Hearings are more formal</a:t>
            </a:r>
          </a:p>
          <a:p>
            <a:pPr marL="622300" lvl="1">
              <a:spcBef>
                <a:spcPts val="600"/>
              </a:spcBef>
              <a:buSzPct val="105000"/>
              <a:buFont typeface="Arial" panose="020B0604020202020204" pitchFamily="34" charset="0"/>
              <a:buChar char="•"/>
            </a:pPr>
            <a:r>
              <a:rPr lang="en-US" sz="2400" dirty="0" smtClean="0"/>
              <a:t>Consumers will receive notice of the scheduled hearing in writing 15 days prior to the hearing date unless</a:t>
            </a:r>
          </a:p>
          <a:p>
            <a:pPr marL="971550" lvl="2" indent="-230188">
              <a:spcBef>
                <a:spcPts val="600"/>
              </a:spcBef>
              <a:buSzPct val="60000"/>
              <a:buFont typeface="Wingdings" panose="05000000000000000000" pitchFamily="2" charset="2"/>
              <a:buChar char="q"/>
            </a:pPr>
            <a:r>
              <a:rPr lang="en-US" dirty="0" smtClean="0"/>
              <a:t>The appellant requests an earlier hearing date (and one is available)</a:t>
            </a:r>
          </a:p>
          <a:p>
            <a:pPr marL="971550" lvl="2" indent="-230188">
              <a:spcBef>
                <a:spcPts val="600"/>
              </a:spcBef>
              <a:buSzPct val="60000"/>
              <a:buFont typeface="Wingdings" panose="05000000000000000000" pitchFamily="2" charset="2"/>
              <a:buChar char="q"/>
            </a:pPr>
            <a:r>
              <a:rPr lang="en-US" dirty="0" smtClean="0"/>
              <a:t>A hearing date sooner than 15 days is necessary to process an expedited appeal as agreed to by the appellant</a:t>
            </a:r>
            <a:endParaRPr lang="en-US" dirty="0"/>
          </a:p>
          <a:p>
            <a:pPr marL="622300" lvl="1">
              <a:spcBef>
                <a:spcPts val="600"/>
              </a:spcBef>
              <a:buSzPct val="105000"/>
              <a:buFont typeface="Arial" panose="020B0604020202020204" pitchFamily="34" charset="0"/>
              <a:buChar char="•"/>
            </a:pPr>
            <a:r>
              <a:rPr lang="en-US" sz="2400" dirty="0" smtClean="0"/>
              <a:t>Conducted by telephone</a:t>
            </a:r>
          </a:p>
          <a:p>
            <a:pPr marL="622300" lvl="1">
              <a:spcBef>
                <a:spcPts val="600"/>
              </a:spcBef>
              <a:buSzPct val="105000"/>
              <a:buFont typeface="Arial" panose="020B0604020202020204" pitchFamily="34" charset="0"/>
              <a:buChar char="•"/>
            </a:pPr>
            <a:r>
              <a:rPr lang="en-US" sz="2400" dirty="0" smtClean="0"/>
              <a:t>Presided by a Federal Hearing Officer</a:t>
            </a:r>
          </a:p>
          <a:p>
            <a:pPr marL="622300" lvl="1">
              <a:spcBef>
                <a:spcPts val="600"/>
              </a:spcBef>
              <a:buSzPct val="105000"/>
              <a:buFont typeface="Arial" panose="020B0604020202020204" pitchFamily="34" charset="0"/>
              <a:buChar char="•"/>
            </a:pPr>
            <a:r>
              <a:rPr lang="en-US" sz="2400" dirty="0"/>
              <a:t>Appellants and </a:t>
            </a:r>
            <a:r>
              <a:rPr lang="en-US" sz="2400" dirty="0" smtClean="0"/>
              <a:t>any witnesses are under oath</a:t>
            </a:r>
          </a:p>
        </p:txBody>
      </p:sp>
      <p:sp>
        <p:nvSpPr>
          <p:cNvPr id="7" name="Date Placeholder 6"/>
          <p:cNvSpPr>
            <a:spLocks noGrp="1"/>
          </p:cNvSpPr>
          <p:nvPr>
            <p:ph type="dt" sz="half" idx="2"/>
          </p:nvPr>
        </p:nvSpPr>
        <p:spPr/>
        <p:txBody>
          <a:bodyPr/>
          <a:lstStyle/>
          <a:p>
            <a:r>
              <a:rPr lang="en-US" smtClean="0"/>
              <a:t>November 2016</a:t>
            </a:r>
            <a:endParaRPr lang="en-US" dirty="0"/>
          </a:p>
        </p:txBody>
      </p:sp>
      <p:sp>
        <p:nvSpPr>
          <p:cNvPr id="8" name="Footer Placeholder 7"/>
          <p:cNvSpPr>
            <a:spLocks noGrp="1"/>
          </p:cNvSpPr>
          <p:nvPr>
            <p:ph type="ftr" sz="quarter" idx="3"/>
          </p:nvPr>
        </p:nvSpPr>
        <p:spPr/>
        <p:txBody>
          <a:bodyPr/>
          <a:lstStyle/>
          <a:p>
            <a:r>
              <a:rPr lang="en-US" dirty="0"/>
              <a:t>Marketplace Eligibility Appeals</a:t>
            </a:r>
          </a:p>
        </p:txBody>
      </p:sp>
      <p:sp>
        <p:nvSpPr>
          <p:cNvPr id="6" name="Slide Number Placeholder 5"/>
          <p:cNvSpPr>
            <a:spLocks noGrp="1"/>
          </p:cNvSpPr>
          <p:nvPr>
            <p:ph type="sldNum" sz="quarter" idx="12"/>
          </p:nvPr>
        </p:nvSpPr>
        <p:spPr/>
        <p:txBody>
          <a:bodyPr/>
          <a:lstStyle/>
          <a:p>
            <a:fld id="{4C7DC1E6-81B2-456F-AAD5-518541D82B07}" type="slidenum">
              <a:rPr lang="en-US" smtClean="0"/>
              <a:pPr/>
              <a:t>13</a:t>
            </a:fld>
            <a:endParaRPr lang="en-US" dirty="0"/>
          </a:p>
        </p:txBody>
      </p:sp>
    </p:spTree>
    <p:extLst>
      <p:ext uri="{BB962C8B-B14F-4D97-AF65-F5344CB8AC3E}">
        <p14:creationId xmlns:p14="http://schemas.microsoft.com/office/powerpoint/2010/main" val="881007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descr="Eligibility Appeal Decisions&#10;" title="Eligibility Appeal Decisions"/>
          <p:cNvSpPr>
            <a:spLocks noGrp="1"/>
          </p:cNvSpPr>
          <p:nvPr>
            <p:ph type="title"/>
          </p:nvPr>
        </p:nvSpPr>
        <p:spPr/>
        <p:txBody>
          <a:bodyPr/>
          <a:lstStyle/>
          <a:p>
            <a:r>
              <a:rPr lang="en-US" sz="3600" dirty="0" smtClean="0"/>
              <a:t> Eligibility Appeal Decisions</a:t>
            </a:r>
            <a:endParaRPr lang="en-US" sz="3600" dirty="0"/>
          </a:p>
        </p:txBody>
      </p:sp>
      <p:sp>
        <p:nvSpPr>
          <p:cNvPr id="2" name="Content Placeholder 1" descr="After the hearing concludes, the Federal Hearing Officer carefully considers all evidence and testimony of the appellant and any witnesses. The Hearing Officer makes the eligibility appeal decision. The decision is mailed to appellant within 90 days from the receipt date of the appeal request or as administratively feasible. The decision is final and binding. May be subject to judicial review.&#10;" title="Describes what happens after an eligibility hearing"/>
          <p:cNvSpPr>
            <a:spLocks noGrp="1"/>
          </p:cNvSpPr>
          <p:nvPr>
            <p:ph idx="1"/>
          </p:nvPr>
        </p:nvSpPr>
        <p:spPr>
          <a:xfrm>
            <a:off x="457200" y="1597959"/>
            <a:ext cx="8470232" cy="4608232"/>
          </a:xfrm>
        </p:spPr>
        <p:txBody>
          <a:bodyPr>
            <a:normAutofit fontScale="85000" lnSpcReduction="20000"/>
          </a:bodyPr>
          <a:lstStyle/>
          <a:p>
            <a:pPr>
              <a:lnSpc>
                <a:spcPct val="120000"/>
              </a:lnSpc>
              <a:spcBef>
                <a:spcPts val="600"/>
              </a:spcBef>
              <a:buSzPct val="106000"/>
              <a:buFont typeface="Wingdings" panose="05000000000000000000" pitchFamily="2" charset="2"/>
              <a:buChar char="§"/>
            </a:pPr>
            <a:r>
              <a:rPr lang="en-US" sz="3300" dirty="0" smtClean="0"/>
              <a:t>After the hearing </a:t>
            </a:r>
            <a:r>
              <a:rPr lang="en-US" sz="3300" dirty="0"/>
              <a:t>concludes, </a:t>
            </a:r>
            <a:r>
              <a:rPr lang="en-US" sz="3300" dirty="0" smtClean="0"/>
              <a:t>the Federal Hearing Officer carefully considers all evidence and testimony of the </a:t>
            </a:r>
            <a:r>
              <a:rPr lang="en-US" sz="3300" dirty="0"/>
              <a:t>appellant and </a:t>
            </a:r>
            <a:r>
              <a:rPr lang="en-US" sz="3300" dirty="0" smtClean="0"/>
              <a:t>any witnesses</a:t>
            </a:r>
          </a:p>
          <a:p>
            <a:pPr>
              <a:lnSpc>
                <a:spcPct val="120000"/>
              </a:lnSpc>
              <a:spcBef>
                <a:spcPts val="600"/>
              </a:spcBef>
              <a:buSzPct val="107000"/>
              <a:buFont typeface="Wingdings" panose="05000000000000000000" pitchFamily="2" charset="2"/>
              <a:buChar char="§"/>
            </a:pPr>
            <a:r>
              <a:rPr lang="en-US" sz="3300" dirty="0" smtClean="0"/>
              <a:t>The Hearing Officer makes the eligibility appeal decision</a:t>
            </a:r>
            <a:endParaRPr lang="en-US" sz="3300" dirty="0" smtClean="0">
              <a:solidFill>
                <a:srgbClr val="00B0F0"/>
              </a:solidFill>
            </a:endParaRPr>
          </a:p>
          <a:p>
            <a:pPr marL="622300" lvl="1">
              <a:lnSpc>
                <a:spcPct val="120000"/>
              </a:lnSpc>
              <a:spcBef>
                <a:spcPts val="600"/>
              </a:spcBef>
              <a:buSzPct val="115000"/>
              <a:buFont typeface="Arial" panose="020B0604020202020204" pitchFamily="34" charset="0"/>
              <a:buChar char="•"/>
            </a:pPr>
            <a:r>
              <a:rPr lang="en-US" sz="3100" dirty="0" smtClean="0"/>
              <a:t>The decision is mailed to </a:t>
            </a:r>
            <a:r>
              <a:rPr lang="en-US" sz="3100" dirty="0"/>
              <a:t>appellant within </a:t>
            </a:r>
            <a:r>
              <a:rPr lang="en-US" sz="3100" dirty="0" smtClean="0"/>
              <a:t>90 days from the receipt date of the appeal request or as administratively feasible</a:t>
            </a:r>
          </a:p>
          <a:p>
            <a:pPr marL="622300" lvl="1">
              <a:lnSpc>
                <a:spcPct val="120000"/>
              </a:lnSpc>
              <a:spcBef>
                <a:spcPts val="600"/>
              </a:spcBef>
              <a:buSzPct val="115000"/>
              <a:buFont typeface="Arial" panose="020B0604020202020204" pitchFamily="34" charset="0"/>
              <a:buChar char="•"/>
            </a:pPr>
            <a:r>
              <a:rPr lang="en-US" sz="3100" dirty="0" smtClean="0"/>
              <a:t>The decision is final and binding</a:t>
            </a:r>
          </a:p>
          <a:p>
            <a:pPr marL="976313" lvl="2" indent="-341313">
              <a:lnSpc>
                <a:spcPct val="120000"/>
              </a:lnSpc>
              <a:spcBef>
                <a:spcPts val="600"/>
              </a:spcBef>
              <a:buSzPct val="60000"/>
              <a:buFont typeface="Wingdings" panose="05000000000000000000" pitchFamily="2" charset="2"/>
              <a:buChar char="q"/>
            </a:pPr>
            <a:r>
              <a:rPr lang="en-US" sz="2800" dirty="0"/>
              <a:t>J</a:t>
            </a:r>
            <a:r>
              <a:rPr lang="en-US" sz="2800" dirty="0" smtClean="0"/>
              <a:t>udicial </a:t>
            </a:r>
            <a:r>
              <a:rPr lang="en-US" sz="2800" dirty="0"/>
              <a:t>review </a:t>
            </a:r>
            <a:r>
              <a:rPr lang="en-US" sz="2800" dirty="0" smtClean="0"/>
              <a:t>may be an </a:t>
            </a:r>
            <a:r>
              <a:rPr lang="en-US" sz="2800" dirty="0"/>
              <a:t>option</a:t>
            </a:r>
            <a:endParaRPr lang="en-US" sz="3100" dirty="0" smtClean="0"/>
          </a:p>
        </p:txBody>
      </p:sp>
      <p:sp>
        <p:nvSpPr>
          <p:cNvPr id="7" name="Date Placeholder 6"/>
          <p:cNvSpPr>
            <a:spLocks noGrp="1"/>
          </p:cNvSpPr>
          <p:nvPr>
            <p:ph type="dt" sz="half" idx="2"/>
          </p:nvPr>
        </p:nvSpPr>
        <p:spPr/>
        <p:txBody>
          <a:bodyPr/>
          <a:lstStyle/>
          <a:p>
            <a:r>
              <a:rPr lang="en-US" smtClean="0"/>
              <a:t>November 2016</a:t>
            </a:r>
            <a:endParaRPr lang="en-US" dirty="0"/>
          </a:p>
        </p:txBody>
      </p:sp>
      <p:sp>
        <p:nvSpPr>
          <p:cNvPr id="6" name="Slide Number Placeholder 5"/>
          <p:cNvSpPr>
            <a:spLocks noGrp="1"/>
          </p:cNvSpPr>
          <p:nvPr>
            <p:ph type="sldNum" sz="quarter" idx="12"/>
          </p:nvPr>
        </p:nvSpPr>
        <p:spPr/>
        <p:txBody>
          <a:bodyPr/>
          <a:lstStyle/>
          <a:p>
            <a:fld id="{4C7DC1E6-81B2-456F-AAD5-518541D82B07}" type="slidenum">
              <a:rPr lang="en-US" smtClean="0"/>
              <a:pPr/>
              <a:t>14</a:t>
            </a:fld>
            <a:endParaRPr lang="en-US" dirty="0"/>
          </a:p>
        </p:txBody>
      </p:sp>
      <p:sp>
        <p:nvSpPr>
          <p:cNvPr id="8" name="Footer Placeholder 7"/>
          <p:cNvSpPr>
            <a:spLocks noGrp="1"/>
          </p:cNvSpPr>
          <p:nvPr>
            <p:ph type="ftr" sz="quarter" idx="3"/>
          </p:nvPr>
        </p:nvSpPr>
        <p:spPr>
          <a:xfrm>
            <a:off x="3124200" y="6356350"/>
            <a:ext cx="2895600" cy="365125"/>
          </a:xfrm>
        </p:spPr>
        <p:txBody>
          <a:bodyPr/>
          <a:lstStyle/>
          <a:p>
            <a:r>
              <a:rPr lang="en-US" dirty="0"/>
              <a:t>Marketplace Eligibility Appeals</a:t>
            </a:r>
          </a:p>
        </p:txBody>
      </p:sp>
    </p:spTree>
    <p:extLst>
      <p:ext uri="{BB962C8B-B14F-4D97-AF65-F5344CB8AC3E}">
        <p14:creationId xmlns:p14="http://schemas.microsoft.com/office/powerpoint/2010/main" val="2089976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descr="Eligibility Appeal Decisions (continued)" title="Eligibility Appeal Decisions (continued)"/>
          <p:cNvSpPr>
            <a:spLocks noGrp="1"/>
          </p:cNvSpPr>
          <p:nvPr>
            <p:ph type="title"/>
          </p:nvPr>
        </p:nvSpPr>
        <p:spPr/>
        <p:txBody>
          <a:bodyPr/>
          <a:lstStyle/>
          <a:p>
            <a:r>
              <a:rPr lang="en-US" sz="3600" dirty="0" smtClean="0"/>
              <a:t>Eligibility Appeal Decisions (Continued)</a:t>
            </a:r>
            <a:endParaRPr lang="en-US" sz="3600" dirty="0"/>
          </a:p>
        </p:txBody>
      </p:sp>
      <p:sp>
        <p:nvSpPr>
          <p:cNvPr id="2" name="Content Placeholder 1" descr="The decision is then implemented. &#10;If the decision finds the contested eligibility determination was incorrect when it was made by the Marketplace, the appellant may decide to have the decision implemented retroactive back as far as the date the contested eligibility determination should’ve gone into effect.&#10;" title="Describes what happens after the eligibility decision is made"/>
          <p:cNvSpPr>
            <a:spLocks noGrp="1"/>
          </p:cNvSpPr>
          <p:nvPr>
            <p:ph idx="1"/>
          </p:nvPr>
        </p:nvSpPr>
        <p:spPr>
          <a:xfrm>
            <a:off x="457200" y="1738153"/>
            <a:ext cx="8229600" cy="4297363"/>
          </a:xfrm>
        </p:spPr>
        <p:txBody>
          <a:bodyPr>
            <a:normAutofit/>
          </a:bodyPr>
          <a:lstStyle/>
          <a:p>
            <a:pPr marL="349250" indent="-349250">
              <a:spcBef>
                <a:spcPts val="600"/>
              </a:spcBef>
              <a:buSzPct val="98000"/>
              <a:buFont typeface="Wingdings" panose="05000000000000000000" pitchFamily="2" charset="2"/>
              <a:buChar char="§"/>
            </a:pPr>
            <a:r>
              <a:rPr lang="en-US" sz="3000" dirty="0"/>
              <a:t>The decision is then </a:t>
            </a:r>
            <a:r>
              <a:rPr lang="en-US" sz="3000" dirty="0" smtClean="0"/>
              <a:t>final and binding, and the consumer must follow the instructions on the decision letter to ensure implementation</a:t>
            </a:r>
            <a:endParaRPr lang="en-US" sz="3000" dirty="0"/>
          </a:p>
          <a:p>
            <a:pPr marL="349250" lvl="1" indent="-349250">
              <a:spcBef>
                <a:spcPts val="600"/>
              </a:spcBef>
              <a:buSzPct val="98000"/>
              <a:buFont typeface="Wingdings" panose="05000000000000000000" pitchFamily="2" charset="2"/>
              <a:buChar char="§"/>
            </a:pPr>
            <a:r>
              <a:rPr lang="en-US" sz="3000" dirty="0"/>
              <a:t>If </a:t>
            </a:r>
            <a:r>
              <a:rPr lang="en-US" sz="3000" dirty="0" smtClean="0"/>
              <a:t>the decision </a:t>
            </a:r>
            <a:r>
              <a:rPr lang="en-US" sz="3000" dirty="0"/>
              <a:t>finds the contested eligibility </a:t>
            </a:r>
            <a:r>
              <a:rPr lang="en-US" sz="3000" dirty="0" smtClean="0"/>
              <a:t>determination was </a:t>
            </a:r>
            <a:r>
              <a:rPr lang="en-US" sz="3000" dirty="0"/>
              <a:t>incorrect when it was made by the </a:t>
            </a:r>
            <a:r>
              <a:rPr lang="en-US" sz="3000" dirty="0" smtClean="0"/>
              <a:t>Marketplace, </a:t>
            </a:r>
            <a:r>
              <a:rPr lang="en-US" sz="3000" dirty="0"/>
              <a:t>the </a:t>
            </a:r>
            <a:r>
              <a:rPr lang="en-US" sz="3000" dirty="0" smtClean="0"/>
              <a:t>consumer may </a:t>
            </a:r>
            <a:r>
              <a:rPr lang="en-US" sz="3000" dirty="0"/>
              <a:t>decide to have </a:t>
            </a:r>
            <a:r>
              <a:rPr lang="en-US" sz="3000" dirty="0" smtClean="0"/>
              <a:t>the decision </a:t>
            </a:r>
            <a:r>
              <a:rPr lang="en-US" sz="3000" dirty="0"/>
              <a:t>implemented </a:t>
            </a:r>
            <a:r>
              <a:rPr lang="en-US" sz="3000" dirty="0" smtClean="0"/>
              <a:t>retroactively, based on the date when the consumer received the incorrect determination</a:t>
            </a:r>
            <a:endParaRPr lang="en-US" sz="3000" dirty="0"/>
          </a:p>
          <a:p>
            <a:pPr marL="0" indent="0">
              <a:buNone/>
            </a:pPr>
            <a:endParaRPr lang="en-US" dirty="0"/>
          </a:p>
        </p:txBody>
      </p:sp>
      <p:sp>
        <p:nvSpPr>
          <p:cNvPr id="4" name="Date Placeholder 3"/>
          <p:cNvSpPr>
            <a:spLocks noGrp="1"/>
          </p:cNvSpPr>
          <p:nvPr>
            <p:ph type="dt" sz="half" idx="2"/>
          </p:nvPr>
        </p:nvSpPr>
        <p:spPr/>
        <p:txBody>
          <a:bodyPr/>
          <a:lstStyle/>
          <a:p>
            <a:r>
              <a:rPr lang="en-US" smtClean="0"/>
              <a:t>November 2016</a:t>
            </a:r>
            <a:endParaRPr lang="en-US" dirty="0"/>
          </a:p>
        </p:txBody>
      </p:sp>
      <p:sp>
        <p:nvSpPr>
          <p:cNvPr id="5" name="Footer Placeholder 4"/>
          <p:cNvSpPr>
            <a:spLocks noGrp="1"/>
          </p:cNvSpPr>
          <p:nvPr>
            <p:ph type="ftr" sz="quarter" idx="3"/>
          </p:nvPr>
        </p:nvSpPr>
        <p:spPr/>
        <p:txBody>
          <a:bodyPr/>
          <a:lstStyle/>
          <a:p>
            <a:r>
              <a:rPr lang="en-US" dirty="0" smtClean="0"/>
              <a:t>Marketplace Eligibility Appeals</a:t>
            </a:r>
            <a:endParaRPr lang="en-US" dirty="0"/>
          </a:p>
        </p:txBody>
      </p:sp>
      <p:sp>
        <p:nvSpPr>
          <p:cNvPr id="6" name="Slide Number Placeholder 5"/>
          <p:cNvSpPr>
            <a:spLocks noGrp="1"/>
          </p:cNvSpPr>
          <p:nvPr>
            <p:ph type="sldNum" sz="quarter" idx="12"/>
          </p:nvPr>
        </p:nvSpPr>
        <p:spPr/>
        <p:txBody>
          <a:bodyPr/>
          <a:lstStyle/>
          <a:p>
            <a:fld id="{4C7DC1E6-81B2-456F-AAD5-518541D82B07}" type="slidenum">
              <a:rPr lang="en-US" smtClean="0"/>
              <a:pPr/>
              <a:t>15</a:t>
            </a:fld>
            <a:endParaRPr lang="en-US" dirty="0"/>
          </a:p>
        </p:txBody>
      </p:sp>
    </p:spTree>
    <p:extLst>
      <p:ext uri="{BB962C8B-B14F-4D97-AF65-F5344CB8AC3E}">
        <p14:creationId xmlns:p14="http://schemas.microsoft.com/office/powerpoint/2010/main" val="7422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descr="Effectuation of Eligibility Appeal Decisions" title="Effectuation of Eligibility Appeal Decisions"/>
          <p:cNvSpPr>
            <a:spLocks noGrp="1"/>
          </p:cNvSpPr>
          <p:nvPr>
            <p:ph type="title"/>
          </p:nvPr>
        </p:nvSpPr>
        <p:spPr/>
        <p:txBody>
          <a:bodyPr/>
          <a:lstStyle/>
          <a:p>
            <a:r>
              <a:rPr lang="en-US" sz="3600" dirty="0"/>
              <a:t>Effectuation</a:t>
            </a:r>
            <a:r>
              <a:rPr lang="en-US" sz="3600" dirty="0" smtClean="0"/>
              <a:t> of Eligibility Appeal Decisions</a:t>
            </a:r>
            <a:endParaRPr lang="en-US" sz="3600" dirty="0"/>
          </a:p>
        </p:txBody>
      </p:sp>
      <p:sp>
        <p:nvSpPr>
          <p:cNvPr id="5" name="TextBox 4" descr="As part of retroactive effectuation of eligibility appeals decision" title="As part of retroactive effectuation of eligibility appeals decision"/>
          <p:cNvSpPr txBox="1"/>
          <p:nvPr/>
        </p:nvSpPr>
        <p:spPr>
          <a:xfrm>
            <a:off x="96251" y="1524061"/>
            <a:ext cx="9144000" cy="510396"/>
          </a:xfrm>
          <a:prstGeom prst="rect">
            <a:avLst/>
          </a:prstGeom>
          <a:noFill/>
        </p:spPr>
        <p:txBody>
          <a:bodyPr wrap="square" rtlCol="0">
            <a:spAutoFit/>
          </a:bodyPr>
          <a:lstStyle/>
          <a:p>
            <a:pPr>
              <a:lnSpc>
                <a:spcPct val="110000"/>
              </a:lnSpc>
              <a:spcBef>
                <a:spcPts val="600"/>
              </a:spcBef>
            </a:pPr>
            <a:r>
              <a:rPr lang="en-US" sz="2600" dirty="0"/>
              <a:t>As a part of </a:t>
            </a:r>
            <a:r>
              <a:rPr lang="en-US" sz="2600" dirty="0" smtClean="0"/>
              <a:t>retroactive </a:t>
            </a:r>
            <a:r>
              <a:rPr lang="en-US" sz="2600" dirty="0"/>
              <a:t>effectuation of eligibility appeals decisions </a:t>
            </a:r>
          </a:p>
        </p:txBody>
      </p:sp>
      <p:sp>
        <p:nvSpPr>
          <p:cNvPr id="2" name="Content Placeholder 1" descr="A Marketplace plan may owe an appellant a refund if: Thay had paid Marketplace plan premiums to the plan before the appeal was decided, and they're now eligible for a larger premium tax credit and/or lower copayments. coinsurance, and diductibles as a result of the appeal." title="A Marketplace plan may owe an appellant a refund if"/>
          <p:cNvSpPr>
            <a:spLocks noGrp="1"/>
          </p:cNvSpPr>
          <p:nvPr>
            <p:ph idx="1"/>
          </p:nvPr>
        </p:nvSpPr>
        <p:spPr>
          <a:xfrm>
            <a:off x="1" y="2144383"/>
            <a:ext cx="9143999" cy="2142657"/>
          </a:xfrm>
          <a:solidFill>
            <a:schemeClr val="accent1">
              <a:lumMod val="20000"/>
              <a:lumOff val="80000"/>
            </a:schemeClr>
          </a:solidFill>
          <a:ln>
            <a:solidFill>
              <a:schemeClr val="bg1"/>
            </a:solidFill>
          </a:ln>
        </p:spPr>
        <p:txBody>
          <a:bodyPr>
            <a:normAutofit fontScale="55000" lnSpcReduction="20000"/>
          </a:bodyPr>
          <a:lstStyle/>
          <a:p>
            <a:pPr marL="279400" lvl="1" indent="-279400">
              <a:lnSpc>
                <a:spcPct val="120000"/>
              </a:lnSpc>
              <a:spcBef>
                <a:spcPts val="600"/>
              </a:spcBef>
              <a:buFont typeface="Wingdings" panose="05000000000000000000" pitchFamily="2" charset="2"/>
              <a:buChar char="§"/>
            </a:pPr>
            <a:r>
              <a:rPr lang="en-US" sz="5100" dirty="0" smtClean="0"/>
              <a:t>A </a:t>
            </a:r>
            <a:r>
              <a:rPr lang="en-US" sz="5100" dirty="0"/>
              <a:t>Marketplace plan may owe an appellant a refund </a:t>
            </a:r>
            <a:r>
              <a:rPr lang="en-US" sz="5100" dirty="0" smtClean="0"/>
              <a:t>if</a:t>
            </a:r>
          </a:p>
          <a:p>
            <a:pPr marL="457200" lvl="1" indent="-225425">
              <a:lnSpc>
                <a:spcPct val="120000"/>
              </a:lnSpc>
              <a:spcBef>
                <a:spcPts val="600"/>
              </a:spcBef>
              <a:buFont typeface="Arial" panose="020B0604020202020204" pitchFamily="34" charset="0"/>
              <a:buChar char="•"/>
            </a:pPr>
            <a:r>
              <a:rPr lang="en-US" sz="4400" dirty="0" smtClean="0"/>
              <a:t>They </a:t>
            </a:r>
            <a:r>
              <a:rPr lang="en-US" sz="4400" dirty="0"/>
              <a:t>had paid Marketplace plan premiums to the plan </a:t>
            </a:r>
            <a:r>
              <a:rPr lang="en-US" sz="4400" dirty="0" smtClean="0"/>
              <a:t>before </a:t>
            </a:r>
            <a:r>
              <a:rPr lang="en-US" sz="4400" dirty="0"/>
              <a:t>the appeal was decided, </a:t>
            </a:r>
            <a:r>
              <a:rPr lang="en-US" sz="4400" dirty="0" smtClean="0"/>
              <a:t>and</a:t>
            </a:r>
          </a:p>
          <a:p>
            <a:pPr marL="457200" lvl="1" indent="-225425">
              <a:lnSpc>
                <a:spcPct val="120000"/>
              </a:lnSpc>
              <a:spcBef>
                <a:spcPts val="600"/>
              </a:spcBef>
              <a:buFont typeface="Arial" panose="020B0604020202020204" pitchFamily="34" charset="0"/>
              <a:buChar char="•"/>
            </a:pPr>
            <a:r>
              <a:rPr lang="en-US" sz="4400" dirty="0" smtClean="0"/>
              <a:t>They’re </a:t>
            </a:r>
            <a:r>
              <a:rPr lang="en-US" sz="4400" dirty="0"/>
              <a:t>now eligible for a larger premium tax credit </a:t>
            </a:r>
            <a:r>
              <a:rPr lang="en-US" sz="4400" dirty="0" smtClean="0"/>
              <a:t>and/or </a:t>
            </a:r>
            <a:r>
              <a:rPr lang="en-US" sz="4400" dirty="0"/>
              <a:t>lower copayments, coinsurance, and deductibles as a result </a:t>
            </a:r>
            <a:r>
              <a:rPr lang="en-US" sz="4400" dirty="0" smtClean="0"/>
              <a:t>of </a:t>
            </a:r>
            <a:r>
              <a:rPr lang="en-US" sz="4400" dirty="0"/>
              <a:t>the </a:t>
            </a:r>
            <a:r>
              <a:rPr lang="en-US" sz="4400" dirty="0" smtClean="0"/>
              <a:t>appeal</a:t>
            </a:r>
            <a:endParaRPr lang="en-US" sz="4400" dirty="0"/>
          </a:p>
        </p:txBody>
      </p:sp>
      <p:sp>
        <p:nvSpPr>
          <p:cNvPr id="4" name="TextBox 3" descr="or" title="or"/>
          <p:cNvSpPr txBox="1"/>
          <p:nvPr/>
        </p:nvSpPr>
        <p:spPr>
          <a:xfrm>
            <a:off x="3124199" y="4252987"/>
            <a:ext cx="2895600" cy="477054"/>
          </a:xfrm>
          <a:prstGeom prst="rect">
            <a:avLst/>
          </a:prstGeom>
          <a:noFill/>
        </p:spPr>
        <p:txBody>
          <a:bodyPr wrap="square" rtlCol="0">
            <a:spAutoFit/>
          </a:bodyPr>
          <a:lstStyle/>
          <a:p>
            <a:pPr algn="ctr"/>
            <a:r>
              <a:rPr lang="en-US" sz="2500" b="1" dirty="0" smtClean="0"/>
              <a:t>OR</a:t>
            </a:r>
            <a:endParaRPr lang="en-US" sz="2500" b="1" dirty="0"/>
          </a:p>
        </p:txBody>
      </p:sp>
      <p:sp>
        <p:nvSpPr>
          <p:cNvPr id="9" name="Content Placeholder 1" descr="An appellant may owe money to their Marketplace plan if: they're now enrolling in Marketplace coverage for an earlier date, or they haven't paid their past premium balance(s)." title="An appellant may owe money to their Marketplace plan if "/>
          <p:cNvSpPr txBox="1">
            <a:spLocks/>
          </p:cNvSpPr>
          <p:nvPr/>
        </p:nvSpPr>
        <p:spPr>
          <a:xfrm>
            <a:off x="-1" y="4695987"/>
            <a:ext cx="9144000" cy="1660364"/>
          </a:xfrm>
          <a:prstGeom prst="rect">
            <a:avLst/>
          </a:prstGeom>
          <a:solidFill>
            <a:schemeClr val="accent1">
              <a:lumMod val="40000"/>
              <a:lumOff val="60000"/>
            </a:schemeClr>
          </a:solidFill>
          <a:ln>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9400" lvl="1" indent="-279400">
              <a:spcBef>
                <a:spcPts val="600"/>
              </a:spcBef>
              <a:buFont typeface="Wingdings" panose="05000000000000000000" pitchFamily="2" charset="2"/>
              <a:buChar char="§"/>
            </a:pPr>
            <a:r>
              <a:rPr lang="en-US" dirty="0"/>
              <a:t>An appellant may owe money to their Marketplace plan if</a:t>
            </a:r>
          </a:p>
          <a:p>
            <a:pPr marL="457200" lvl="1" indent="-225425">
              <a:spcBef>
                <a:spcPts val="600"/>
              </a:spcBef>
              <a:buFont typeface="Arial" panose="020B0604020202020204" pitchFamily="34" charset="0"/>
              <a:buChar char="•"/>
            </a:pPr>
            <a:r>
              <a:rPr lang="en-US" sz="2400" dirty="0" smtClean="0"/>
              <a:t>They’re </a:t>
            </a:r>
            <a:r>
              <a:rPr lang="en-US" sz="2400" dirty="0"/>
              <a:t>now enrolling in Marketplace coverage for an earlier date, or</a:t>
            </a:r>
          </a:p>
          <a:p>
            <a:pPr marL="457200" lvl="1" indent="-225425">
              <a:spcBef>
                <a:spcPts val="600"/>
              </a:spcBef>
              <a:buFont typeface="Arial" panose="020B0604020202020204" pitchFamily="34" charset="0"/>
              <a:buChar char="•"/>
            </a:pPr>
            <a:r>
              <a:rPr lang="en-US" sz="2400" dirty="0" smtClean="0"/>
              <a:t>They haven’t </a:t>
            </a:r>
            <a:r>
              <a:rPr lang="en-US" sz="2400" dirty="0"/>
              <a:t>paid their past premium balance(s)</a:t>
            </a:r>
          </a:p>
        </p:txBody>
      </p:sp>
      <p:sp>
        <p:nvSpPr>
          <p:cNvPr id="7" name="Date Placeholder 6"/>
          <p:cNvSpPr>
            <a:spLocks noGrp="1"/>
          </p:cNvSpPr>
          <p:nvPr>
            <p:ph type="dt" sz="half" idx="2"/>
          </p:nvPr>
        </p:nvSpPr>
        <p:spPr/>
        <p:txBody>
          <a:bodyPr/>
          <a:lstStyle/>
          <a:p>
            <a:r>
              <a:rPr lang="en-US" smtClean="0"/>
              <a:t>November 2016</a:t>
            </a:r>
            <a:endParaRPr lang="en-US" dirty="0"/>
          </a:p>
        </p:txBody>
      </p:sp>
      <p:sp>
        <p:nvSpPr>
          <p:cNvPr id="8" name="Footer Placeholder 7"/>
          <p:cNvSpPr>
            <a:spLocks noGrp="1"/>
          </p:cNvSpPr>
          <p:nvPr>
            <p:ph type="ftr" sz="quarter" idx="3"/>
          </p:nvPr>
        </p:nvSpPr>
        <p:spPr/>
        <p:txBody>
          <a:bodyPr/>
          <a:lstStyle/>
          <a:p>
            <a:r>
              <a:rPr lang="en-US" dirty="0"/>
              <a:t>Marketplace Eligibility Appeals</a:t>
            </a:r>
          </a:p>
        </p:txBody>
      </p:sp>
      <p:sp>
        <p:nvSpPr>
          <p:cNvPr id="6" name="Slide Number Placeholder 5"/>
          <p:cNvSpPr>
            <a:spLocks noGrp="1"/>
          </p:cNvSpPr>
          <p:nvPr>
            <p:ph type="sldNum" sz="quarter" idx="12"/>
          </p:nvPr>
        </p:nvSpPr>
        <p:spPr/>
        <p:txBody>
          <a:bodyPr/>
          <a:lstStyle/>
          <a:p>
            <a:fld id="{4C7DC1E6-81B2-456F-AAD5-518541D82B07}" type="slidenum">
              <a:rPr lang="en-US" smtClean="0"/>
              <a:pPr/>
              <a:t>16</a:t>
            </a:fld>
            <a:endParaRPr lang="en-US" dirty="0"/>
          </a:p>
        </p:txBody>
      </p:sp>
    </p:spTree>
    <p:extLst>
      <p:ext uri="{BB962C8B-B14F-4D97-AF65-F5344CB8AC3E}">
        <p14:creationId xmlns:p14="http://schemas.microsoft.com/office/powerpoint/2010/main" val="3479209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descr="Getting Help With Appeals" title="Getting Help With Appeals"/>
          <p:cNvSpPr>
            <a:spLocks noGrp="1"/>
          </p:cNvSpPr>
          <p:nvPr>
            <p:ph type="title"/>
          </p:nvPr>
        </p:nvSpPr>
        <p:spPr>
          <a:xfrm>
            <a:off x="0" y="-28135"/>
            <a:ext cx="9144000" cy="1447800"/>
          </a:xfrm>
        </p:spPr>
        <p:txBody>
          <a:bodyPr/>
          <a:lstStyle/>
          <a:p>
            <a:r>
              <a:rPr lang="en-US" sz="3600" dirty="0" smtClean="0"/>
              <a:t>Getting Help With Appeals</a:t>
            </a:r>
            <a:endParaRPr lang="en-US" sz="3600" dirty="0"/>
          </a:p>
        </p:txBody>
      </p:sp>
      <p:sp>
        <p:nvSpPr>
          <p:cNvPr id="2" name="Content Placeholder 1" descr="Consumers can get help with Marketplace eligibility appeals. Health Insurance Marketplace Call Center – can help explain how to request an appeal.Call 1-800-318-2596. TTY users should call 1-855-889-4325. After appeals are submitted, the Marketplace Appeals Center can answer appellants’ questions about their appeal. Call 1-855-231-1751. TTY users should call 1-855-739-2231.&#10;" title="How consumers can get help with a Marketplace eligibility appeal"/>
          <p:cNvSpPr>
            <a:spLocks noGrp="1"/>
          </p:cNvSpPr>
          <p:nvPr>
            <p:ph idx="1"/>
          </p:nvPr>
        </p:nvSpPr>
        <p:spPr>
          <a:xfrm>
            <a:off x="335279" y="1670269"/>
            <a:ext cx="8686801" cy="4435477"/>
          </a:xfrm>
        </p:spPr>
        <p:txBody>
          <a:bodyPr>
            <a:normAutofit fontScale="92500"/>
          </a:bodyPr>
          <a:lstStyle/>
          <a:p>
            <a:pPr>
              <a:spcBef>
                <a:spcPts val="600"/>
              </a:spcBef>
              <a:buSzPct val="100000"/>
              <a:buFont typeface="Wingdings" panose="05000000000000000000" pitchFamily="2" charset="2"/>
              <a:buChar char="§"/>
            </a:pPr>
            <a:r>
              <a:rPr lang="en-US" sz="3100" dirty="0"/>
              <a:t>Consumers can get help with Marketplace eligibility appeals</a:t>
            </a:r>
          </a:p>
          <a:p>
            <a:pPr marL="625475" lvl="2" indent="-276225">
              <a:spcBef>
                <a:spcPts val="600"/>
              </a:spcBef>
              <a:buSzPct val="110000"/>
            </a:pPr>
            <a:r>
              <a:rPr lang="en-US" sz="2700" dirty="0" smtClean="0"/>
              <a:t>The Health </a:t>
            </a:r>
            <a:r>
              <a:rPr lang="en-US" sz="2700" dirty="0"/>
              <a:t>Insurance Marketplace Call </a:t>
            </a:r>
            <a:r>
              <a:rPr lang="en-US" sz="2700" dirty="0" smtClean="0"/>
              <a:t>Center can </a:t>
            </a:r>
            <a:r>
              <a:rPr lang="en-US" sz="2700" dirty="0"/>
              <a:t>help explain how to request an appeal</a:t>
            </a:r>
          </a:p>
          <a:p>
            <a:pPr marL="974725" lvl="2" indent="-349250">
              <a:spcBef>
                <a:spcPts val="600"/>
              </a:spcBef>
              <a:buSzPct val="60000"/>
              <a:buFont typeface="Wingdings" panose="05000000000000000000" pitchFamily="2" charset="2"/>
              <a:buChar char="q"/>
            </a:pPr>
            <a:r>
              <a:rPr lang="en-US" sz="2600" dirty="0" smtClean="0"/>
              <a:t>Call 1-800-318-2596. TTY users should call </a:t>
            </a:r>
            <a:r>
              <a:rPr lang="en-US" sz="2600" dirty="0" smtClean="0"/>
              <a:t>1-855-889-4325. </a:t>
            </a:r>
            <a:endParaRPr lang="en-US" sz="2600" dirty="0" smtClean="0"/>
          </a:p>
          <a:p>
            <a:pPr>
              <a:spcBef>
                <a:spcPts val="600"/>
              </a:spcBef>
              <a:buSzPct val="100000"/>
              <a:buFont typeface="Wingdings" panose="05000000000000000000" pitchFamily="2" charset="2"/>
              <a:buChar char="§"/>
            </a:pPr>
            <a:r>
              <a:rPr lang="en-US" sz="3100" dirty="0" smtClean="0"/>
              <a:t>After appeals are submitted, the Marketplace Appeals Center can answer </a:t>
            </a:r>
            <a:r>
              <a:rPr lang="en-US" sz="3100" dirty="0"/>
              <a:t>appellants’ questions </a:t>
            </a:r>
            <a:r>
              <a:rPr lang="en-US" sz="3100" dirty="0" smtClean="0"/>
              <a:t>about their appeal</a:t>
            </a:r>
          </a:p>
          <a:p>
            <a:pPr marL="625475" lvl="2" indent="-276225">
              <a:spcBef>
                <a:spcPts val="600"/>
              </a:spcBef>
              <a:buSzPct val="110000"/>
            </a:pPr>
            <a:r>
              <a:rPr lang="en-US" sz="2700" dirty="0" smtClean="0"/>
              <a:t>Call </a:t>
            </a:r>
            <a:r>
              <a:rPr lang="en-US" sz="2700" dirty="0" smtClean="0">
                <a:ea typeface="Arial Unicode MS"/>
              </a:rPr>
              <a:t>1-855-231-1751. TTY users should call </a:t>
            </a:r>
            <a:r>
              <a:rPr lang="en-US" sz="2700" dirty="0" smtClean="0">
                <a:ea typeface="Arial Unicode MS"/>
              </a:rPr>
              <a:t>1-855-739-2231.</a:t>
            </a:r>
            <a:endParaRPr lang="en-US" sz="2700" dirty="0" smtClean="0"/>
          </a:p>
        </p:txBody>
      </p:sp>
      <p:sp>
        <p:nvSpPr>
          <p:cNvPr id="7" name="Date Placeholder 6"/>
          <p:cNvSpPr>
            <a:spLocks noGrp="1"/>
          </p:cNvSpPr>
          <p:nvPr>
            <p:ph type="dt" sz="half" idx="2"/>
          </p:nvPr>
        </p:nvSpPr>
        <p:spPr/>
        <p:txBody>
          <a:bodyPr/>
          <a:lstStyle/>
          <a:p>
            <a:r>
              <a:rPr lang="en-US" smtClean="0"/>
              <a:t>November 2016</a:t>
            </a:r>
            <a:endParaRPr lang="en-US" dirty="0"/>
          </a:p>
        </p:txBody>
      </p:sp>
      <p:sp>
        <p:nvSpPr>
          <p:cNvPr id="8" name="Footer Placeholder 7"/>
          <p:cNvSpPr>
            <a:spLocks noGrp="1"/>
          </p:cNvSpPr>
          <p:nvPr>
            <p:ph type="ftr" sz="quarter" idx="3"/>
          </p:nvPr>
        </p:nvSpPr>
        <p:spPr/>
        <p:txBody>
          <a:bodyPr/>
          <a:lstStyle/>
          <a:p>
            <a:r>
              <a:rPr lang="en-US" dirty="0"/>
              <a:t>Marketplace Eligibility Appeals</a:t>
            </a:r>
          </a:p>
        </p:txBody>
      </p:sp>
      <p:sp>
        <p:nvSpPr>
          <p:cNvPr id="6" name="Slide Number Placeholder 5"/>
          <p:cNvSpPr>
            <a:spLocks noGrp="1"/>
          </p:cNvSpPr>
          <p:nvPr>
            <p:ph type="sldNum" sz="quarter" idx="12"/>
          </p:nvPr>
        </p:nvSpPr>
        <p:spPr/>
        <p:txBody>
          <a:bodyPr/>
          <a:lstStyle/>
          <a:p>
            <a:fld id="{4C7DC1E6-81B2-456F-AAD5-518541D82B07}" type="slidenum">
              <a:rPr lang="en-US" smtClean="0"/>
              <a:pPr/>
              <a:t>17</a:t>
            </a:fld>
            <a:endParaRPr lang="en-US" dirty="0"/>
          </a:p>
        </p:txBody>
      </p:sp>
    </p:spTree>
    <p:extLst>
      <p:ext uri="{BB962C8B-B14F-4D97-AF65-F5344CB8AC3E}">
        <p14:creationId xmlns:p14="http://schemas.microsoft.com/office/powerpoint/2010/main" val="3052250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descr="Getting Help With Appeals (continued)" title="Getting Help With Appeals (continued)"/>
          <p:cNvSpPr>
            <a:spLocks noGrp="1"/>
          </p:cNvSpPr>
          <p:nvPr>
            <p:ph type="title"/>
          </p:nvPr>
        </p:nvSpPr>
        <p:spPr/>
        <p:txBody>
          <a:bodyPr/>
          <a:lstStyle/>
          <a:p>
            <a:r>
              <a:rPr lang="en-US" sz="3600" dirty="0" smtClean="0"/>
              <a:t>Getting Help With Appeals (Continued)</a:t>
            </a:r>
            <a:endParaRPr lang="en-US" sz="3600" dirty="0"/>
          </a:p>
        </p:txBody>
      </p:sp>
      <p:sp>
        <p:nvSpPr>
          <p:cNvPr id="2" name="Content Placeholder 1" descr="Navigators – can help consumers ask for a Marketplace eligibility appeal. Appointed representative – can request a Marketplace eligibility appeal and speak for the consumer. Must be designated in writing, signed by the appellant. &#10;Contact Marketplace Appeals Center for more information,&#10;Call 1-855-231-1751. TTY users should call 1-855-739-2231.&#10;" title="Describes more ways that consumers can get help with eligibility appeals"/>
          <p:cNvSpPr>
            <a:spLocks noGrp="1"/>
          </p:cNvSpPr>
          <p:nvPr>
            <p:ph idx="1"/>
          </p:nvPr>
        </p:nvSpPr>
        <p:spPr>
          <a:xfrm>
            <a:off x="228600" y="1645920"/>
            <a:ext cx="8458200" cy="4883218"/>
          </a:xfrm>
        </p:spPr>
        <p:txBody>
          <a:bodyPr>
            <a:normAutofit fontScale="77500" lnSpcReduction="20000"/>
          </a:bodyPr>
          <a:lstStyle/>
          <a:p>
            <a:pPr marL="349250" lvl="1" indent="-349250">
              <a:lnSpc>
                <a:spcPct val="120000"/>
              </a:lnSpc>
              <a:spcBef>
                <a:spcPts val="600"/>
              </a:spcBef>
              <a:buSzPct val="100000"/>
              <a:buFont typeface="Wingdings" panose="05000000000000000000" pitchFamily="2" charset="2"/>
              <a:buChar char="§"/>
            </a:pPr>
            <a:r>
              <a:rPr lang="en-US" sz="3600" dirty="0" smtClean="0"/>
              <a:t>Navigators can </a:t>
            </a:r>
            <a:r>
              <a:rPr lang="en-US" sz="3600" dirty="0"/>
              <a:t>help consumers </a:t>
            </a:r>
            <a:r>
              <a:rPr lang="en-US" sz="3600" dirty="0" smtClean="0"/>
              <a:t>request </a:t>
            </a:r>
            <a:r>
              <a:rPr lang="en-US" sz="3600" dirty="0"/>
              <a:t>a Marketplace eligibility appeal</a:t>
            </a:r>
          </a:p>
          <a:p>
            <a:pPr marL="349250" lvl="1" indent="-349250">
              <a:lnSpc>
                <a:spcPct val="120000"/>
              </a:lnSpc>
              <a:spcBef>
                <a:spcPts val="600"/>
              </a:spcBef>
              <a:buSzPct val="100000"/>
              <a:buFont typeface="Wingdings" panose="05000000000000000000" pitchFamily="2" charset="2"/>
              <a:buChar char="§"/>
            </a:pPr>
            <a:r>
              <a:rPr lang="en-US" sz="3600" dirty="0" smtClean="0"/>
              <a:t>Consumers (person appealing a decision) may appoint an Authorized Representative to </a:t>
            </a:r>
            <a:r>
              <a:rPr lang="en-US" sz="3600" dirty="0"/>
              <a:t>request a Marketplace eligibility appeal and speak for </a:t>
            </a:r>
            <a:r>
              <a:rPr lang="en-US" sz="3600" dirty="0" smtClean="0"/>
              <a:t>them during the hearing</a:t>
            </a:r>
          </a:p>
          <a:p>
            <a:pPr marL="568325" lvl="2" indent="-222250">
              <a:lnSpc>
                <a:spcPct val="120000"/>
              </a:lnSpc>
              <a:spcBef>
                <a:spcPts val="600"/>
              </a:spcBef>
              <a:buSzPct val="100000"/>
            </a:pPr>
            <a:r>
              <a:rPr lang="en-US" sz="3100" dirty="0" smtClean="0"/>
              <a:t>Must be designated in writing, signed by the appellant (someone who has filed an appeal)</a:t>
            </a:r>
          </a:p>
          <a:p>
            <a:pPr marL="568325" lvl="2" indent="-222250">
              <a:lnSpc>
                <a:spcPct val="120000"/>
              </a:lnSpc>
              <a:spcBef>
                <a:spcPts val="600"/>
              </a:spcBef>
              <a:buSzPct val="100000"/>
            </a:pPr>
            <a:r>
              <a:rPr lang="en-US" sz="3100" dirty="0" smtClean="0"/>
              <a:t>Contact the Marketplace Appeals Center for more information</a:t>
            </a:r>
          </a:p>
          <a:p>
            <a:pPr marL="857250" lvl="2" indent="-288925">
              <a:lnSpc>
                <a:spcPct val="120000"/>
              </a:lnSpc>
              <a:spcBef>
                <a:spcPts val="600"/>
              </a:spcBef>
              <a:buSzPct val="60000"/>
              <a:buFont typeface="Wingdings" panose="05000000000000000000" pitchFamily="2" charset="2"/>
              <a:buChar char="q"/>
            </a:pPr>
            <a:r>
              <a:rPr lang="en-US" sz="3100" dirty="0" smtClean="0">
                <a:ea typeface="Arial Unicode MS"/>
              </a:rPr>
              <a:t>Call 1-855-231-1751. TTY users should call 1-855-739-2231</a:t>
            </a:r>
            <a:endParaRPr lang="en-US" sz="3100" dirty="0"/>
          </a:p>
          <a:p>
            <a:pPr marL="0" indent="0">
              <a:buNone/>
            </a:pPr>
            <a:endParaRPr lang="en-US" sz="3100" dirty="0"/>
          </a:p>
        </p:txBody>
      </p:sp>
      <p:sp>
        <p:nvSpPr>
          <p:cNvPr id="4" name="Date Placeholder 3"/>
          <p:cNvSpPr>
            <a:spLocks noGrp="1"/>
          </p:cNvSpPr>
          <p:nvPr>
            <p:ph type="dt" sz="half" idx="2"/>
          </p:nvPr>
        </p:nvSpPr>
        <p:spPr/>
        <p:txBody>
          <a:bodyPr/>
          <a:lstStyle/>
          <a:p>
            <a:r>
              <a:rPr lang="en-US" smtClean="0"/>
              <a:t>November 2016</a:t>
            </a:r>
            <a:endParaRPr lang="en-US" dirty="0"/>
          </a:p>
        </p:txBody>
      </p:sp>
      <p:sp>
        <p:nvSpPr>
          <p:cNvPr id="5" name="Footer Placeholder 4"/>
          <p:cNvSpPr>
            <a:spLocks noGrp="1"/>
          </p:cNvSpPr>
          <p:nvPr>
            <p:ph type="ftr" sz="quarter" idx="3"/>
          </p:nvPr>
        </p:nvSpPr>
        <p:spPr/>
        <p:txBody>
          <a:bodyPr/>
          <a:lstStyle/>
          <a:p>
            <a:r>
              <a:rPr lang="en-US" dirty="0" smtClean="0"/>
              <a:t>Marketplace Eligibility Appeals</a:t>
            </a:r>
            <a:endParaRPr lang="en-US" dirty="0"/>
          </a:p>
        </p:txBody>
      </p:sp>
      <p:sp>
        <p:nvSpPr>
          <p:cNvPr id="6" name="Slide Number Placeholder 5"/>
          <p:cNvSpPr>
            <a:spLocks noGrp="1"/>
          </p:cNvSpPr>
          <p:nvPr>
            <p:ph type="sldNum" sz="quarter" idx="12"/>
          </p:nvPr>
        </p:nvSpPr>
        <p:spPr/>
        <p:txBody>
          <a:bodyPr/>
          <a:lstStyle/>
          <a:p>
            <a:fld id="{4C7DC1E6-81B2-456F-AAD5-518541D82B07}" type="slidenum">
              <a:rPr lang="en-US" smtClean="0"/>
              <a:pPr/>
              <a:t>18</a:t>
            </a:fld>
            <a:endParaRPr lang="en-US" dirty="0"/>
          </a:p>
        </p:txBody>
      </p:sp>
    </p:spTree>
    <p:extLst>
      <p:ext uri="{BB962C8B-B14F-4D97-AF65-F5344CB8AC3E}">
        <p14:creationId xmlns:p14="http://schemas.microsoft.com/office/powerpoint/2010/main" val="3986696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Key Points to Remember" title="Key Points to Remember"/>
          <p:cNvSpPr>
            <a:spLocks noGrp="1"/>
          </p:cNvSpPr>
          <p:nvPr>
            <p:ph type="title"/>
          </p:nvPr>
        </p:nvSpPr>
        <p:spPr/>
        <p:txBody>
          <a:bodyPr>
            <a:normAutofit/>
          </a:bodyPr>
          <a:lstStyle/>
          <a:p>
            <a:pPr algn="ctr"/>
            <a:r>
              <a:rPr lang="en-US" sz="3600" dirty="0" smtClean="0">
                <a:effectLst/>
                <a:cs typeface="Calibri" pitchFamily="34" charset="0"/>
              </a:rPr>
              <a:t>Key Points to Remember</a:t>
            </a:r>
            <a:endParaRPr lang="en-US" sz="3600" dirty="0">
              <a:effectLst/>
              <a:cs typeface="Calibri" pitchFamily="34" charset="0"/>
            </a:endParaRPr>
          </a:p>
        </p:txBody>
      </p:sp>
      <p:sp>
        <p:nvSpPr>
          <p:cNvPr id="3" name="Content Placeholder 2" descr="To file an eligibility appeal with the Marketplace, consumers can write a letter or complete an appeal request form. The completed request form or letter can be mailed or faxed. The Marketplace Appeals Center will try to resolve eligibility appeals informally. Appellants with a valid appeal request have a right to a hearing if they remain dissatisfied with their informal resolution decision. Decisions are in writing and mailed within 90 days of receipt of the appeals request or as administratively feasible.&#10;" title="Lists the Key Points to Remember"/>
          <p:cNvSpPr>
            <a:spLocks noGrp="1"/>
          </p:cNvSpPr>
          <p:nvPr>
            <p:ph idx="1"/>
          </p:nvPr>
        </p:nvSpPr>
        <p:spPr>
          <a:xfrm>
            <a:off x="243840" y="1572126"/>
            <a:ext cx="8322644" cy="5149349"/>
          </a:xfrm>
        </p:spPr>
        <p:txBody>
          <a:bodyPr>
            <a:normAutofit/>
          </a:bodyPr>
          <a:lstStyle/>
          <a:p>
            <a:pPr>
              <a:spcBef>
                <a:spcPts val="600"/>
              </a:spcBef>
              <a:buSzPct val="110000"/>
              <a:buFont typeface="Wingdings" panose="05000000000000000000" pitchFamily="2" charset="2"/>
              <a:buChar char="§"/>
            </a:pPr>
            <a:r>
              <a:rPr lang="en-US" sz="2800" dirty="0" smtClean="0">
                <a:cs typeface="Calibri" pitchFamily="34" charset="0"/>
              </a:rPr>
              <a:t>To file an eligibility appeal with the Marketplace, consumers or their Authorized Representatives can</a:t>
            </a:r>
          </a:p>
          <a:p>
            <a:pPr lvl="1">
              <a:spcBef>
                <a:spcPts val="600"/>
              </a:spcBef>
              <a:buSzPct val="110000"/>
              <a:buFont typeface="Arial" panose="020B0604020202020204" pitchFamily="34" charset="0"/>
              <a:buChar char="•"/>
            </a:pPr>
            <a:r>
              <a:rPr lang="en-US" sz="2400" dirty="0">
                <a:cs typeface="Calibri" pitchFamily="34" charset="0"/>
              </a:rPr>
              <a:t>C</a:t>
            </a:r>
            <a:r>
              <a:rPr lang="en-US" sz="2400" dirty="0" smtClean="0">
                <a:cs typeface="Calibri" pitchFamily="34" charset="0"/>
              </a:rPr>
              <a:t>omplete an </a:t>
            </a:r>
            <a:r>
              <a:rPr lang="en-US" sz="2400" dirty="0" smtClean="0">
                <a:solidFill>
                  <a:prstClr val="black"/>
                </a:solidFill>
                <a:cs typeface="Calibri" pitchFamily="34" charset="0"/>
              </a:rPr>
              <a:t>appeal </a:t>
            </a:r>
            <a:r>
              <a:rPr lang="en-US" sz="2400" dirty="0">
                <a:solidFill>
                  <a:prstClr val="black"/>
                </a:solidFill>
                <a:cs typeface="Calibri" pitchFamily="34" charset="0"/>
              </a:rPr>
              <a:t>request </a:t>
            </a:r>
            <a:r>
              <a:rPr lang="en-US" sz="2400" dirty="0" smtClean="0">
                <a:solidFill>
                  <a:prstClr val="black"/>
                </a:solidFill>
                <a:cs typeface="Calibri" pitchFamily="34" charset="0"/>
              </a:rPr>
              <a:t>form, or</a:t>
            </a:r>
          </a:p>
          <a:p>
            <a:pPr lvl="1">
              <a:spcBef>
                <a:spcPts val="600"/>
              </a:spcBef>
              <a:buSzPct val="110000"/>
              <a:buFont typeface="Arial" panose="020B0604020202020204" pitchFamily="34" charset="0"/>
              <a:buChar char="•"/>
            </a:pPr>
            <a:r>
              <a:rPr lang="en-US" sz="2400" dirty="0">
                <a:solidFill>
                  <a:prstClr val="black"/>
                </a:solidFill>
                <a:cs typeface="Calibri" pitchFamily="34" charset="0"/>
              </a:rPr>
              <a:t>W</a:t>
            </a:r>
            <a:r>
              <a:rPr lang="en-US" sz="2400" dirty="0" smtClean="0">
                <a:cs typeface="Calibri" pitchFamily="34" charset="0"/>
              </a:rPr>
              <a:t>rite </a:t>
            </a:r>
            <a:r>
              <a:rPr lang="en-US" sz="2400" dirty="0">
                <a:cs typeface="Calibri" pitchFamily="34" charset="0"/>
              </a:rPr>
              <a:t>a letter </a:t>
            </a:r>
            <a:r>
              <a:rPr lang="en-US" sz="2400" dirty="0" smtClean="0">
                <a:cs typeface="Calibri" pitchFamily="34" charset="0"/>
              </a:rPr>
              <a:t>explaining the reason for the request</a:t>
            </a:r>
            <a:endParaRPr lang="en-US" sz="2400" dirty="0" smtClean="0">
              <a:solidFill>
                <a:prstClr val="black"/>
              </a:solidFill>
              <a:cs typeface="Calibri" pitchFamily="34" charset="0"/>
            </a:endParaRPr>
          </a:p>
          <a:p>
            <a:pPr>
              <a:spcBef>
                <a:spcPts val="600"/>
              </a:spcBef>
              <a:buSzPct val="110000"/>
              <a:buFont typeface="Wingdings" panose="05000000000000000000" pitchFamily="2" charset="2"/>
              <a:buChar char="§"/>
            </a:pPr>
            <a:r>
              <a:rPr lang="en-US" sz="2800" dirty="0" smtClean="0">
                <a:cs typeface="Calibri" pitchFamily="34" charset="0"/>
              </a:rPr>
              <a:t>The completed request form or letter can be mailed or faxed</a:t>
            </a:r>
          </a:p>
          <a:p>
            <a:pPr>
              <a:spcBef>
                <a:spcPts val="600"/>
              </a:spcBef>
              <a:buSzPct val="110000"/>
              <a:buFont typeface="Wingdings" panose="05000000000000000000" pitchFamily="2" charset="2"/>
              <a:buChar char="§"/>
            </a:pPr>
            <a:r>
              <a:rPr lang="en-US" sz="2800" dirty="0" smtClean="0">
                <a:cs typeface="Calibri" pitchFamily="34" charset="0"/>
              </a:rPr>
              <a:t>The Marketplace Appeals Center will try to resolve eligibility appeals </a:t>
            </a:r>
            <a:r>
              <a:rPr lang="en-US" sz="2800" dirty="0" smtClean="0">
                <a:cs typeface="Calibri" pitchFamily="34" charset="0"/>
              </a:rPr>
              <a:t>informally</a:t>
            </a:r>
            <a:endParaRPr lang="en-US" sz="2800" dirty="0" smtClean="0">
              <a:cs typeface="Calibri" pitchFamily="34" charset="0"/>
            </a:endParaRPr>
          </a:p>
        </p:txBody>
      </p:sp>
      <p:sp>
        <p:nvSpPr>
          <p:cNvPr id="7" name="Date Placeholder 6"/>
          <p:cNvSpPr>
            <a:spLocks noGrp="1"/>
          </p:cNvSpPr>
          <p:nvPr>
            <p:ph type="dt" sz="half" idx="2"/>
          </p:nvPr>
        </p:nvSpPr>
        <p:spPr/>
        <p:txBody>
          <a:bodyPr/>
          <a:lstStyle/>
          <a:p>
            <a:r>
              <a:rPr lang="en-US" smtClean="0"/>
              <a:t>November 2016</a:t>
            </a:r>
            <a:endParaRPr lang="en-US" dirty="0"/>
          </a:p>
        </p:txBody>
      </p:sp>
      <p:sp>
        <p:nvSpPr>
          <p:cNvPr id="8" name="Footer Placeholder 7"/>
          <p:cNvSpPr>
            <a:spLocks noGrp="1"/>
          </p:cNvSpPr>
          <p:nvPr>
            <p:ph type="ftr" sz="quarter" idx="3"/>
          </p:nvPr>
        </p:nvSpPr>
        <p:spPr/>
        <p:txBody>
          <a:bodyPr/>
          <a:lstStyle/>
          <a:p>
            <a:r>
              <a:rPr lang="en-US" dirty="0"/>
              <a:t>Marketplace Eligibility Appeals</a:t>
            </a:r>
          </a:p>
        </p:txBody>
      </p:sp>
      <p:sp>
        <p:nvSpPr>
          <p:cNvPr id="5" name="Slide Number Placeholder 4"/>
          <p:cNvSpPr>
            <a:spLocks noGrp="1"/>
          </p:cNvSpPr>
          <p:nvPr>
            <p:ph type="sldNum" sz="quarter" idx="12"/>
          </p:nvPr>
        </p:nvSpPr>
        <p:spPr/>
        <p:txBody>
          <a:bodyPr/>
          <a:lstStyle/>
          <a:p>
            <a:fld id="{2B311C8D-3B42-4150-880E-F70598F3D0EA}" type="slidenum">
              <a:rPr lang="en-US" smtClean="0"/>
              <a:pPr/>
              <a:t>19</a:t>
            </a:fld>
            <a:endParaRPr lang="en-US" dirty="0"/>
          </a:p>
        </p:txBody>
      </p:sp>
    </p:spTree>
    <p:extLst>
      <p:ext uri="{BB962C8B-B14F-4D97-AF65-F5344CB8AC3E}">
        <p14:creationId xmlns:p14="http://schemas.microsoft.com/office/powerpoint/2010/main" val="3908320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Disclaimer" title="Disclaimer"/>
          <p:cNvSpPr>
            <a:spLocks noGrp="1"/>
          </p:cNvSpPr>
          <p:nvPr>
            <p:ph type="title"/>
          </p:nvPr>
        </p:nvSpPr>
        <p:spPr/>
        <p:txBody>
          <a:bodyPr/>
          <a:lstStyle/>
          <a:p>
            <a:r>
              <a:rPr lang="en-US" sz="3600" dirty="0" smtClean="0"/>
              <a:t>Disclaimer</a:t>
            </a:r>
            <a:endParaRPr lang="en-US" sz="3600" dirty="0"/>
          </a:p>
        </p:txBody>
      </p:sp>
      <p:sp>
        <p:nvSpPr>
          <p:cNvPr id="3" name="Content Placeholder 2" descr="These slides aren't a legal document. The slides summarize complex statutes and regulations. All legal standards are contained in the applicable statutes and regulations. These slides don't create any rights or obligations. " title="These slides aren't a legal document"/>
          <p:cNvSpPr>
            <a:spLocks noGrp="1"/>
          </p:cNvSpPr>
          <p:nvPr>
            <p:ph idx="1"/>
          </p:nvPr>
        </p:nvSpPr>
        <p:spPr/>
        <p:txBody>
          <a:bodyPr/>
          <a:lstStyle/>
          <a:p>
            <a:pPr>
              <a:buFont typeface="Wingdings" panose="05000000000000000000" pitchFamily="2" charset="2"/>
              <a:buChar char="§"/>
            </a:pPr>
            <a:r>
              <a:rPr lang="en-US" dirty="0" smtClean="0"/>
              <a:t>These slides aren’t a legal document </a:t>
            </a:r>
          </a:p>
          <a:p>
            <a:pPr marL="635000" lvl="1" indent="-293688">
              <a:buFont typeface="Arial" panose="020B0604020202020204" pitchFamily="34" charset="0"/>
              <a:buChar char="•"/>
            </a:pPr>
            <a:r>
              <a:rPr lang="en-US" dirty="0" smtClean="0"/>
              <a:t>The slides summarize complex statutes and regulations </a:t>
            </a:r>
          </a:p>
          <a:p>
            <a:pPr marL="635000" lvl="1" indent="-293688">
              <a:buFont typeface="Arial" panose="020B0604020202020204" pitchFamily="34" charset="0"/>
              <a:buChar char="•"/>
            </a:pPr>
            <a:r>
              <a:rPr lang="en-US" dirty="0" smtClean="0"/>
              <a:t>All legal standards are contained in the applicable statutes and regulations</a:t>
            </a:r>
          </a:p>
          <a:p>
            <a:pPr marL="635000" lvl="1" indent="-293688">
              <a:buFont typeface="Arial" panose="020B0604020202020204" pitchFamily="34" charset="0"/>
              <a:buChar char="•"/>
            </a:pPr>
            <a:r>
              <a:rPr lang="en-US" dirty="0" smtClean="0"/>
              <a:t>These slides don’t create any rights or obligations</a:t>
            </a:r>
          </a:p>
          <a:p>
            <a:pPr marL="635000" lvl="1" indent="-293688"/>
            <a:r>
              <a:rPr lang="en-US" dirty="0">
                <a:solidFill>
                  <a:prstClr val="black"/>
                </a:solidFill>
              </a:rPr>
              <a:t>Members of the press should contact the CMS Media Relations Group at </a:t>
            </a:r>
            <a:r>
              <a:rPr lang="en-US" u="sng" dirty="0" smtClean="0">
                <a:solidFill>
                  <a:prstClr val="black"/>
                </a:solidFill>
                <a:hlinkClick r:id="rId3"/>
              </a:rPr>
              <a:t>press@cms.hhs.gov</a:t>
            </a:r>
            <a:endParaRPr lang="en-US" dirty="0">
              <a:solidFill>
                <a:prstClr val="black"/>
              </a:solidFill>
            </a:endParaRPr>
          </a:p>
          <a:p>
            <a:pPr marL="341312" lvl="1" indent="0">
              <a:buNone/>
            </a:pPr>
            <a:endParaRPr lang="en-US" dirty="0"/>
          </a:p>
        </p:txBody>
      </p:sp>
      <p:sp>
        <p:nvSpPr>
          <p:cNvPr id="7" name="Date Placeholder 6"/>
          <p:cNvSpPr>
            <a:spLocks noGrp="1"/>
          </p:cNvSpPr>
          <p:nvPr>
            <p:ph type="dt" sz="half" idx="2"/>
          </p:nvPr>
        </p:nvSpPr>
        <p:spPr/>
        <p:txBody>
          <a:bodyPr/>
          <a:lstStyle/>
          <a:p>
            <a:r>
              <a:rPr lang="en-US" smtClean="0">
                <a:solidFill>
                  <a:prstClr val="black"/>
                </a:solidFill>
              </a:rPr>
              <a:t>November 2016</a:t>
            </a:r>
            <a:endParaRPr lang="en-US" dirty="0">
              <a:solidFill>
                <a:prstClr val="black"/>
              </a:solidFill>
            </a:endParaRPr>
          </a:p>
        </p:txBody>
      </p:sp>
      <p:sp>
        <p:nvSpPr>
          <p:cNvPr id="5" name="Footer Placeholder 7"/>
          <p:cNvSpPr txBox="1">
            <a:spLocks/>
          </p:cNvSpPr>
          <p:nvPr/>
        </p:nvSpPr>
        <p:spPr>
          <a:xfrm>
            <a:off x="3124200" y="6356350"/>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solidFill>
                  <a:schemeClr val="tx1">
                    <a:tint val="75000"/>
                  </a:schemeClr>
                </a:solidFill>
              </a:rPr>
              <a:t>Marketplace Eligibility Appeals</a:t>
            </a:r>
          </a:p>
        </p:txBody>
      </p:sp>
      <p:sp>
        <p:nvSpPr>
          <p:cNvPr id="4"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smtClean="0">
                <a:solidFill>
                  <a:schemeClr val="tx1">
                    <a:tint val="75000"/>
                  </a:schemeClr>
                </a:solidFill>
              </a:rPr>
              <a:t>2</a:t>
            </a:r>
            <a:endParaRPr lang="en-US" sz="1200" dirty="0">
              <a:solidFill>
                <a:schemeClr val="tx1">
                  <a:tint val="75000"/>
                </a:schemeClr>
              </a:solidFill>
            </a:endParaRPr>
          </a:p>
        </p:txBody>
      </p:sp>
    </p:spTree>
    <p:extLst>
      <p:ext uri="{BB962C8B-B14F-4D97-AF65-F5344CB8AC3E}">
        <p14:creationId xmlns:p14="http://schemas.microsoft.com/office/powerpoint/2010/main" val="14870516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Key Points to Remember" title="Key Points to Remember"/>
          <p:cNvSpPr>
            <a:spLocks noGrp="1"/>
          </p:cNvSpPr>
          <p:nvPr>
            <p:ph type="title"/>
          </p:nvPr>
        </p:nvSpPr>
        <p:spPr/>
        <p:txBody>
          <a:bodyPr>
            <a:normAutofit/>
          </a:bodyPr>
          <a:lstStyle/>
          <a:p>
            <a:pPr algn="ctr"/>
            <a:r>
              <a:rPr lang="en-US" sz="3600" dirty="0" smtClean="0">
                <a:effectLst/>
                <a:cs typeface="Calibri" pitchFamily="34" charset="0"/>
              </a:rPr>
              <a:t>Key Points to </a:t>
            </a:r>
            <a:r>
              <a:rPr lang="en-US" sz="3600" dirty="0" smtClean="0">
                <a:effectLst/>
                <a:cs typeface="Calibri" pitchFamily="34" charset="0"/>
              </a:rPr>
              <a:t>Remember (Continued)</a:t>
            </a:r>
            <a:endParaRPr lang="en-US" sz="3600" dirty="0">
              <a:effectLst/>
              <a:cs typeface="Calibri" pitchFamily="34" charset="0"/>
            </a:endParaRPr>
          </a:p>
        </p:txBody>
      </p:sp>
      <p:sp>
        <p:nvSpPr>
          <p:cNvPr id="3" name="Content Placeholder 2" descr="To file an eligibility appeal with the Marketplace, consumers can write a letter or complete an appeal request form. The completed request form or letter can be mailed or faxed. The Marketplace Appeals Center will try to resolve eligibility appeals informally. Appellants with a valid appeal request have a right to a hearing if they remain dissatisfied with their informal resolution decision. Decisions are in writing and mailed within 90 days of receipt of the appeals request or as administratively feasible.&#10;" title="Lists the Key Points to Remember"/>
          <p:cNvSpPr>
            <a:spLocks noGrp="1"/>
          </p:cNvSpPr>
          <p:nvPr>
            <p:ph idx="1"/>
          </p:nvPr>
        </p:nvSpPr>
        <p:spPr>
          <a:xfrm>
            <a:off x="243840" y="1572126"/>
            <a:ext cx="8442960" cy="5149349"/>
          </a:xfrm>
        </p:spPr>
        <p:txBody>
          <a:bodyPr>
            <a:normAutofit/>
          </a:bodyPr>
          <a:lstStyle/>
          <a:p>
            <a:pPr>
              <a:spcBef>
                <a:spcPts val="600"/>
              </a:spcBef>
              <a:buSzPct val="110000"/>
              <a:buFont typeface="Wingdings" panose="05000000000000000000" pitchFamily="2" charset="2"/>
              <a:buChar char="§"/>
            </a:pPr>
            <a:r>
              <a:rPr lang="en-US" sz="2800" dirty="0" smtClean="0">
                <a:cs typeface="Calibri" pitchFamily="34" charset="0"/>
              </a:rPr>
              <a:t>Appellants </a:t>
            </a:r>
            <a:r>
              <a:rPr lang="en-US" sz="2800" dirty="0">
                <a:cs typeface="Calibri" pitchFamily="34" charset="0"/>
              </a:rPr>
              <a:t>with a valid appeal request have a right to a </a:t>
            </a:r>
            <a:r>
              <a:rPr lang="en-US" sz="2800" dirty="0" smtClean="0">
                <a:cs typeface="Calibri" pitchFamily="34" charset="0"/>
              </a:rPr>
              <a:t>hearing, even if they are dissatisfied with their informal resolution</a:t>
            </a:r>
          </a:p>
          <a:p>
            <a:pPr>
              <a:spcBef>
                <a:spcPts val="600"/>
              </a:spcBef>
              <a:buSzPct val="110000"/>
              <a:buFont typeface="Wingdings" panose="05000000000000000000" pitchFamily="2" charset="2"/>
              <a:buChar char="§"/>
            </a:pPr>
            <a:r>
              <a:rPr lang="en-US" sz="2800" dirty="0" smtClean="0">
                <a:cs typeface="Calibri" pitchFamily="34" charset="0"/>
              </a:rPr>
              <a:t>Decisions are in writing and mailed within 90 days of receipt of the appeals request or as administratively feasible</a:t>
            </a:r>
          </a:p>
          <a:p>
            <a:pPr>
              <a:spcBef>
                <a:spcPts val="600"/>
              </a:spcBef>
              <a:buSzPct val="110000"/>
              <a:buFont typeface="Wingdings" panose="05000000000000000000" pitchFamily="2" charset="2"/>
              <a:buChar char="§"/>
            </a:pPr>
            <a:r>
              <a:rPr lang="en-US" sz="2800" dirty="0" smtClean="0">
                <a:cs typeface="Calibri" pitchFamily="34" charset="0"/>
              </a:rPr>
              <a:t>For more information about Marketplace appeals, go to </a:t>
            </a:r>
            <a:r>
              <a:rPr lang="en-US" sz="2800" u="sng" dirty="0" smtClean="0">
                <a:solidFill>
                  <a:srgbClr val="0070C0"/>
                </a:solidFill>
              </a:rPr>
              <a:t>H</a:t>
            </a:r>
            <a:r>
              <a:rPr lang="en-US" sz="2800" u="sng" dirty="0" smtClean="0">
                <a:hlinkClick r:id="rId3"/>
              </a:rPr>
              <a:t>ealthCare.gov/marketplace-appeals</a:t>
            </a:r>
            <a:r>
              <a:rPr lang="en-US" sz="2800" u="sng" dirty="0" smtClean="0">
                <a:hlinkClick r:id="rId3"/>
              </a:rPr>
              <a:t>/</a:t>
            </a:r>
            <a:endParaRPr lang="en-US" sz="2800" dirty="0"/>
          </a:p>
        </p:txBody>
      </p:sp>
      <p:sp>
        <p:nvSpPr>
          <p:cNvPr id="7" name="Date Placeholder 6"/>
          <p:cNvSpPr>
            <a:spLocks noGrp="1"/>
          </p:cNvSpPr>
          <p:nvPr>
            <p:ph type="dt" sz="half" idx="2"/>
          </p:nvPr>
        </p:nvSpPr>
        <p:spPr/>
        <p:txBody>
          <a:bodyPr/>
          <a:lstStyle/>
          <a:p>
            <a:r>
              <a:rPr lang="en-US" smtClean="0"/>
              <a:t>November 2016</a:t>
            </a:r>
            <a:endParaRPr lang="en-US" dirty="0"/>
          </a:p>
        </p:txBody>
      </p:sp>
      <p:sp>
        <p:nvSpPr>
          <p:cNvPr id="8" name="Footer Placeholder 7"/>
          <p:cNvSpPr>
            <a:spLocks noGrp="1"/>
          </p:cNvSpPr>
          <p:nvPr>
            <p:ph type="ftr" sz="quarter" idx="3"/>
          </p:nvPr>
        </p:nvSpPr>
        <p:spPr/>
        <p:txBody>
          <a:bodyPr/>
          <a:lstStyle/>
          <a:p>
            <a:r>
              <a:rPr lang="en-US" dirty="0"/>
              <a:t>Marketplace Eligibility Appeals</a:t>
            </a:r>
          </a:p>
        </p:txBody>
      </p:sp>
      <p:sp>
        <p:nvSpPr>
          <p:cNvPr id="5" name="Slide Number Placeholder 4"/>
          <p:cNvSpPr>
            <a:spLocks noGrp="1"/>
          </p:cNvSpPr>
          <p:nvPr>
            <p:ph type="sldNum" sz="quarter" idx="12"/>
          </p:nvPr>
        </p:nvSpPr>
        <p:spPr/>
        <p:txBody>
          <a:bodyPr/>
          <a:lstStyle/>
          <a:p>
            <a:fld id="{2B311C8D-3B42-4150-880E-F70598F3D0EA}" type="slidenum">
              <a:rPr lang="en-US" smtClean="0"/>
              <a:pPr/>
              <a:t>20</a:t>
            </a:fld>
            <a:endParaRPr lang="en-US" dirty="0"/>
          </a:p>
        </p:txBody>
      </p:sp>
    </p:spTree>
    <p:extLst>
      <p:ext uri="{BB962C8B-B14F-4D97-AF65-F5344CB8AC3E}">
        <p14:creationId xmlns:p14="http://schemas.microsoft.com/office/powerpoint/2010/main" val="3151870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CMS National Training Program" title="CMS National Training Program"/>
          <p:cNvSpPr>
            <a:spLocks noGrp="1"/>
          </p:cNvSpPr>
          <p:nvPr>
            <p:ph type="title"/>
          </p:nvPr>
        </p:nvSpPr>
        <p:spPr/>
        <p:txBody>
          <a:bodyPr/>
          <a:lstStyle/>
          <a:p>
            <a:r>
              <a:rPr lang="en-US" sz="3600" dirty="0" smtClean="0"/>
              <a:t>This Training Provided by the</a:t>
            </a:r>
            <a:endParaRPr lang="en-US" sz="3600" dirty="0"/>
          </a:p>
        </p:txBody>
      </p:sp>
      <p:sp>
        <p:nvSpPr>
          <p:cNvPr id="3" name="Content Placeholder 2" title="CMS"/>
          <p:cNvSpPr>
            <a:spLocks noGrp="1"/>
          </p:cNvSpPr>
          <p:nvPr>
            <p:ph idx="1"/>
          </p:nvPr>
        </p:nvSpPr>
        <p:spPr>
          <a:xfrm>
            <a:off x="385996" y="1363710"/>
            <a:ext cx="8372007" cy="4525963"/>
          </a:xfrm>
        </p:spPr>
        <p:txBody>
          <a:bodyPr>
            <a:normAutofit/>
          </a:bodyPr>
          <a:lstStyle/>
          <a:p>
            <a:pPr marL="0" indent="0" algn="ctr">
              <a:buNone/>
            </a:pPr>
            <a:r>
              <a:rPr lang="en-US" dirty="0" smtClean="0"/>
              <a:t>CMS National Training Program (NTP)</a:t>
            </a:r>
          </a:p>
          <a:p>
            <a:pPr marL="0" indent="0" algn="ctr">
              <a:buNone/>
            </a:pPr>
            <a:r>
              <a:rPr lang="en-US" dirty="0"/>
              <a:t>For questions about training products email </a:t>
            </a:r>
            <a:r>
              <a:rPr lang="en-US" dirty="0" smtClean="0">
                <a:hlinkClick r:id="rId3"/>
              </a:rPr>
              <a:t>training@cms.hhs.gov</a:t>
            </a:r>
            <a:r>
              <a:rPr lang="en-US" dirty="0" smtClean="0"/>
              <a:t>.</a:t>
            </a:r>
            <a:endParaRPr lang="en-US" dirty="0"/>
          </a:p>
          <a:p>
            <a:pPr marL="0" indent="0" algn="ctr">
              <a:buNone/>
            </a:pPr>
            <a:r>
              <a:rPr lang="en-US" dirty="0" smtClean="0"/>
              <a:t>To view all available NTP training materials, </a:t>
            </a:r>
          </a:p>
          <a:p>
            <a:pPr marL="0" indent="0" algn="ctr">
              <a:buNone/>
            </a:pPr>
            <a:r>
              <a:rPr lang="en-US" dirty="0" smtClean="0"/>
              <a:t>or to subscribe to our email list, visit</a:t>
            </a:r>
          </a:p>
          <a:p>
            <a:pPr marL="0" indent="0" algn="ctr">
              <a:buNone/>
            </a:pPr>
            <a:r>
              <a:rPr lang="en-US" u="sng" dirty="0" smtClean="0">
                <a:hlinkClick r:id="rId4"/>
              </a:rPr>
              <a:t>CMS.gov/outreach-and-education/training/</a:t>
            </a:r>
            <a:r>
              <a:rPr lang="en-US" u="sng" dirty="0" err="1" smtClean="0">
                <a:hlinkClick r:id="rId4"/>
              </a:rPr>
              <a:t>CMSNationalTrainingProgram</a:t>
            </a:r>
            <a:endParaRPr lang="en-US" dirty="0"/>
          </a:p>
        </p:txBody>
      </p:sp>
      <p:sp>
        <p:nvSpPr>
          <p:cNvPr id="4" name="Date Placeholder 3"/>
          <p:cNvSpPr>
            <a:spLocks noGrp="1"/>
          </p:cNvSpPr>
          <p:nvPr>
            <p:ph type="dt" sz="half" idx="2"/>
          </p:nvPr>
        </p:nvSpPr>
        <p:spPr/>
        <p:txBody>
          <a:bodyPr/>
          <a:lstStyle/>
          <a:p>
            <a:r>
              <a:rPr lang="en-US" smtClean="0">
                <a:solidFill>
                  <a:prstClr val="black"/>
                </a:solidFill>
              </a:rPr>
              <a:t>November 2016</a:t>
            </a:r>
            <a:endParaRPr lang="en-US" dirty="0">
              <a:solidFill>
                <a:prstClr val="black"/>
              </a:solidFill>
            </a:endParaRPr>
          </a:p>
        </p:txBody>
      </p:sp>
      <p:sp>
        <p:nvSpPr>
          <p:cNvPr id="5" name="Footer Placeholder 4"/>
          <p:cNvSpPr>
            <a:spLocks noGrp="1"/>
          </p:cNvSpPr>
          <p:nvPr>
            <p:ph type="ftr" sz="quarter" idx="3"/>
          </p:nvPr>
        </p:nvSpPr>
        <p:spPr/>
        <p:txBody>
          <a:bodyPr/>
          <a:lstStyle/>
          <a:p>
            <a:pPr algn="ctr"/>
            <a:r>
              <a:rPr lang="en-US" smtClean="0">
                <a:solidFill>
                  <a:prstClr val="black"/>
                </a:solidFill>
              </a:rPr>
              <a:t>Marketplace Eligibility Appeals</a:t>
            </a:r>
            <a:endParaRPr lang="en-US" dirty="0">
              <a:solidFill>
                <a:prstClr val="black"/>
              </a:solidFill>
            </a:endParaRPr>
          </a:p>
        </p:txBody>
      </p:sp>
      <p:sp>
        <p:nvSpPr>
          <p:cNvPr id="6" name="Slide Number Placeholder 5"/>
          <p:cNvSpPr>
            <a:spLocks noGrp="1"/>
          </p:cNvSpPr>
          <p:nvPr>
            <p:ph type="sldNum" sz="quarter" idx="4"/>
          </p:nvPr>
        </p:nvSpPr>
        <p:spPr/>
        <p:txBody>
          <a:bodyPr/>
          <a:lstStyle/>
          <a:p>
            <a:pPr algn="r"/>
            <a:fld id="{78C0CC3C-85F1-4D86-9B70-8D9F8B17F046}" type="slidenum">
              <a:rPr lang="en-US" smtClean="0">
                <a:solidFill>
                  <a:prstClr val="black"/>
                </a:solidFill>
              </a:rPr>
              <a:pPr algn="r"/>
              <a:t>21</a:t>
            </a:fld>
            <a:endParaRPr lang="en-US" dirty="0">
              <a:solidFill>
                <a:prstClr val="black"/>
              </a:solidFill>
            </a:endParaRPr>
          </a:p>
        </p:txBody>
      </p:sp>
    </p:spTree>
    <p:extLst>
      <p:ext uri="{BB962C8B-B14F-4D97-AF65-F5344CB8AC3E}">
        <p14:creationId xmlns:p14="http://schemas.microsoft.com/office/powerpoint/2010/main" val="547405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descr="Marketplace Eligibility Appeal Rights" title="Marketplace Eligibility Appeal Rights"/>
          <p:cNvSpPr>
            <a:spLocks noGrp="1"/>
          </p:cNvSpPr>
          <p:nvPr>
            <p:ph type="title"/>
          </p:nvPr>
        </p:nvSpPr>
        <p:spPr/>
        <p:txBody>
          <a:bodyPr/>
          <a:lstStyle/>
          <a:p>
            <a:r>
              <a:rPr lang="en-US" sz="3600" dirty="0" smtClean="0"/>
              <a:t>Marketplace Eligibility Appeal Rights</a:t>
            </a:r>
            <a:endParaRPr lang="en-US" sz="3600" dirty="0"/>
          </a:p>
        </p:txBody>
      </p:sp>
      <p:sp>
        <p:nvSpPr>
          <p:cNvPr id="2" name="Content Placeholder 1" descr="If consumers disagree with certain eligibility determinations made by a Marketplace, they have a right to ask for an appeal. This presentation is about appealing to the U.S. Department of Health and Human Services (HHS) Appeals Entity about a Marketplace eligibility determination. We'll also briefly discuss some consumer appeals from State-based Marketplace appeals entities.&#10;" title="Describes what consumers can appeal and who they should appeal to for the Marketplace and some brief information about State-based Marketplace appeals."/>
          <p:cNvSpPr>
            <a:spLocks noGrp="1"/>
          </p:cNvSpPr>
          <p:nvPr>
            <p:ph idx="1"/>
          </p:nvPr>
        </p:nvSpPr>
        <p:spPr>
          <a:xfrm>
            <a:off x="457200" y="1636295"/>
            <a:ext cx="8305800" cy="4688305"/>
          </a:xfrm>
        </p:spPr>
        <p:txBody>
          <a:bodyPr>
            <a:normAutofit fontScale="85000" lnSpcReduction="10000"/>
          </a:bodyPr>
          <a:lstStyle/>
          <a:p>
            <a:pPr>
              <a:lnSpc>
                <a:spcPct val="110000"/>
              </a:lnSpc>
              <a:spcBef>
                <a:spcPts val="600"/>
              </a:spcBef>
              <a:buSzPct val="110000"/>
              <a:buFont typeface="Wingdings" panose="05000000000000000000" pitchFamily="2" charset="2"/>
              <a:buChar char="§"/>
            </a:pPr>
            <a:r>
              <a:rPr lang="en-US" dirty="0" smtClean="0"/>
              <a:t>If consumers believe there was a mistake or disagree with certain eligibility determinations made by </a:t>
            </a:r>
            <a:r>
              <a:rPr lang="en-US" dirty="0"/>
              <a:t>a </a:t>
            </a:r>
            <a:r>
              <a:rPr lang="en-US" dirty="0" smtClean="0"/>
              <a:t>Marketplace, they have a right to request an appeal</a:t>
            </a:r>
          </a:p>
          <a:p>
            <a:pPr>
              <a:lnSpc>
                <a:spcPct val="110000"/>
              </a:lnSpc>
              <a:spcBef>
                <a:spcPts val="600"/>
              </a:spcBef>
              <a:buSzPct val="110000"/>
              <a:buFont typeface="Wingdings" panose="05000000000000000000" pitchFamily="2" charset="2"/>
              <a:buChar char="§"/>
            </a:pPr>
            <a:r>
              <a:rPr lang="en-US" dirty="0" smtClean="0"/>
              <a:t>This presentation is about appealing to the U.S. Department of Health &amp; Human Services (HHS) Appeals Entity about a Marketplace eligibility </a:t>
            </a:r>
            <a:r>
              <a:rPr lang="en-US" dirty="0" smtClean="0"/>
              <a:t>determination</a:t>
            </a:r>
          </a:p>
          <a:p>
            <a:pPr lvl="1">
              <a:lnSpc>
                <a:spcPct val="110000"/>
              </a:lnSpc>
              <a:spcBef>
                <a:spcPts val="600"/>
              </a:spcBef>
              <a:buSzPct val="110000"/>
              <a:buFont typeface="Arial" panose="020B0604020202020204" pitchFamily="34" charset="0"/>
              <a:buChar char="•"/>
            </a:pPr>
            <a:r>
              <a:rPr lang="en-US" dirty="0"/>
              <a:t>Also known as the Marketplace Appeals </a:t>
            </a:r>
            <a:r>
              <a:rPr lang="en-US" dirty="0" smtClean="0"/>
              <a:t>Center</a:t>
            </a:r>
            <a:endParaRPr lang="en-US" dirty="0" smtClean="0"/>
          </a:p>
          <a:p>
            <a:pPr>
              <a:lnSpc>
                <a:spcPct val="110000"/>
              </a:lnSpc>
              <a:spcBef>
                <a:spcPts val="600"/>
              </a:spcBef>
              <a:buSzPct val="110000"/>
              <a:buFont typeface="Wingdings" panose="05000000000000000000" pitchFamily="2" charset="2"/>
              <a:buChar char="§"/>
            </a:pPr>
            <a:r>
              <a:rPr lang="en-US" dirty="0"/>
              <a:t>We’ll also briefly discuss some consumer appeal rights from State-based Marketplace appeals entities</a:t>
            </a:r>
          </a:p>
          <a:p>
            <a:pPr>
              <a:spcBef>
                <a:spcPts val="600"/>
              </a:spcBef>
              <a:buSzPct val="110000"/>
              <a:buFont typeface="Wingdings" panose="05000000000000000000" pitchFamily="2" charset="2"/>
              <a:buChar char="§"/>
            </a:pPr>
            <a:endParaRPr lang="en-US" dirty="0" smtClean="0"/>
          </a:p>
          <a:p>
            <a:pPr marL="577850" indent="-228600">
              <a:spcBef>
                <a:spcPts val="600"/>
              </a:spcBef>
              <a:buSzPct val="110000"/>
            </a:pPr>
            <a:endParaRPr lang="en-US" sz="2600" dirty="0" smtClean="0"/>
          </a:p>
          <a:p>
            <a:pPr marL="577850" indent="-228600">
              <a:spcBef>
                <a:spcPts val="600"/>
              </a:spcBef>
              <a:buSzPct val="110000"/>
            </a:pPr>
            <a:endParaRPr lang="en-US" sz="2600" dirty="0" smtClean="0"/>
          </a:p>
        </p:txBody>
      </p:sp>
      <p:sp>
        <p:nvSpPr>
          <p:cNvPr id="7" name="Date Placeholder 6"/>
          <p:cNvSpPr>
            <a:spLocks noGrp="1"/>
          </p:cNvSpPr>
          <p:nvPr>
            <p:ph type="dt" sz="half" idx="2"/>
          </p:nvPr>
        </p:nvSpPr>
        <p:spPr/>
        <p:txBody>
          <a:bodyPr/>
          <a:lstStyle/>
          <a:p>
            <a:r>
              <a:rPr lang="en-US" smtClean="0"/>
              <a:t>November 2016</a:t>
            </a:r>
            <a:endParaRPr lang="en-US" dirty="0"/>
          </a:p>
        </p:txBody>
      </p:sp>
      <p:sp>
        <p:nvSpPr>
          <p:cNvPr id="8" name="Footer Placeholder 7"/>
          <p:cNvSpPr>
            <a:spLocks noGrp="1"/>
          </p:cNvSpPr>
          <p:nvPr>
            <p:ph type="ftr" sz="quarter" idx="3"/>
          </p:nvPr>
        </p:nvSpPr>
        <p:spPr/>
        <p:txBody>
          <a:bodyPr/>
          <a:lstStyle/>
          <a:p>
            <a:r>
              <a:rPr lang="en-US" dirty="0" smtClean="0"/>
              <a:t>Marketplace Eligibility Appeals</a:t>
            </a:r>
            <a:endParaRPr lang="en-US" dirty="0"/>
          </a:p>
        </p:txBody>
      </p:sp>
      <p:sp>
        <p:nvSpPr>
          <p:cNvPr id="6" name="Slide Number Placeholder 5"/>
          <p:cNvSpPr>
            <a:spLocks noGrp="1"/>
          </p:cNvSpPr>
          <p:nvPr>
            <p:ph type="sldNum" sz="quarter" idx="12"/>
          </p:nvPr>
        </p:nvSpPr>
        <p:spPr/>
        <p:txBody>
          <a:bodyPr/>
          <a:lstStyle/>
          <a:p>
            <a:fld id="{4C7DC1E6-81B2-456F-AAD5-518541D82B07}" type="slidenum">
              <a:rPr lang="en-US" smtClean="0"/>
              <a:pPr/>
              <a:t>3</a:t>
            </a:fld>
            <a:endParaRPr lang="en-US" dirty="0"/>
          </a:p>
        </p:txBody>
      </p:sp>
    </p:spTree>
    <p:extLst>
      <p:ext uri="{BB962C8B-B14F-4D97-AF65-F5344CB8AC3E}">
        <p14:creationId xmlns:p14="http://schemas.microsoft.com/office/powerpoint/2010/main" val="4209778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3393"/>
            <a:ext cx="8446168" cy="4297363"/>
          </a:xfrm>
        </p:spPr>
        <p:txBody>
          <a:bodyPr>
            <a:normAutofit fontScale="92500"/>
          </a:bodyPr>
          <a:lstStyle/>
          <a:p>
            <a:pPr>
              <a:lnSpc>
                <a:spcPct val="110000"/>
              </a:lnSpc>
              <a:spcBef>
                <a:spcPts val="600"/>
              </a:spcBef>
              <a:buFont typeface="Wingdings" panose="05000000000000000000" pitchFamily="2" charset="2"/>
              <a:buChar char="§"/>
            </a:pPr>
            <a:r>
              <a:rPr lang="en-US" dirty="0" smtClean="0"/>
              <a:t>Consumers may appoint someone as their authorized </a:t>
            </a:r>
            <a:r>
              <a:rPr lang="en-US" dirty="0"/>
              <a:t>r</a:t>
            </a:r>
            <a:r>
              <a:rPr lang="en-US" dirty="0" smtClean="0"/>
              <a:t>epresentative to talk to the Marketplace Appeals Center on their behalf and represent them throughout the process</a:t>
            </a:r>
          </a:p>
          <a:p>
            <a:pPr>
              <a:lnSpc>
                <a:spcPct val="110000"/>
              </a:lnSpc>
              <a:spcBef>
                <a:spcPts val="600"/>
              </a:spcBef>
              <a:buFont typeface="Wingdings" panose="05000000000000000000" pitchFamily="2" charset="2"/>
              <a:buChar char="§"/>
            </a:pPr>
            <a:r>
              <a:rPr lang="en-US" dirty="0" smtClean="0"/>
              <a:t>The representative can be a family member, friend, advocate, attorney, or another trusted individual</a:t>
            </a:r>
          </a:p>
          <a:p>
            <a:pPr>
              <a:lnSpc>
                <a:spcPct val="110000"/>
              </a:lnSpc>
              <a:spcBef>
                <a:spcPts val="600"/>
              </a:spcBef>
              <a:buFont typeface="Wingdings" panose="05000000000000000000" pitchFamily="2" charset="2"/>
              <a:buChar char="§"/>
            </a:pPr>
            <a:r>
              <a:rPr lang="en-US" dirty="0" smtClean="0"/>
              <a:t>Consumers must designate their representative in writing and sign the document</a:t>
            </a:r>
          </a:p>
        </p:txBody>
      </p:sp>
      <p:sp>
        <p:nvSpPr>
          <p:cNvPr id="3" name="Title 2"/>
          <p:cNvSpPr>
            <a:spLocks noGrp="1"/>
          </p:cNvSpPr>
          <p:nvPr>
            <p:ph type="title"/>
          </p:nvPr>
        </p:nvSpPr>
        <p:spPr/>
        <p:txBody>
          <a:bodyPr/>
          <a:lstStyle/>
          <a:p>
            <a:r>
              <a:rPr lang="en-US" sz="3600" dirty="0" smtClean="0"/>
              <a:t>Marketplace Eligibility Appeal Rights: Appointing an Authorized Representative</a:t>
            </a:r>
            <a:endParaRPr lang="en-US" sz="3600" dirty="0"/>
          </a:p>
        </p:txBody>
      </p:sp>
      <p:sp>
        <p:nvSpPr>
          <p:cNvPr id="4" name="Date Placeholder 3"/>
          <p:cNvSpPr>
            <a:spLocks noGrp="1"/>
          </p:cNvSpPr>
          <p:nvPr>
            <p:ph type="dt" sz="half" idx="2"/>
          </p:nvPr>
        </p:nvSpPr>
        <p:spPr/>
        <p:txBody>
          <a:bodyPr/>
          <a:lstStyle/>
          <a:p>
            <a:r>
              <a:rPr lang="en-US" smtClean="0"/>
              <a:t>November 2016</a:t>
            </a:r>
            <a:endParaRPr lang="en-US" dirty="0"/>
          </a:p>
        </p:txBody>
      </p:sp>
      <p:sp>
        <p:nvSpPr>
          <p:cNvPr id="5" name="Footer Placeholder 4"/>
          <p:cNvSpPr>
            <a:spLocks noGrp="1"/>
          </p:cNvSpPr>
          <p:nvPr>
            <p:ph type="ftr" sz="quarter" idx="3"/>
          </p:nvPr>
        </p:nvSpPr>
        <p:spPr/>
        <p:txBody>
          <a:bodyPr/>
          <a:lstStyle/>
          <a:p>
            <a:r>
              <a:rPr lang="en-US" smtClean="0"/>
              <a:t>Marketplace Eligibility Appeals</a:t>
            </a:r>
            <a:endParaRPr lang="en-US" dirty="0"/>
          </a:p>
        </p:txBody>
      </p:sp>
      <p:sp>
        <p:nvSpPr>
          <p:cNvPr id="6" name="Slide Number Placeholder 5"/>
          <p:cNvSpPr>
            <a:spLocks noGrp="1"/>
          </p:cNvSpPr>
          <p:nvPr>
            <p:ph type="sldNum" sz="quarter" idx="12"/>
          </p:nvPr>
        </p:nvSpPr>
        <p:spPr/>
        <p:txBody>
          <a:bodyPr/>
          <a:lstStyle/>
          <a:p>
            <a:fld id="{4C7DC1E6-81B2-456F-AAD5-518541D82B07}" type="slidenum">
              <a:rPr lang="en-US" smtClean="0"/>
              <a:pPr/>
              <a:t>4</a:t>
            </a:fld>
            <a:endParaRPr lang="en-US" dirty="0"/>
          </a:p>
        </p:txBody>
      </p:sp>
    </p:spTree>
    <p:extLst>
      <p:ext uri="{BB962C8B-B14F-4D97-AF65-F5344CB8AC3E}">
        <p14:creationId xmlns:p14="http://schemas.microsoft.com/office/powerpoint/2010/main" val="2129013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descr="Appealing a Marketplace Eligibility Determination" title="Appealing a Marketplace Eligibility Determination"/>
          <p:cNvSpPr>
            <a:spLocks noGrp="1"/>
          </p:cNvSpPr>
          <p:nvPr>
            <p:ph type="title"/>
          </p:nvPr>
        </p:nvSpPr>
        <p:spPr/>
        <p:txBody>
          <a:bodyPr>
            <a:normAutofit fontScale="90000"/>
          </a:bodyPr>
          <a:lstStyle/>
          <a:p>
            <a:r>
              <a:rPr lang="en-US" sz="3600" dirty="0" smtClean="0"/>
              <a:t/>
            </a:r>
            <a:br>
              <a:rPr lang="en-US" sz="3600" dirty="0" smtClean="0"/>
            </a:br>
            <a:r>
              <a:rPr lang="en-US" sz="4000" dirty="0" smtClean="0"/>
              <a:t>Appealing a Marketplace Eligibility Determination</a:t>
            </a:r>
            <a:br>
              <a:rPr lang="en-US" sz="4000" dirty="0" smtClean="0"/>
            </a:br>
            <a:endParaRPr lang="en-US" sz="4000" dirty="0"/>
          </a:p>
        </p:txBody>
      </p:sp>
      <p:sp>
        <p:nvSpPr>
          <p:cNvPr id="2" name="Content Placeholder 1" descr="Consumers who disagree with a Marketplace determination, or believe a mistake was made, may appeal their eligibility to buy a Marketplace qualified health plan, included a catastrophic plan. Eligibility for lower costs including the amount of Advanced Premium Tax Credits (APTC), and or Cost-Sharing Reductions (CSRs).&#10;" title="Consumers who disagree with a Marketplace determination, or believe a mistake was made, may appeal their"/>
          <p:cNvSpPr>
            <a:spLocks noGrp="1"/>
          </p:cNvSpPr>
          <p:nvPr>
            <p:ph idx="1"/>
          </p:nvPr>
        </p:nvSpPr>
        <p:spPr>
          <a:xfrm>
            <a:off x="457200" y="1685056"/>
            <a:ext cx="8229600" cy="4369869"/>
          </a:xfrm>
        </p:spPr>
        <p:txBody>
          <a:bodyPr>
            <a:normAutofit/>
          </a:bodyPr>
          <a:lstStyle/>
          <a:p>
            <a:pPr lvl="0">
              <a:spcBef>
                <a:spcPts val="600"/>
              </a:spcBef>
              <a:buSzPct val="110000"/>
              <a:buFont typeface="Wingdings" panose="05000000000000000000" pitchFamily="2" charset="2"/>
              <a:buChar char="§"/>
            </a:pPr>
            <a:r>
              <a:rPr lang="en-US" dirty="0" smtClean="0"/>
              <a:t>What determinations can be appealed?</a:t>
            </a:r>
          </a:p>
          <a:p>
            <a:pPr marL="622300" lvl="1">
              <a:spcBef>
                <a:spcPts val="600"/>
              </a:spcBef>
              <a:buSzPct val="115000"/>
              <a:buFont typeface="Arial" panose="020B0604020202020204" pitchFamily="34" charset="0"/>
              <a:buChar char="•"/>
            </a:pPr>
            <a:r>
              <a:rPr lang="en-US" dirty="0" smtClean="0"/>
              <a:t>Eligibility to buy a Marketplace qualified health plan (QHP), including a catastrophic plan </a:t>
            </a:r>
          </a:p>
          <a:p>
            <a:pPr marL="622300" lvl="1">
              <a:spcBef>
                <a:spcPts val="600"/>
              </a:spcBef>
              <a:buSzPct val="115000"/>
              <a:buFont typeface="Arial" panose="020B0604020202020204" pitchFamily="34" charset="0"/>
              <a:buChar char="•"/>
            </a:pPr>
            <a:r>
              <a:rPr lang="en-US" dirty="0" smtClean="0"/>
              <a:t>Eligibility for lower costs including the amount of</a:t>
            </a:r>
          </a:p>
          <a:p>
            <a:pPr marL="971550" lvl="2" indent="-342900" defTabSz="974725">
              <a:spcBef>
                <a:spcPts val="600"/>
              </a:spcBef>
              <a:buSzPct val="60000"/>
              <a:buFont typeface="Wingdings" panose="05000000000000000000" pitchFamily="2" charset="2"/>
              <a:buChar char="q"/>
            </a:pPr>
            <a:r>
              <a:rPr lang="en-US" sz="2600" dirty="0"/>
              <a:t>Advanced Premium Tax </a:t>
            </a:r>
            <a:r>
              <a:rPr lang="en-US" sz="2600" dirty="0" smtClean="0"/>
              <a:t>Credit </a:t>
            </a:r>
            <a:r>
              <a:rPr lang="en-US" sz="2600" dirty="0"/>
              <a:t>(APTC)</a:t>
            </a:r>
          </a:p>
          <a:p>
            <a:pPr marL="971550" lvl="2" indent="-342900" defTabSz="974725">
              <a:spcBef>
                <a:spcPts val="600"/>
              </a:spcBef>
              <a:buSzPct val="60000"/>
              <a:buFont typeface="Wingdings" panose="05000000000000000000" pitchFamily="2" charset="2"/>
              <a:buChar char="q"/>
            </a:pPr>
            <a:r>
              <a:rPr lang="en-US" sz="2600" dirty="0"/>
              <a:t>Cost-Sharing Reductions (CSRs</a:t>
            </a:r>
            <a:r>
              <a:rPr lang="en-US" sz="2600" dirty="0" smtClean="0"/>
              <a:t>)</a:t>
            </a:r>
            <a:endParaRPr lang="en-US" dirty="0" smtClean="0"/>
          </a:p>
          <a:p>
            <a:pPr marL="622300" lvl="1">
              <a:spcBef>
                <a:spcPts val="600"/>
              </a:spcBef>
              <a:buSzPct val="115000"/>
              <a:buFont typeface="Arial" panose="020B0604020202020204" pitchFamily="34" charset="0"/>
              <a:buChar char="•"/>
            </a:pPr>
            <a:r>
              <a:rPr lang="en-US" dirty="0"/>
              <a:t>Eligibility for a Special Enrollment Period to enroll in a Marketplace </a:t>
            </a:r>
            <a:r>
              <a:rPr lang="en-US" dirty="0" smtClean="0"/>
              <a:t>QHP outside </a:t>
            </a:r>
            <a:r>
              <a:rPr lang="en-US" dirty="0"/>
              <a:t>the regular Open Enrollment </a:t>
            </a:r>
            <a:r>
              <a:rPr lang="en-US" dirty="0" smtClean="0"/>
              <a:t>Period</a:t>
            </a:r>
          </a:p>
        </p:txBody>
      </p:sp>
      <p:sp>
        <p:nvSpPr>
          <p:cNvPr id="7" name="Date Placeholder 6"/>
          <p:cNvSpPr>
            <a:spLocks noGrp="1"/>
          </p:cNvSpPr>
          <p:nvPr>
            <p:ph type="dt" sz="half" idx="2"/>
          </p:nvPr>
        </p:nvSpPr>
        <p:spPr/>
        <p:txBody>
          <a:bodyPr/>
          <a:lstStyle/>
          <a:p>
            <a:r>
              <a:rPr lang="en-US" smtClean="0"/>
              <a:t>November 2016</a:t>
            </a:r>
            <a:endParaRPr lang="en-US" dirty="0"/>
          </a:p>
        </p:txBody>
      </p:sp>
      <p:sp>
        <p:nvSpPr>
          <p:cNvPr id="8" name="Footer Placeholder 7"/>
          <p:cNvSpPr>
            <a:spLocks noGrp="1"/>
          </p:cNvSpPr>
          <p:nvPr>
            <p:ph type="ftr" sz="quarter" idx="3"/>
          </p:nvPr>
        </p:nvSpPr>
        <p:spPr/>
        <p:txBody>
          <a:bodyPr/>
          <a:lstStyle/>
          <a:p>
            <a:r>
              <a:rPr lang="en-US" dirty="0"/>
              <a:t>Marketplace Eligibility Appeals</a:t>
            </a:r>
          </a:p>
        </p:txBody>
      </p:sp>
      <p:sp>
        <p:nvSpPr>
          <p:cNvPr id="6" name="Slide Number Placeholder 5"/>
          <p:cNvSpPr>
            <a:spLocks noGrp="1"/>
          </p:cNvSpPr>
          <p:nvPr>
            <p:ph type="sldNum" sz="quarter" idx="12"/>
          </p:nvPr>
        </p:nvSpPr>
        <p:spPr/>
        <p:txBody>
          <a:bodyPr/>
          <a:lstStyle/>
          <a:p>
            <a:fld id="{4C7DC1E6-81B2-456F-AAD5-518541D82B07}" type="slidenum">
              <a:rPr lang="en-US" smtClean="0"/>
              <a:pPr/>
              <a:t>5</a:t>
            </a:fld>
            <a:endParaRPr lang="en-US" dirty="0"/>
          </a:p>
        </p:txBody>
      </p:sp>
    </p:spTree>
    <p:extLst>
      <p:ext uri="{BB962C8B-B14F-4D97-AF65-F5344CB8AC3E}">
        <p14:creationId xmlns:p14="http://schemas.microsoft.com/office/powerpoint/2010/main" val="1656887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descr="Appealing a Marketplace Eligibility Determination (continued)" title="Appealing a Marketplace Eligibility Determination (continued)"/>
          <p:cNvSpPr>
            <a:spLocks noGrp="1"/>
          </p:cNvSpPr>
          <p:nvPr>
            <p:ph type="title"/>
          </p:nvPr>
        </p:nvSpPr>
        <p:spPr/>
        <p:txBody>
          <a:bodyPr/>
          <a:lstStyle/>
          <a:p>
            <a:r>
              <a:rPr lang="en-US" sz="3600" dirty="0">
                <a:solidFill>
                  <a:prstClr val="black"/>
                </a:solidFill>
              </a:rPr>
              <a:t>Appealing a </a:t>
            </a:r>
            <a:r>
              <a:rPr lang="en-US" sz="3600" dirty="0" smtClean="0">
                <a:solidFill>
                  <a:prstClr val="black"/>
                </a:solidFill>
              </a:rPr>
              <a:t>Marketplace </a:t>
            </a:r>
            <a:r>
              <a:rPr lang="en-US" sz="3600" dirty="0">
                <a:solidFill>
                  <a:prstClr val="black"/>
                </a:solidFill>
              </a:rPr>
              <a:t>Eligibility </a:t>
            </a:r>
            <a:r>
              <a:rPr lang="en-US" sz="3600" dirty="0" smtClean="0"/>
              <a:t>Determination</a:t>
            </a:r>
            <a:r>
              <a:rPr lang="en-US" sz="3600" dirty="0" smtClean="0">
                <a:solidFill>
                  <a:prstClr val="black"/>
                </a:solidFill>
              </a:rPr>
              <a:t> (Continued</a:t>
            </a:r>
            <a:r>
              <a:rPr lang="en-US" sz="3600" dirty="0">
                <a:solidFill>
                  <a:prstClr val="black"/>
                </a:solidFill>
              </a:rPr>
              <a:t>)</a:t>
            </a:r>
            <a:endParaRPr lang="en-US" dirty="0"/>
          </a:p>
        </p:txBody>
      </p:sp>
      <p:sp>
        <p:nvSpPr>
          <p:cNvPr id="2" name="Content Placeholder 1" descr="Eligibility for Medicaid or the Children’s Health Insurance Program (CHIP), for residents of states that have delegated to the HHS Appeals Entity appeals of certain types of Medicaid determination made by the Federally-facilitated Marketplace. Eligibility to enroll in a Marketplace qualified health plan outside the regular Open Enrollment Period. Eligibility for an exemption from the individual shared responsibility payment (fee) requirement. And in states where a State-based Marketplace (SBM) operates, appeals from the SBM’s eligibility appeal decision or its decision denying the consumer’s request to vacate the dismissal of their eligibility appeal.&#10;" title="reason a consumer can appeal an elibibility determination"/>
          <p:cNvSpPr>
            <a:spLocks noGrp="1"/>
          </p:cNvSpPr>
          <p:nvPr>
            <p:ph idx="1"/>
          </p:nvPr>
        </p:nvSpPr>
        <p:spPr>
          <a:xfrm>
            <a:off x="224589" y="1499538"/>
            <a:ext cx="8814480" cy="4856812"/>
          </a:xfrm>
        </p:spPr>
        <p:txBody>
          <a:bodyPr>
            <a:noAutofit/>
          </a:bodyPr>
          <a:lstStyle/>
          <a:p>
            <a:pPr marL="622300" lvl="1">
              <a:spcBef>
                <a:spcPts val="600"/>
              </a:spcBef>
              <a:buSzPct val="115000"/>
              <a:buFont typeface="Arial" panose="020B0604020202020204" pitchFamily="34" charset="0"/>
              <a:buChar char="•"/>
            </a:pPr>
            <a:r>
              <a:rPr lang="en-US" dirty="0" smtClean="0"/>
              <a:t>Eligibility </a:t>
            </a:r>
            <a:r>
              <a:rPr lang="en-US" dirty="0"/>
              <a:t>for Medicaid or the Children’s Health Insurance Program (</a:t>
            </a:r>
            <a:r>
              <a:rPr lang="en-US" dirty="0" smtClean="0"/>
              <a:t>CHIP) for </a:t>
            </a:r>
            <a:r>
              <a:rPr lang="en-US" dirty="0"/>
              <a:t>residents of states that have delegated to the </a:t>
            </a:r>
            <a:r>
              <a:rPr lang="en-US" dirty="0" smtClean="0"/>
              <a:t>Marketplace </a:t>
            </a:r>
            <a:r>
              <a:rPr lang="en-US" dirty="0"/>
              <a:t>Appeals </a:t>
            </a:r>
            <a:r>
              <a:rPr lang="en-US" dirty="0" smtClean="0"/>
              <a:t>Center</a:t>
            </a:r>
            <a:r>
              <a:rPr lang="en-US" dirty="0" smtClean="0"/>
              <a:t> </a:t>
            </a:r>
            <a:r>
              <a:rPr lang="en-US" dirty="0" smtClean="0"/>
              <a:t>the </a:t>
            </a:r>
            <a:r>
              <a:rPr lang="en-US" dirty="0"/>
              <a:t>appeals </a:t>
            </a:r>
            <a:r>
              <a:rPr lang="en-US" dirty="0" smtClean="0"/>
              <a:t>of </a:t>
            </a:r>
            <a:r>
              <a:rPr lang="en-US" dirty="0"/>
              <a:t>certain types of </a:t>
            </a:r>
            <a:r>
              <a:rPr lang="en-US" dirty="0" smtClean="0"/>
              <a:t>Medicaid determinations made by the Federally-facilitated Marketplace</a:t>
            </a:r>
            <a:endParaRPr lang="en-US" dirty="0"/>
          </a:p>
          <a:p>
            <a:pPr marL="622300" lvl="1">
              <a:spcBef>
                <a:spcPts val="600"/>
              </a:spcBef>
              <a:buSzPct val="115000"/>
              <a:buFont typeface="Arial" panose="020B0604020202020204" pitchFamily="34" charset="0"/>
              <a:buChar char="•"/>
            </a:pPr>
            <a:r>
              <a:rPr lang="en-US" dirty="0" smtClean="0"/>
              <a:t>Eligibility </a:t>
            </a:r>
            <a:r>
              <a:rPr lang="en-US" dirty="0"/>
              <a:t>for an exemption from the individual </a:t>
            </a:r>
            <a:r>
              <a:rPr lang="en-US" dirty="0" smtClean="0"/>
              <a:t>shared responsibility payment (fee) requirement</a:t>
            </a:r>
          </a:p>
          <a:p>
            <a:pPr marL="622300" lvl="1">
              <a:spcBef>
                <a:spcPts val="600"/>
              </a:spcBef>
              <a:buSzPct val="115000"/>
              <a:buFont typeface="Arial" panose="020B0604020202020204" pitchFamily="34" charset="0"/>
              <a:buChar char="•"/>
            </a:pPr>
            <a:r>
              <a:rPr lang="en-US" dirty="0" smtClean="0"/>
              <a:t>Any State-based Marketplace’s eligibility appeal </a:t>
            </a:r>
            <a:r>
              <a:rPr lang="en-US" dirty="0"/>
              <a:t>decision or its decision denying the consumer’s request to vacate the dismissal of their </a:t>
            </a:r>
            <a:r>
              <a:rPr lang="en-US" dirty="0" smtClean="0"/>
              <a:t>eligibility appeal</a:t>
            </a:r>
            <a:endParaRPr lang="en-US" dirty="0"/>
          </a:p>
        </p:txBody>
      </p:sp>
      <p:sp>
        <p:nvSpPr>
          <p:cNvPr id="4" name="Date Placeholder 3"/>
          <p:cNvSpPr>
            <a:spLocks noGrp="1"/>
          </p:cNvSpPr>
          <p:nvPr>
            <p:ph type="dt" sz="half" idx="2"/>
          </p:nvPr>
        </p:nvSpPr>
        <p:spPr/>
        <p:txBody>
          <a:bodyPr/>
          <a:lstStyle/>
          <a:p>
            <a:r>
              <a:rPr lang="en-US" smtClean="0"/>
              <a:t>November 2016</a:t>
            </a:r>
            <a:endParaRPr lang="en-US" dirty="0"/>
          </a:p>
        </p:txBody>
      </p:sp>
      <p:sp>
        <p:nvSpPr>
          <p:cNvPr id="5" name="Footer Placeholder 4"/>
          <p:cNvSpPr>
            <a:spLocks noGrp="1"/>
          </p:cNvSpPr>
          <p:nvPr>
            <p:ph type="ftr" sz="quarter" idx="3"/>
          </p:nvPr>
        </p:nvSpPr>
        <p:spPr/>
        <p:txBody>
          <a:bodyPr/>
          <a:lstStyle/>
          <a:p>
            <a:r>
              <a:rPr lang="en-US" dirty="0" smtClean="0"/>
              <a:t>Marketplace Eligibility Appeals</a:t>
            </a:r>
            <a:endParaRPr lang="en-US" dirty="0"/>
          </a:p>
        </p:txBody>
      </p:sp>
      <p:sp>
        <p:nvSpPr>
          <p:cNvPr id="6" name="Slide Number Placeholder 5"/>
          <p:cNvSpPr>
            <a:spLocks noGrp="1"/>
          </p:cNvSpPr>
          <p:nvPr>
            <p:ph type="sldNum" sz="quarter" idx="12"/>
          </p:nvPr>
        </p:nvSpPr>
        <p:spPr/>
        <p:txBody>
          <a:bodyPr/>
          <a:lstStyle/>
          <a:p>
            <a:fld id="{4C7DC1E6-81B2-456F-AAD5-518541D82B07}" type="slidenum">
              <a:rPr lang="en-US" smtClean="0"/>
              <a:pPr/>
              <a:t>6</a:t>
            </a:fld>
            <a:endParaRPr lang="en-US" dirty="0"/>
          </a:p>
        </p:txBody>
      </p:sp>
    </p:spTree>
    <p:extLst>
      <p:ext uri="{BB962C8B-B14F-4D97-AF65-F5344CB8AC3E}">
        <p14:creationId xmlns:p14="http://schemas.microsoft.com/office/powerpoint/2010/main" val="2556358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descr="Ways to Request a Marketplace Eligibility Appeal" title="Ways to Request a Marketplace Eligibility Appeal"/>
          <p:cNvSpPr>
            <a:spLocks noGrp="1"/>
          </p:cNvSpPr>
          <p:nvPr>
            <p:ph type="title"/>
          </p:nvPr>
        </p:nvSpPr>
        <p:spPr/>
        <p:txBody>
          <a:bodyPr/>
          <a:lstStyle/>
          <a:p>
            <a:r>
              <a:rPr lang="en-US" sz="3600" dirty="0" smtClean="0"/>
              <a:t>How to Request a Marketplace </a:t>
            </a:r>
            <a:br>
              <a:rPr lang="en-US" sz="3600" dirty="0" smtClean="0"/>
            </a:br>
            <a:r>
              <a:rPr lang="en-US" sz="3600" dirty="0" smtClean="0"/>
              <a:t>Eligibility Appeal</a:t>
            </a:r>
            <a:endParaRPr lang="en-US" sz="3600" dirty="0"/>
          </a:p>
        </p:txBody>
      </p:sp>
      <p:sp>
        <p:nvSpPr>
          <p:cNvPr id="5" name="TextBox 4"/>
          <p:cNvSpPr txBox="1"/>
          <p:nvPr/>
        </p:nvSpPr>
        <p:spPr>
          <a:xfrm>
            <a:off x="306392" y="1447800"/>
            <a:ext cx="497252" cy="584775"/>
          </a:xfrm>
          <a:prstGeom prst="rect">
            <a:avLst/>
          </a:prstGeom>
          <a:noFill/>
        </p:spPr>
        <p:txBody>
          <a:bodyPr wrap="none" rtlCol="0">
            <a:spAutoFit/>
          </a:bodyPr>
          <a:lstStyle/>
          <a:p>
            <a:r>
              <a:rPr lang="en-US" sz="3200" dirty="0" smtClean="0"/>
              <a:t>1.</a:t>
            </a:r>
            <a:endParaRPr lang="en-US" sz="3200" dirty="0"/>
          </a:p>
        </p:txBody>
      </p:sp>
      <p:sp>
        <p:nvSpPr>
          <p:cNvPr id="2" name="Content Placeholder 1" descr="Complete an appeal request form. Appeal request forms are available at HealthCare.gov. Be sure to use the form for the state in which the comsumer resides. Or, write a letter explaining the reason for the appeal request." title="Complete an appeal request form or write a letter"/>
          <p:cNvSpPr>
            <a:spLocks noGrp="1"/>
          </p:cNvSpPr>
          <p:nvPr>
            <p:ph idx="1"/>
          </p:nvPr>
        </p:nvSpPr>
        <p:spPr>
          <a:xfrm>
            <a:off x="847772" y="1536917"/>
            <a:ext cx="8267301" cy="1922564"/>
          </a:xfrm>
          <a:solidFill>
            <a:schemeClr val="accent1">
              <a:lumMod val="20000"/>
              <a:lumOff val="80000"/>
            </a:schemeClr>
          </a:solidFill>
          <a:ln>
            <a:solidFill>
              <a:schemeClr val="bg1"/>
            </a:solidFill>
          </a:ln>
        </p:spPr>
        <p:txBody>
          <a:bodyPr>
            <a:normAutofit fontScale="47500" lnSpcReduction="20000"/>
          </a:bodyPr>
          <a:lstStyle/>
          <a:p>
            <a:pPr marL="231775" lvl="2" indent="-231775" defTabSz="396875">
              <a:lnSpc>
                <a:spcPct val="120000"/>
              </a:lnSpc>
              <a:spcBef>
                <a:spcPts val="600"/>
              </a:spcBef>
              <a:buSzPct val="100000"/>
              <a:buFont typeface="Wingdings" panose="05000000000000000000" pitchFamily="2" charset="2"/>
              <a:buChar char="§"/>
            </a:pPr>
            <a:r>
              <a:rPr lang="en-US" sz="4400" dirty="0"/>
              <a:t>Complete an appeal request form</a:t>
            </a:r>
          </a:p>
          <a:p>
            <a:pPr marL="682625" lvl="2" indent="-277813" defTabSz="396875">
              <a:lnSpc>
                <a:spcPct val="120000"/>
              </a:lnSpc>
              <a:spcBef>
                <a:spcPts val="600"/>
              </a:spcBef>
              <a:buSzPct val="100000"/>
            </a:pPr>
            <a:r>
              <a:rPr lang="en-US" sz="4500" dirty="0" smtClean="0"/>
              <a:t>Appeal request forms are available at </a:t>
            </a:r>
            <a:r>
              <a:rPr lang="en-US" sz="4400" u="sng" dirty="0">
                <a:hlinkClick r:id="rId3"/>
              </a:rPr>
              <a:t>HealthCare.gov/marketplace-appeals/ways-to-appeal/</a:t>
            </a:r>
            <a:endParaRPr lang="en-US" sz="4400" dirty="0" smtClean="0"/>
          </a:p>
          <a:p>
            <a:pPr marL="682625" lvl="2" indent="-277813" defTabSz="396875">
              <a:lnSpc>
                <a:spcPct val="120000"/>
              </a:lnSpc>
              <a:spcBef>
                <a:spcPts val="600"/>
              </a:spcBef>
              <a:buSzPct val="100000"/>
            </a:pPr>
            <a:r>
              <a:rPr lang="en-US" sz="4500" dirty="0" smtClean="0"/>
              <a:t>Be sure to use the form for the state in which </a:t>
            </a:r>
            <a:r>
              <a:rPr lang="en-US" sz="4400" dirty="0"/>
              <a:t>the consumer resides</a:t>
            </a:r>
          </a:p>
          <a:p>
            <a:pPr marL="231775" lvl="2" indent="-231775" defTabSz="396875">
              <a:lnSpc>
                <a:spcPct val="120000"/>
              </a:lnSpc>
              <a:spcBef>
                <a:spcPts val="600"/>
              </a:spcBef>
              <a:buSzPct val="100000"/>
              <a:buFont typeface="Wingdings" panose="05000000000000000000" pitchFamily="2" charset="2"/>
              <a:buChar char="§"/>
            </a:pPr>
            <a:r>
              <a:rPr lang="en-US" sz="4400" dirty="0"/>
              <a:t>Or, write a letter explaining the reason for the appeal request</a:t>
            </a:r>
          </a:p>
        </p:txBody>
      </p:sp>
      <p:sp>
        <p:nvSpPr>
          <p:cNvPr id="4" name="TextBox 3" descr="Then" title="Then"/>
          <p:cNvSpPr txBox="1"/>
          <p:nvPr/>
        </p:nvSpPr>
        <p:spPr>
          <a:xfrm>
            <a:off x="3124200" y="3459481"/>
            <a:ext cx="2895600" cy="477054"/>
          </a:xfrm>
          <a:prstGeom prst="rect">
            <a:avLst/>
          </a:prstGeom>
          <a:noFill/>
        </p:spPr>
        <p:txBody>
          <a:bodyPr wrap="square" rtlCol="0">
            <a:spAutoFit/>
          </a:bodyPr>
          <a:lstStyle/>
          <a:p>
            <a:pPr algn="ctr"/>
            <a:r>
              <a:rPr lang="en-US" sz="2500" b="1" dirty="0" smtClean="0"/>
              <a:t>THEN</a:t>
            </a:r>
            <a:endParaRPr lang="en-US" sz="2500" b="1" dirty="0"/>
          </a:p>
        </p:txBody>
      </p:sp>
      <p:sp>
        <p:nvSpPr>
          <p:cNvPr id="10" name="TextBox 9"/>
          <p:cNvSpPr txBox="1"/>
          <p:nvPr/>
        </p:nvSpPr>
        <p:spPr>
          <a:xfrm>
            <a:off x="283532" y="3851592"/>
            <a:ext cx="497252" cy="584775"/>
          </a:xfrm>
          <a:prstGeom prst="rect">
            <a:avLst/>
          </a:prstGeom>
          <a:noFill/>
        </p:spPr>
        <p:txBody>
          <a:bodyPr wrap="none" rtlCol="0">
            <a:spAutoFit/>
          </a:bodyPr>
          <a:lstStyle/>
          <a:p>
            <a:r>
              <a:rPr lang="en-US" sz="3200" dirty="0" smtClean="0"/>
              <a:t>2.</a:t>
            </a:r>
            <a:endParaRPr lang="en-US" sz="3200" dirty="0"/>
          </a:p>
        </p:txBody>
      </p:sp>
      <p:sp>
        <p:nvSpPr>
          <p:cNvPr id="9" name="Content Placeholder 1" descr="Mail the completed appeal request forms and/or letters to, Health Insurance Marketplace, 465 Industrial Boulevard, London, KY 40750-0061. Or, fax the completed appeal request forms and/or letters to 1-877-369-0129." title="mail or fax the completed request form or letter"/>
          <p:cNvSpPr txBox="1">
            <a:spLocks/>
          </p:cNvSpPr>
          <p:nvPr/>
        </p:nvSpPr>
        <p:spPr>
          <a:xfrm>
            <a:off x="847771" y="3956952"/>
            <a:ext cx="8267301" cy="2399398"/>
          </a:xfrm>
          <a:prstGeom prst="rect">
            <a:avLst/>
          </a:prstGeom>
          <a:solidFill>
            <a:schemeClr val="accent1">
              <a:lumMod val="40000"/>
              <a:lumOff val="60000"/>
            </a:schemeClr>
          </a:solidFill>
          <a:ln>
            <a:solidFill>
              <a:schemeClr val="bg1"/>
            </a:solidFill>
          </a:ln>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1775" lvl="2" indent="-231775" defTabSz="396875">
              <a:lnSpc>
                <a:spcPct val="120000"/>
              </a:lnSpc>
              <a:spcBef>
                <a:spcPts val="600"/>
              </a:spcBef>
              <a:buSzPct val="100000"/>
              <a:buFont typeface="Wingdings" panose="05000000000000000000" pitchFamily="2" charset="2"/>
              <a:buChar char="§"/>
            </a:pPr>
            <a:r>
              <a:rPr lang="en-US" sz="8400" dirty="0"/>
              <a:t>Mail the completed appeal request forms and/or letters to</a:t>
            </a:r>
          </a:p>
          <a:p>
            <a:pPr marL="682625" lvl="2" indent="0" defTabSz="147638">
              <a:lnSpc>
                <a:spcPct val="120000"/>
              </a:lnSpc>
              <a:spcBef>
                <a:spcPts val="600"/>
              </a:spcBef>
              <a:buSzPct val="100000"/>
              <a:buFont typeface="Arial" pitchFamily="34" charset="0"/>
              <a:buNone/>
            </a:pPr>
            <a:r>
              <a:rPr lang="en-US" sz="8400" dirty="0"/>
              <a:t>Health Insurance Marketplace</a:t>
            </a:r>
          </a:p>
          <a:p>
            <a:pPr marL="682625" lvl="2" indent="0" defTabSz="147638">
              <a:lnSpc>
                <a:spcPct val="120000"/>
              </a:lnSpc>
              <a:spcBef>
                <a:spcPts val="600"/>
              </a:spcBef>
              <a:buSzPct val="100000"/>
              <a:buFont typeface="Arial" pitchFamily="34" charset="0"/>
              <a:buNone/>
            </a:pPr>
            <a:r>
              <a:rPr lang="en-US" sz="8400" dirty="0"/>
              <a:t>465 Industrial Boulevard</a:t>
            </a:r>
          </a:p>
          <a:p>
            <a:pPr marL="682625" lvl="2" indent="0" defTabSz="147638">
              <a:lnSpc>
                <a:spcPct val="120000"/>
              </a:lnSpc>
              <a:spcBef>
                <a:spcPts val="600"/>
              </a:spcBef>
              <a:buSzPct val="100000"/>
              <a:buFont typeface="Arial" pitchFamily="34" charset="0"/>
              <a:buNone/>
            </a:pPr>
            <a:r>
              <a:rPr lang="en-US" sz="8400" dirty="0"/>
              <a:t>London, KY 40750-0061</a:t>
            </a:r>
          </a:p>
          <a:p>
            <a:pPr marL="231775" lvl="2" indent="-231775" defTabSz="396875">
              <a:lnSpc>
                <a:spcPct val="120000"/>
              </a:lnSpc>
              <a:spcBef>
                <a:spcPts val="600"/>
              </a:spcBef>
              <a:buSzPct val="100000"/>
              <a:buFont typeface="Wingdings" panose="05000000000000000000" pitchFamily="2" charset="2"/>
              <a:buChar char="§"/>
            </a:pPr>
            <a:r>
              <a:rPr lang="en-US" sz="8400" dirty="0"/>
              <a:t>Or, fax the completed appeal request forms and/or letters to </a:t>
            </a:r>
            <a:endParaRPr lang="en-US" sz="8400" dirty="0" smtClean="0"/>
          </a:p>
          <a:p>
            <a:pPr marL="0" lvl="2" indent="0" defTabSz="396875">
              <a:lnSpc>
                <a:spcPct val="120000"/>
              </a:lnSpc>
              <a:spcBef>
                <a:spcPts val="600"/>
              </a:spcBef>
              <a:buSzPct val="100000"/>
              <a:buNone/>
            </a:pPr>
            <a:r>
              <a:rPr lang="en-US" sz="8400" dirty="0" smtClean="0"/>
              <a:t>    1-877-369-0129 </a:t>
            </a:r>
            <a:endParaRPr lang="en-US" sz="8400" dirty="0"/>
          </a:p>
        </p:txBody>
      </p:sp>
      <p:sp>
        <p:nvSpPr>
          <p:cNvPr id="7" name="Date Placeholder 6"/>
          <p:cNvSpPr>
            <a:spLocks noGrp="1"/>
          </p:cNvSpPr>
          <p:nvPr>
            <p:ph type="dt" sz="half" idx="2"/>
          </p:nvPr>
        </p:nvSpPr>
        <p:spPr/>
        <p:txBody>
          <a:bodyPr/>
          <a:lstStyle/>
          <a:p>
            <a:r>
              <a:rPr lang="en-US" smtClean="0"/>
              <a:t>November 2016</a:t>
            </a:r>
            <a:endParaRPr lang="en-US" dirty="0"/>
          </a:p>
        </p:txBody>
      </p:sp>
      <p:sp>
        <p:nvSpPr>
          <p:cNvPr id="8" name="Footer Placeholder 7"/>
          <p:cNvSpPr>
            <a:spLocks noGrp="1"/>
          </p:cNvSpPr>
          <p:nvPr>
            <p:ph type="ftr" sz="quarter" idx="3"/>
          </p:nvPr>
        </p:nvSpPr>
        <p:spPr/>
        <p:txBody>
          <a:bodyPr/>
          <a:lstStyle/>
          <a:p>
            <a:r>
              <a:rPr lang="en-US" dirty="0"/>
              <a:t>Marketplace Eligibility Appeals</a:t>
            </a:r>
          </a:p>
        </p:txBody>
      </p:sp>
      <p:sp>
        <p:nvSpPr>
          <p:cNvPr id="6" name="Slide Number Placeholder 5"/>
          <p:cNvSpPr>
            <a:spLocks noGrp="1"/>
          </p:cNvSpPr>
          <p:nvPr>
            <p:ph type="sldNum" sz="quarter" idx="12"/>
          </p:nvPr>
        </p:nvSpPr>
        <p:spPr/>
        <p:txBody>
          <a:bodyPr/>
          <a:lstStyle/>
          <a:p>
            <a:fld id="{4C7DC1E6-81B2-456F-AAD5-518541D82B07}" type="slidenum">
              <a:rPr lang="en-US" smtClean="0"/>
              <a:pPr/>
              <a:t>7</a:t>
            </a:fld>
            <a:endParaRPr lang="en-US" dirty="0"/>
          </a:p>
        </p:txBody>
      </p:sp>
    </p:spTree>
    <p:extLst>
      <p:ext uri="{BB962C8B-B14F-4D97-AF65-F5344CB8AC3E}">
        <p14:creationId xmlns:p14="http://schemas.microsoft.com/office/powerpoint/2010/main" val="3141989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descr="When an Eligibility Appeal is Received" title="When an Eligibility Appeal is Received"/>
          <p:cNvSpPr>
            <a:spLocks noGrp="1"/>
          </p:cNvSpPr>
          <p:nvPr>
            <p:ph type="title"/>
          </p:nvPr>
        </p:nvSpPr>
        <p:spPr/>
        <p:txBody>
          <a:bodyPr/>
          <a:lstStyle/>
          <a:p>
            <a:r>
              <a:rPr lang="en-US" sz="3600" dirty="0" smtClean="0"/>
              <a:t>When an Eligibility Appeal is Received</a:t>
            </a:r>
            <a:endParaRPr lang="en-US" sz="3600" dirty="0"/>
          </a:p>
        </p:txBody>
      </p:sp>
      <p:sp>
        <p:nvSpPr>
          <p:cNvPr id="2" name="Content Placeholder 1" descr="The Marketplace Appeals Center receives and reviews appeal requests to make sure that they are valid, which means that the appeal request is: Timely, which means that it’s received within 90 days of the contested Marketplace eligibility determination; within 30 days of a State-based Marketplace (SBM) appeal decision; or within 30 days of notice from a SBM declining to reopen the appeal after it was dismissed by the SBM. About a matter that’s appealable, as described on slides 3 and 4, Requested by a consumer or by an authorized representative appointed in writing by the consume. If the Marketplace Appeals Center decides that an appeal request is invalid, the consumer will get a notice explaining why the request is invalid, and how to fix the problem and resubmit the appeal.&#10;" title="What happens when the Marketplace Appeals Center receives an appeal request"/>
          <p:cNvSpPr>
            <a:spLocks noGrp="1"/>
          </p:cNvSpPr>
          <p:nvPr>
            <p:ph idx="1"/>
          </p:nvPr>
        </p:nvSpPr>
        <p:spPr>
          <a:xfrm>
            <a:off x="457199" y="1678898"/>
            <a:ext cx="8542421" cy="5179101"/>
          </a:xfrm>
        </p:spPr>
        <p:txBody>
          <a:bodyPr>
            <a:noAutofit/>
          </a:bodyPr>
          <a:lstStyle/>
          <a:p>
            <a:pPr>
              <a:spcBef>
                <a:spcPts val="600"/>
              </a:spcBef>
              <a:buSzPct val="118000"/>
              <a:buFont typeface="Wingdings" panose="05000000000000000000" pitchFamily="2" charset="2"/>
              <a:buChar char="§"/>
            </a:pPr>
            <a:r>
              <a:rPr lang="en-US" sz="2800" dirty="0" smtClean="0"/>
              <a:t>How does the Marketplace Appeals Center determine if an appeal is valid?</a:t>
            </a:r>
            <a:endParaRPr lang="en-US" sz="2800" dirty="0"/>
          </a:p>
          <a:p>
            <a:pPr lvl="1">
              <a:spcBef>
                <a:spcPts val="600"/>
              </a:spcBef>
              <a:buSzPct val="118000"/>
              <a:buFont typeface="Arial" panose="020B0604020202020204" pitchFamily="34" charset="0"/>
              <a:buChar char="•"/>
            </a:pPr>
            <a:r>
              <a:rPr lang="en-US" sz="2400" dirty="0" smtClean="0"/>
              <a:t>Timeliness: the request must be received</a:t>
            </a:r>
            <a:endParaRPr lang="en-US" sz="2400" dirty="0"/>
          </a:p>
          <a:p>
            <a:pPr marL="971550" lvl="2" indent="-230188">
              <a:spcBef>
                <a:spcPts val="600"/>
              </a:spcBef>
              <a:buSzPct val="60000"/>
              <a:buFont typeface="Wingdings" panose="05000000000000000000" pitchFamily="2" charset="2"/>
              <a:buChar char="q"/>
            </a:pPr>
            <a:r>
              <a:rPr lang="en-US" dirty="0" smtClean="0"/>
              <a:t>Within 90 days of the contested Marketplace eligibility determination; </a:t>
            </a:r>
          </a:p>
          <a:p>
            <a:pPr marL="971550" lvl="2" indent="-230188">
              <a:spcBef>
                <a:spcPts val="600"/>
              </a:spcBef>
              <a:buSzPct val="60000"/>
              <a:buFont typeface="Wingdings" panose="05000000000000000000" pitchFamily="2" charset="2"/>
              <a:buChar char="q"/>
            </a:pPr>
            <a:r>
              <a:rPr lang="en-US" dirty="0" smtClean="0"/>
              <a:t>Within 30 days of a State-based Marketplace (SBM) appeal decision; or</a:t>
            </a:r>
          </a:p>
          <a:p>
            <a:pPr marL="971550" lvl="2" indent="-230188">
              <a:spcBef>
                <a:spcPts val="600"/>
              </a:spcBef>
              <a:buSzPct val="60000"/>
              <a:buFont typeface="Wingdings" panose="05000000000000000000" pitchFamily="2" charset="2"/>
              <a:buChar char="q"/>
            </a:pPr>
            <a:r>
              <a:rPr lang="en-US" dirty="0" smtClean="0"/>
              <a:t>Within 30 days of notice from </a:t>
            </a:r>
            <a:r>
              <a:rPr lang="en-US" dirty="0"/>
              <a:t>a </a:t>
            </a:r>
            <a:r>
              <a:rPr lang="en-US" dirty="0" smtClean="0"/>
              <a:t>SBM declining to reopen the appeal after it was dismissed by the SBM</a:t>
            </a:r>
          </a:p>
        </p:txBody>
      </p:sp>
      <p:sp>
        <p:nvSpPr>
          <p:cNvPr id="7" name="Date Placeholder 6"/>
          <p:cNvSpPr>
            <a:spLocks noGrp="1"/>
          </p:cNvSpPr>
          <p:nvPr>
            <p:ph type="dt" sz="half" idx="2"/>
          </p:nvPr>
        </p:nvSpPr>
        <p:spPr/>
        <p:txBody>
          <a:bodyPr/>
          <a:lstStyle/>
          <a:p>
            <a:r>
              <a:rPr lang="en-US" smtClean="0"/>
              <a:t>November 2016</a:t>
            </a:r>
            <a:endParaRPr lang="en-US" dirty="0"/>
          </a:p>
        </p:txBody>
      </p:sp>
      <p:sp>
        <p:nvSpPr>
          <p:cNvPr id="8" name="Footer Placeholder 7"/>
          <p:cNvSpPr>
            <a:spLocks noGrp="1"/>
          </p:cNvSpPr>
          <p:nvPr>
            <p:ph type="ftr" sz="quarter" idx="3"/>
          </p:nvPr>
        </p:nvSpPr>
        <p:spPr/>
        <p:txBody>
          <a:bodyPr/>
          <a:lstStyle/>
          <a:p>
            <a:r>
              <a:rPr lang="en-US" dirty="0" smtClean="0"/>
              <a:t>Marketplace Eligibility Appeals</a:t>
            </a:r>
            <a:endParaRPr lang="en-US" dirty="0"/>
          </a:p>
        </p:txBody>
      </p:sp>
      <p:sp>
        <p:nvSpPr>
          <p:cNvPr id="6" name="Slide Number Placeholder 5"/>
          <p:cNvSpPr>
            <a:spLocks noGrp="1"/>
          </p:cNvSpPr>
          <p:nvPr>
            <p:ph type="sldNum" sz="quarter" idx="12"/>
          </p:nvPr>
        </p:nvSpPr>
        <p:spPr/>
        <p:txBody>
          <a:bodyPr/>
          <a:lstStyle/>
          <a:p>
            <a:fld id="{4C7DC1E6-81B2-456F-AAD5-518541D82B07}" type="slidenum">
              <a:rPr lang="en-US" smtClean="0"/>
              <a:pPr/>
              <a:t>8</a:t>
            </a:fld>
            <a:endParaRPr lang="en-US" dirty="0"/>
          </a:p>
        </p:txBody>
      </p:sp>
    </p:spTree>
    <p:extLst>
      <p:ext uri="{BB962C8B-B14F-4D97-AF65-F5344CB8AC3E}">
        <p14:creationId xmlns:p14="http://schemas.microsoft.com/office/powerpoint/2010/main" val="75227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descr="When an Eligibility Appeal is Received" title="When an Eligibility Appeal is Received"/>
          <p:cNvSpPr>
            <a:spLocks noGrp="1"/>
          </p:cNvSpPr>
          <p:nvPr>
            <p:ph type="title"/>
          </p:nvPr>
        </p:nvSpPr>
        <p:spPr/>
        <p:txBody>
          <a:bodyPr/>
          <a:lstStyle/>
          <a:p>
            <a:r>
              <a:rPr lang="en-US" sz="3600" dirty="0" smtClean="0"/>
              <a:t>When an Eligibility Appeal is Received </a:t>
            </a:r>
            <a:r>
              <a:rPr lang="en-US" sz="3600" dirty="0" smtClean="0">
                <a:solidFill>
                  <a:prstClr val="black"/>
                </a:solidFill>
              </a:rPr>
              <a:t>(</a:t>
            </a:r>
            <a:r>
              <a:rPr lang="en-US" sz="3600" dirty="0">
                <a:solidFill>
                  <a:prstClr val="black"/>
                </a:solidFill>
              </a:rPr>
              <a:t>Continued)</a:t>
            </a:r>
            <a:r>
              <a:rPr lang="en-US" sz="3600" dirty="0" smtClean="0"/>
              <a:t> </a:t>
            </a:r>
            <a:endParaRPr lang="en-US" sz="3600" dirty="0"/>
          </a:p>
        </p:txBody>
      </p:sp>
      <p:sp>
        <p:nvSpPr>
          <p:cNvPr id="2" name="Content Placeholder 1" descr="The Marketplace Appeals Center receives and reviews appeal requests to make sure that they are valid, which means that the appeal request is: Timely, which means that it’s received within 90 days of the contested Marketplace eligibility determination; within 30 days of a State-based Marketplace (SBM) appeal decision; or within 30 days of notice from a SBM declining to reopen the appeal after it was dismissed by the SBM. About a matter that’s appealable, as described on slides 3 and 4, Requested by a consumer or by an authorized representative appointed in writing by the consume. If the Marketplace Appeals Center decides that an appeal request is invalid, the consumer will get a notice explaining why the request is invalid, and how to fix the problem and resubmit the appeal.&#10;" title="What happens when the Marketplace Appeals Center receives an appeal request"/>
          <p:cNvSpPr>
            <a:spLocks noGrp="1"/>
          </p:cNvSpPr>
          <p:nvPr>
            <p:ph idx="1"/>
          </p:nvPr>
        </p:nvSpPr>
        <p:spPr>
          <a:xfrm>
            <a:off x="457200" y="1678899"/>
            <a:ext cx="8229600" cy="4826832"/>
          </a:xfrm>
        </p:spPr>
        <p:txBody>
          <a:bodyPr>
            <a:normAutofit fontScale="47500" lnSpcReduction="20000"/>
          </a:bodyPr>
          <a:lstStyle/>
          <a:p>
            <a:pPr lvl="1">
              <a:lnSpc>
                <a:spcPct val="120000"/>
              </a:lnSpc>
              <a:spcBef>
                <a:spcPts val="600"/>
              </a:spcBef>
              <a:buSzPct val="118000"/>
              <a:buFont typeface="Arial" panose="020B0604020202020204" pitchFamily="34" charset="0"/>
              <a:buChar char="•"/>
            </a:pPr>
            <a:r>
              <a:rPr lang="en-US" sz="5800" dirty="0" smtClean="0"/>
              <a:t>The request must be about </a:t>
            </a:r>
            <a:r>
              <a:rPr lang="en-US" sz="5800" dirty="0"/>
              <a:t>a matter </a:t>
            </a:r>
            <a:r>
              <a:rPr lang="en-US" sz="5800" dirty="0" smtClean="0"/>
              <a:t>that’s </a:t>
            </a:r>
            <a:r>
              <a:rPr lang="en-US" sz="5800" dirty="0"/>
              <a:t>appealable, as described on slides </a:t>
            </a:r>
            <a:r>
              <a:rPr lang="en-US" sz="5800" dirty="0" smtClean="0"/>
              <a:t>5 </a:t>
            </a:r>
            <a:r>
              <a:rPr lang="en-US" sz="5800" dirty="0"/>
              <a:t>and </a:t>
            </a:r>
            <a:r>
              <a:rPr lang="en-US" sz="5800" dirty="0" smtClean="0"/>
              <a:t>6</a:t>
            </a:r>
            <a:endParaRPr lang="en-US" sz="5800" dirty="0"/>
          </a:p>
          <a:p>
            <a:pPr lvl="1">
              <a:lnSpc>
                <a:spcPct val="120000"/>
              </a:lnSpc>
              <a:spcBef>
                <a:spcPts val="600"/>
              </a:spcBef>
              <a:buSzPct val="118000"/>
              <a:buFont typeface="Arial" panose="020B0604020202020204" pitchFamily="34" charset="0"/>
              <a:buChar char="•"/>
            </a:pPr>
            <a:r>
              <a:rPr lang="en-US" sz="5800" dirty="0" smtClean="0"/>
              <a:t>The appeal must be requested </a:t>
            </a:r>
            <a:r>
              <a:rPr lang="en-US" sz="5800" dirty="0"/>
              <a:t>by a consumer or by an authorized representative appointed in writing by the consumer</a:t>
            </a:r>
          </a:p>
          <a:p>
            <a:pPr>
              <a:lnSpc>
                <a:spcPct val="120000"/>
              </a:lnSpc>
              <a:spcBef>
                <a:spcPts val="600"/>
              </a:spcBef>
              <a:buSzPct val="118000"/>
              <a:buFont typeface="Wingdings" panose="05000000000000000000" pitchFamily="2" charset="2"/>
              <a:buChar char="§"/>
            </a:pPr>
            <a:r>
              <a:rPr lang="en-US" sz="6200" dirty="0"/>
              <a:t>If the </a:t>
            </a:r>
            <a:r>
              <a:rPr lang="en-US" sz="6200" dirty="0" smtClean="0"/>
              <a:t>appeal request doesn’t meet these requirements, </a:t>
            </a:r>
            <a:r>
              <a:rPr lang="en-US" sz="6200" dirty="0"/>
              <a:t>the consumer </a:t>
            </a:r>
            <a:r>
              <a:rPr lang="en-US" sz="6200" dirty="0" smtClean="0"/>
              <a:t>will </a:t>
            </a:r>
            <a:r>
              <a:rPr lang="en-US" sz="6200" dirty="0"/>
              <a:t>get a notice explaining why the request is invalid, and how to </a:t>
            </a:r>
            <a:r>
              <a:rPr lang="en-US" sz="6200" dirty="0" smtClean="0"/>
              <a:t>fix the problem</a:t>
            </a:r>
            <a:r>
              <a:rPr lang="en-US" sz="6200" dirty="0" smtClean="0">
                <a:solidFill>
                  <a:schemeClr val="accent3"/>
                </a:solidFill>
              </a:rPr>
              <a:t> </a:t>
            </a:r>
            <a:r>
              <a:rPr lang="en-US" sz="6200" dirty="0"/>
              <a:t>and resubmit the </a:t>
            </a:r>
            <a:r>
              <a:rPr lang="en-US" sz="6200" dirty="0" smtClean="0"/>
              <a:t>appeal</a:t>
            </a:r>
            <a:endParaRPr lang="en-US" sz="6200" dirty="0"/>
          </a:p>
        </p:txBody>
      </p:sp>
      <p:sp>
        <p:nvSpPr>
          <p:cNvPr id="7" name="Date Placeholder 6"/>
          <p:cNvSpPr>
            <a:spLocks noGrp="1"/>
          </p:cNvSpPr>
          <p:nvPr>
            <p:ph type="dt" sz="half" idx="2"/>
          </p:nvPr>
        </p:nvSpPr>
        <p:spPr/>
        <p:txBody>
          <a:bodyPr/>
          <a:lstStyle/>
          <a:p>
            <a:r>
              <a:rPr lang="en-US" smtClean="0"/>
              <a:t>November 2016</a:t>
            </a:r>
            <a:endParaRPr lang="en-US" dirty="0"/>
          </a:p>
        </p:txBody>
      </p:sp>
      <p:sp>
        <p:nvSpPr>
          <p:cNvPr id="8" name="Footer Placeholder 7"/>
          <p:cNvSpPr>
            <a:spLocks noGrp="1"/>
          </p:cNvSpPr>
          <p:nvPr>
            <p:ph type="ftr" sz="quarter" idx="3"/>
          </p:nvPr>
        </p:nvSpPr>
        <p:spPr/>
        <p:txBody>
          <a:bodyPr/>
          <a:lstStyle/>
          <a:p>
            <a:r>
              <a:rPr lang="en-US" dirty="0" smtClean="0"/>
              <a:t>Marketplace Eligibility Appeals</a:t>
            </a:r>
            <a:endParaRPr lang="en-US" dirty="0"/>
          </a:p>
        </p:txBody>
      </p:sp>
      <p:sp>
        <p:nvSpPr>
          <p:cNvPr id="6" name="Slide Number Placeholder 5"/>
          <p:cNvSpPr>
            <a:spLocks noGrp="1"/>
          </p:cNvSpPr>
          <p:nvPr>
            <p:ph type="sldNum" sz="quarter" idx="12"/>
          </p:nvPr>
        </p:nvSpPr>
        <p:spPr/>
        <p:txBody>
          <a:bodyPr/>
          <a:lstStyle/>
          <a:p>
            <a:fld id="{4C7DC1E6-81B2-456F-AAD5-518541D82B07}" type="slidenum">
              <a:rPr lang="en-US" smtClean="0"/>
              <a:pPr/>
              <a:t>9</a:t>
            </a:fld>
            <a:endParaRPr lang="en-US" dirty="0"/>
          </a:p>
        </p:txBody>
      </p:sp>
    </p:spTree>
    <p:extLst>
      <p:ext uri="{BB962C8B-B14F-4D97-AF65-F5344CB8AC3E}">
        <p14:creationId xmlns:p14="http://schemas.microsoft.com/office/powerpoint/2010/main" val="39572693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64409&quot;&gt;&lt;property id=&quot;20148&quot; value=&quot;5&quot;/&gt;&lt;property id=&quot;20300&quot; value=&quot;Slide 1 - &amp;quot;Marketplace Eligibility Appeals&amp;quot;&quot;/&gt;&lt;property id=&quot;20307&quot; value=&quot;257&quot;/&gt;&lt;/object&gt;&lt;object type=&quot;3&quot; unique_id=&quot;164410&quot;&gt;&lt;property id=&quot;20148&quot; value=&quot;5&quot;/&gt;&lt;property id=&quot;20300&quot; value=&quot;Slide 2 - &amp;quot;Marketplace Eligibility Appeal Rights&amp;quot;&quot;/&gt;&lt;property id=&quot;20307&quot; value=&quot;282&quot;/&gt;&lt;/object&gt;&lt;object type=&quot;3&quot; unique_id=&quot;164411&quot;&gt;&lt;property id=&quot;20148&quot; value=&quot;5&quot;/&gt;&lt;property id=&quot;20300&quot; value=&quot;Slide 3 - &amp;quot; Appealing a Federally-Facilitated  Marketplace Eligibility Determination &amp;quot;&quot;/&gt;&lt;property id=&quot;20307&quot; value=&quot;258&quot;/&gt;&lt;/object&gt;&lt;object type=&quot;3&quot; unique_id=&quot;164412&quot;&gt;&lt;property id=&quot;20148&quot; value=&quot;5&quot;/&gt;&lt;property id=&quot;20300&quot; value=&quot;Slide 4 - &amp;quot;Appealing a Federally-Facilitated Marketplace Eligibility Determination (Continued)&amp;quot;&quot;/&gt;&lt;property id=&quot;20307&quot; value=&quot;286&quot;/&gt;&lt;/object&gt;&lt;object type=&quot;3&quot; unique_id=&quot;164413&quot;&gt;&lt;property id=&quot;20148&quot; value=&quot;5&quot;/&gt;&lt;property id=&quot;20300&quot; value=&quot;Slide 5 - &amp;quot;Appealing a Federally-Facilitated Marketplace Eligibility Determination (Continued)&amp;quot;&quot;/&gt;&lt;property id=&quot;20307&quot; value=&quot;283&quot;/&gt;&lt;/object&gt;&lt;object type=&quot;3&quot; unique_id=&quot;164414&quot;&gt;&lt;property id=&quot;20148&quot; value=&quot;5&quot;/&gt;&lt;property id=&quot;20300&quot; value=&quot;Slide 6 - &amp;quot;Requesting a Marketplace Eligibility Appeal&amp;quot;&quot;/&gt;&lt;property id=&quot;20307&quot; value=&quot;259&quot;/&gt;&lt;/object&gt;&lt;object type=&quot;3&quot; unique_id=&quot;164415&quot;&gt;&lt;property id=&quot;20148&quot; value=&quot;5&quot;/&gt;&lt;property id=&quot;20300&quot; value=&quot;Slide 7 - &amp;quot;Process of a Marketplace Eligibility Appeal Request&amp;quot;&quot;/&gt;&lt;property id=&quot;20307&quot; value=&quot;261&quot;/&gt;&lt;/object&gt;&lt;object type=&quot;3&quot; unique_id=&quot;164416&quot;&gt;&lt;property id=&quot;20148&quot; value=&quot;5&quot;/&gt;&lt;property id=&quot;20300&quot; value=&quot;Slide 8 - &amp;quot;Informal Resolution of Eligibility Appeals&amp;quot;&quot;/&gt;&lt;property id=&quot;20307&quot; value=&quot;278&quot;/&gt;&lt;/object&gt;&lt;object type=&quot;3&quot; unique_id=&quot;164417&quot;&gt;&lt;property id=&quot;20148&quot; value=&quot;5&quot;/&gt;&lt;property id=&quot;20300&quot; value=&quot;Slide 9 - &amp;quot;Marketplace Eligibility Appeal Hearing&amp;quot;&quot;/&gt;&lt;property id=&quot;20307&quot; value=&quot;275&quot;/&gt;&lt;/object&gt;&lt;object type=&quot;3&quot; unique_id=&quot;164418&quot;&gt;&lt;property id=&quot;20148&quot; value=&quot;5&quot;/&gt;&lt;property id=&quot;20300&quot; value=&quot;Slide 10 - &amp;quot; Eligibility Appeals Decisions&amp;quot;&quot;/&gt;&lt;property id=&quot;20307&quot; value=&quot;274&quot;/&gt;&lt;/object&gt;&lt;object type=&quot;3&quot; unique_id=&quot;164419&quot;&gt;&lt;property id=&quot;20148&quot; value=&quot;5&quot;/&gt;&lt;property id=&quot;20300&quot; value=&quot;Slide 11 - &amp;quot;After the Eligibility Hearing&amp;quot;&quot;/&gt;&lt;property id=&quot;20307&quot; value=&quot;287&quot;/&gt;&lt;/object&gt;&lt;object type=&quot;3&quot; unique_id=&quot;164420&quot;&gt;&lt;property id=&quot;20148&quot; value=&quot;5&quot;/&gt;&lt;property id=&quot;20300&quot; value=&quot;Slide 12 - &amp;quot;Getting Help With Appeals&amp;quot;&quot;/&gt;&lt;property id=&quot;20307&quot; value=&quot;265&quot;/&gt;&lt;/object&gt;&lt;object type=&quot;3&quot; unique_id=&quot;164421&quot;&gt;&lt;property id=&quot;20148&quot; value=&quot;5&quot;/&gt;&lt;property id=&quot;20300&quot; value=&quot;Slide 13 - &amp;quot;More Help With Appeals&amp;quot;&quot;/&gt;&lt;property id=&quot;20307&quot; value=&quot;288&quot;/&gt;&lt;/object&gt;&lt;object type=&quot;3&quot; unique_id=&quot;164422&quot;&gt;&lt;property id=&quot;20148&quot; value=&quot;5&quot;/&gt;&lt;property id=&quot;20300&quot; value=&quot;Slide 14 - &amp;quot;Key Points to Remember&amp;quot;&quot;/&gt;&lt;property id=&quot;20307&quot; value=&quot;266&quot;/&gt;&lt;/object&gt;&lt;object type=&quot;3&quot; unique_id=&quot;164423&quot;&gt;&lt;property id=&quot;20148&quot; value=&quot;5&quot;/&gt;&lt;property id=&quot;20300&quot; value=&quot;Slide 15&quot;/&gt;&lt;property id=&quot;20307&quot; value=&quot;285&quot;/&gt;&lt;/object&gt;&lt;/object&gt;&lt;/object&gt;&lt;/database&gt;"/>
  <p:tag name="SECTOMILLISECCONVERTED" val="1"/>
</p:tagLst>
</file>

<file path=ppt/theme/theme1.xml><?xml version="1.0" encoding="utf-8"?>
<a:theme xmlns:a="http://schemas.openxmlformats.org/drawingml/2006/main" name="CMS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15 Blue Section Header - bulleted lis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8779</TotalTime>
  <Words>1549</Words>
  <Application>Microsoft Office PowerPoint</Application>
  <PresentationFormat>On-screen Show (4:3)</PresentationFormat>
  <Paragraphs>215</Paragraphs>
  <Slides>21</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 Unicode MS</vt:lpstr>
      <vt:lpstr>Arial</vt:lpstr>
      <vt:lpstr>Calibri</vt:lpstr>
      <vt:lpstr>Courier New</vt:lpstr>
      <vt:lpstr>Wingdings</vt:lpstr>
      <vt:lpstr>CMS_template</vt:lpstr>
      <vt:lpstr>2015 Blue Section Header - bulleted list</vt:lpstr>
      <vt:lpstr> Marketplace Eligibility Appeals </vt:lpstr>
      <vt:lpstr>Disclaimer</vt:lpstr>
      <vt:lpstr>Marketplace Eligibility Appeal Rights</vt:lpstr>
      <vt:lpstr>Marketplace Eligibility Appeal Rights: Appointing an Authorized Representative</vt:lpstr>
      <vt:lpstr> Appealing a Marketplace Eligibility Determination </vt:lpstr>
      <vt:lpstr>Appealing a Marketplace Eligibility Determination (Continued)</vt:lpstr>
      <vt:lpstr>How to Request a Marketplace  Eligibility Appeal</vt:lpstr>
      <vt:lpstr>When an Eligibility Appeal is Received</vt:lpstr>
      <vt:lpstr>When an Eligibility Appeal is Received (Continued) </vt:lpstr>
      <vt:lpstr>After The Consumer Files an Appeal</vt:lpstr>
      <vt:lpstr>Types of Resolution</vt:lpstr>
      <vt:lpstr>Informal Resolution of Eligibility Appeals</vt:lpstr>
      <vt:lpstr>Marketplace Eligibility Appeal Hearing</vt:lpstr>
      <vt:lpstr> Eligibility Appeal Decisions</vt:lpstr>
      <vt:lpstr>Eligibility Appeal Decisions (Continued)</vt:lpstr>
      <vt:lpstr>Effectuation of Eligibility Appeal Decisions</vt:lpstr>
      <vt:lpstr>Getting Help With Appeals</vt:lpstr>
      <vt:lpstr>Getting Help With Appeals (Continued)</vt:lpstr>
      <vt:lpstr>Key Points to Remember</vt:lpstr>
      <vt:lpstr>Key Points to Remember (Continued)</vt:lpstr>
      <vt:lpstr>This Training Provided by the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Marketplace Eligibility Appeals</dc:title>
  <dc:creator>Jeannine Cramer</dc:creator>
  <cp:lastModifiedBy>Karie Watson</cp:lastModifiedBy>
  <cp:revision>432</cp:revision>
  <cp:lastPrinted>2016-02-11T19:36:07Z</cp:lastPrinted>
  <dcterms:created xsi:type="dcterms:W3CDTF">2014-08-29T14:24:24Z</dcterms:created>
  <dcterms:modified xsi:type="dcterms:W3CDTF">2016-11-16T14:57:28Z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-1997842853</vt:i4>
  </property>
  <property fmtid="{D5CDD505-2E9C-101B-9397-08002B2CF9AE}" pid="3" name="_NewReviewCycle">
    <vt:lpwstr/>
  </property>
  <property fmtid="{D5CDD505-2E9C-101B-9397-08002B2CF9AE}" pid="4" name="_EmailSubject">
    <vt:lpwstr>Marketplace Eligibility Appeals ppt to post</vt:lpwstr>
  </property>
  <property fmtid="{D5CDD505-2E9C-101B-9397-08002B2CF9AE}" pid="5" name="_AuthorEmail">
    <vt:lpwstr>Melissa.Moreno@cms.hhs.gov</vt:lpwstr>
  </property>
  <property fmtid="{D5CDD505-2E9C-101B-9397-08002B2CF9AE}" pid="6" name="_AuthorEmailDisplayName">
    <vt:lpwstr>Moreno, Melissa A. (CMS/OC)</vt:lpwstr>
  </property>
  <property fmtid="{D5CDD505-2E9C-101B-9397-08002B2CF9AE}" pid="7" name="_PreviousAdHocReviewCycleID">
    <vt:i4>643954909</vt:i4>
  </property>
</Properties>
</file>