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58" r:id="rId5"/>
    <p:sldMasterId id="2147483683" r:id="rId6"/>
    <p:sldMasterId id="2147483689" r:id="rId7"/>
  </p:sldMasterIdLst>
  <p:notesMasterIdLst>
    <p:notesMasterId r:id="rId47"/>
  </p:notesMasterIdLst>
  <p:handoutMasterIdLst>
    <p:handoutMasterId r:id="rId48"/>
  </p:handoutMasterIdLst>
  <p:sldIdLst>
    <p:sldId id="373" r:id="rId8"/>
    <p:sldId id="449" r:id="rId9"/>
    <p:sldId id="469" r:id="rId10"/>
    <p:sldId id="439" r:id="rId11"/>
    <p:sldId id="440" r:id="rId12"/>
    <p:sldId id="441" r:id="rId13"/>
    <p:sldId id="442" r:id="rId14"/>
    <p:sldId id="443" r:id="rId15"/>
    <p:sldId id="444" r:id="rId16"/>
    <p:sldId id="471" r:id="rId17"/>
    <p:sldId id="445" r:id="rId18"/>
    <p:sldId id="447" r:id="rId19"/>
    <p:sldId id="448" r:id="rId20"/>
    <p:sldId id="472" r:id="rId21"/>
    <p:sldId id="423" r:id="rId22"/>
    <p:sldId id="367" r:id="rId23"/>
    <p:sldId id="437" r:id="rId24"/>
    <p:sldId id="438" r:id="rId25"/>
    <p:sldId id="434" r:id="rId26"/>
    <p:sldId id="433" r:id="rId27"/>
    <p:sldId id="476" r:id="rId28"/>
    <p:sldId id="413" r:id="rId29"/>
    <p:sldId id="419" r:id="rId30"/>
    <p:sldId id="404" r:id="rId31"/>
    <p:sldId id="482" r:id="rId32"/>
    <p:sldId id="477" r:id="rId33"/>
    <p:sldId id="478" r:id="rId34"/>
    <p:sldId id="479" r:id="rId35"/>
    <p:sldId id="480" r:id="rId36"/>
    <p:sldId id="424" r:id="rId37"/>
    <p:sldId id="430" r:id="rId38"/>
    <p:sldId id="425" r:id="rId39"/>
    <p:sldId id="429" r:id="rId40"/>
    <p:sldId id="428" r:id="rId41"/>
    <p:sldId id="473" r:id="rId42"/>
    <p:sldId id="421" r:id="rId43"/>
    <p:sldId id="481" r:id="rId44"/>
    <p:sldId id="475" r:id="rId45"/>
    <p:sldId id="436" r:id="rId46"/>
  </p:sldIdLst>
  <p:sldSz cx="9144000" cy="6858000" type="screen4x3"/>
  <p:notesSz cx="7010400" cy="9223375"/>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76D1AB-48D9-44FE-9BF6-C83B8E9201A6}">
          <p14:sldIdLst>
            <p14:sldId id="373"/>
            <p14:sldId id="449"/>
            <p14:sldId id="469"/>
            <p14:sldId id="439"/>
            <p14:sldId id="440"/>
            <p14:sldId id="441"/>
            <p14:sldId id="442"/>
            <p14:sldId id="443"/>
            <p14:sldId id="444"/>
            <p14:sldId id="471"/>
            <p14:sldId id="445"/>
            <p14:sldId id="447"/>
            <p14:sldId id="448"/>
            <p14:sldId id="472"/>
            <p14:sldId id="423"/>
            <p14:sldId id="367"/>
            <p14:sldId id="437"/>
            <p14:sldId id="438"/>
            <p14:sldId id="434"/>
            <p14:sldId id="433"/>
            <p14:sldId id="476"/>
            <p14:sldId id="413"/>
            <p14:sldId id="419"/>
            <p14:sldId id="404"/>
            <p14:sldId id="482"/>
            <p14:sldId id="477"/>
            <p14:sldId id="478"/>
            <p14:sldId id="479"/>
            <p14:sldId id="480"/>
            <p14:sldId id="424"/>
            <p14:sldId id="430"/>
            <p14:sldId id="425"/>
            <p14:sldId id="429"/>
            <p14:sldId id="428"/>
            <p14:sldId id="473"/>
            <p14:sldId id="421"/>
            <p14:sldId id="481"/>
            <p14:sldId id="475"/>
            <p14:sldId id="4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5"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ximillian Lehman" initials="ML" lastIdx="31" clrIdx="0"/>
  <p:cmAuthor id="7" name="Kathryn Leslie" initials="KL" lastIdx="17" clrIdx="7">
    <p:extLst>
      <p:ext uri="{19B8F6BF-5375-455C-9EA6-DF929625EA0E}">
        <p15:presenceInfo xmlns:p15="http://schemas.microsoft.com/office/powerpoint/2012/main" userId="Kathryn Leslie" providerId="None"/>
      </p:ext>
    </p:extLst>
  </p:cmAuthor>
  <p:cmAuthor id="1" name="Susan K. Hollman" initials="SKH" lastIdx="10" clrIdx="1"/>
  <p:cmAuthor id="8" name="Genevieve Waterman" initials="GW" lastIdx="37" clrIdx="8">
    <p:extLst>
      <p:ext uri="{19B8F6BF-5375-455C-9EA6-DF929625EA0E}">
        <p15:presenceInfo xmlns:p15="http://schemas.microsoft.com/office/powerpoint/2012/main" userId="Genevieve Waterman" providerId="None"/>
      </p:ext>
    </p:extLst>
  </p:cmAuthor>
  <p:cmAuthor id="2" name="Joseph Warden" initials="JW" lastIdx="3" clrIdx="2"/>
  <p:cmAuthor id="9" name="Monica Priddy" initials="MP" lastIdx="3" clrIdx="9">
    <p:extLst>
      <p:ext uri="{19B8F6BF-5375-455C-9EA6-DF929625EA0E}">
        <p15:presenceInfo xmlns:p15="http://schemas.microsoft.com/office/powerpoint/2012/main" userId="Monica Priddy" providerId="None"/>
      </p:ext>
    </p:extLst>
  </p:cmAuthor>
  <p:cmAuthor id="3" name="Stacey" initials="S" lastIdx="8" clrIdx="3"/>
  <p:cmAuthor id="4" name="Stacey Platte" initials="SP" lastIdx="1" clrIdx="4"/>
  <p:cmAuthor id="5" name="Jim Canavan" initials="JC" lastIdx="17" clrIdx="5"/>
  <p:cmAuthor id="6" name="David Santana" initials="DS" lastIdx="1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2716"/>
    <a:srgbClr val="FDC825"/>
    <a:srgbClr val="FFCC99"/>
    <a:srgbClr val="0F4B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22" autoAdjust="0"/>
    <p:restoredTop sz="79245" autoAdjust="0"/>
  </p:normalViewPr>
  <p:slideViewPr>
    <p:cSldViewPr>
      <p:cViewPr varScale="1">
        <p:scale>
          <a:sx n="93" d="100"/>
          <a:sy n="93" d="100"/>
        </p:scale>
        <p:origin x="1668" y="78"/>
      </p:cViewPr>
      <p:guideLst>
        <p:guide orient="horz" pos="2160"/>
        <p:guide pos="2880"/>
      </p:guideLst>
    </p:cSldViewPr>
  </p:slideViewPr>
  <p:outlineViewPr>
    <p:cViewPr>
      <p:scale>
        <a:sx n="33" d="100"/>
        <a:sy n="33" d="100"/>
      </p:scale>
      <p:origin x="12" y="12912"/>
    </p:cViewPr>
  </p:outlineViewPr>
  <p:notesTextViewPr>
    <p:cViewPr>
      <p:scale>
        <a:sx n="3" d="2"/>
        <a:sy n="3" d="2"/>
      </p:scale>
      <p:origin x="0" y="0"/>
    </p:cViewPr>
  </p:notesTextViewPr>
  <p:sorterViewPr>
    <p:cViewPr>
      <p:scale>
        <a:sx n="110" d="100"/>
        <a:sy n="110" d="100"/>
      </p:scale>
      <p:origin x="0" y="0"/>
    </p:cViewPr>
  </p:sorterViewPr>
  <p:notesViewPr>
    <p:cSldViewPr>
      <p:cViewPr>
        <p:scale>
          <a:sx n="100" d="100"/>
          <a:sy n="100" d="100"/>
        </p:scale>
        <p:origin x="582" y="-1584"/>
      </p:cViewPr>
      <p:guideLst>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1" y="11"/>
            <a:ext cx="3038475" cy="461484"/>
          </a:xfrm>
          <a:prstGeom prst="rect">
            <a:avLst/>
          </a:prstGeom>
        </p:spPr>
        <p:txBody>
          <a:bodyPr vert="horz" lIns="92334" tIns="46167" rIns="92334" bIns="46167" rtlCol="0"/>
          <a:lstStyle>
            <a:lvl1pPr algn="l">
              <a:defRPr sz="1200"/>
            </a:lvl1pPr>
          </a:lstStyle>
          <a:p>
            <a:endParaRPr lang="en-US" dirty="0"/>
          </a:p>
        </p:txBody>
      </p:sp>
      <p:sp>
        <p:nvSpPr>
          <p:cNvPr id="3" name="Date Placeholder 2"/>
          <p:cNvSpPr>
            <a:spLocks noGrp="1"/>
          </p:cNvSpPr>
          <p:nvPr>
            <p:ph type="dt" sz="quarter" idx="1"/>
          </p:nvPr>
        </p:nvSpPr>
        <p:spPr>
          <a:xfrm>
            <a:off x="3970345" y="11"/>
            <a:ext cx="3038475" cy="461484"/>
          </a:xfrm>
          <a:prstGeom prst="rect">
            <a:avLst/>
          </a:prstGeom>
        </p:spPr>
        <p:txBody>
          <a:bodyPr vert="horz" lIns="92334" tIns="46167" rIns="92334" bIns="46167" rtlCol="0"/>
          <a:lstStyle>
            <a:lvl1pPr algn="r">
              <a:defRPr sz="1200"/>
            </a:lvl1pPr>
          </a:lstStyle>
          <a:p>
            <a:r>
              <a:rPr lang="en-US" dirty="0" smtClean="0"/>
              <a:t>July 2016</a:t>
            </a:r>
            <a:endParaRPr lang="en-US" dirty="0"/>
          </a:p>
        </p:txBody>
      </p:sp>
      <p:sp>
        <p:nvSpPr>
          <p:cNvPr id="4" name="Footer Placeholder 3"/>
          <p:cNvSpPr>
            <a:spLocks noGrp="1"/>
          </p:cNvSpPr>
          <p:nvPr>
            <p:ph type="ftr" sz="quarter" idx="2"/>
          </p:nvPr>
        </p:nvSpPr>
        <p:spPr>
          <a:xfrm>
            <a:off x="11" y="8760328"/>
            <a:ext cx="3038475" cy="461484"/>
          </a:xfrm>
          <a:prstGeom prst="rect">
            <a:avLst/>
          </a:prstGeom>
        </p:spPr>
        <p:txBody>
          <a:bodyPr vert="horz" lIns="92334" tIns="46167" rIns="92334" bIns="46167" rtlCol="0" anchor="b"/>
          <a:lstStyle>
            <a:lvl1pPr algn="l">
              <a:defRPr sz="1200"/>
            </a:lvl1pPr>
          </a:lstStyle>
          <a:p>
            <a:r>
              <a:rPr lang="en-US" dirty="0"/>
              <a:t>Medicare and the Marketplace</a:t>
            </a:r>
          </a:p>
        </p:txBody>
      </p:sp>
      <p:sp>
        <p:nvSpPr>
          <p:cNvPr id="5" name="Slide Number Placeholder 4"/>
          <p:cNvSpPr>
            <a:spLocks noGrp="1"/>
          </p:cNvSpPr>
          <p:nvPr>
            <p:ph type="sldNum" sz="quarter" idx="3"/>
          </p:nvPr>
        </p:nvSpPr>
        <p:spPr>
          <a:xfrm>
            <a:off x="3970345" y="8760328"/>
            <a:ext cx="3038475" cy="461484"/>
          </a:xfrm>
          <a:prstGeom prst="rect">
            <a:avLst/>
          </a:prstGeom>
        </p:spPr>
        <p:txBody>
          <a:bodyPr vert="horz" lIns="92334" tIns="46167" rIns="92334" bIns="46167" rtlCol="0" anchor="b"/>
          <a:lstStyle>
            <a:lvl1pPr algn="r">
              <a:defRPr sz="1200"/>
            </a:lvl1pPr>
          </a:lstStyle>
          <a:p>
            <a:fld id="{F522F4FC-DFA6-4BA3-871E-9E1DC0412F99}" type="slidenum">
              <a:rPr lang="en-US" smtClean="0"/>
              <a:t>‹#›</a:t>
            </a:fld>
            <a:endParaRPr lang="en-US" dirty="0"/>
          </a:p>
        </p:txBody>
      </p:sp>
    </p:spTree>
    <p:extLst>
      <p:ext uri="{BB962C8B-B14F-4D97-AF65-F5344CB8AC3E}">
        <p14:creationId xmlns:p14="http://schemas.microsoft.com/office/powerpoint/2010/main" val="145216008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169"/>
          </a:xfrm>
          <a:prstGeom prst="rect">
            <a:avLst/>
          </a:prstGeom>
        </p:spPr>
        <p:txBody>
          <a:bodyPr vert="horz" lIns="94090" tIns="47045" rIns="94090" bIns="47045" rtlCol="0"/>
          <a:lstStyle>
            <a:lvl1pPr algn="l">
              <a:defRPr sz="1200"/>
            </a:lvl1pPr>
          </a:lstStyle>
          <a:p>
            <a:endParaRPr lang="en-US" dirty="0"/>
          </a:p>
        </p:txBody>
      </p:sp>
      <p:sp>
        <p:nvSpPr>
          <p:cNvPr id="3" name="Date Placeholder 2"/>
          <p:cNvSpPr>
            <a:spLocks noGrp="1"/>
          </p:cNvSpPr>
          <p:nvPr>
            <p:ph type="dt" idx="1"/>
          </p:nvPr>
        </p:nvSpPr>
        <p:spPr>
          <a:xfrm>
            <a:off x="3970944" y="0"/>
            <a:ext cx="3037840" cy="461169"/>
          </a:xfrm>
          <a:prstGeom prst="rect">
            <a:avLst/>
          </a:prstGeom>
        </p:spPr>
        <p:txBody>
          <a:bodyPr vert="horz" lIns="94090" tIns="47045" rIns="94090" bIns="47045" rtlCol="0"/>
          <a:lstStyle>
            <a:lvl1pPr algn="r">
              <a:defRPr sz="1200"/>
            </a:lvl1pPr>
          </a:lstStyle>
          <a:p>
            <a:r>
              <a:rPr lang="en-US" dirty="0" smtClean="0"/>
              <a:t>July 2016</a:t>
            </a:r>
            <a:endParaRPr lang="en-US" dirty="0"/>
          </a:p>
        </p:txBody>
      </p:sp>
      <p:sp>
        <p:nvSpPr>
          <p:cNvPr id="4" name="Slide Image Placeholder 3"/>
          <p:cNvSpPr>
            <a:spLocks noGrp="1" noRot="1" noChangeAspect="1"/>
          </p:cNvSpPr>
          <p:nvPr>
            <p:ph type="sldImg" idx="2"/>
          </p:nvPr>
        </p:nvSpPr>
        <p:spPr>
          <a:xfrm>
            <a:off x="1200150" y="693738"/>
            <a:ext cx="4610100" cy="3457575"/>
          </a:xfrm>
          <a:prstGeom prst="rect">
            <a:avLst/>
          </a:prstGeom>
          <a:noFill/>
          <a:ln w="12700">
            <a:solidFill>
              <a:prstClr val="black"/>
            </a:solidFill>
          </a:ln>
        </p:spPr>
        <p:txBody>
          <a:bodyPr vert="horz" lIns="94090" tIns="47045" rIns="94090" bIns="47045" rtlCol="0" anchor="ctr"/>
          <a:lstStyle/>
          <a:p>
            <a:endParaRPr lang="en-US" dirty="0"/>
          </a:p>
        </p:txBody>
      </p:sp>
      <p:sp>
        <p:nvSpPr>
          <p:cNvPr id="5" name="Notes Placeholder 4"/>
          <p:cNvSpPr>
            <a:spLocks noGrp="1"/>
          </p:cNvSpPr>
          <p:nvPr>
            <p:ph type="body" sz="quarter" idx="3"/>
          </p:nvPr>
        </p:nvSpPr>
        <p:spPr>
          <a:xfrm>
            <a:off x="701040" y="4381104"/>
            <a:ext cx="5608320" cy="4150519"/>
          </a:xfrm>
          <a:prstGeom prst="rect">
            <a:avLst/>
          </a:prstGeom>
        </p:spPr>
        <p:txBody>
          <a:bodyPr vert="horz" lIns="94090" tIns="47045" rIns="94090" bIns="47045"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 y="8760605"/>
            <a:ext cx="3037840" cy="461169"/>
          </a:xfrm>
          <a:prstGeom prst="rect">
            <a:avLst/>
          </a:prstGeom>
        </p:spPr>
        <p:txBody>
          <a:bodyPr vert="horz" lIns="94090" tIns="47045" rIns="94090" bIns="47045" rtlCol="0" anchor="b"/>
          <a:lstStyle>
            <a:lvl1pPr algn="l">
              <a:defRPr sz="1200"/>
            </a:lvl1pPr>
          </a:lstStyle>
          <a:p>
            <a:r>
              <a:rPr lang="en-US" dirty="0"/>
              <a:t>Medicare and the Marketplace</a:t>
            </a:r>
          </a:p>
        </p:txBody>
      </p:sp>
      <p:sp>
        <p:nvSpPr>
          <p:cNvPr id="7" name="Slide Number Placeholder 6"/>
          <p:cNvSpPr>
            <a:spLocks noGrp="1"/>
          </p:cNvSpPr>
          <p:nvPr>
            <p:ph type="sldNum" sz="quarter" idx="5"/>
          </p:nvPr>
        </p:nvSpPr>
        <p:spPr>
          <a:xfrm>
            <a:off x="3970944" y="8760605"/>
            <a:ext cx="3037840" cy="461169"/>
          </a:xfrm>
          <a:prstGeom prst="rect">
            <a:avLst/>
          </a:prstGeom>
        </p:spPr>
        <p:txBody>
          <a:bodyPr vert="horz" lIns="94090" tIns="47045" rIns="94090" bIns="47045" rtlCol="0" anchor="b"/>
          <a:lstStyle>
            <a:lvl1pPr algn="r">
              <a:defRPr sz="1200"/>
            </a:lvl1pPr>
          </a:lstStyle>
          <a:p>
            <a:fld id="{5E64BDDF-6235-4F77-BA63-72C44C840117}" type="slidenum">
              <a:rPr lang="en-US" smtClean="0"/>
              <a:t>‹#›</a:t>
            </a:fld>
            <a:endParaRPr lang="en-US" dirty="0"/>
          </a:p>
        </p:txBody>
      </p:sp>
    </p:spTree>
    <p:extLst>
      <p:ext uri="{BB962C8B-B14F-4D97-AF65-F5344CB8AC3E}">
        <p14:creationId xmlns:p14="http://schemas.microsoft.com/office/powerpoint/2010/main" val="374093104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ress@cms.hhs.gov"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hhs.gov/healthcare/"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rs.gov/pub/irs-pdf/p969.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va.gov/"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www.medicare.gov/Pubs/pdf/02179.pdf" TargetMode="External"/><Relationship Id="rId4" Type="http://schemas.openxmlformats.org/officeDocument/2006/relationships/hyperlink" Target="http://www.tricare.mil/mybenefi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healthcare.gov/reporting-changes/cancel-plan/#everyone"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healthcare.gov/glossary/special-enrollment-period" TargetMode="External"/><Relationship Id="rId4" Type="http://schemas.openxmlformats.org/officeDocument/2006/relationships/hyperlink" Target="https://www.healthcare.gov/reporting-changes/cancel-plan/#some-member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shiptacenter.org/"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medicare.gov/Pubs/pdf/10126.pdf" TargetMode="External"/><Relationship Id="rId4" Type="http://schemas.openxmlformats.org/officeDocument/2006/relationships/hyperlink" Target="https://www.medicare.gov/your-medicare-costs/help-paying-costs/medicare-savings-program/medicare-savings-programs.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aspe.hhs.gov/poverty-guideline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www.cms.gov/Medicare/Prescription-Drug-Coverage/LimitedIncomeandResources/Downloads/2015-2016-Mailings.pdf" TargetMode="External"/><Relationship Id="rId4" Type="http://schemas.openxmlformats.org/officeDocument/2006/relationships/hyperlink" Target="http://www.socialsecurity.gov/i102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ecure.ssa.gov/i1020/Msg075.js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www.healthcare.gov/blog/" TargetMode="External"/><Relationship Id="rId3" Type="http://schemas.openxmlformats.org/officeDocument/2006/relationships/hyperlink" Target="https://www.healthcare.gov/subscribe/" TargetMode="External"/><Relationship Id="rId7" Type="http://schemas.openxmlformats.org/officeDocument/2006/relationships/hyperlink" Target="https://www.youtube.com/user/HealthCareGov"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www.facebook.com/Healthcare.gov" TargetMode="External"/><Relationship Id="rId5" Type="http://schemas.openxmlformats.org/officeDocument/2006/relationships/hyperlink" Target="https://twitter.com/HealthCareGov" TargetMode="External"/><Relationship Id="rId4" Type="http://schemas.openxmlformats.org/officeDocument/2006/relationships/hyperlink" Target="https://www.cuidadodesalud.gov/es/subscribe/" TargetMode="External"/><Relationship Id="rId9" Type="http://schemas.openxmlformats.org/officeDocument/2006/relationships/hyperlink" Target="https://marketplace.medicare.learningnetworklms.com/"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shiptacenter.org/"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www.medicare.gov/Pubs/pdf/11694.pdf" TargetMode="External"/><Relationship Id="rId5" Type="http://schemas.openxmlformats.org/officeDocument/2006/relationships/hyperlink" Target="https://www.cms.gov/Medicare/Eligibility-and-Enrollment/Medicare-and-the-Marketplace/Overview1.html" TargetMode="External"/><Relationship Id="rId4" Type="http://schemas.openxmlformats.org/officeDocument/2006/relationships/hyperlink" Target="http://www.medicare.gov/"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healthcare.gov/" TargetMode="External"/><Relationship Id="rId7" Type="http://schemas.openxmlformats.org/officeDocument/2006/relationships/hyperlink" Target="http://www.cms.gov/Outreach-and-Education/Training/CMSNationalTrainingProgram/Downloads/2014-Web-Resources-Job-Aid.pdf"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www.cms.gov/Outreach-and-Education/Training/CMSNationalTrainingProgram/index.html" TargetMode="External"/><Relationship Id="rId5" Type="http://schemas.openxmlformats.org/officeDocument/2006/relationships/hyperlink" Target="http://www.socialsecurity.gov/" TargetMode="External"/><Relationship Id="rId4" Type="http://schemas.openxmlformats.org/officeDocument/2006/relationships/hyperlink" Target="http://www.insurekidsnow.gov/"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edicare.gov/Pubs/pdf/11095.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sa.gov/retirement/ageincrease.ht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ssa.gov/pressoffice/IncRetAge.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5"/>
              </a:spcBef>
            </a:pPr>
            <a:r>
              <a:rPr lang="en-US" dirty="0"/>
              <a:t>This session focuses on the Health Insurance Marketplace (sometimes called the “Marketplace” or “Exchange”) and other provisions of the health care law, and what people with Medicare need to know. </a:t>
            </a:r>
          </a:p>
          <a:p>
            <a:pPr>
              <a:spcBef>
                <a:spcPts val="605"/>
              </a:spcBef>
            </a:pPr>
            <a:r>
              <a:rPr lang="en-US" dirty="0"/>
              <a:t>This training module was developed and approved by the Centers for Medicare &amp; Medicaid Services (CMS), the federal agency that administers Medicare, Medicaid, the Children’s Health Insurance Program (CHIP), and the Federally-facilitated Health Insurance Marketplace. </a:t>
            </a:r>
          </a:p>
          <a:p>
            <a:pPr>
              <a:spcBef>
                <a:spcPts val="605"/>
              </a:spcBef>
            </a:pPr>
            <a:r>
              <a:rPr lang="en-US" dirty="0"/>
              <a:t>The information in this module was correct as of </a:t>
            </a:r>
            <a:r>
              <a:rPr lang="en-US" dirty="0" smtClean="0"/>
              <a:t>July 2016.</a:t>
            </a:r>
            <a:endParaRPr lang="en-US" dirty="0"/>
          </a:p>
          <a:p>
            <a:pPr defTabSz="920982">
              <a:spcBef>
                <a:spcPts val="605"/>
              </a:spcBef>
            </a:pPr>
            <a:r>
              <a:rPr lang="en-US" dirty="0" smtClean="0"/>
              <a:t>This is </a:t>
            </a:r>
            <a:r>
              <a:rPr lang="en-US" dirty="0"/>
              <a:t>an informational resource for our partners. It’s not a legal document or intended for press purposes. Members of the press should contact the CMS Media Relations Group at </a:t>
            </a:r>
            <a:r>
              <a:rPr lang="en-US" u="sng" dirty="0">
                <a:hlinkClick r:id="rId3"/>
              </a:rPr>
              <a:t>press@cms.hhs.gov</a:t>
            </a:r>
            <a:r>
              <a:rPr lang="en-US" dirty="0"/>
              <a:t>. Official Medicare and Marketplace program legal guidance is contained in the relevant statutes, regulations, and rulings.</a:t>
            </a:r>
          </a:p>
          <a:p>
            <a:pPr>
              <a:spcBef>
                <a:spcPts val="605"/>
              </a:spcBef>
            </a:pPr>
            <a:r>
              <a:rPr lang="en-US" dirty="0"/>
              <a:t>To check for updates on the health care law, visit </a:t>
            </a:r>
            <a:r>
              <a:rPr lang="en-US" dirty="0">
                <a:hlinkClick r:id="rId4"/>
              </a:rPr>
              <a:t>HHS.gov/HealthCare/</a:t>
            </a:r>
            <a:r>
              <a:rPr lang="en-US" dirty="0"/>
              <a:t>.</a:t>
            </a:r>
          </a:p>
          <a:p>
            <a:pPr>
              <a:spcBef>
                <a:spcPts val="605"/>
              </a:spcBef>
            </a:pPr>
            <a:endParaRPr lang="en-US" dirty="0"/>
          </a:p>
          <a:p>
            <a:pPr>
              <a:spcBef>
                <a:spcPts val="605"/>
              </a:spcBef>
            </a:pPr>
            <a:endParaRPr lang="en-US" dirty="0"/>
          </a:p>
        </p:txBody>
      </p:sp>
      <p:sp>
        <p:nvSpPr>
          <p:cNvPr id="5" name="Slide Number Placeholder 4"/>
          <p:cNvSpPr>
            <a:spLocks noGrp="1"/>
          </p:cNvSpPr>
          <p:nvPr>
            <p:ph type="sldNum" sz="quarter" idx="11"/>
          </p:nvPr>
        </p:nvSpPr>
        <p:spPr/>
        <p:txBody>
          <a:bodyPr/>
          <a:lstStyle/>
          <a:p>
            <a:fld id="{EFA87BB9-CDB7-42F1-A4FD-32CAE01FAC8B}" type="slidenum">
              <a:rPr lang="en-US" smtClean="0"/>
              <a:pPr/>
              <a:t>1</a:t>
            </a:fld>
            <a:endParaRPr lang="en-US" dirty="0"/>
          </a:p>
        </p:txBody>
      </p:sp>
      <p:sp>
        <p:nvSpPr>
          <p:cNvPr id="6" name="Footer Placeholder 5"/>
          <p:cNvSpPr>
            <a:spLocks noGrp="1"/>
          </p:cNvSpPr>
          <p:nvPr>
            <p:ph type="ftr" sz="quarter" idx="12"/>
          </p:nvPr>
        </p:nvSpPr>
        <p:spPr/>
        <p:txBody>
          <a:bodyPr/>
          <a:lstStyle/>
          <a:p>
            <a:r>
              <a:rPr lang="en-US" dirty="0"/>
              <a:t>Medicare and the Marketplace</a:t>
            </a:r>
          </a:p>
        </p:txBody>
      </p:sp>
      <p:sp>
        <p:nvSpPr>
          <p:cNvPr id="4" name="Date Placeholder 3"/>
          <p:cNvSpPr>
            <a:spLocks noGrp="1"/>
          </p:cNvSpPr>
          <p:nvPr>
            <p:ph type="dt" idx="13"/>
          </p:nvPr>
        </p:nvSpPr>
        <p:spPr/>
        <p:txBody>
          <a:bodyPr/>
          <a:lstStyle/>
          <a:p>
            <a:r>
              <a:rPr lang="en-US" dirty="0" smtClean="0"/>
              <a:t>July 2016</a:t>
            </a:r>
            <a:endParaRPr lang="en-US" dirty="0"/>
          </a:p>
        </p:txBody>
      </p:sp>
    </p:spTree>
    <p:extLst>
      <p:ext uri="{BB962C8B-B14F-4D97-AF65-F5344CB8AC3E}">
        <p14:creationId xmlns:p14="http://schemas.microsoft.com/office/powerpoint/2010/main" val="113797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smtClean="0"/>
              <a:t>Medicare and the Marketplace</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10</a:t>
            </a:fld>
            <a:endParaRPr lang="en-US" dirty="0"/>
          </a:p>
        </p:txBody>
      </p:sp>
    </p:spTree>
    <p:extLst>
      <p:ext uri="{BB962C8B-B14F-4D97-AF65-F5344CB8AC3E}">
        <p14:creationId xmlns:p14="http://schemas.microsoft.com/office/powerpoint/2010/main" val="2303911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nSpc>
                <a:spcPct val="120000"/>
              </a:lnSpc>
              <a:spcBef>
                <a:spcPts val="624"/>
              </a:spcBef>
            </a:pPr>
            <a:r>
              <a:rPr lang="en-US" dirty="0" smtClean="0"/>
              <a:t>If </a:t>
            </a:r>
            <a:r>
              <a:rPr lang="en-US" dirty="0"/>
              <a:t>you're receiving Social Security or Railroad Retirement Benefits at least 4 months before you turn 65, you’ll be automatically enrolled in free Part A. </a:t>
            </a:r>
          </a:p>
          <a:p>
            <a:pPr>
              <a:lnSpc>
                <a:spcPct val="120000"/>
              </a:lnSpc>
              <a:spcBef>
                <a:spcPts val="624"/>
              </a:spcBef>
            </a:pPr>
            <a:r>
              <a:rPr lang="en-US" dirty="0"/>
              <a:t>If you don't get Part A automatically, you should consider signing up for Part A when you're first eligible (during your IEP). Most people don’t pay a monthly premium for Part A coverage if you or your spouse paid Medicare taxes while working. </a:t>
            </a:r>
          </a:p>
          <a:p>
            <a:pPr>
              <a:lnSpc>
                <a:spcPct val="120000"/>
              </a:lnSpc>
              <a:spcBef>
                <a:spcPts val="624"/>
              </a:spcBef>
            </a:pPr>
            <a:r>
              <a:rPr lang="en-US" dirty="0" smtClean="0"/>
              <a:t>If </a:t>
            </a:r>
            <a:r>
              <a:rPr lang="en-US" dirty="0"/>
              <a:t>you aren’t eligible for free Part A, and you don’t buy it when you’re first eligible, your monthly premium may go up 10% for every 12 months you didn’t have the coverage. You’ll have to pay the higher premium for twice the number of years you could have had Part A, but didn’t sign up. The 10% premium surcharge will apply only after 12 months have elapsed from the last day of the IEP to the last date of the enrollment period you used to enroll. In other words, if it's less than 12 months, the penalty won’t apply. This penalty won’t apply to you if you're eligible for </a:t>
            </a:r>
            <a:r>
              <a:rPr lang="en-US" dirty="0" smtClean="0"/>
              <a:t>a </a:t>
            </a:r>
            <a:r>
              <a:rPr lang="en-US" dirty="0"/>
              <a:t>Special Enrollment Period (SEP). Remember, you’re only eligible for an SEP if you or your spouse (or family member if you’re disabled) is actively working, and covered by a group health plan through the employer or union based on that work, or during the 8-month period that begins the month after the employment ends or the group health plan coverage ends, whichever happens first.</a:t>
            </a:r>
          </a:p>
          <a:p>
            <a:pPr>
              <a:lnSpc>
                <a:spcPct val="120000"/>
              </a:lnSpc>
              <a:spcBef>
                <a:spcPts val="624"/>
              </a:spcBef>
            </a:pPr>
            <a:r>
              <a:rPr lang="en-US" dirty="0" smtClean="0"/>
              <a:t>If </a:t>
            </a:r>
            <a:r>
              <a:rPr lang="en-US" dirty="0"/>
              <a:t>you're still working or have coverage through a spouse, talk to your employer benefits coordinator to learn how enrolling in Medicare (or delaying enrollment) will affect your employer coverage. You can no longer contribute to an HSA if you have Medicare. Talk to your company’s benefits administrator about when you should stop contributing to an HSA if you plan to sign up for Medicare. You may have to stop contributing to your HSA up to 6 months before your Medicare starts. You can withdraw money from your HSA after you enroll in Medicare to help pay for medical expenses (like deductibles, premiums, copayments). If you contribute to your HSA after you have Medicare, you could be subject to a tax penalty by the IRS. See IRS Publication 969 for more information, and visit </a:t>
            </a:r>
            <a:r>
              <a:rPr lang="en-US" dirty="0">
                <a:hlinkClick r:id="rId3"/>
              </a:rPr>
              <a:t>IRS.gov/pub/irs-pdf/p969.pdf</a:t>
            </a:r>
            <a:r>
              <a:rPr lang="en-US" dirty="0"/>
              <a:t>.</a:t>
            </a:r>
          </a:p>
          <a:p>
            <a:pPr>
              <a:lnSpc>
                <a:spcPct val="120000"/>
              </a:lnSpc>
              <a:spcBef>
                <a:spcPts val="624"/>
              </a:spcBef>
            </a:pPr>
            <a:r>
              <a:rPr lang="en-US" b="1" dirty="0"/>
              <a:t>NOTE: </a:t>
            </a:r>
            <a:r>
              <a:rPr lang="en-US" dirty="0"/>
              <a:t>If you have a Marketplace plan and you sign up for Medicare, you'll lose any tax credit and/or reduced copayments and coinsurances you may be getting.</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11</a:t>
            </a:fld>
            <a:endParaRPr lang="en-US" dirty="0"/>
          </a:p>
        </p:txBody>
      </p:sp>
    </p:spTree>
    <p:extLst>
      <p:ext uri="{BB962C8B-B14F-4D97-AF65-F5344CB8AC3E}">
        <p14:creationId xmlns:p14="http://schemas.microsoft.com/office/powerpoint/2010/main" val="284047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81104"/>
            <a:ext cx="5775960" cy="3888183"/>
          </a:xfrm>
        </p:spPr>
        <p:txBody>
          <a:bodyPr>
            <a:normAutofit fontScale="92500" lnSpcReduction="20000"/>
          </a:bodyPr>
          <a:lstStyle/>
          <a:p>
            <a:pPr>
              <a:lnSpc>
                <a:spcPct val="110000"/>
              </a:lnSpc>
              <a:spcBef>
                <a:spcPts val="416"/>
              </a:spcBef>
            </a:pPr>
            <a:r>
              <a:rPr lang="en-US" dirty="0" smtClean="0"/>
              <a:t>You </a:t>
            </a:r>
            <a:r>
              <a:rPr lang="en-US" dirty="0"/>
              <a:t>must have Part B if</a:t>
            </a:r>
          </a:p>
          <a:p>
            <a:pPr marL="171450" lvl="2" indent="-171450">
              <a:lnSpc>
                <a:spcPct val="110000"/>
              </a:lnSpc>
              <a:spcBef>
                <a:spcPts val="416"/>
              </a:spcBef>
              <a:buFont typeface="Wingdings" panose="05000000000000000000" pitchFamily="2" charset="2"/>
              <a:buChar char="§"/>
            </a:pPr>
            <a:r>
              <a:rPr lang="en-US" dirty="0" smtClean="0"/>
              <a:t>You want to buy a Medigap (Medicare Supplement</a:t>
            </a:r>
            <a:r>
              <a:rPr lang="en-US" baseline="0" dirty="0" smtClean="0"/>
              <a:t> Insurance)</a:t>
            </a:r>
            <a:r>
              <a:rPr lang="en-US" dirty="0" smtClean="0"/>
              <a:t> policy</a:t>
            </a:r>
          </a:p>
          <a:p>
            <a:pPr marL="171450" lvl="2" indent="-171450">
              <a:lnSpc>
                <a:spcPct val="110000"/>
              </a:lnSpc>
              <a:spcBef>
                <a:spcPts val="416"/>
              </a:spcBef>
              <a:buFont typeface="Wingdings" panose="05000000000000000000" pitchFamily="2" charset="2"/>
              <a:buChar char="§"/>
            </a:pPr>
            <a:r>
              <a:rPr lang="en-US" dirty="0" smtClean="0"/>
              <a:t>You want to join a Medicare Advantage Plan</a:t>
            </a:r>
          </a:p>
          <a:p>
            <a:pPr marL="171450" lvl="1" indent="-171450">
              <a:lnSpc>
                <a:spcPct val="110000"/>
              </a:lnSpc>
              <a:spcBef>
                <a:spcPts val="416"/>
              </a:spcBef>
              <a:buFont typeface="Wingdings" panose="05000000000000000000" pitchFamily="2" charset="2"/>
              <a:buChar char="§"/>
            </a:pPr>
            <a:r>
              <a:rPr lang="en-US" dirty="0" smtClean="0"/>
              <a:t>You're </a:t>
            </a:r>
            <a:r>
              <a:rPr lang="en-US" dirty="0"/>
              <a:t>eligible for TRICARE for Life (TFL)* or Civilian Health and Medical Program of the Department of Veterans Affairs (CHAMPVA)</a:t>
            </a:r>
          </a:p>
          <a:p>
            <a:pPr marL="171450" lvl="1" indent="-171450">
              <a:lnSpc>
                <a:spcPct val="110000"/>
              </a:lnSpc>
              <a:spcBef>
                <a:spcPts val="416"/>
              </a:spcBef>
              <a:buFont typeface="Wingdings" panose="05000000000000000000" pitchFamily="2" charset="2"/>
              <a:buChar char="§"/>
            </a:pPr>
            <a:r>
              <a:rPr lang="en-US" dirty="0"/>
              <a:t>Your employer coverage requires you or your</a:t>
            </a:r>
            <a:r>
              <a:rPr lang="en-US" baseline="0" dirty="0"/>
              <a:t> spouse/family member to </a:t>
            </a:r>
            <a:r>
              <a:rPr lang="en-US" dirty="0"/>
              <a:t>have it—less than</a:t>
            </a:r>
            <a:r>
              <a:rPr lang="en-US" baseline="0" dirty="0"/>
              <a:t> 20 employees </a:t>
            </a:r>
            <a:r>
              <a:rPr lang="en-US" dirty="0"/>
              <a:t>(talk to your employer’s or union benefits administrator</a:t>
            </a:r>
            <a:r>
              <a:rPr lang="en-US" dirty="0" smtClean="0"/>
              <a:t>).</a:t>
            </a:r>
            <a:endParaRPr lang="en-US" dirty="0"/>
          </a:p>
          <a:p>
            <a:pPr>
              <a:lnSpc>
                <a:spcPct val="110000"/>
              </a:lnSpc>
              <a:spcBef>
                <a:spcPts val="416"/>
              </a:spcBef>
            </a:pPr>
            <a:r>
              <a:rPr lang="en-US" dirty="0"/>
              <a:t>Veterans benefits are separate from Medicare. With Veterans benefits, you may choose to not enroll in Part B, but you pay a penalty if you don’t sign up for Part B during your Initial Enrollment Period (visit </a:t>
            </a:r>
            <a:r>
              <a:rPr lang="en-US" dirty="0">
                <a:hlinkClick r:id="rId3"/>
              </a:rPr>
              <a:t>VA.gov</a:t>
            </a:r>
            <a:r>
              <a:rPr lang="en-US" dirty="0"/>
              <a:t>). If you have VA coverage, you won't be eligible to enroll in Part B using the Special Enrollment Period (SEP). </a:t>
            </a:r>
          </a:p>
          <a:p>
            <a:pPr marL="30627" indent="-30627" defTabSz="980018">
              <a:lnSpc>
                <a:spcPct val="110000"/>
              </a:lnSpc>
              <a:spcBef>
                <a:spcPts val="416"/>
              </a:spcBef>
              <a:defRPr/>
            </a:pPr>
            <a:r>
              <a:rPr lang="en-US" dirty="0"/>
              <a:t>*TFL provides expanded medical coverage to Medicare-eligible uniformed services retirees 65 or older, to their eligible family members and survivors, and to certain former spouses. You </a:t>
            </a:r>
            <a:r>
              <a:rPr lang="en-US" b="1" dirty="0"/>
              <a:t>must</a:t>
            </a:r>
            <a:r>
              <a:rPr lang="en-US" dirty="0"/>
              <a:t> have Medicare Part A </a:t>
            </a:r>
            <a:r>
              <a:rPr lang="en-US" b="1" dirty="0" smtClean="0"/>
              <a:t>and</a:t>
            </a:r>
            <a:r>
              <a:rPr lang="en-US" dirty="0" smtClean="0"/>
              <a:t> Part </a:t>
            </a:r>
            <a:r>
              <a:rPr lang="en-US" dirty="0"/>
              <a:t>B </a:t>
            </a:r>
            <a:r>
              <a:rPr lang="en-US" dirty="0" smtClean="0"/>
              <a:t>to </a:t>
            </a:r>
            <a:r>
              <a:rPr lang="en-US" dirty="0"/>
              <a:t>get TFL benefits. However, if you’re an active-duty service member, or the spouse or dependent child of an active-duty service member, you don’t have to enroll in Part B to keep your TRICARE coverage. When the active-duty service member retires, you must enroll in Part B to keep your TFL coverage. You can get Part B during a Special Enrollment Period if you have Medicare because you’re 65 or older, or you’re disabled. For more information, visit </a:t>
            </a:r>
            <a:r>
              <a:rPr lang="en-US" u="sng" dirty="0">
                <a:hlinkClick r:id="rId4"/>
              </a:rPr>
              <a:t>Tricare.mil/mybenefit</a:t>
            </a:r>
            <a:r>
              <a:rPr lang="en-US" u="none" dirty="0"/>
              <a:t>.</a:t>
            </a:r>
            <a:r>
              <a:rPr lang="en-US" u="sng" dirty="0"/>
              <a:t> </a:t>
            </a:r>
          </a:p>
          <a:p>
            <a:pPr marL="174625" lvl="1" indent="-173038" defTabSz="980018">
              <a:lnSpc>
                <a:spcPct val="110000"/>
              </a:lnSpc>
              <a:spcBef>
                <a:spcPts val="416"/>
              </a:spcBef>
              <a:buFont typeface="Wingdings" panose="05000000000000000000" pitchFamily="2" charset="2"/>
              <a:buChar char="§"/>
              <a:defRPr/>
            </a:pPr>
            <a:r>
              <a:rPr lang="en-US" dirty="0"/>
              <a:t>You must have Part A and Part B to keep your CHAMPVA coverage.</a:t>
            </a:r>
          </a:p>
          <a:p>
            <a:pPr marL="30627" indent="-30627" defTabSz="980018">
              <a:lnSpc>
                <a:spcPct val="110000"/>
              </a:lnSpc>
              <a:spcBef>
                <a:spcPts val="416"/>
              </a:spcBef>
              <a:defRPr/>
            </a:pPr>
            <a:r>
              <a:rPr lang="en-US" b="1" dirty="0"/>
              <a:t>NOTE: </a:t>
            </a:r>
            <a:r>
              <a:rPr lang="en-US" dirty="0"/>
              <a:t>See also </a:t>
            </a:r>
            <a:r>
              <a:rPr lang="en-US" dirty="0">
                <a:hlinkClick r:id="rId5"/>
              </a:rPr>
              <a:t>Medicare.gov/Pubs/pdf/02179.pdf</a:t>
            </a:r>
            <a:r>
              <a:rPr lang="en-US" dirty="0"/>
              <a:t> for more information on “Who Pays First.”</a:t>
            </a:r>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12</a:t>
            </a:fld>
            <a:endParaRPr lang="en-US" dirty="0"/>
          </a:p>
        </p:txBody>
      </p:sp>
    </p:spTree>
    <p:extLst>
      <p:ext uri="{BB962C8B-B14F-4D97-AF65-F5344CB8AC3E}">
        <p14:creationId xmlns:p14="http://schemas.microsoft.com/office/powerpoint/2010/main" val="129654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spcBef>
                <a:spcPts val="624"/>
              </a:spcBef>
              <a:buFont typeface="Arial" panose="020B0604020202020204" pitchFamily="34" charset="0"/>
              <a:buChar char="•"/>
              <a:defRPr/>
            </a:pPr>
            <a:r>
              <a:rPr lang="en-US" dirty="0" smtClean="0"/>
              <a:t>If </a:t>
            </a:r>
            <a:r>
              <a:rPr lang="en-US" dirty="0"/>
              <a:t>you don’t take Part B when you’re first eligible, you’ll have to pay a premium penalty of 10% for each full 12-month period you could have had Part B but didn’t sign up for it, except in special situations. In most cases, you’ll have to pay this penalty for as long as you have Part B.</a:t>
            </a:r>
          </a:p>
          <a:p>
            <a:pPr>
              <a:spcBef>
                <a:spcPts val="624"/>
              </a:spcBef>
              <a:defRPr/>
            </a:pPr>
            <a:r>
              <a:rPr lang="en-US" dirty="0" smtClean="0"/>
              <a:t>If </a:t>
            </a:r>
            <a:r>
              <a:rPr lang="en-US" dirty="0"/>
              <a:t>you don’t take Part B when you’re first eligible, you may have to wait to sign up during the annual General Enrollment Period (GEP), which runs from January 1 through March 31 of each year. Your coverage will be effective July 1 of that year. </a:t>
            </a:r>
          </a:p>
          <a:p>
            <a:pPr>
              <a:spcBef>
                <a:spcPts val="624"/>
              </a:spcBef>
            </a:pPr>
            <a:r>
              <a:rPr lang="en-US" dirty="0" smtClean="0"/>
              <a:t>Having </a:t>
            </a:r>
            <a:r>
              <a:rPr lang="en-US" dirty="0"/>
              <a:t>coverage through an employer (including federal or</a:t>
            </a:r>
            <a:r>
              <a:rPr lang="en-US" baseline="0" dirty="0"/>
              <a:t> state employment, but not military service</a:t>
            </a:r>
            <a:r>
              <a:rPr lang="en-US" dirty="0"/>
              <a:t>) or union while you or your spouse (or family member if you’re disabled) is still working can affect your Part B enrollment rights. If you or your spouse are covered through active employment, you have a Special Enrollment Period (SEP). This means you can join Part B anytime that you or your spouse (or family member if you’re disabled) is working, and covered by a group health plan through the employer or union based on that work,</a:t>
            </a:r>
            <a:r>
              <a:rPr lang="en-US" baseline="0" dirty="0"/>
              <a:t> o</a:t>
            </a:r>
            <a:r>
              <a:rPr lang="en-US" dirty="0"/>
              <a:t>r during the 8-month period that begins the month after the employment ends or the group health plan coverage ends, whichever happens first. Usually, you don’t pay a late enrollment penalty if you sign up during an SEP. This SEP doesn’t apply to people with End‑Stage Renal Disease (ESRD). </a:t>
            </a:r>
          </a:p>
          <a:p>
            <a:pPr>
              <a:spcBef>
                <a:spcPts val="624"/>
              </a:spcBef>
            </a:pPr>
            <a:r>
              <a:rPr lang="en-US" dirty="0" smtClean="0"/>
              <a:t>You </a:t>
            </a:r>
            <a:r>
              <a:rPr lang="en-US" dirty="0"/>
              <a:t>should contact your employer or union benefits administrator to find out how your insurance works with Medicare and if it would be to your advantage to delay Part B enrollment.</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13</a:t>
            </a:fld>
            <a:endParaRPr lang="en-US" dirty="0"/>
          </a:p>
        </p:txBody>
      </p:sp>
    </p:spTree>
    <p:extLst>
      <p:ext uri="{BB962C8B-B14F-4D97-AF65-F5344CB8AC3E}">
        <p14:creationId xmlns:p14="http://schemas.microsoft.com/office/powerpoint/2010/main" val="3286355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smtClean="0"/>
              <a:t>Medicare and the Marketplace</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14</a:t>
            </a:fld>
            <a:endParaRPr lang="en-US" dirty="0"/>
          </a:p>
        </p:txBody>
      </p:sp>
    </p:spTree>
    <p:extLst>
      <p:ext uri="{BB962C8B-B14F-4D97-AF65-F5344CB8AC3E}">
        <p14:creationId xmlns:p14="http://schemas.microsoft.com/office/powerpoint/2010/main" val="2387931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9"/>
              </a:spcBef>
            </a:pPr>
            <a:r>
              <a:rPr lang="en-US" dirty="0"/>
              <a:t>This </a:t>
            </a:r>
            <a:r>
              <a:rPr lang="en-US" dirty="0" smtClean="0"/>
              <a:t>section</a:t>
            </a:r>
            <a:r>
              <a:rPr lang="en-US" baseline="0" dirty="0" smtClean="0"/>
              <a:t> will focus</a:t>
            </a:r>
            <a:r>
              <a:rPr lang="en-US" dirty="0" smtClean="0"/>
              <a:t> </a:t>
            </a:r>
            <a:r>
              <a:rPr lang="en-US" dirty="0"/>
              <a:t>on the individual Marketplace and what people who either have Medicare, or may soon be eligible for Medicare, need to know to make informed health care decisions. This information is provided to help ensure that this audience is aware of how their decisions could affect their coverage and possible penalties.</a:t>
            </a:r>
          </a:p>
          <a:p>
            <a:pPr>
              <a:spcBef>
                <a:spcPts val="609"/>
              </a:spcBef>
            </a:pPr>
            <a:r>
              <a:rPr lang="en-US" dirty="0" smtClean="0"/>
              <a:t>The </a:t>
            </a:r>
            <a:r>
              <a:rPr lang="en-US" dirty="0"/>
              <a:t>Health Insurance Marketplace is designed to help you find and buy health insurance that fits your budget. But it generally isn't a place for someone with Medicare to look for health care coverage.</a:t>
            </a:r>
          </a:p>
          <a:p>
            <a:pPr>
              <a:spcBef>
                <a:spcPts val="609"/>
              </a:spcBef>
            </a:pPr>
            <a:r>
              <a:rPr lang="en-US" dirty="0" smtClean="0"/>
              <a:t>We </a:t>
            </a:r>
            <a:r>
              <a:rPr lang="en-US" dirty="0"/>
              <a:t>will explain when people with Medicare may have coverage in the Marketplace, and when they can’t. </a:t>
            </a:r>
            <a:r>
              <a:rPr lang="en-US" dirty="0" smtClean="0"/>
              <a:t>And </a:t>
            </a:r>
            <a:r>
              <a:rPr lang="en-US" dirty="0"/>
              <a:t>we will talk about what someone might need to know about the Marketplace, as it relates to getting Medicare Prescription drug coverage (Part D).</a:t>
            </a:r>
          </a:p>
          <a:p>
            <a:pPr>
              <a:spcBef>
                <a:spcPts val="609"/>
              </a:spcBef>
            </a:pPr>
            <a:r>
              <a:rPr lang="en-US" dirty="0" smtClean="0"/>
              <a:t>There</a:t>
            </a:r>
            <a:r>
              <a:rPr lang="en-US" baseline="0" dirty="0" smtClean="0"/>
              <a:t> </a:t>
            </a:r>
            <a:r>
              <a:rPr lang="en-US" baseline="0" dirty="0"/>
              <a:t>is a Marketplace for small employers too. It’s called the Small Business Health Options Program, or SHOP. We will briefly talk about SHOP </a:t>
            </a:r>
            <a:r>
              <a:rPr lang="en-US" dirty="0"/>
              <a:t>later. Some people who are eligible for Medicare could have employer coverage through the SHOP</a:t>
            </a:r>
            <a:r>
              <a:rPr lang="en-US" dirty="0" smtClean="0"/>
              <a:t>.</a:t>
            </a:r>
          </a:p>
          <a:p>
            <a:pPr>
              <a:spcBef>
                <a:spcPts val="609"/>
              </a:spcBef>
            </a:pPr>
            <a:r>
              <a:rPr lang="en-US" dirty="0" smtClean="0"/>
              <a:t>Lastly, we will cover information about help paying Medicare costs for people with limited incomes and resources.</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15</a:t>
            </a:fld>
            <a:endParaRPr lang="en-US" dirty="0"/>
          </a:p>
        </p:txBody>
      </p:sp>
      <p:sp>
        <p:nvSpPr>
          <p:cNvPr id="4" name="Date Placeholder 3"/>
          <p:cNvSpPr>
            <a:spLocks noGrp="1"/>
          </p:cNvSpPr>
          <p:nvPr>
            <p:ph type="dt" idx="13"/>
          </p:nvPr>
        </p:nvSpPr>
        <p:spPr/>
        <p:txBody>
          <a:bodyPr/>
          <a:lstStyle/>
          <a:p>
            <a:r>
              <a:rPr lang="en-US" dirty="0" smtClean="0"/>
              <a:t>July 2016</a:t>
            </a:r>
            <a:endParaRPr lang="en-US" dirty="0"/>
          </a:p>
        </p:txBody>
      </p:sp>
      <p:sp>
        <p:nvSpPr>
          <p:cNvPr id="5" name="Footer Placeholder 4"/>
          <p:cNvSpPr>
            <a:spLocks noGrp="1"/>
          </p:cNvSpPr>
          <p:nvPr>
            <p:ph type="ftr" sz="quarter" idx="14"/>
          </p:nvPr>
        </p:nvSpPr>
        <p:spPr/>
        <p:txBody>
          <a:bodyPr/>
          <a:lstStyle/>
          <a:p>
            <a:r>
              <a:rPr lang="en-US" dirty="0"/>
              <a:t>Medicare and the Marketplace</a:t>
            </a:r>
          </a:p>
        </p:txBody>
      </p:sp>
    </p:spTree>
    <p:extLst>
      <p:ext uri="{BB962C8B-B14F-4D97-AF65-F5344CB8AC3E}">
        <p14:creationId xmlns:p14="http://schemas.microsoft.com/office/powerpoint/2010/main" val="2010993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09601" y="4309282"/>
            <a:ext cx="5791201" cy="4146738"/>
          </a:xfrm>
        </p:spPr>
        <p:txBody>
          <a:bodyPr>
            <a:noAutofit/>
          </a:bodyPr>
          <a:lstStyle/>
          <a:p>
            <a:pPr>
              <a:spcBef>
                <a:spcPts val="614"/>
              </a:spcBef>
            </a:pPr>
            <a:r>
              <a:rPr lang="en-US" dirty="0"/>
              <a:t>Medicare isn’t a part of the Health Insurance Marketplace. </a:t>
            </a:r>
            <a:r>
              <a:rPr lang="en-US" baseline="0" dirty="0"/>
              <a:t>If you have Medicare </a:t>
            </a:r>
            <a:r>
              <a:rPr lang="en-US" b="0" u="none" baseline="0" dirty="0"/>
              <a:t>Part A</a:t>
            </a:r>
            <a:r>
              <a:rPr lang="en-US" baseline="0" dirty="0"/>
              <a:t> you have minimum essential coverage (MEC</a:t>
            </a:r>
            <a:r>
              <a:rPr lang="en-US" baseline="0" dirty="0" smtClean="0"/>
              <a:t>), which means you won’t be subject to the individual shared responsibility payment (sometimes called a penalty or fee) for not having MEC. If you only have Medicare Part B,</a:t>
            </a:r>
            <a:r>
              <a:rPr lang="en-US" dirty="0" smtClean="0"/>
              <a:t> you don’t have MEC. </a:t>
            </a:r>
          </a:p>
          <a:p>
            <a:pPr>
              <a:spcBef>
                <a:spcPts val="614"/>
              </a:spcBef>
            </a:pPr>
            <a:r>
              <a:rPr lang="en-US" baseline="0" dirty="0" smtClean="0"/>
              <a:t>The </a:t>
            </a:r>
            <a:r>
              <a:rPr lang="en-US" baseline="0" dirty="0"/>
              <a:t>Marketplace doesn’t change your Medicare plan choices or your benefits. </a:t>
            </a:r>
            <a:r>
              <a:rPr lang="en-US" kern="1200" dirty="0">
                <a:solidFill>
                  <a:schemeClr val="tx1"/>
                </a:solidFill>
                <a:effectLst/>
              </a:rPr>
              <a:t>No matter how you get Medicare, whether through Original Medicare or a Medicare Advantage Plan (like an HMO or PPO), you won’t have to make any changes. The Marketplace doesn’t offer Medicare Supplement Insurance (Medigap) policies or Medicare Part D plans. </a:t>
            </a:r>
          </a:p>
          <a:p>
            <a:pPr>
              <a:spcBef>
                <a:spcPts val="614"/>
              </a:spcBef>
            </a:pPr>
            <a:endParaRPr lang="en-US" dirty="0">
              <a:solidFill>
                <a:prstClr val="black"/>
              </a:solidFill>
            </a:endParaRPr>
          </a:p>
        </p:txBody>
      </p:sp>
      <p:sp>
        <p:nvSpPr>
          <p:cNvPr id="6" name="Slide Number Placeholder 5"/>
          <p:cNvSpPr>
            <a:spLocks noGrp="1"/>
          </p:cNvSpPr>
          <p:nvPr>
            <p:ph type="sldNum" sz="quarter" idx="12"/>
          </p:nvPr>
        </p:nvSpPr>
        <p:spPr/>
        <p:txBody>
          <a:bodyPr/>
          <a:lstStyle/>
          <a:p>
            <a:fld id="{5E64BDDF-6235-4F77-BA63-72C44C840117}" type="slidenum">
              <a:rPr lang="en-US" smtClean="0"/>
              <a:t>16</a:t>
            </a:fld>
            <a:endParaRPr lang="en-US" dirty="0"/>
          </a:p>
        </p:txBody>
      </p:sp>
      <p:sp>
        <p:nvSpPr>
          <p:cNvPr id="4" name="Footer Placeholder 3"/>
          <p:cNvSpPr>
            <a:spLocks noGrp="1"/>
          </p:cNvSpPr>
          <p:nvPr>
            <p:ph type="ftr" sz="quarter" idx="13"/>
          </p:nvPr>
        </p:nvSpPr>
        <p:spPr/>
        <p:txBody>
          <a:bodyPr/>
          <a:lstStyle/>
          <a:p>
            <a:r>
              <a:rPr lang="en-US" dirty="0"/>
              <a:t>Medicare and the Marketplace</a:t>
            </a:r>
          </a:p>
        </p:txBody>
      </p:sp>
      <p:sp>
        <p:nvSpPr>
          <p:cNvPr id="5" name="Date Placeholder 4"/>
          <p:cNvSpPr>
            <a:spLocks noGrp="1"/>
          </p:cNvSpPr>
          <p:nvPr>
            <p:ph type="dt" idx="14"/>
          </p:nvPr>
        </p:nvSpPr>
        <p:spPr/>
        <p:txBody>
          <a:bodyPr/>
          <a:lstStyle/>
          <a:p>
            <a:r>
              <a:rPr lang="en-US" dirty="0" smtClean="0"/>
              <a:t>July 2016</a:t>
            </a:r>
            <a:endParaRPr lang="en-US" dirty="0"/>
          </a:p>
        </p:txBody>
      </p:sp>
    </p:spTree>
    <p:extLst>
      <p:ext uri="{BB962C8B-B14F-4D97-AF65-F5344CB8AC3E}">
        <p14:creationId xmlns:p14="http://schemas.microsoft.com/office/powerpoint/2010/main" val="70365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9468" y="4381103"/>
            <a:ext cx="6153572" cy="4150519"/>
          </a:xfrm>
        </p:spPr>
        <p:txBody>
          <a:bodyPr>
            <a:normAutofit/>
          </a:bodyPr>
          <a:lstStyle/>
          <a:p>
            <a:pPr>
              <a:spcBef>
                <a:spcPts val="609"/>
              </a:spcBef>
            </a:pPr>
            <a:r>
              <a:rPr lang="en-US" dirty="0" smtClean="0">
                <a:solidFill>
                  <a:prstClr val="black"/>
                </a:solidFill>
              </a:rPr>
              <a:t>It’s </a:t>
            </a:r>
            <a:r>
              <a:rPr lang="en-US" dirty="0">
                <a:solidFill>
                  <a:prstClr val="black"/>
                </a:solidFill>
              </a:rPr>
              <a:t>against the law for someone who knows that you have Medicare to sell you a Marketplace plan. This is true even if you have only Part A or only Part B. The exception</a:t>
            </a:r>
            <a:r>
              <a:rPr lang="en-US" baseline="0" dirty="0">
                <a:solidFill>
                  <a:prstClr val="black"/>
                </a:solidFill>
              </a:rPr>
              <a:t> is a Marketplace plan through your employer (sold through the Small Business Health Options Program (called SHOP) if you're an active worker or a dependent of an active worker. SHOP coverage may pay first, before Medicare. If you delay enrollment because you have employer coverage through SHOP, you won’t have a late enrollment penalty if you enroll anytime you have SHOP Marketplace coverage, or within 8 months of losing that coverage (if employer has 20 or more employees). This doesn’t include COBRA coverage.</a:t>
            </a:r>
            <a:endParaRPr lang="en-US" dirty="0">
              <a:effectLst/>
            </a:endParaRPr>
          </a:p>
          <a:p>
            <a:pPr>
              <a:spcBef>
                <a:spcPts val="614"/>
              </a:spcBef>
            </a:pPr>
            <a:endParaRPr lang="en-US" baseline="0" dirty="0"/>
          </a:p>
          <a:p>
            <a:endParaRPr lang="en-US" dirty="0"/>
          </a:p>
        </p:txBody>
      </p:sp>
      <p:sp>
        <p:nvSpPr>
          <p:cNvPr id="4" name="Slide Number Placeholder 3"/>
          <p:cNvSpPr>
            <a:spLocks noGrp="1"/>
          </p:cNvSpPr>
          <p:nvPr>
            <p:ph type="sldNum" sz="quarter" idx="10"/>
          </p:nvPr>
        </p:nvSpPr>
        <p:spPr/>
        <p:txBody>
          <a:bodyPr/>
          <a:lstStyle/>
          <a:p>
            <a:fld id="{95BC1C41-9F85-4D8C-BB5F-8EE01A3222FB}" type="slidenum">
              <a:rPr lang="en-US" smtClean="0"/>
              <a:t>17</a:t>
            </a:fld>
            <a:endParaRPr lang="en-US" dirty="0"/>
          </a:p>
        </p:txBody>
      </p:sp>
      <p:sp>
        <p:nvSpPr>
          <p:cNvPr id="5" name="Date Placeholder 4"/>
          <p:cNvSpPr>
            <a:spLocks noGrp="1"/>
          </p:cNvSpPr>
          <p:nvPr>
            <p:ph type="dt" idx="11"/>
          </p:nvPr>
        </p:nvSpPr>
        <p:spPr/>
        <p:txBody>
          <a:bodyPr/>
          <a:lstStyle/>
          <a:p>
            <a:r>
              <a:rPr lang="en-US" dirty="0" smtClean="0"/>
              <a:t>July 2016</a:t>
            </a:r>
            <a:endParaRPr lang="en-US" dirty="0"/>
          </a:p>
        </p:txBody>
      </p:sp>
      <p:sp>
        <p:nvSpPr>
          <p:cNvPr id="6" name="Footer Placeholder 5"/>
          <p:cNvSpPr>
            <a:spLocks noGrp="1"/>
          </p:cNvSpPr>
          <p:nvPr>
            <p:ph type="ftr" sz="quarter" idx="12"/>
          </p:nvPr>
        </p:nvSpPr>
        <p:spPr/>
        <p:txBody>
          <a:bodyPr/>
          <a:lstStyle/>
          <a:p>
            <a:r>
              <a:rPr lang="en-US" dirty="0"/>
              <a:t>Medicare and the Marketplace</a:t>
            </a:r>
          </a:p>
        </p:txBody>
      </p:sp>
    </p:spTree>
    <p:extLst>
      <p:ext uri="{BB962C8B-B14F-4D97-AF65-F5344CB8AC3E}">
        <p14:creationId xmlns:p14="http://schemas.microsoft.com/office/powerpoint/2010/main" val="1108508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59029">
              <a:spcBef>
                <a:spcPts val="600"/>
              </a:spcBef>
              <a:defRPr/>
            </a:pPr>
            <a:r>
              <a:rPr lang="en-US" dirty="0" smtClean="0"/>
              <a:t>When you become eligible for Medicare, any premium tax credits or cost-sharing reductions you qualified for in the Marketplace stop.</a:t>
            </a:r>
          </a:p>
          <a:p>
            <a:pPr marL="171450" indent="-171450" defTabSz="959029">
              <a:spcBef>
                <a:spcPts val="600"/>
              </a:spcBef>
              <a:buFont typeface="Wingdings" panose="05000000000000000000" pitchFamily="2" charset="2"/>
              <a:buChar char="§"/>
              <a:defRPr/>
            </a:pPr>
            <a:r>
              <a:rPr lang="en-US" dirty="0" smtClean="0"/>
              <a:t>If you choose to drop your Marketplace plan, take action as soon as possible. If </a:t>
            </a:r>
            <a:r>
              <a:rPr lang="en-US" dirty="0"/>
              <a:t>you’re ending coverage for </a:t>
            </a:r>
            <a:r>
              <a:rPr lang="en-US" dirty="0">
                <a:hlinkClick r:id="rId3"/>
              </a:rPr>
              <a:t>everyone</a:t>
            </a:r>
            <a:r>
              <a:rPr lang="en-US" dirty="0"/>
              <a:t> on the application, your termination can take effect as soon as 14 days from the day you cancel</a:t>
            </a:r>
            <a:r>
              <a:rPr lang="en-US" dirty="0" smtClean="0"/>
              <a:t>. Your </a:t>
            </a:r>
            <a:r>
              <a:rPr lang="en-US" dirty="0"/>
              <a:t>health insurance company will collect premiums for this final two-week period of coverage. You can set the Marketplace coverage end date to a day more than 14 days in the </a:t>
            </a:r>
            <a:r>
              <a:rPr lang="en-US" dirty="0" smtClean="0"/>
              <a:t>future, like </a:t>
            </a:r>
            <a:r>
              <a:rPr lang="en-US" dirty="0"/>
              <a:t>if you know your new </a:t>
            </a:r>
            <a:r>
              <a:rPr lang="en-US" dirty="0" smtClean="0"/>
              <a:t>coverage </a:t>
            </a:r>
            <a:r>
              <a:rPr lang="en-US" dirty="0"/>
              <a:t>will start on the first day of the following month, and that’s more than two weeks away.</a:t>
            </a:r>
          </a:p>
          <a:p>
            <a:pPr marL="171450" indent="-171450">
              <a:spcBef>
                <a:spcPts val="600"/>
              </a:spcBef>
              <a:buFont typeface="Wingdings" panose="05000000000000000000" pitchFamily="2" charset="2"/>
              <a:buChar char="§"/>
            </a:pPr>
            <a:r>
              <a:rPr lang="en-US" dirty="0" smtClean="0"/>
              <a:t>If </a:t>
            </a:r>
            <a:r>
              <a:rPr lang="en-US" dirty="0"/>
              <a:t>you’re ending coverage for just </a:t>
            </a:r>
            <a:r>
              <a:rPr lang="en-US" dirty="0">
                <a:hlinkClick r:id="rId4"/>
              </a:rPr>
              <a:t>some people</a:t>
            </a:r>
            <a:r>
              <a:rPr lang="en-US" dirty="0"/>
              <a:t> on the application, in most cases their coverage will end immediately. In some cases, coverage </a:t>
            </a:r>
            <a:r>
              <a:rPr lang="en-US" dirty="0" smtClean="0"/>
              <a:t>won’t end </a:t>
            </a:r>
            <a:r>
              <a:rPr lang="en-US" dirty="0"/>
              <a:t>immediately, including when the household members who remain enrolled in coverage qualify for a </a:t>
            </a:r>
            <a:r>
              <a:rPr lang="en-US" dirty="0">
                <a:hlinkClick r:id="rId5"/>
              </a:rPr>
              <a:t>Special Enrollment Period</a:t>
            </a:r>
            <a:r>
              <a:rPr lang="en-US" dirty="0"/>
              <a:t>.</a:t>
            </a:r>
          </a:p>
          <a:p>
            <a:pPr marL="173919" indent="-173919">
              <a:spcBef>
                <a:spcPts val="600"/>
              </a:spcBef>
              <a:buFont typeface="Wingdings" panose="05000000000000000000" pitchFamily="2" charset="2"/>
              <a:buChar char="§"/>
            </a:pPr>
            <a:r>
              <a:rPr lang="en-US" dirty="0" smtClean="0"/>
              <a:t>As we’ve already discussed, once </a:t>
            </a:r>
            <a:r>
              <a:rPr lang="en-US" dirty="0"/>
              <a:t>you’re eligible for Medicare, you’ll have an Initial Enrollment</a:t>
            </a:r>
            <a:r>
              <a:rPr lang="en-US" baseline="0" dirty="0"/>
              <a:t> Period </a:t>
            </a:r>
            <a:r>
              <a:rPr lang="en-US" dirty="0"/>
              <a:t>to sign up. In most cases it’s to your advantage to sign up when you’re first eligible because once you’re getting Medicare, you won’t be able to get lower costs for a Marketplace plan based on your income like premium tax credits and reduced cost-sharing (except if you only have Part B).</a:t>
            </a:r>
          </a:p>
          <a:p>
            <a:pPr marL="173919" indent="-173919">
              <a:spcBef>
                <a:spcPts val="600"/>
              </a:spcBef>
              <a:buFont typeface="Wingdings" panose="05000000000000000000" pitchFamily="2" charset="2"/>
              <a:buChar char="§"/>
            </a:pPr>
            <a:r>
              <a:rPr lang="en-US" dirty="0"/>
              <a:t>If you have limited income and resources, you may be eligible for help paying your Medicare Part B and Part D premiums and for some reduced cost sharing for Medicare Part D coinsurance/copayments</a:t>
            </a:r>
            <a:r>
              <a:rPr lang="en-US" dirty="0" smtClean="0"/>
              <a:t>. We’ll talk about this later.</a:t>
            </a:r>
            <a:endParaRPr lang="en-US" dirty="0"/>
          </a:p>
        </p:txBody>
      </p:sp>
      <p:sp>
        <p:nvSpPr>
          <p:cNvPr id="4" name="Slide Number Placeholder 3"/>
          <p:cNvSpPr>
            <a:spLocks noGrp="1"/>
          </p:cNvSpPr>
          <p:nvPr>
            <p:ph type="sldNum" sz="quarter" idx="10"/>
          </p:nvPr>
        </p:nvSpPr>
        <p:spPr/>
        <p:txBody>
          <a:bodyPr/>
          <a:lstStyle/>
          <a:p>
            <a:fld id="{95BC1C41-9F85-4D8C-BB5F-8EE01A3222FB}" type="slidenum">
              <a:rPr lang="en-US" smtClean="0"/>
              <a:t>18</a:t>
            </a:fld>
            <a:endParaRPr lang="en-US" dirty="0"/>
          </a:p>
        </p:txBody>
      </p:sp>
      <p:sp>
        <p:nvSpPr>
          <p:cNvPr id="5" name="Date Placeholder 4"/>
          <p:cNvSpPr>
            <a:spLocks noGrp="1"/>
          </p:cNvSpPr>
          <p:nvPr>
            <p:ph type="dt" idx="11"/>
          </p:nvPr>
        </p:nvSpPr>
        <p:spPr/>
        <p:txBody>
          <a:bodyPr/>
          <a:lstStyle/>
          <a:p>
            <a:r>
              <a:rPr lang="en-US" dirty="0" smtClean="0"/>
              <a:t>July 2016</a:t>
            </a:r>
            <a:endParaRPr lang="en-US" dirty="0"/>
          </a:p>
        </p:txBody>
      </p:sp>
      <p:sp>
        <p:nvSpPr>
          <p:cNvPr id="6" name="Footer Placeholder 5"/>
          <p:cNvSpPr>
            <a:spLocks noGrp="1"/>
          </p:cNvSpPr>
          <p:nvPr>
            <p:ph type="ftr" sz="quarter" idx="12"/>
          </p:nvPr>
        </p:nvSpPr>
        <p:spPr/>
        <p:txBody>
          <a:bodyPr/>
          <a:lstStyle/>
          <a:p>
            <a:r>
              <a:rPr lang="en-US" dirty="0"/>
              <a:t>Medicare and the Marketplace </a:t>
            </a:r>
          </a:p>
        </p:txBody>
      </p:sp>
    </p:spTree>
    <p:extLst>
      <p:ext uri="{BB962C8B-B14F-4D97-AF65-F5344CB8AC3E}">
        <p14:creationId xmlns:p14="http://schemas.microsoft.com/office/powerpoint/2010/main" val="3635252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1" y="4233681"/>
            <a:ext cx="6248400" cy="4374804"/>
          </a:xfrm>
        </p:spPr>
        <p:txBody>
          <a:bodyPr>
            <a:normAutofit lnSpcReduction="10000"/>
          </a:bodyPr>
          <a:lstStyle/>
          <a:p>
            <a:pPr>
              <a:lnSpc>
                <a:spcPct val="110000"/>
              </a:lnSpc>
              <a:spcBef>
                <a:spcPts val="603"/>
              </a:spcBef>
            </a:pPr>
            <a:r>
              <a:rPr lang="en-US" dirty="0" smtClean="0">
                <a:ea typeface="Calibri"/>
              </a:rPr>
              <a:t>Again, it’s </a:t>
            </a:r>
            <a:r>
              <a:rPr lang="en-US" dirty="0">
                <a:ea typeface="Calibri"/>
              </a:rPr>
              <a:t>against the law for someone who knows you have Medicare to sell you a Marketplace </a:t>
            </a:r>
            <a:r>
              <a:rPr lang="en-US" dirty="0" smtClean="0">
                <a:ea typeface="Calibri"/>
              </a:rPr>
              <a:t>plan. </a:t>
            </a:r>
            <a:r>
              <a:rPr lang="en-US" dirty="0">
                <a:ea typeface="Calibri"/>
              </a:rPr>
              <a:t>However, there are a few situations when you can choose Marketplace coverage instead of Medicare:</a:t>
            </a:r>
          </a:p>
          <a:p>
            <a:pPr marL="231775" lvl="1" indent="-231775">
              <a:lnSpc>
                <a:spcPct val="110000"/>
              </a:lnSpc>
              <a:spcBef>
                <a:spcPts val="603"/>
              </a:spcBef>
              <a:buSzPct val="100000"/>
              <a:buFont typeface="Wingdings" panose="05000000000000000000" pitchFamily="2" charset="2"/>
              <a:buChar char="§"/>
            </a:pPr>
            <a:r>
              <a:rPr lang="en-US" dirty="0">
                <a:ea typeface="Calibri"/>
              </a:rPr>
              <a:t>You’d have to pay a premium for Medicare Part A</a:t>
            </a:r>
          </a:p>
          <a:p>
            <a:pPr marL="231775" lvl="1" indent="-231775">
              <a:lnSpc>
                <a:spcPct val="110000"/>
              </a:lnSpc>
              <a:spcBef>
                <a:spcPts val="603"/>
              </a:spcBef>
              <a:buSzPct val="100000"/>
              <a:buFont typeface="Wingdings" panose="05000000000000000000" pitchFamily="2" charset="2"/>
              <a:buChar char="§"/>
            </a:pPr>
            <a:r>
              <a:rPr lang="en-US" dirty="0">
                <a:ea typeface="Calibri"/>
              </a:rPr>
              <a:t>If you’re paying a premium for Part A, you can drop your Part A and Part B coverage and get a Marketplace plan </a:t>
            </a:r>
            <a:r>
              <a:rPr lang="en-US" dirty="0" smtClean="0">
                <a:ea typeface="Calibri"/>
              </a:rPr>
              <a:t>instead</a:t>
            </a:r>
          </a:p>
          <a:p>
            <a:pPr marL="231775" lvl="1" indent="-231775">
              <a:lnSpc>
                <a:spcPct val="110000"/>
              </a:lnSpc>
              <a:spcBef>
                <a:spcPts val="603"/>
              </a:spcBef>
              <a:buSzPct val="100000"/>
              <a:buFont typeface="Wingdings" panose="05000000000000000000" pitchFamily="2" charset="2"/>
              <a:buChar char="§"/>
            </a:pPr>
            <a:r>
              <a:rPr lang="en-US" dirty="0" smtClean="0">
                <a:ea typeface="Calibri"/>
              </a:rPr>
              <a:t>You </a:t>
            </a:r>
            <a:r>
              <a:rPr lang="en-US" dirty="0">
                <a:ea typeface="Calibri"/>
              </a:rPr>
              <a:t>have a medical condition that qualifies you for Medicare, like End-Stage Renal Disease (ESRD), but haven’t applied for Medicare coverage</a:t>
            </a:r>
          </a:p>
          <a:p>
            <a:pPr marL="177249" indent="-177249">
              <a:lnSpc>
                <a:spcPct val="110000"/>
              </a:lnSpc>
              <a:spcBef>
                <a:spcPts val="603"/>
              </a:spcBef>
              <a:buSzPct val="100000"/>
              <a:buFont typeface="Wingdings" panose="05000000000000000000" pitchFamily="2" charset="2"/>
              <a:buChar char="§"/>
            </a:pPr>
            <a:r>
              <a:rPr lang="en-US" dirty="0">
                <a:ea typeface="Calibri"/>
              </a:rPr>
              <a:t>You’re not collecting Social Security, Railroad retirement, or disability benefits before you’re eligible for Medicare</a:t>
            </a:r>
          </a:p>
          <a:p>
            <a:pPr>
              <a:lnSpc>
                <a:spcPct val="110000"/>
              </a:lnSpc>
              <a:spcBef>
                <a:spcPts val="603"/>
              </a:spcBef>
            </a:pPr>
            <a:r>
              <a:rPr lang="en-US" dirty="0" smtClean="0">
                <a:ea typeface="Calibri"/>
              </a:rPr>
              <a:t>As we’ve discussed, before </a:t>
            </a:r>
            <a:r>
              <a:rPr lang="en-US" dirty="0">
                <a:ea typeface="Calibri"/>
              </a:rPr>
              <a:t>choosing a Marketplace plan over Medicare, there are 2 important points to consider:</a:t>
            </a:r>
          </a:p>
          <a:p>
            <a:pPr marL="233630" indent="-233630">
              <a:lnSpc>
                <a:spcPct val="110000"/>
              </a:lnSpc>
              <a:spcBef>
                <a:spcPts val="603"/>
              </a:spcBef>
              <a:buSzPct val="100000"/>
              <a:buFont typeface="+mj-lt"/>
              <a:buAutoNum type="arabicPeriod"/>
              <a:tabLst>
                <a:tab pos="464071" algn="l"/>
              </a:tabLst>
            </a:pPr>
            <a:r>
              <a:rPr lang="en-US" dirty="0">
                <a:ea typeface="Calibri"/>
              </a:rPr>
              <a:t>If you enroll in Medicare after your Initial Enrollment Period (IEP) ends, you may have to pay a late enrollment penalty (LEP) for as long as you have Medicare. </a:t>
            </a:r>
          </a:p>
          <a:p>
            <a:pPr marL="233630" indent="-233630">
              <a:lnSpc>
                <a:spcPct val="110000"/>
              </a:lnSpc>
              <a:spcBef>
                <a:spcPts val="603"/>
              </a:spcBef>
              <a:buSzPct val="100000"/>
              <a:buFont typeface="+mj-lt"/>
              <a:buAutoNum type="arabicPeriod"/>
              <a:tabLst>
                <a:tab pos="464071" algn="l"/>
              </a:tabLst>
            </a:pPr>
            <a:r>
              <a:rPr lang="en-US" dirty="0">
                <a:ea typeface="Calibri"/>
              </a:rPr>
              <a:t>Generally you can </a:t>
            </a:r>
            <a:r>
              <a:rPr lang="en-US" dirty="0" smtClean="0">
                <a:ea typeface="Calibri"/>
              </a:rPr>
              <a:t>only enroll </a:t>
            </a:r>
            <a:r>
              <a:rPr lang="en-US" dirty="0">
                <a:ea typeface="Calibri"/>
              </a:rPr>
              <a:t>in Medicare </a:t>
            </a:r>
            <a:r>
              <a:rPr lang="en-US" dirty="0" smtClean="0">
                <a:ea typeface="Calibri"/>
              </a:rPr>
              <a:t>during </a:t>
            </a:r>
            <a:r>
              <a:rPr lang="en-US" dirty="0">
                <a:ea typeface="Calibri"/>
              </a:rPr>
              <a:t>the Medicare General Enrollment Period (from January 1 to March 31). Your coverage won’t begin until July 1 of that year.</a:t>
            </a:r>
          </a:p>
          <a:p>
            <a:pPr>
              <a:lnSpc>
                <a:spcPct val="110000"/>
              </a:lnSpc>
              <a:spcBef>
                <a:spcPts val="603"/>
              </a:spcBef>
            </a:pPr>
            <a:r>
              <a:rPr lang="en-US" dirty="0">
                <a:ea typeface="Times New Roman"/>
                <a:cs typeface="Calibri"/>
              </a:rPr>
              <a:t>If you don’t have or dropped Medicare Part A because you have to pay a </a:t>
            </a:r>
            <a:r>
              <a:rPr lang="en-US" dirty="0" smtClean="0">
                <a:ea typeface="Times New Roman"/>
                <a:cs typeface="Calibri"/>
              </a:rPr>
              <a:t>premium </a:t>
            </a:r>
            <a:r>
              <a:rPr lang="en-US" dirty="0">
                <a:ea typeface="Times New Roman"/>
                <a:cs typeface="Calibri"/>
              </a:rPr>
              <a:t>and enroll in a Marketplace plan, you’d be eligible for the tax credit and cost-sharing reductions, assuming that you meet the eligibility </a:t>
            </a:r>
            <a:r>
              <a:rPr lang="en-US" dirty="0" smtClean="0">
                <a:ea typeface="Times New Roman"/>
                <a:cs typeface="Calibri"/>
              </a:rPr>
              <a:t>requirements. </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19</a:t>
            </a:fld>
            <a:endParaRPr lang="en-US" dirty="0"/>
          </a:p>
        </p:txBody>
      </p:sp>
      <p:sp>
        <p:nvSpPr>
          <p:cNvPr id="4" name="Footer Placeholder 3"/>
          <p:cNvSpPr>
            <a:spLocks noGrp="1"/>
          </p:cNvSpPr>
          <p:nvPr>
            <p:ph type="ftr" sz="quarter" idx="13"/>
          </p:nvPr>
        </p:nvSpPr>
        <p:spPr/>
        <p:txBody>
          <a:bodyPr/>
          <a:lstStyle/>
          <a:p>
            <a:r>
              <a:rPr lang="en-US" dirty="0"/>
              <a:t>Medicare and the Marketplace</a:t>
            </a:r>
          </a:p>
        </p:txBody>
      </p:sp>
      <p:sp>
        <p:nvSpPr>
          <p:cNvPr id="5" name="Date Placeholder 4"/>
          <p:cNvSpPr>
            <a:spLocks noGrp="1"/>
          </p:cNvSpPr>
          <p:nvPr>
            <p:ph type="dt" idx="14"/>
          </p:nvPr>
        </p:nvSpPr>
        <p:spPr/>
        <p:txBody>
          <a:bodyPr/>
          <a:lstStyle/>
          <a:p>
            <a:r>
              <a:rPr lang="en-US" dirty="0" smtClean="0"/>
              <a:t>July 2016</a:t>
            </a:r>
            <a:endParaRPr lang="en-US" dirty="0"/>
          </a:p>
        </p:txBody>
      </p:sp>
    </p:spTree>
    <p:extLst>
      <p:ext uri="{BB962C8B-B14F-4D97-AF65-F5344CB8AC3E}">
        <p14:creationId xmlns:p14="http://schemas.microsoft.com/office/powerpoint/2010/main" val="70365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US" sz="1200" dirty="0" smtClean="0"/>
              <a:t>Medicare Eligibility &amp; Enrollment</a:t>
            </a:r>
          </a:p>
          <a:p>
            <a:pPr marL="171450" indent="-171450">
              <a:buFont typeface="Wingdings" panose="05000000000000000000" pitchFamily="2" charset="2"/>
              <a:buChar char="§"/>
            </a:pPr>
            <a:r>
              <a:rPr lang="en-US" sz="1200" dirty="0" smtClean="0"/>
              <a:t>Enrollment Decisions</a:t>
            </a:r>
          </a:p>
          <a:p>
            <a:pPr marL="171450" indent="-171450">
              <a:buFont typeface="Wingdings" panose="05000000000000000000" pitchFamily="2" charset="2"/>
              <a:buChar char="§"/>
            </a:pPr>
            <a:r>
              <a:rPr lang="en-US" sz="1200" dirty="0" smtClean="0"/>
              <a:t>Medicare and Marketplace Transition</a:t>
            </a:r>
          </a:p>
          <a:p>
            <a:pPr marL="171450" indent="-171450">
              <a:buFont typeface="Wingdings" panose="05000000000000000000" pitchFamily="2" charset="2"/>
              <a:buChar char="§"/>
            </a:pPr>
            <a:r>
              <a:rPr lang="en-US" sz="1200" dirty="0" smtClean="0"/>
              <a:t>Resources</a:t>
            </a:r>
          </a:p>
          <a:p>
            <a:pPr marL="171450" indent="-171450">
              <a:buFont typeface="Wingdings" panose="05000000000000000000" pitchFamily="2" charset="2"/>
              <a:buChar char="§"/>
            </a:pPr>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a:t>
            </a:fld>
            <a:endParaRPr lang="en-US" dirty="0"/>
          </a:p>
        </p:txBody>
      </p:sp>
    </p:spTree>
    <p:extLst>
      <p:ext uri="{BB962C8B-B14F-4D97-AF65-F5344CB8AC3E}">
        <p14:creationId xmlns:p14="http://schemas.microsoft.com/office/powerpoint/2010/main" val="2168696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5"/>
              </a:spcBef>
            </a:pPr>
            <a:r>
              <a:rPr lang="en-US" dirty="0"/>
              <a:t>If you're enrolled in Medicare, you could opt to terminate it and enroll</a:t>
            </a:r>
            <a:r>
              <a:rPr lang="en-US" baseline="0" dirty="0"/>
              <a:t> in a Marketplace plan; however, your eligibility for a premium tax credit could be affected. </a:t>
            </a:r>
          </a:p>
          <a:p>
            <a:pPr>
              <a:spcBef>
                <a:spcPts val="605"/>
              </a:spcBef>
            </a:pPr>
            <a:r>
              <a:rPr lang="en-US" dirty="0" smtClean="0"/>
              <a:t>For </a:t>
            </a:r>
            <a:r>
              <a:rPr lang="en-US" dirty="0"/>
              <a:t>instance, if you’re enrolled in </a:t>
            </a:r>
            <a:r>
              <a:rPr lang="en-US" dirty="0" smtClean="0"/>
              <a:t>premium </a:t>
            </a:r>
            <a:r>
              <a:rPr lang="en-US" dirty="0"/>
              <a:t>Part A and Part B, or Part B only, you can disenroll from Medicare and </a:t>
            </a:r>
            <a:r>
              <a:rPr lang="en-US" dirty="0" smtClean="0"/>
              <a:t>enroll in </a:t>
            </a:r>
            <a:r>
              <a:rPr lang="en-US" dirty="0"/>
              <a:t>a </a:t>
            </a:r>
            <a:r>
              <a:rPr lang="en-US" dirty="0" smtClean="0"/>
              <a:t>Marketplace </a:t>
            </a:r>
            <a:r>
              <a:rPr lang="en-US" dirty="0"/>
              <a:t>plan. In this case you could qualify for an advanced </a:t>
            </a:r>
            <a:r>
              <a:rPr lang="en-US" dirty="0" smtClean="0"/>
              <a:t>payments of the premium </a:t>
            </a:r>
            <a:r>
              <a:rPr lang="en-US" dirty="0"/>
              <a:t>tax credit (APTC) or cost sharing </a:t>
            </a:r>
            <a:r>
              <a:rPr lang="en-US" dirty="0" smtClean="0"/>
              <a:t>reductions </a:t>
            </a:r>
            <a:r>
              <a:rPr lang="en-US" dirty="0"/>
              <a:t>(</a:t>
            </a:r>
            <a:r>
              <a:rPr lang="en-US" dirty="0" smtClean="0"/>
              <a:t>CSRs) </a:t>
            </a:r>
            <a:r>
              <a:rPr lang="en-US" dirty="0"/>
              <a:t>if you meet the eligibility requirements. However, if you’re enrolled in Medicare premium free Part A, you must withdraw </a:t>
            </a:r>
            <a:r>
              <a:rPr lang="en-US" dirty="0" smtClean="0"/>
              <a:t>your </a:t>
            </a:r>
            <a:r>
              <a:rPr lang="en-US" dirty="0"/>
              <a:t>application for Social Security benefits and pay back all Social Security and Medicare benefits received before</a:t>
            </a:r>
            <a:r>
              <a:rPr lang="en-US" baseline="0" dirty="0"/>
              <a:t> you could terminate Medicare. In such cases, you will lose your eligibility for </a:t>
            </a:r>
            <a:r>
              <a:rPr lang="en-US" dirty="0"/>
              <a:t>APTC and CSR.</a:t>
            </a:r>
            <a:r>
              <a:rPr lang="en-US" baseline="0" dirty="0"/>
              <a:t> </a:t>
            </a:r>
            <a:endParaRPr lang="en-US" dirty="0"/>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20</a:t>
            </a:fld>
            <a:endParaRPr lang="en-US" dirty="0"/>
          </a:p>
        </p:txBody>
      </p:sp>
    </p:spTree>
    <p:extLst>
      <p:ext uri="{BB962C8B-B14F-4D97-AF65-F5344CB8AC3E}">
        <p14:creationId xmlns:p14="http://schemas.microsoft.com/office/powerpoint/2010/main" val="3167766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5"/>
              </a:spcBef>
            </a:pPr>
            <a:r>
              <a:rPr lang="en-US" dirty="0" smtClean="0"/>
              <a:t>If you’re enrolled in a</a:t>
            </a:r>
            <a:r>
              <a:rPr lang="en-US" baseline="0" dirty="0" smtClean="0"/>
              <a:t> Marketplace plan, and become eligible for Medicare, you can choose to remain enrolled in the Marketplace.  However, there are important considerations:</a:t>
            </a:r>
          </a:p>
          <a:p>
            <a:pPr marL="171450" indent="-171450">
              <a:spcBef>
                <a:spcPts val="605"/>
              </a:spcBef>
              <a:buFont typeface="Wingdings" panose="05000000000000000000" pitchFamily="2" charset="2"/>
              <a:buChar char="§"/>
            </a:pPr>
            <a:r>
              <a:rPr lang="en-US" baseline="0" dirty="0" smtClean="0"/>
              <a:t>Once your Medicare Part A starts, you’re no longer eligible for APTC or CSR.  If you plan to keep both your Marketplace plan and Medicare, you should update your Marketplace application to reflect Medicare coverage so that your Marketplace eligibility can be redetermined.  </a:t>
            </a:r>
          </a:p>
          <a:p>
            <a:pPr marL="171450" indent="-171450">
              <a:spcBef>
                <a:spcPts val="605"/>
              </a:spcBef>
              <a:buFont typeface="Wingdings" panose="05000000000000000000" pitchFamily="2" charset="2"/>
              <a:buChar char="§"/>
            </a:pPr>
            <a:r>
              <a:rPr lang="en-US" baseline="0" dirty="0" smtClean="0"/>
              <a:t>Medicare doesn’t coordinate benefits with the Marketplace, and your Marketplace plan won’t pay like a Medicare supplement.  Depending on your Marketplace plan benefits, they may pay for some services after Medicare pays.</a:t>
            </a:r>
          </a:p>
          <a:p>
            <a:pPr>
              <a:spcBef>
                <a:spcPts val="605"/>
              </a:spcBef>
            </a:pPr>
            <a:r>
              <a:rPr lang="en-US" baseline="0" dirty="0" smtClean="0"/>
              <a:t>If you do decide to terminate your Marketplace plan when you enroll in Medicare, it’s important to time that termination appropriately. </a:t>
            </a:r>
            <a:r>
              <a:rPr lang="en-US" dirty="0"/>
              <a:t>If you choose to drop your Marketplace plan, take action as soon as </a:t>
            </a:r>
            <a:r>
              <a:rPr lang="en-US" dirty="0" smtClean="0"/>
              <a:t>possible. You </a:t>
            </a:r>
            <a:r>
              <a:rPr lang="en-US" dirty="0"/>
              <a:t>can set the Marketplace coverage end date to a day more than 14 days in the future, like if you know your new coverage will start on the first day of the following month, and that’s more than two weeks away.</a:t>
            </a:r>
          </a:p>
          <a:p>
            <a:pPr marL="0" indent="0">
              <a:spcBef>
                <a:spcPts val="605"/>
              </a:spcBef>
              <a:buFont typeface="Arial" panose="020B0604020202020204" pitchFamily="34" charset="0"/>
              <a:buNone/>
            </a:pPr>
            <a:r>
              <a:rPr lang="en-US" baseline="0" dirty="0" smtClean="0"/>
              <a:t>The Marketplace Call Center (1-800-318-2596) can help you with that termination.  </a:t>
            </a:r>
            <a:endParaRPr lang="en-US" dirty="0" smtClean="0"/>
          </a:p>
          <a:p>
            <a:pPr>
              <a:spcBef>
                <a:spcPts val="605"/>
              </a:spcBef>
            </a:pPr>
            <a:endParaRPr lang="en-US" baseline="0" dirty="0"/>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21</a:t>
            </a:fld>
            <a:endParaRPr lang="en-US" dirty="0"/>
          </a:p>
        </p:txBody>
      </p:sp>
    </p:spTree>
    <p:extLst>
      <p:ext uri="{BB962C8B-B14F-4D97-AF65-F5344CB8AC3E}">
        <p14:creationId xmlns:p14="http://schemas.microsoft.com/office/powerpoint/2010/main" val="2187820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3"/>
              </a:spcBef>
            </a:pPr>
            <a:r>
              <a:rPr lang="en-US" dirty="0"/>
              <a:t>If you're entitled to Social Security Disability Insurance (SSDI), you may qualify for Medicare. However, there is a 24-month waiting period before Medicare coverage can start. </a:t>
            </a:r>
            <a:r>
              <a:rPr lang="en-US" b="0" u="none" dirty="0"/>
              <a:t>The waiting</a:t>
            </a:r>
            <a:r>
              <a:rPr lang="en-US" b="0" u="none" baseline="0" dirty="0"/>
              <a:t> period begins once you start receiving SSDI benefits, which don’t start until you have been disabled for 5 months</a:t>
            </a:r>
            <a:r>
              <a:rPr lang="en-US" baseline="0" dirty="0"/>
              <a:t>. </a:t>
            </a:r>
            <a:r>
              <a:rPr lang="en-US" dirty="0"/>
              <a:t>During this waiting period, you can apply for coverage in the Marketplace. </a:t>
            </a:r>
            <a:r>
              <a:rPr lang="en-US" b="0" u="none" dirty="0"/>
              <a:t>The Marketplace application process will determine </a:t>
            </a:r>
            <a:r>
              <a:rPr lang="en-US" dirty="0"/>
              <a:t>if you’ll qualify for Medicaid or for premium tax credits that lower your monthly Marketplace plan premium, and cost-sharing reductions that lower your out-of-pocket costs. </a:t>
            </a:r>
          </a:p>
          <a:p>
            <a:pPr>
              <a:spcBef>
                <a:spcPts val="603"/>
              </a:spcBef>
            </a:pPr>
            <a:r>
              <a:rPr lang="en-US" dirty="0" smtClean="0"/>
              <a:t>Your </a:t>
            </a:r>
            <a:r>
              <a:rPr lang="en-US" dirty="0"/>
              <a:t>Medicare coverage is effective </a:t>
            </a:r>
            <a:r>
              <a:rPr lang="en-US" dirty="0" smtClean="0"/>
              <a:t>the </a:t>
            </a:r>
            <a:r>
              <a:rPr lang="en-US" dirty="0"/>
              <a:t>25</a:t>
            </a:r>
            <a:r>
              <a:rPr lang="en-US" baseline="30000" dirty="0"/>
              <a:t>th</a:t>
            </a:r>
            <a:r>
              <a:rPr lang="en-US" dirty="0"/>
              <a:t> month of receiving SSDI. Your Medicare card will be mailed to you about 3 months before your 25th month of disability benefits. If you don't want Part B, follow the instructions that are included on the back of the card. However, once you’re eligible for Medicare, you won’t be able to get lower costs for a Marketplace plan based on your income. </a:t>
            </a:r>
            <a:endParaRPr lang="en-US" b="1" dirty="0"/>
          </a:p>
          <a:p>
            <a:pPr>
              <a:spcBef>
                <a:spcPts val="605"/>
              </a:spcBef>
            </a:pPr>
            <a:r>
              <a:rPr lang="en-US" dirty="0" smtClean="0"/>
              <a:t>Again, once </a:t>
            </a:r>
            <a:r>
              <a:rPr lang="en-US" dirty="0"/>
              <a:t>your Part A coverage starts, </a:t>
            </a:r>
            <a:r>
              <a:rPr lang="en-US" dirty="0" smtClean="0"/>
              <a:t>you’re no longer eligible for any </a:t>
            </a:r>
            <a:r>
              <a:rPr lang="en-US" dirty="0"/>
              <a:t>premium tax credits </a:t>
            </a:r>
            <a:r>
              <a:rPr lang="en-US" dirty="0" smtClean="0"/>
              <a:t>or </a:t>
            </a:r>
            <a:r>
              <a:rPr lang="en-US" dirty="0"/>
              <a:t>reduced cost-sharing you may have qualified for through the </a:t>
            </a:r>
            <a:r>
              <a:rPr lang="en-US" dirty="0" smtClean="0"/>
              <a:t>Marketplace. </a:t>
            </a:r>
            <a:r>
              <a:rPr lang="en-US" dirty="0"/>
              <a:t>That’s because Part A is considered minimum essential coverage, not Part B.</a:t>
            </a:r>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22</a:t>
            </a:fld>
            <a:endParaRPr lang="en-US" dirty="0"/>
          </a:p>
        </p:txBody>
      </p:sp>
      <p:sp>
        <p:nvSpPr>
          <p:cNvPr id="4" name="Date Placeholder 3"/>
          <p:cNvSpPr>
            <a:spLocks noGrp="1"/>
          </p:cNvSpPr>
          <p:nvPr>
            <p:ph type="dt" idx="13"/>
          </p:nvPr>
        </p:nvSpPr>
        <p:spPr/>
        <p:txBody>
          <a:bodyPr/>
          <a:lstStyle/>
          <a:p>
            <a:r>
              <a:rPr lang="en-US" dirty="0" smtClean="0"/>
              <a:t>July 2016</a:t>
            </a:r>
            <a:endParaRPr lang="en-US" dirty="0"/>
          </a:p>
        </p:txBody>
      </p:sp>
    </p:spTree>
    <p:extLst>
      <p:ext uri="{BB962C8B-B14F-4D97-AF65-F5344CB8AC3E}">
        <p14:creationId xmlns:p14="http://schemas.microsoft.com/office/powerpoint/2010/main" val="1181228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81105"/>
            <a:ext cx="5608320" cy="4388662"/>
          </a:xfrm>
        </p:spPr>
        <p:txBody>
          <a:bodyPr>
            <a:normAutofit lnSpcReduction="10000"/>
          </a:bodyPr>
          <a:lstStyle/>
          <a:p>
            <a:pPr>
              <a:lnSpc>
                <a:spcPct val="110000"/>
              </a:lnSpc>
              <a:spcBef>
                <a:spcPts val="603"/>
              </a:spcBef>
            </a:pPr>
            <a:r>
              <a:rPr lang="en-US" dirty="0"/>
              <a:t>You may get health coverage from an employer through the Small Business Health Options Program (SHOP) based on your or your spouse’s current employment. Coverage from an employer through SHOP is treated the same as coverage from an employer group health plan. If you’re getting health coverage from an employer through SHOP based on your or your spouse’s current employment, Medicare Secondary Payer rules apply.</a:t>
            </a:r>
          </a:p>
          <a:p>
            <a:pPr>
              <a:lnSpc>
                <a:spcPct val="110000"/>
              </a:lnSpc>
              <a:spcBef>
                <a:spcPts val="603"/>
              </a:spcBef>
            </a:pPr>
            <a:r>
              <a:rPr lang="en-US" dirty="0"/>
              <a:t>You can delay enrollment (in Medicare Part B) if you’re getting health coverage from an employer through the SHOP Marketplace based on your or your spouse’s current employment. </a:t>
            </a:r>
          </a:p>
          <a:p>
            <a:pPr>
              <a:lnSpc>
                <a:spcPct val="110000"/>
              </a:lnSpc>
              <a:spcBef>
                <a:spcPts val="603"/>
              </a:spcBef>
            </a:pPr>
            <a:r>
              <a:rPr lang="en-US" dirty="0"/>
              <a:t>You have a Special Enrollment Period (SEP) to sign up for Part B without penalty</a:t>
            </a:r>
          </a:p>
          <a:p>
            <a:pPr marL="171946" indent="-171946">
              <a:lnSpc>
                <a:spcPct val="110000"/>
              </a:lnSpc>
              <a:spcBef>
                <a:spcPts val="603"/>
              </a:spcBef>
              <a:buFont typeface="Wingdings" panose="05000000000000000000" pitchFamily="2" charset="2"/>
              <a:buChar char="§"/>
            </a:pPr>
            <a:r>
              <a:rPr lang="en-US" dirty="0"/>
              <a:t>Any time you’re still covered by a group health plan based on your or your spouse’s current employment</a:t>
            </a:r>
          </a:p>
          <a:p>
            <a:pPr marL="171946" indent="-171946">
              <a:lnSpc>
                <a:spcPct val="110000"/>
              </a:lnSpc>
              <a:spcBef>
                <a:spcPts val="603"/>
              </a:spcBef>
              <a:buFont typeface="Wingdings" panose="05000000000000000000" pitchFamily="2" charset="2"/>
              <a:buChar char="§"/>
            </a:pPr>
            <a:r>
              <a:rPr lang="en-US" dirty="0"/>
              <a:t>During the 8-month period that begins the month after the current employment ends or the coverage ends, whichever happens first</a:t>
            </a:r>
          </a:p>
          <a:p>
            <a:pPr>
              <a:lnSpc>
                <a:spcPct val="110000"/>
              </a:lnSpc>
              <a:spcBef>
                <a:spcPts val="603"/>
              </a:spcBef>
            </a:pPr>
            <a:r>
              <a:rPr lang="en-US" dirty="0"/>
              <a:t>If you don’t sign up during this SEP</a:t>
            </a:r>
          </a:p>
          <a:p>
            <a:pPr marL="171946" indent="-171946">
              <a:lnSpc>
                <a:spcPct val="110000"/>
              </a:lnSpc>
              <a:spcBef>
                <a:spcPts val="603"/>
              </a:spcBef>
              <a:buFont typeface="Wingdings" panose="05000000000000000000" pitchFamily="2" charset="2"/>
              <a:buChar char="§"/>
            </a:pPr>
            <a:r>
              <a:rPr lang="en-US" dirty="0"/>
              <a:t>You may have to pay a Part B late enrollment penalty for as long as you have Medicare</a:t>
            </a:r>
          </a:p>
          <a:p>
            <a:pPr marL="171946" indent="-171946">
              <a:lnSpc>
                <a:spcPct val="110000"/>
              </a:lnSpc>
              <a:spcBef>
                <a:spcPts val="603"/>
              </a:spcBef>
              <a:buFont typeface="Wingdings" panose="05000000000000000000" pitchFamily="2" charset="2"/>
              <a:buChar char="§"/>
            </a:pPr>
            <a:r>
              <a:rPr lang="en-US" dirty="0"/>
              <a:t>You can only enroll during the General Enrollment Period which occurs each year from January–March, with coverage beginning July 1</a:t>
            </a:r>
          </a:p>
          <a:p>
            <a:pPr>
              <a:lnSpc>
                <a:spcPct val="110000"/>
              </a:lnSpc>
              <a:spcBef>
                <a:spcPts val="603"/>
              </a:spcBef>
            </a:pPr>
            <a:endParaRPr lang="en-US" dirty="0"/>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23</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3038528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1" y="4381104"/>
            <a:ext cx="5775961" cy="4187535"/>
          </a:xfrm>
        </p:spPr>
        <p:txBody>
          <a:bodyPr>
            <a:normAutofit lnSpcReduction="10000"/>
          </a:bodyPr>
          <a:lstStyle/>
          <a:p>
            <a:pPr marL="0" lvl="2" defTabSz="919787">
              <a:spcBef>
                <a:spcPts val="605"/>
              </a:spcBef>
              <a:defRPr/>
            </a:pPr>
            <a:r>
              <a:rPr lang="en-US" dirty="0"/>
              <a:t>While prescription drug coverage is an essential health benefit, prescription drug coverage in a Marketplace or Small Business</a:t>
            </a:r>
            <a:r>
              <a:rPr lang="en-US" baseline="0" dirty="0"/>
              <a:t> Health Options Program (</a:t>
            </a:r>
            <a:r>
              <a:rPr lang="en-US" dirty="0"/>
              <a:t>SHOP) plan isn’t required to be at least as good as Medicare Part D coverage (creditable). However, all private insurers offering prescription drug coverage, including Marketplace and SHOP plans, are required to determine if their prescription drug coverage is creditable each year and let you know in writing. </a:t>
            </a:r>
            <a:r>
              <a:rPr lang="en-US" dirty="0">
                <a:solidFill>
                  <a:prstClr val="black"/>
                </a:solidFill>
              </a:rPr>
              <a:t>You may have to pay a late enrollment penalty for Part D if you enroll after your Initial Enrollment Period and haven’t had creditable drug coverage since </a:t>
            </a:r>
            <a:r>
              <a:rPr lang="en-US" dirty="0" smtClean="0">
                <a:solidFill>
                  <a:prstClr val="black"/>
                </a:solidFill>
              </a:rPr>
              <a:t> you were first </a:t>
            </a:r>
            <a:r>
              <a:rPr lang="en-US" dirty="0">
                <a:solidFill>
                  <a:prstClr val="black"/>
                </a:solidFill>
              </a:rPr>
              <a:t>eligible for Medicare.</a:t>
            </a:r>
          </a:p>
          <a:p>
            <a:pPr defTabSz="919787">
              <a:spcBef>
                <a:spcPts val="605"/>
              </a:spcBef>
              <a:defRPr/>
            </a:pPr>
            <a:r>
              <a:rPr lang="en-US" dirty="0"/>
              <a:t>The rules for Marketplace plans to provide information regarding creditable coverage </a:t>
            </a:r>
            <a:r>
              <a:rPr lang="en-US" dirty="0" smtClean="0"/>
              <a:t>are </a:t>
            </a:r>
            <a:r>
              <a:rPr lang="en-US" dirty="0"/>
              <a:t>the same as all private insurers offering drug coverage to Medicare-eligible individuals. If you don’t enroll in Part D during your Initial Enrollment Period, you may have to pay a late enrollment penalty for as long as you have Part</a:t>
            </a:r>
            <a:r>
              <a:rPr lang="en-US" baseline="0" dirty="0"/>
              <a:t> D coverage</a:t>
            </a:r>
            <a:r>
              <a:rPr lang="en-US" dirty="0"/>
              <a:t>.</a:t>
            </a:r>
            <a:endParaRPr lang="en-US" dirty="0">
              <a:solidFill>
                <a:prstClr val="black"/>
              </a:solidFill>
            </a:endParaRPr>
          </a:p>
          <a:p>
            <a:pPr defTabSz="919787">
              <a:spcBef>
                <a:spcPts val="605"/>
              </a:spcBef>
              <a:defRPr/>
            </a:pPr>
            <a:r>
              <a:rPr lang="en-US" dirty="0">
                <a:solidFill>
                  <a:prstClr val="black"/>
                </a:solidFill>
              </a:rPr>
              <a:t>To find out which prescriptions are covered through your new Marketplace plan</a:t>
            </a:r>
          </a:p>
          <a:p>
            <a:pPr marL="175155" indent="-175155" defTabSz="919787">
              <a:spcBef>
                <a:spcPts val="605"/>
              </a:spcBef>
              <a:buFont typeface="Wingdings" panose="05000000000000000000" pitchFamily="2" charset="2"/>
              <a:buChar char="§"/>
              <a:defRPr/>
            </a:pPr>
            <a:r>
              <a:rPr lang="en-US" dirty="0">
                <a:solidFill>
                  <a:prstClr val="black"/>
                </a:solidFill>
              </a:rPr>
              <a:t>Visit your insurer’s website to review a list of prescriptions your plan </a:t>
            </a:r>
            <a:r>
              <a:rPr lang="en-US" dirty="0" smtClean="0">
                <a:solidFill>
                  <a:prstClr val="black"/>
                </a:solidFill>
              </a:rPr>
              <a:t>covers. </a:t>
            </a:r>
            <a:endParaRPr lang="en-US" dirty="0">
              <a:solidFill>
                <a:prstClr val="black"/>
              </a:solidFill>
            </a:endParaRPr>
          </a:p>
          <a:p>
            <a:pPr marL="175155" indent="-175155" defTabSz="919787">
              <a:spcBef>
                <a:spcPts val="605"/>
              </a:spcBef>
              <a:buFont typeface="Wingdings" panose="05000000000000000000" pitchFamily="2" charset="2"/>
              <a:buChar char="§"/>
              <a:defRPr/>
            </a:pPr>
            <a:r>
              <a:rPr lang="en-US" dirty="0">
                <a:solidFill>
                  <a:prstClr val="black"/>
                </a:solidFill>
              </a:rPr>
              <a:t>See your "Summary of Benefits and Coverage," which is also available </a:t>
            </a:r>
            <a:r>
              <a:rPr lang="en-US" dirty="0" smtClean="0">
                <a:solidFill>
                  <a:prstClr val="black"/>
                </a:solidFill>
              </a:rPr>
              <a:t>at HealthCare.gov/see-plans. </a:t>
            </a:r>
            <a:endParaRPr lang="en-US" dirty="0">
              <a:solidFill>
                <a:prstClr val="black"/>
              </a:solidFill>
            </a:endParaRPr>
          </a:p>
          <a:p>
            <a:pPr marL="175155" indent="-175155" defTabSz="919787">
              <a:spcBef>
                <a:spcPts val="605"/>
              </a:spcBef>
              <a:buFont typeface="Wingdings" panose="05000000000000000000" pitchFamily="2" charset="2"/>
              <a:buChar char="§"/>
              <a:defRPr/>
            </a:pPr>
            <a:r>
              <a:rPr lang="en-US" dirty="0">
                <a:solidFill>
                  <a:prstClr val="black"/>
                </a:solidFill>
              </a:rPr>
              <a:t>Call your insurer directly to find out what is covered, and have your plan information available. The number is on your insurance card, the insurer's website, and </a:t>
            </a:r>
            <a:r>
              <a:rPr lang="en-US" dirty="0" smtClean="0">
                <a:solidFill>
                  <a:prstClr val="black"/>
                </a:solidFill>
              </a:rPr>
              <a:t>HealthCare.gov. </a:t>
            </a:r>
            <a:endParaRPr lang="en-US" dirty="0">
              <a:solidFill>
                <a:prstClr val="black"/>
              </a:solidFill>
            </a:endParaRPr>
          </a:p>
          <a:p>
            <a:pPr marL="175155" indent="-175155" defTabSz="919787">
              <a:spcBef>
                <a:spcPts val="605"/>
              </a:spcBef>
              <a:buFont typeface="Wingdings" panose="05000000000000000000" pitchFamily="2" charset="2"/>
              <a:buChar char="§"/>
              <a:defRPr/>
            </a:pPr>
            <a:r>
              <a:rPr lang="en-US" dirty="0">
                <a:solidFill>
                  <a:prstClr val="black"/>
                </a:solidFill>
              </a:rPr>
              <a:t>Review any coverage materials that your plan mailed to </a:t>
            </a:r>
            <a:r>
              <a:rPr lang="en-US" dirty="0" smtClean="0">
                <a:solidFill>
                  <a:prstClr val="black"/>
                </a:solidFill>
              </a:rPr>
              <a:t>you. </a:t>
            </a:r>
            <a:endParaRPr lang="en-US" dirty="0">
              <a:solidFill>
                <a:prstClr val="black"/>
              </a:solidFill>
            </a:endParaRPr>
          </a:p>
          <a:p>
            <a:pPr defTabSz="919787">
              <a:spcBef>
                <a:spcPts val="605"/>
              </a:spcBef>
              <a:defRPr/>
            </a:pP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24</a:t>
            </a:fld>
            <a:endParaRPr lang="en-US" dirty="0"/>
          </a:p>
        </p:txBody>
      </p:sp>
      <p:sp>
        <p:nvSpPr>
          <p:cNvPr id="4" name="Date Placeholder 3"/>
          <p:cNvSpPr>
            <a:spLocks noGrp="1"/>
          </p:cNvSpPr>
          <p:nvPr>
            <p:ph type="dt" idx="13"/>
          </p:nvPr>
        </p:nvSpPr>
        <p:spPr/>
        <p:txBody>
          <a:bodyPr/>
          <a:lstStyle/>
          <a:p>
            <a:r>
              <a:rPr lang="en-US" dirty="0" smtClean="0"/>
              <a:t>July 2016</a:t>
            </a:r>
            <a:endParaRPr lang="en-US" dirty="0"/>
          </a:p>
        </p:txBody>
      </p:sp>
    </p:spTree>
    <p:extLst>
      <p:ext uri="{BB962C8B-B14F-4D97-AF65-F5344CB8AC3E}">
        <p14:creationId xmlns:p14="http://schemas.microsoft.com/office/powerpoint/2010/main" val="2291881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1" y="4381104"/>
            <a:ext cx="5775961" cy="4187535"/>
          </a:xfrm>
        </p:spPr>
        <p:txBody>
          <a:bodyPr>
            <a:normAutofit/>
          </a:bodyPr>
          <a:lstStyle/>
          <a:p>
            <a:pPr defTabSz="919787">
              <a:spcBef>
                <a:spcPts val="605"/>
              </a:spcBef>
              <a:defRPr/>
            </a:pPr>
            <a:r>
              <a:rPr lang="en-US" dirty="0" smtClean="0"/>
              <a:t>In</a:t>
            </a:r>
            <a:r>
              <a:rPr lang="en-US" baseline="0" dirty="0" smtClean="0"/>
              <a:t> </a:t>
            </a:r>
            <a:r>
              <a:rPr lang="en-US" baseline="0" dirty="0"/>
              <a:t>most </a:t>
            </a:r>
            <a:r>
              <a:rPr lang="en-US" baseline="0" dirty="0" smtClean="0"/>
              <a:t>cases, </a:t>
            </a:r>
            <a:r>
              <a:rPr lang="en-US" baseline="0" dirty="0"/>
              <a:t>you may not be able to purchase a stand-alone dental plan through the Marketplace. </a:t>
            </a:r>
            <a:r>
              <a:rPr lang="en-US" dirty="0"/>
              <a:t>If the Marketplace in your state is run by the federal government, you won’t be able to buy a stand-alone dental plan. If your state is running its own Marketplace, you may be able to purchase a stand-alone dental plan, if one is available. Check with your state</a:t>
            </a:r>
            <a:r>
              <a:rPr lang="en-US" dirty="0" smtClean="0"/>
              <a:t>. </a:t>
            </a:r>
          </a:p>
          <a:p>
            <a:pPr defTabSz="919787">
              <a:spcBef>
                <a:spcPts val="605"/>
              </a:spcBef>
              <a:defRPr/>
            </a:pPr>
            <a:r>
              <a:rPr lang="en-US" dirty="0" smtClean="0"/>
              <a:t>Dental</a:t>
            </a:r>
            <a:r>
              <a:rPr lang="en-US" baseline="0" dirty="0" smtClean="0"/>
              <a:t> coverage is n</a:t>
            </a:r>
            <a:r>
              <a:rPr lang="en-US" dirty="0" smtClean="0"/>
              <a:t>ot an Original Medicare benefit. However, it may be covered by Medicare Advantage Plans.</a:t>
            </a:r>
          </a:p>
          <a:p>
            <a:pPr defTabSz="919787">
              <a:spcBef>
                <a:spcPts val="605"/>
              </a:spcBef>
              <a:defRPr/>
            </a:pP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25</a:t>
            </a:fld>
            <a:endParaRPr lang="en-US" dirty="0"/>
          </a:p>
        </p:txBody>
      </p:sp>
      <p:sp>
        <p:nvSpPr>
          <p:cNvPr id="4" name="Date Placeholder 3"/>
          <p:cNvSpPr>
            <a:spLocks noGrp="1"/>
          </p:cNvSpPr>
          <p:nvPr>
            <p:ph type="dt" idx="13"/>
          </p:nvPr>
        </p:nvSpPr>
        <p:spPr/>
        <p:txBody>
          <a:bodyPr/>
          <a:lstStyle/>
          <a:p>
            <a:r>
              <a:rPr lang="en-US" dirty="0" smtClean="0"/>
              <a:t>July 2016</a:t>
            </a:r>
            <a:endParaRPr lang="en-US" dirty="0"/>
          </a:p>
        </p:txBody>
      </p:sp>
    </p:spTree>
    <p:extLst>
      <p:ext uri="{BB962C8B-B14F-4D97-AF65-F5344CB8AC3E}">
        <p14:creationId xmlns:p14="http://schemas.microsoft.com/office/powerpoint/2010/main" val="55574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body" idx="1"/>
          </p:nvPr>
        </p:nvSpPr>
        <p:spPr>
          <a:xfrm>
            <a:off x="336503" y="4035281"/>
            <a:ext cx="6333463" cy="4383879"/>
          </a:xfrm>
        </p:spPr>
        <p:txBody>
          <a:bodyPr>
            <a:normAutofit lnSpcReduction="10000"/>
          </a:bodyPr>
          <a:lstStyle/>
          <a:p>
            <a:pPr>
              <a:spcBef>
                <a:spcPts val="600"/>
              </a:spcBef>
            </a:pPr>
            <a:r>
              <a:rPr lang="en-US" dirty="0" smtClean="0"/>
              <a:t>Some people who are transitioning from the Marketplace to Medicare coverage may be concerned because they received premium tax credits in the Marketplace to help with the premium cost and lose them when they qualify for Medicare. However, they may qualify for help paying some of their Medicare costs.</a:t>
            </a:r>
          </a:p>
          <a:p>
            <a:pPr>
              <a:spcBef>
                <a:spcPts val="600"/>
              </a:spcBef>
            </a:pPr>
            <a:r>
              <a:rPr lang="en-US" dirty="0" smtClean="0"/>
              <a:t>States have other programs that pay Medicare premiums and, in some cases, may also pay Medicare deductibles and coinsurance for people with limited income and resources. These programs frequently have higher income and resource guidelines than full Medicaid. These programs are collectively called Medicare Savings Programs and include the Qualified Medicare Beneficiary (QMB), Specified Low-income Medicare Beneficiary (SLMB), Qualifying Individual (QI), and Qualified Disabled &amp; Working Individuals (QDWI) programs. </a:t>
            </a:r>
          </a:p>
          <a:p>
            <a:pPr>
              <a:spcBef>
                <a:spcPts val="600"/>
              </a:spcBef>
            </a:pPr>
            <a:r>
              <a:rPr lang="en-US" dirty="0" smtClean="0"/>
              <a:t>Eligibility for these programs is determined by income and resource levels. The income amounts are updated annually with the federal poverty level. Many states figure your income and resources differently. If you have income from working, you may qualify for benefits even if your income is higher than the limits above. Additionally, some states offer their own programs to help people with Medicare pay the out-of-pocket costs of health care, including State Pharmacy Assistance Programs (SPAPs).</a:t>
            </a:r>
          </a:p>
          <a:p>
            <a:pPr>
              <a:spcBef>
                <a:spcPts val="600"/>
              </a:spcBef>
            </a:pPr>
            <a:r>
              <a:rPr lang="en-US" dirty="0" smtClean="0"/>
              <a:t>Contact your State Health Insurance Assistance Program (SHIP) to find out which programs may be available to you. You can find the contact information for your local SHIP, see </a:t>
            </a:r>
            <a:r>
              <a:rPr lang="en-US" dirty="0" smtClean="0">
                <a:hlinkClick r:id="rId3"/>
              </a:rPr>
              <a:t>shiptacenter.org</a:t>
            </a:r>
            <a:r>
              <a:rPr lang="en-US" dirty="0" smtClean="0"/>
              <a:t>. Or contact your local Medicaid office. </a:t>
            </a:r>
          </a:p>
          <a:p>
            <a:pPr>
              <a:spcBef>
                <a:spcPts val="600"/>
              </a:spcBef>
            </a:pPr>
            <a:r>
              <a:rPr lang="en-US" b="1" dirty="0" smtClean="0"/>
              <a:t>NOTE</a:t>
            </a:r>
            <a:r>
              <a:rPr lang="en-US" dirty="0" smtClean="0"/>
              <a:t>: For annual updates, visit </a:t>
            </a:r>
            <a:r>
              <a:rPr lang="en-US" dirty="0" smtClean="0">
                <a:hlinkClick r:id="rId4"/>
              </a:rPr>
              <a:t>Medicare.gov/your-medicare-costs/help-paying-costs/medicare-savings-program/medicare-savings-programs.html</a:t>
            </a:r>
            <a:r>
              <a:rPr lang="en-US" dirty="0" smtClean="0"/>
              <a:t>. For more information, visit “Getting Help with your Medicare Costs” at </a:t>
            </a:r>
            <a:r>
              <a:rPr lang="en-US" dirty="0" smtClean="0">
                <a:hlinkClick r:id="rId5"/>
              </a:rPr>
              <a:t>Medicare.gov/Pubs/pdf/10126.pdf</a:t>
            </a:r>
            <a:r>
              <a:rPr lang="en-US" dirty="0" smtClean="0"/>
              <a:t>.</a:t>
            </a:r>
          </a:p>
          <a:p>
            <a:endParaRPr lang="en-US" dirty="0" smtClean="0"/>
          </a:p>
          <a:p>
            <a:endParaRPr lang="en-US" dirty="0"/>
          </a:p>
        </p:txBody>
      </p:sp>
      <p:sp>
        <p:nvSpPr>
          <p:cNvPr id="8" name="Slide Number Placeholder 7"/>
          <p:cNvSpPr>
            <a:spLocks noGrp="1"/>
          </p:cNvSpPr>
          <p:nvPr>
            <p:ph type="sldNum" sz="quarter" idx="10"/>
          </p:nvPr>
        </p:nvSpPr>
        <p:spPr/>
        <p:txBody>
          <a:bodyPr/>
          <a:lstStyle/>
          <a:p>
            <a:fld id="{8D3B99F0-B413-4F8E-9262-407D19939992}" type="slidenum">
              <a:rPr lang="en-US" smtClean="0">
                <a:solidFill>
                  <a:prstClr val="black"/>
                </a:solidFill>
              </a:rPr>
              <a:pPr/>
              <a:t>26</a:t>
            </a:fld>
            <a:endParaRPr lang="en-US" dirty="0">
              <a:solidFill>
                <a:prstClr val="black"/>
              </a:solidFill>
            </a:endParaRPr>
          </a:p>
        </p:txBody>
      </p:sp>
      <p:sp>
        <p:nvSpPr>
          <p:cNvPr id="4" name="Slide Image Placeholder 3"/>
          <p:cNvSpPr>
            <a:spLocks noGrp="1" noRot="1" noChangeAspect="1"/>
          </p:cNvSpPr>
          <p:nvPr>
            <p:ph type="sldImg"/>
          </p:nvPr>
        </p:nvSpPr>
        <p:spPr>
          <a:xfrm>
            <a:off x="1423988" y="752475"/>
            <a:ext cx="4154487" cy="3116263"/>
          </a:xfrm>
        </p:spPr>
      </p:sp>
    </p:spTree>
    <p:extLst>
      <p:ext uri="{BB962C8B-B14F-4D97-AF65-F5344CB8AC3E}">
        <p14:creationId xmlns:p14="http://schemas.microsoft.com/office/powerpoint/2010/main" val="3501550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p:txBody>
          <a:bodyPr/>
          <a:lstStyle/>
          <a:p>
            <a:fld id="{50E1C243-B25D-47E4-ACB0-44F73CBD2312}" type="slidenum">
              <a:rPr lang="en-US" smtClean="0">
                <a:solidFill>
                  <a:prstClr val="black"/>
                </a:solidFill>
              </a:rPr>
              <a:pPr/>
              <a:t>27</a:t>
            </a:fld>
            <a:endParaRPr lang="en-US" dirty="0" smtClean="0">
              <a:solidFill>
                <a:prstClr val="black"/>
              </a:solidFill>
            </a:endParaRPr>
          </a:p>
        </p:txBody>
      </p:sp>
      <p:sp>
        <p:nvSpPr>
          <p:cNvPr id="187396" name="Rectangle 3"/>
          <p:cNvSpPr>
            <a:spLocks noGrp="1" noChangeArrowheads="1"/>
          </p:cNvSpPr>
          <p:nvPr>
            <p:ph type="body" idx="1"/>
          </p:nvPr>
        </p:nvSpPr>
        <p:spPr>
          <a:xfrm>
            <a:off x="701040" y="4381104"/>
            <a:ext cx="5699760" cy="4150519"/>
          </a:xfrm>
        </p:spPr>
        <p:txBody>
          <a:bodyPr>
            <a:normAutofit/>
          </a:bodyPr>
          <a:lstStyle/>
          <a:p>
            <a:pPr>
              <a:spcBef>
                <a:spcPts val="600"/>
              </a:spcBef>
            </a:pPr>
            <a:r>
              <a:rPr lang="en-US" dirty="0" smtClean="0"/>
              <a:t>The </a:t>
            </a:r>
            <a:r>
              <a:rPr lang="en-US" dirty="0"/>
              <a:t>resource limits are available in the prior year’s fall. If you have limited income and resources, you may get Extra Help paying for your Medicare prescription drug </a:t>
            </a:r>
            <a:r>
              <a:rPr lang="en-US" dirty="0" smtClean="0"/>
              <a:t> (Part D) costs</a:t>
            </a:r>
            <a:r>
              <a:rPr lang="en-US" dirty="0"/>
              <a:t>. </a:t>
            </a:r>
            <a:r>
              <a:rPr lang="en-US" dirty="0" smtClean="0"/>
              <a:t> The Federal Poverty Level (FPL) guidelines are updated annually in late January (</a:t>
            </a:r>
            <a:r>
              <a:rPr lang="en-US" dirty="0" smtClean="0">
                <a:hlinkClick r:id="rId3"/>
              </a:rPr>
              <a:t>aspe.hhs.gov/poverty-guidelines</a:t>
            </a:r>
            <a:r>
              <a:rPr lang="en-US" dirty="0" smtClean="0"/>
              <a:t>) and determine the income level requirements for people applying for Extra Help.</a:t>
            </a:r>
          </a:p>
          <a:p>
            <a:pPr>
              <a:spcBef>
                <a:spcPts val="600"/>
              </a:spcBef>
            </a:pPr>
            <a:r>
              <a:rPr lang="en-US" dirty="0" smtClean="0"/>
              <a:t>If you have the lowest income and resources, you’ll pay no premiums or deductible, and have small or no copayments. If you have slightly higher income and resources, you’ll have a reduced deductible and pay a little more out-of-pocket.</a:t>
            </a:r>
          </a:p>
          <a:p>
            <a:pPr>
              <a:spcBef>
                <a:spcPts val="600"/>
              </a:spcBef>
            </a:pPr>
            <a:r>
              <a:rPr lang="en-US" dirty="0" smtClean="0"/>
              <a:t>If you qualify for Extra Help, you won’t have a coverage gap or late enrollment penalty. You’ll also have a continuous special enrollment period and can switch plans at any time, with the new plan effective the first day of the next month. </a:t>
            </a:r>
          </a:p>
          <a:p>
            <a:pPr>
              <a:spcBef>
                <a:spcPts val="600"/>
              </a:spcBef>
            </a:pPr>
            <a:r>
              <a:rPr lang="en-US" dirty="0" smtClean="0"/>
              <a:t>It’s easy and free to apply for “Extra Help.” You or a family member, trusted counselor, or caregiver can apply online at </a:t>
            </a:r>
            <a:r>
              <a:rPr lang="en-US" dirty="0" smtClean="0">
                <a:hlinkClick r:id="rId4"/>
              </a:rPr>
              <a:t>SocialSecurity.gov/i1020</a:t>
            </a:r>
            <a:r>
              <a:rPr lang="en-US" dirty="0" smtClean="0"/>
              <a:t>, or call Social Security at 1-800-772-1213. TTY users should call 1-800-325-0778.</a:t>
            </a:r>
          </a:p>
          <a:p>
            <a:pPr>
              <a:spcBef>
                <a:spcPts val="600"/>
              </a:spcBef>
            </a:pPr>
            <a:r>
              <a:rPr lang="en-US" b="1" dirty="0" smtClean="0"/>
              <a:t>NOTE</a:t>
            </a:r>
            <a:r>
              <a:rPr lang="en-US" dirty="0" smtClean="0"/>
              <a:t>: Residents of U.S. territories aren’t eligible for Extra Help. Each of the territories helps its own residents with Medicare drug costs. This help is generally for residents who qualify for and are enrolled in Medicaid. This assistance isn’t the same as Extra Help. </a:t>
            </a:r>
          </a:p>
          <a:p>
            <a:pPr>
              <a:spcBef>
                <a:spcPts val="600"/>
              </a:spcBef>
            </a:pPr>
            <a:r>
              <a:rPr lang="en-US" b="1" dirty="0" smtClean="0"/>
              <a:t>See Guide to Consumer Mailings (Social Security, CMS and plans at</a:t>
            </a:r>
            <a:r>
              <a:rPr lang="en-US" dirty="0"/>
              <a:t> </a:t>
            </a:r>
            <a:r>
              <a:rPr lang="en-US" dirty="0">
                <a:hlinkClick r:id="rId5"/>
              </a:rPr>
              <a:t>https://</a:t>
            </a:r>
            <a:r>
              <a:rPr lang="en-US" dirty="0" smtClean="0">
                <a:hlinkClick r:id="rId5"/>
              </a:rPr>
              <a:t>www.cms.gov/Medicare/Prescription-Drug-Coverage/LimitedIncomeandResources/Downloads/2015-2016-Mailings.pdf</a:t>
            </a:r>
            <a:r>
              <a:rPr lang="en-US" dirty="0" smtClean="0"/>
              <a:t>. </a:t>
            </a:r>
          </a:p>
          <a:p>
            <a:endParaRPr lang="en-US" dirty="0" smtClean="0"/>
          </a:p>
          <a:p>
            <a:endParaRPr lang="en-US" dirty="0" smtClean="0"/>
          </a:p>
          <a:p>
            <a:endParaRPr lang="en-US" dirty="0" smtClean="0"/>
          </a:p>
          <a:p>
            <a:endParaRPr lang="en-US" dirty="0" smtClean="0"/>
          </a:p>
        </p:txBody>
      </p:sp>
      <p:sp>
        <p:nvSpPr>
          <p:cNvPr id="4" name="Slide Image Placeholder 3"/>
          <p:cNvSpPr>
            <a:spLocks noGrp="1" noRot="1" noChangeAspect="1"/>
          </p:cNvSpPr>
          <p:nvPr>
            <p:ph type="sldImg"/>
          </p:nvPr>
        </p:nvSpPr>
        <p:spPr>
          <a:xfrm>
            <a:off x="1423988" y="752475"/>
            <a:ext cx="4154487" cy="3116263"/>
          </a:xfrm>
        </p:spPr>
      </p:sp>
    </p:spTree>
    <p:extLst>
      <p:ext uri="{BB962C8B-B14F-4D97-AF65-F5344CB8AC3E}">
        <p14:creationId xmlns:p14="http://schemas.microsoft.com/office/powerpoint/2010/main" val="4159998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p:txBody>
          <a:bodyPr/>
          <a:lstStyle/>
          <a:p>
            <a:fld id="{C33CE17C-5331-4595-8390-CCE50D55010A}" type="slidenum">
              <a:rPr lang="en-US" smtClean="0">
                <a:solidFill>
                  <a:prstClr val="black"/>
                </a:solidFill>
              </a:rPr>
              <a:pPr/>
              <a:t>28</a:t>
            </a:fld>
            <a:endParaRPr lang="en-US" dirty="0" smtClean="0">
              <a:solidFill>
                <a:prstClr val="black"/>
              </a:solidFill>
            </a:endParaRPr>
          </a:p>
        </p:txBody>
      </p:sp>
      <p:sp>
        <p:nvSpPr>
          <p:cNvPr id="122884" name="Rectangle 3"/>
          <p:cNvSpPr>
            <a:spLocks noGrp="1" noChangeArrowheads="1"/>
          </p:cNvSpPr>
          <p:nvPr>
            <p:ph type="body" idx="1"/>
          </p:nvPr>
        </p:nvSpPr>
        <p:spPr>
          <a:xfrm>
            <a:off x="533400" y="4154487"/>
            <a:ext cx="6019800" cy="4150519"/>
          </a:xfrm>
        </p:spPr>
        <p:txBody>
          <a:bodyPr>
            <a:normAutofit lnSpcReduction="10000"/>
          </a:bodyPr>
          <a:lstStyle/>
          <a:p>
            <a:pPr>
              <a:spcBef>
                <a:spcPts val="600"/>
              </a:spcBef>
            </a:pPr>
            <a:r>
              <a:rPr lang="en-US" dirty="0" smtClean="0"/>
              <a:t>You automatically qualify for Extra Help (and don’t need to apply) if you have Medicare and get full Medicaid coverage, Supplemental Security Income (SSI) benefits, or help from Medicaid paying your Medicare Part B premiums (Medicare Savings Program). Medicare will provide "Extra Help" that may cover 85% to 100% of prescription costs, and may also pay a part or all of your Medicare Part D premiums.</a:t>
            </a:r>
          </a:p>
          <a:p>
            <a:pPr>
              <a:spcBef>
                <a:spcPts val="600"/>
              </a:spcBef>
            </a:pPr>
            <a:r>
              <a:rPr lang="en-US" dirty="0" smtClean="0"/>
              <a:t>If you don’t meet one of the above conditions, you may still qualify for Extra Help, but you’ll need to apply for it. If you think you qualify but aren’t sure, you should still apply. You can apply for Extra Help at any time, and if you’re denied, you can reapply if your circumstances change. Eligibility for Extra Help may be determined by either Social Security or your State Medical Assistance (Medicaid) Office. </a:t>
            </a:r>
          </a:p>
          <a:p>
            <a:pPr>
              <a:spcBef>
                <a:spcPts val="600"/>
              </a:spcBef>
            </a:pPr>
            <a:r>
              <a:rPr lang="en-US" dirty="0" smtClean="0"/>
              <a:t>You may qualify for extra help in 2016 if your yearly income is below $17,505 for a single person (or $23,595 for a married couple living together or even more if you have dependent children or grandchildren living with you), and if your resources are below $13,640 for a single person (or $27,250 if you're married). These amounts may change each year. You may qualify even if you have a higher income (like if you still work, live in Alaska or Hawaii, or have dependents living with you). You can apply for Extra Help by completing a paper application you can get by calling Social Security at 1-800-772-1213. TTY users should call 1-800-325-0778. You may also apply online at </a:t>
            </a:r>
            <a:r>
              <a:rPr lang="en-US" dirty="0" smtClean="0">
                <a:hlinkClick r:id="rId3"/>
              </a:rPr>
              <a:t>ssa.gov/i1020</a:t>
            </a:r>
            <a:r>
              <a:rPr lang="en-US" dirty="0" smtClean="0"/>
              <a:t>. You may also apply through your state Medicaid agency, or by working with a local organization, such as your State Health Insurance Assistance Program (SHIP). </a:t>
            </a:r>
            <a:r>
              <a:rPr lang="en-US" dirty="0"/>
              <a:t>When you complete an Application for Extra Help (Form SSA-1200), Social Security can start your application process for MSP automatically. Social Security will send information to your state to begin the MSP application process unless you opt out by selecting the “No” block. You can still file for MSP by contacting your state directly.</a:t>
            </a:r>
          </a:p>
          <a:p>
            <a:pPr>
              <a:spcBef>
                <a:spcPts val="600"/>
              </a:spcBef>
            </a:pPr>
            <a:endParaRPr lang="en-US" dirty="0"/>
          </a:p>
        </p:txBody>
      </p:sp>
      <p:sp>
        <p:nvSpPr>
          <p:cNvPr id="4" name="Slide Image Placeholder 3"/>
          <p:cNvSpPr>
            <a:spLocks noGrp="1" noRot="1" noChangeAspect="1"/>
          </p:cNvSpPr>
          <p:nvPr>
            <p:ph type="sldImg"/>
          </p:nvPr>
        </p:nvSpPr>
        <p:spPr>
          <a:xfrm>
            <a:off x="1423988" y="752475"/>
            <a:ext cx="4154487" cy="3116263"/>
          </a:xfrm>
        </p:spPr>
      </p:sp>
    </p:spTree>
    <p:extLst>
      <p:ext uri="{BB962C8B-B14F-4D97-AF65-F5344CB8AC3E}">
        <p14:creationId xmlns:p14="http://schemas.microsoft.com/office/powerpoint/2010/main" val="3564121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12" y="8772385"/>
            <a:ext cx="4512910" cy="463696"/>
          </a:xfrm>
          <a:prstGeom prst="rect">
            <a:avLst/>
          </a:prstGeom>
          <a:noFill/>
          <a:ln w="12700">
            <a:noFill/>
            <a:miter lim="800000"/>
            <a:headEnd/>
            <a:tailEnd/>
          </a:ln>
        </p:spPr>
        <p:txBody>
          <a:bodyPr lIns="92284" tIns="45333" rIns="92284" bIns="45333" anchor="b"/>
          <a:lstStyle/>
          <a:p>
            <a:pPr eaLnBrk="0" hangingPunct="0"/>
            <a:endParaRPr lang="en-US" sz="800" i="1" dirty="0">
              <a:solidFill>
                <a:prstClr val="black"/>
              </a:solidFill>
              <a:latin typeface="Times New Roman" pitchFamily="18" charset="0"/>
            </a:endParaRPr>
          </a:p>
        </p:txBody>
      </p:sp>
      <p:sp>
        <p:nvSpPr>
          <p:cNvPr id="210948" name="Rectangle 4"/>
          <p:cNvSpPr>
            <a:spLocks noGrp="1" noChangeArrowheads="1"/>
          </p:cNvSpPr>
          <p:nvPr>
            <p:ph type="body" idx="1"/>
          </p:nvPr>
        </p:nvSpPr>
        <p:spPr/>
        <p:txBody>
          <a:bodyPr>
            <a:normAutofit lnSpcReduction="10000"/>
          </a:bodyPr>
          <a:lstStyle/>
          <a:p>
            <a:pPr>
              <a:spcBef>
                <a:spcPts val="600"/>
              </a:spcBef>
            </a:pPr>
            <a:r>
              <a:rPr lang="en-US" dirty="0" smtClean="0"/>
              <a:t>Here are some steps you can take to find out if you qualify for help with your Medicare costs:</a:t>
            </a:r>
          </a:p>
          <a:p>
            <a:pPr marL="227640" indent="-227640">
              <a:spcBef>
                <a:spcPts val="600"/>
              </a:spcBef>
              <a:buFont typeface="+mj-lt"/>
              <a:buAutoNum type="arabicPeriod"/>
            </a:pPr>
            <a:r>
              <a:rPr lang="en-US" dirty="0" smtClean="0"/>
              <a:t>Review the income and resource (or asset) guidelines for your area.</a:t>
            </a:r>
          </a:p>
          <a:p>
            <a:pPr marL="227640" indent="-227640">
              <a:spcBef>
                <a:spcPts val="600"/>
              </a:spcBef>
              <a:buFont typeface="+mj-lt"/>
              <a:buAutoNum type="arabicPeriod"/>
            </a:pPr>
            <a:r>
              <a:rPr lang="en-US" dirty="0" smtClean="0"/>
              <a:t>If you think you may qualify, collect the personal documents the agency requires for the application process. You will need </a:t>
            </a:r>
          </a:p>
          <a:p>
            <a:pPr marL="455280" lvl="3" indent="-227640">
              <a:spcBef>
                <a:spcPts val="600"/>
              </a:spcBef>
              <a:buFont typeface="Arial" panose="020B0604020202020204" pitchFamily="34" charset="0"/>
              <a:buChar char="•"/>
              <a:tabLst>
                <a:tab pos="455280" algn="l"/>
              </a:tabLst>
            </a:pPr>
            <a:r>
              <a:rPr lang="en-US" dirty="0" smtClean="0"/>
              <a:t>Your Medicare card</a:t>
            </a:r>
          </a:p>
          <a:p>
            <a:pPr marL="455280" lvl="3" indent="-227640">
              <a:spcBef>
                <a:spcPts val="600"/>
              </a:spcBef>
              <a:buFont typeface="Arial" panose="020B0604020202020204" pitchFamily="34" charset="0"/>
              <a:buChar char="•"/>
              <a:tabLst>
                <a:tab pos="455280" algn="l"/>
              </a:tabLst>
            </a:pPr>
            <a:r>
              <a:rPr lang="en-US" dirty="0" smtClean="0"/>
              <a:t>Proof of identity</a:t>
            </a:r>
          </a:p>
          <a:p>
            <a:pPr marL="455280" lvl="3" indent="-227640">
              <a:spcBef>
                <a:spcPts val="600"/>
              </a:spcBef>
              <a:buFont typeface="Arial" panose="020B0604020202020204" pitchFamily="34" charset="0"/>
              <a:buChar char="•"/>
              <a:tabLst>
                <a:tab pos="455280" algn="l"/>
              </a:tabLst>
            </a:pPr>
            <a:r>
              <a:rPr lang="en-US" dirty="0" smtClean="0"/>
              <a:t>Proof of residence</a:t>
            </a:r>
          </a:p>
          <a:p>
            <a:pPr marL="455280" lvl="3" indent="-227640">
              <a:spcBef>
                <a:spcPts val="600"/>
              </a:spcBef>
              <a:buFont typeface="Arial" panose="020B0604020202020204" pitchFamily="34" charset="0"/>
              <a:buChar char="•"/>
              <a:tabLst>
                <a:tab pos="455280" algn="l"/>
              </a:tabLst>
            </a:pPr>
            <a:r>
              <a:rPr lang="en-US" dirty="0" smtClean="0"/>
              <a:t>Proof of any income, including pension checks, Social Security payments, etc.</a:t>
            </a:r>
          </a:p>
          <a:p>
            <a:pPr marL="455280" lvl="3" indent="-227640">
              <a:spcBef>
                <a:spcPts val="600"/>
              </a:spcBef>
              <a:buFont typeface="Arial" panose="020B0604020202020204" pitchFamily="34" charset="0"/>
              <a:buChar char="•"/>
              <a:tabLst>
                <a:tab pos="455280" algn="l"/>
              </a:tabLst>
            </a:pPr>
            <a:r>
              <a:rPr lang="en-US" dirty="0" smtClean="0"/>
              <a:t>Recent bank statements</a:t>
            </a:r>
          </a:p>
          <a:p>
            <a:pPr marL="455280" lvl="3" indent="-227640">
              <a:spcBef>
                <a:spcPts val="600"/>
              </a:spcBef>
              <a:buFont typeface="Arial" panose="020B0604020202020204" pitchFamily="34" charset="0"/>
              <a:buChar char="•"/>
              <a:tabLst>
                <a:tab pos="455280" algn="l"/>
              </a:tabLst>
            </a:pPr>
            <a:r>
              <a:rPr lang="en-US" dirty="0" smtClean="0"/>
              <a:t>Property deeds</a:t>
            </a:r>
          </a:p>
          <a:p>
            <a:pPr marL="455280" lvl="3" indent="-227640">
              <a:spcBef>
                <a:spcPts val="600"/>
              </a:spcBef>
              <a:buFont typeface="Arial" panose="020B0604020202020204" pitchFamily="34" charset="0"/>
              <a:buChar char="•"/>
              <a:tabLst>
                <a:tab pos="455280" algn="l"/>
              </a:tabLst>
            </a:pPr>
            <a:r>
              <a:rPr lang="en-US" dirty="0" smtClean="0"/>
              <a:t>Insurance policies</a:t>
            </a:r>
          </a:p>
          <a:p>
            <a:pPr marL="455280" lvl="3" indent="-227640">
              <a:spcBef>
                <a:spcPts val="600"/>
              </a:spcBef>
              <a:buFont typeface="Arial" panose="020B0604020202020204" pitchFamily="34" charset="0"/>
              <a:buChar char="•"/>
              <a:tabLst>
                <a:tab pos="455280" algn="l"/>
              </a:tabLst>
            </a:pPr>
            <a:r>
              <a:rPr lang="en-US" dirty="0" smtClean="0"/>
              <a:t>Financial statements for bonds or stocks</a:t>
            </a:r>
          </a:p>
          <a:p>
            <a:pPr marL="455280" lvl="3" indent="-227640">
              <a:spcBef>
                <a:spcPts val="600"/>
              </a:spcBef>
              <a:buFont typeface="Arial" panose="020B0604020202020204" pitchFamily="34" charset="0"/>
              <a:buChar char="•"/>
              <a:tabLst>
                <a:tab pos="455280" algn="l"/>
              </a:tabLst>
            </a:pPr>
            <a:r>
              <a:rPr lang="en-US" dirty="0" smtClean="0"/>
              <a:t>Proof of funeral or burial policies</a:t>
            </a:r>
          </a:p>
          <a:p>
            <a:pPr marL="227640" indent="-227640">
              <a:spcBef>
                <a:spcPts val="600"/>
              </a:spcBef>
              <a:buFont typeface="+mj-lt"/>
              <a:buAutoNum type="arabicPeriod"/>
            </a:pPr>
            <a:r>
              <a:rPr lang="en-US" dirty="0" smtClean="0"/>
              <a:t>You can get more information by contacting your State Medical Assistance (Medicaid) Office, your local State Health Insurance Assistance Program, or your local Area Agency on Aging.</a:t>
            </a:r>
          </a:p>
          <a:p>
            <a:pPr marL="227640" indent="-227640">
              <a:spcBef>
                <a:spcPts val="600"/>
              </a:spcBef>
              <a:buFont typeface="+mj-lt"/>
              <a:buAutoNum type="arabicPeriod"/>
            </a:pPr>
            <a:r>
              <a:rPr lang="en-US" dirty="0" smtClean="0"/>
              <a:t>Complete an application with your State Medical Assistance (Medicaid) Office.</a:t>
            </a:r>
          </a:p>
        </p:txBody>
      </p:sp>
      <p:sp>
        <p:nvSpPr>
          <p:cNvPr id="6" name="Slide Number Placeholder 5"/>
          <p:cNvSpPr>
            <a:spLocks noGrp="1"/>
          </p:cNvSpPr>
          <p:nvPr>
            <p:ph type="sldNum" sz="quarter" idx="10"/>
          </p:nvPr>
        </p:nvSpPr>
        <p:spPr/>
        <p:txBody>
          <a:bodyPr/>
          <a:lstStyle/>
          <a:p>
            <a:fld id="{8D3B99F0-B413-4F8E-9262-407D19939992}" type="slidenum">
              <a:rPr lang="en-US" smtClean="0">
                <a:solidFill>
                  <a:prstClr val="black"/>
                </a:solidFill>
              </a:rPr>
              <a:pPr/>
              <a:t>29</a:t>
            </a:fld>
            <a:endParaRPr lang="en-US" dirty="0">
              <a:solidFill>
                <a:prstClr val="black"/>
              </a:solidFill>
            </a:endParaRPr>
          </a:p>
        </p:txBody>
      </p:sp>
      <p:sp>
        <p:nvSpPr>
          <p:cNvPr id="4" name="Slide Image Placeholder 3"/>
          <p:cNvSpPr>
            <a:spLocks noGrp="1" noRot="1" noChangeAspect="1"/>
          </p:cNvSpPr>
          <p:nvPr>
            <p:ph type="sldImg"/>
          </p:nvPr>
        </p:nvSpPr>
        <p:spPr>
          <a:xfrm>
            <a:off x="1423988" y="752475"/>
            <a:ext cx="4154487" cy="3116263"/>
          </a:xfrm>
        </p:spPr>
      </p:sp>
    </p:spTree>
    <p:extLst>
      <p:ext uri="{BB962C8B-B14F-4D97-AF65-F5344CB8AC3E}">
        <p14:creationId xmlns:p14="http://schemas.microsoft.com/office/powerpoint/2010/main" val="3223161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smtClean="0"/>
              <a:t>Medicare and the Marketplace</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3</a:t>
            </a:fld>
            <a:endParaRPr lang="en-US" dirty="0"/>
          </a:p>
        </p:txBody>
      </p:sp>
    </p:spTree>
    <p:extLst>
      <p:ext uri="{BB962C8B-B14F-4D97-AF65-F5344CB8AC3E}">
        <p14:creationId xmlns:p14="http://schemas.microsoft.com/office/powerpoint/2010/main" val="4173475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3"/>
              </a:spcBef>
            </a:pPr>
            <a:r>
              <a:rPr lang="en-US" dirty="0"/>
              <a:t>Jim has Medicare Part A only. He didn’t enroll in Part B during his Initial Enrollment Period (IEP). He signed up for Part B in January </a:t>
            </a:r>
            <a:r>
              <a:rPr lang="en-US" b="0" u="none" dirty="0" smtClean="0"/>
              <a:t>2016</a:t>
            </a:r>
            <a:r>
              <a:rPr lang="en-US" dirty="0" smtClean="0"/>
              <a:t>, </a:t>
            </a:r>
            <a:r>
              <a:rPr lang="en-US" dirty="0"/>
              <a:t>during the General Enrollment Period, and his coverage began on July 1. </a:t>
            </a:r>
          </a:p>
          <a:p>
            <a:pPr>
              <a:spcBef>
                <a:spcPts val="603"/>
              </a:spcBef>
            </a:pPr>
            <a:r>
              <a:rPr lang="en-US" dirty="0"/>
              <a:t>Could he have enrolled in a Marketplace plan while he waited for his Part B to take effect? See next slide.</a:t>
            </a:r>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30</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1373336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3"/>
              </a:spcBef>
            </a:pPr>
            <a:r>
              <a:rPr lang="en-US" dirty="0"/>
              <a:t>No. Medicare</a:t>
            </a:r>
            <a:r>
              <a:rPr lang="en-US" baseline="0" dirty="0"/>
              <a:t> Part A is considered minimum essential coverage. </a:t>
            </a:r>
            <a:r>
              <a:rPr lang="en-US" dirty="0"/>
              <a:t>Remember, it's illegal for anyone to sell you a Marketplace plan if you have Medicare. </a:t>
            </a:r>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31</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1373336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81106"/>
            <a:ext cx="5608320" cy="4691068"/>
          </a:xfrm>
        </p:spPr>
        <p:txBody>
          <a:bodyPr/>
          <a:lstStyle/>
          <a:p>
            <a:r>
              <a:rPr lang="en-US" dirty="0"/>
              <a:t>Barbara works part-time and isn’t getting Social Security retirement benefits yet. Her employer doesn’t offer health coverage, so she enrolled in a Marketplace plan. Her Medicare Initial Enrollment Period ends next month, but she decided to keep her Marketplace plan and wait to sign up for Medicare. </a:t>
            </a:r>
          </a:p>
          <a:p>
            <a:endParaRPr lang="en-US" sz="800" dirty="0"/>
          </a:p>
          <a:p>
            <a:r>
              <a:rPr lang="en-US" dirty="0"/>
              <a:t>Will Barbara have a late enrollment penalty when she signs up for Medicare Part B? What about Part D? What else should you tell her? See next slide.</a:t>
            </a:r>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32</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3642018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81107"/>
            <a:ext cx="5608320" cy="4263629"/>
          </a:xfrm>
        </p:spPr>
        <p:txBody>
          <a:bodyPr/>
          <a:lstStyle/>
          <a:p>
            <a:pPr>
              <a:spcBef>
                <a:spcPts val="605"/>
              </a:spcBef>
              <a:buSzPct val="100000"/>
            </a:pPr>
            <a:r>
              <a:rPr lang="en-US" dirty="0">
                <a:ea typeface="Calibri"/>
              </a:rPr>
              <a:t>Barbara can choose Marketplace coverage if she’s eligible for Medicare but hasn’t enrolled in it (because she’d have to pay a premium, or because she’s not collecting Social Security benefits).</a:t>
            </a:r>
          </a:p>
          <a:p>
            <a:pPr>
              <a:spcBef>
                <a:spcPts val="605"/>
              </a:spcBef>
            </a:pPr>
            <a:r>
              <a:rPr lang="en-US" dirty="0">
                <a:ea typeface="Calibri"/>
              </a:rPr>
              <a:t>Before making this choice, there are 2 important points for Barbara to consider:</a:t>
            </a:r>
          </a:p>
          <a:p>
            <a:pPr marL="229262" indent="-229262">
              <a:spcBef>
                <a:spcPts val="605"/>
              </a:spcBef>
              <a:buSzPct val="100000"/>
              <a:buFont typeface="+mj-lt"/>
              <a:buAutoNum type="arabicPeriod"/>
              <a:tabLst>
                <a:tab pos="464071" algn="l"/>
              </a:tabLst>
            </a:pPr>
            <a:r>
              <a:rPr lang="en-US" dirty="0">
                <a:ea typeface="Times New Roman"/>
              </a:rPr>
              <a:t>If she enrolls in Medicare after her Initial Enrollment Period ends, she may have to pay a late enrollment penalty for as long as she has Medicare.</a:t>
            </a:r>
            <a:endParaRPr lang="en-US" dirty="0">
              <a:ea typeface="Calibri"/>
            </a:endParaRPr>
          </a:p>
          <a:p>
            <a:pPr marL="229262" indent="-229262">
              <a:spcBef>
                <a:spcPts val="605"/>
              </a:spcBef>
              <a:buSzPct val="100000"/>
              <a:buFont typeface="+mj-lt"/>
              <a:buAutoNum type="arabicPeriod"/>
              <a:tabLst>
                <a:tab pos="464071" algn="l"/>
              </a:tabLst>
            </a:pPr>
            <a:r>
              <a:rPr lang="en-US" dirty="0">
                <a:ea typeface="Times New Roman"/>
              </a:rPr>
              <a:t>Generally she can enroll in Medicare </a:t>
            </a:r>
            <a:r>
              <a:rPr lang="en-US" b="1" dirty="0">
                <a:ea typeface="Times New Roman"/>
              </a:rPr>
              <a:t>only</a:t>
            </a:r>
            <a:r>
              <a:rPr lang="en-US" dirty="0">
                <a:ea typeface="Times New Roman"/>
              </a:rPr>
              <a:t> during the Medicare General Enrollment Period (from January 1 to March 31). Her coverage won’t begin until July of that year.</a:t>
            </a:r>
          </a:p>
          <a:p>
            <a:pPr>
              <a:spcBef>
                <a:spcPts val="605"/>
              </a:spcBef>
              <a:buSzPct val="100000"/>
              <a:tabLst>
                <a:tab pos="464071" algn="l"/>
              </a:tabLst>
            </a:pPr>
            <a:r>
              <a:rPr lang="en-US" dirty="0">
                <a:ea typeface="Times New Roman"/>
              </a:rPr>
              <a:t>See next slide.</a:t>
            </a:r>
          </a:p>
          <a:p>
            <a:pPr>
              <a:spcBef>
                <a:spcPts val="605"/>
              </a:spcBef>
            </a:pPr>
            <a:endParaRPr lang="en-US" dirty="0"/>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33</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3642018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381106"/>
            <a:ext cx="5471160" cy="3659581"/>
          </a:xfrm>
        </p:spPr>
        <p:txBody>
          <a:bodyPr/>
          <a:lstStyle/>
          <a:p>
            <a:pPr>
              <a:spcBef>
                <a:spcPts val="300"/>
              </a:spcBef>
              <a:buSzPts val="800"/>
              <a:tabLst>
                <a:tab pos="464071" algn="l"/>
              </a:tabLst>
            </a:pPr>
            <a:r>
              <a:rPr lang="en-US" dirty="0">
                <a:ea typeface="Times New Roman"/>
              </a:rPr>
              <a:t>If her Marketplace plan’s prescription drug coverage isn’t creditable, she may also have to pay a late enrollment penalty (LEP) for Medicare Part D coverage if she waits to enroll after her </a:t>
            </a:r>
            <a:r>
              <a:rPr lang="en-US" dirty="0" smtClean="0">
                <a:ea typeface="Times New Roman"/>
              </a:rPr>
              <a:t>initial</a:t>
            </a:r>
            <a:r>
              <a:rPr lang="en-US" baseline="0" dirty="0" smtClean="0">
                <a:ea typeface="Times New Roman"/>
              </a:rPr>
              <a:t> enrollment period (I</a:t>
            </a:r>
            <a:r>
              <a:rPr lang="en-US" dirty="0" smtClean="0">
                <a:ea typeface="Times New Roman"/>
              </a:rPr>
              <a:t>EP) </a:t>
            </a:r>
            <a:r>
              <a:rPr lang="en-US" dirty="0">
                <a:ea typeface="Times New Roman"/>
              </a:rPr>
              <a:t>for as long as she has Part D coverage.</a:t>
            </a:r>
          </a:p>
          <a:p>
            <a:pPr>
              <a:spcBef>
                <a:spcPts val="300"/>
              </a:spcBef>
              <a:buSzPts val="800"/>
              <a:tabLst>
                <a:tab pos="464071" algn="l"/>
              </a:tabLst>
            </a:pPr>
            <a:r>
              <a:rPr lang="en-US" dirty="0"/>
              <a:t>Barbara should consider enrolling in Medicare to be sure she doesn't get an LEP for Part B and/or Part D. She can also choose to keep Marketplace coverage and also enroll in Medicare. In either case, Barbara won’t be eligible for tax credits for Marketplace coverage and there's no coordination of benefits, but it's her choice.</a:t>
            </a:r>
            <a:endParaRPr lang="en-US" b="1" dirty="0">
              <a:ea typeface="Times New Roman"/>
            </a:endParaRPr>
          </a:p>
          <a:p>
            <a:endParaRPr lang="en-US" dirty="0"/>
          </a:p>
          <a:p>
            <a:endParaRPr lang="en-US" dirty="0"/>
          </a:p>
        </p:txBody>
      </p:sp>
      <p:sp>
        <p:nvSpPr>
          <p:cNvPr id="4" name="Footer Placeholder 3"/>
          <p:cNvSpPr>
            <a:spLocks noGrp="1"/>
          </p:cNvSpPr>
          <p:nvPr>
            <p:ph type="ftr" sz="quarter" idx="10"/>
          </p:nvPr>
        </p:nvSpPr>
        <p:spPr/>
        <p:txBody>
          <a:bodyPr/>
          <a:lstStyle/>
          <a:p>
            <a:r>
              <a:rPr lang="en-US" dirty="0"/>
              <a:t>Medicare and the Marketplace</a:t>
            </a:r>
          </a:p>
        </p:txBody>
      </p:sp>
      <p:sp>
        <p:nvSpPr>
          <p:cNvPr id="5" name="Slide Number Placeholder 4"/>
          <p:cNvSpPr>
            <a:spLocks noGrp="1"/>
          </p:cNvSpPr>
          <p:nvPr>
            <p:ph type="sldNum" sz="quarter" idx="11"/>
          </p:nvPr>
        </p:nvSpPr>
        <p:spPr/>
        <p:txBody>
          <a:bodyPr/>
          <a:lstStyle/>
          <a:p>
            <a:fld id="{5E64BDDF-6235-4F77-BA63-72C44C840117}" type="slidenum">
              <a:rPr lang="en-US" smtClean="0"/>
              <a:t>34</a:t>
            </a:fld>
            <a:endParaRPr lang="en-US" dirty="0"/>
          </a:p>
        </p:txBody>
      </p:sp>
      <p:sp>
        <p:nvSpPr>
          <p:cNvPr id="6" name="Date Placeholder 5"/>
          <p:cNvSpPr>
            <a:spLocks noGrp="1"/>
          </p:cNvSpPr>
          <p:nvPr>
            <p:ph type="dt" idx="12"/>
          </p:nvPr>
        </p:nvSpPr>
        <p:spPr/>
        <p:txBody>
          <a:bodyPr/>
          <a:lstStyle/>
          <a:p>
            <a:r>
              <a:rPr lang="en-US" dirty="0" smtClean="0"/>
              <a:t>July 2016</a:t>
            </a:r>
            <a:endParaRPr lang="en-US" dirty="0"/>
          </a:p>
        </p:txBody>
      </p:sp>
    </p:spTree>
    <p:extLst>
      <p:ext uri="{BB962C8B-B14F-4D97-AF65-F5344CB8AC3E}">
        <p14:creationId xmlns:p14="http://schemas.microsoft.com/office/powerpoint/2010/main" val="3642018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smtClean="0"/>
              <a:t>Medicare and the Marketplace</a:t>
            </a:r>
            <a:endParaRPr lang="en-US" dirty="0"/>
          </a:p>
        </p:txBody>
      </p:sp>
      <p:sp>
        <p:nvSpPr>
          <p:cNvPr id="6" name="Slide Number Placeholder 5"/>
          <p:cNvSpPr>
            <a:spLocks noGrp="1"/>
          </p:cNvSpPr>
          <p:nvPr>
            <p:ph type="sldNum" sz="quarter" idx="12"/>
          </p:nvPr>
        </p:nvSpPr>
        <p:spPr/>
        <p:txBody>
          <a:bodyPr/>
          <a:lstStyle/>
          <a:p>
            <a:fld id="{5E64BDDF-6235-4F77-BA63-72C44C840117}" type="slidenum">
              <a:rPr lang="en-US" smtClean="0"/>
              <a:t>35</a:t>
            </a:fld>
            <a:endParaRPr lang="en-US" dirty="0"/>
          </a:p>
        </p:txBody>
      </p:sp>
    </p:spTree>
    <p:extLst>
      <p:ext uri="{BB962C8B-B14F-4D97-AF65-F5344CB8AC3E}">
        <p14:creationId xmlns:p14="http://schemas.microsoft.com/office/powerpoint/2010/main" val="933024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5" y="4381103"/>
            <a:ext cx="5779329" cy="4150519"/>
          </a:xfrm>
        </p:spPr>
        <p:txBody>
          <a:bodyPr>
            <a:normAutofit/>
          </a:bodyPr>
          <a:lstStyle/>
          <a:p>
            <a:pPr>
              <a:spcBef>
                <a:spcPts val="603"/>
              </a:spcBef>
            </a:pPr>
            <a:r>
              <a:rPr lang="en-US" dirty="0"/>
              <a:t>Don’t miss key dates and information about the Health Insurance Marketplace. Here’s how to stay connected:</a:t>
            </a:r>
          </a:p>
          <a:p>
            <a:pPr marL="170698" indent="-170698">
              <a:spcBef>
                <a:spcPts val="603"/>
              </a:spcBef>
              <a:buAutoNum type="arabicPeriod"/>
            </a:pPr>
            <a:r>
              <a:rPr lang="en-US" dirty="0"/>
              <a:t>Sign up for email or text updates </a:t>
            </a:r>
            <a:r>
              <a:rPr lang="en-US" dirty="0">
                <a:hlinkClick r:id="rId3"/>
              </a:rPr>
              <a:t>HealthCare.gov/subscribe/</a:t>
            </a:r>
            <a:r>
              <a:rPr lang="en-US" dirty="0"/>
              <a:t> or </a:t>
            </a:r>
            <a:r>
              <a:rPr lang="en-US" dirty="0">
                <a:hlinkClick r:id="rId4"/>
              </a:rPr>
              <a:t>CuidadoDeSalud.gov/es/subscribe</a:t>
            </a:r>
            <a:r>
              <a:rPr lang="en-US" dirty="0" smtClean="0">
                <a:hlinkClick r:id="rId4"/>
              </a:rPr>
              <a:t>/</a:t>
            </a:r>
            <a:r>
              <a:rPr lang="en-US" dirty="0" smtClean="0"/>
              <a:t>. Get </a:t>
            </a:r>
            <a:r>
              <a:rPr lang="en-US" dirty="0"/>
              <a:t>updates in your inbox or on your mobile phone.</a:t>
            </a:r>
          </a:p>
          <a:p>
            <a:pPr marL="170698" indent="-170698">
              <a:spcBef>
                <a:spcPts val="603"/>
              </a:spcBef>
              <a:buAutoNum type="arabicPeriod"/>
            </a:pPr>
            <a:r>
              <a:rPr lang="en-US" dirty="0" smtClean="0"/>
              <a:t>Twitter</a:t>
            </a:r>
            <a:r>
              <a:rPr lang="en-US" dirty="0"/>
              <a:t>: </a:t>
            </a:r>
            <a:r>
              <a:rPr lang="en-US" dirty="0">
                <a:hlinkClick r:id="rId5"/>
              </a:rPr>
              <a:t>Twitter.com/HealthCareGov</a:t>
            </a:r>
            <a:r>
              <a:rPr lang="en-US" dirty="0"/>
              <a:t>. Follow @HealthCareGov.</a:t>
            </a:r>
          </a:p>
          <a:p>
            <a:pPr marL="170698" indent="-170698">
              <a:spcBef>
                <a:spcPts val="603"/>
              </a:spcBef>
              <a:buAutoNum type="arabicPeriod"/>
            </a:pPr>
            <a:r>
              <a:rPr lang="en-US" dirty="0"/>
              <a:t>Facebook: </a:t>
            </a:r>
            <a:r>
              <a:rPr lang="en-US" dirty="0">
                <a:hlinkClick r:id="rId6"/>
              </a:rPr>
              <a:t>Facebook.com/Healthcare.gov</a:t>
            </a:r>
            <a:r>
              <a:rPr lang="en-US" dirty="0"/>
              <a:t>. Join the conversation. Like, share, and respond to our latest posts.</a:t>
            </a:r>
          </a:p>
          <a:p>
            <a:pPr marL="170698" indent="-170698">
              <a:spcBef>
                <a:spcPts val="603"/>
              </a:spcBef>
              <a:buAutoNum type="arabicPeriod"/>
            </a:pPr>
            <a:r>
              <a:rPr lang="en-US" dirty="0"/>
              <a:t>YouTube: </a:t>
            </a:r>
            <a:r>
              <a:rPr lang="en-US" dirty="0" smtClean="0">
                <a:hlinkClick r:id="rId7"/>
              </a:rPr>
              <a:t>Youtube.com/HealthCareGov</a:t>
            </a:r>
            <a:r>
              <a:rPr lang="en-US" dirty="0"/>
              <a:t>. Watch and share videos about the Marketplace.  </a:t>
            </a:r>
          </a:p>
          <a:p>
            <a:pPr marL="170698" indent="-170698">
              <a:spcBef>
                <a:spcPts val="603"/>
              </a:spcBef>
              <a:buAutoNum type="arabicPeriod"/>
            </a:pPr>
            <a:r>
              <a:rPr lang="en-US" dirty="0"/>
              <a:t>The Health Insurance Blog on </a:t>
            </a:r>
            <a:r>
              <a:rPr lang="en-US" dirty="0">
                <a:cs typeface="Calibri" pitchFamily="34" charset="0"/>
                <a:hlinkClick r:id="rId8"/>
              </a:rPr>
              <a:t>HealthCare.gov/blog/</a:t>
            </a:r>
            <a:r>
              <a:rPr lang="en-US" dirty="0"/>
              <a:t>. Find tips for consumers and small businesses, top things to know about the Marketplace, frequently asked questions, and more. Make comments to continue the discussion.</a:t>
            </a:r>
          </a:p>
          <a:p>
            <a:pPr marL="170698" indent="-170698">
              <a:spcBef>
                <a:spcPts val="603"/>
              </a:spcBef>
              <a:buAutoNum type="arabicPeriod"/>
            </a:pPr>
            <a:r>
              <a:rPr lang="en-US" dirty="0"/>
              <a:t>If you’re an agent, broker, Navigator, in-person assister, or Certified Application Counselor in a Federally-facilitated or State Partnership Marketplace, you can take required training at </a:t>
            </a:r>
            <a:r>
              <a:rPr lang="en-US" dirty="0">
                <a:hlinkClick r:id="rId9"/>
              </a:rPr>
              <a:t>Marketplace.medicare.learningnetworklms.com</a:t>
            </a:r>
            <a:r>
              <a:rPr lang="en-US" dirty="0"/>
              <a:t>.</a:t>
            </a:r>
          </a:p>
          <a:p>
            <a:endParaRPr lang="en-US" dirty="0"/>
          </a:p>
        </p:txBody>
      </p:sp>
      <p:sp>
        <p:nvSpPr>
          <p:cNvPr id="4" name="Date Placeholder 3"/>
          <p:cNvSpPr>
            <a:spLocks noGrp="1"/>
          </p:cNvSpPr>
          <p:nvPr>
            <p:ph type="dt" idx="10"/>
          </p:nvPr>
        </p:nvSpPr>
        <p:spPr/>
        <p:txBody>
          <a:bodyPr/>
          <a:lstStyle/>
          <a:p>
            <a:r>
              <a:rPr lang="en-US" dirty="0" smtClean="0">
                <a:latin typeface="Calibri" panose="020F0502020204030204" pitchFamily="34" charset="0"/>
              </a:rPr>
              <a:t>July 2016</a:t>
            </a:r>
            <a:endParaRPr lang="en-US"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EFA87BB9-CDB7-42F1-A4FD-32CAE01FAC8B}" type="slidenum">
              <a:rPr lang="en-US" smtClean="0"/>
              <a:pPr/>
              <a:t>36</a:t>
            </a:fld>
            <a:endParaRPr lang="en-US" dirty="0"/>
          </a:p>
        </p:txBody>
      </p:sp>
      <p:sp>
        <p:nvSpPr>
          <p:cNvPr id="5" name="Footer Placeholder 4"/>
          <p:cNvSpPr>
            <a:spLocks noGrp="1"/>
          </p:cNvSpPr>
          <p:nvPr>
            <p:ph type="ftr" sz="quarter" idx="13"/>
          </p:nvPr>
        </p:nvSpPr>
        <p:spPr/>
        <p:txBody>
          <a:bodyPr/>
          <a:lstStyle/>
          <a:p>
            <a:r>
              <a:rPr lang="en-US" dirty="0"/>
              <a:t>Medicare and the Marketplace</a:t>
            </a:r>
          </a:p>
        </p:txBody>
      </p:sp>
    </p:spTree>
    <p:extLst>
      <p:ext uri="{BB962C8B-B14F-4D97-AF65-F5344CB8AC3E}">
        <p14:creationId xmlns:p14="http://schemas.microsoft.com/office/powerpoint/2010/main" val="1980139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81104"/>
            <a:ext cx="6172200" cy="4150519"/>
          </a:xfrm>
        </p:spPr>
        <p:txBody>
          <a:bodyPr>
            <a:normAutofit/>
          </a:bodyPr>
          <a:lstStyle/>
          <a:p>
            <a:pPr>
              <a:spcBef>
                <a:spcPts val="601"/>
              </a:spcBef>
            </a:pPr>
            <a:r>
              <a:rPr lang="en-US" dirty="0"/>
              <a:t>There are a variety of resources available to help you learn more and answer any questions,</a:t>
            </a:r>
            <a:r>
              <a:rPr lang="en-US" baseline="0" dirty="0"/>
              <a:t> including: </a:t>
            </a:r>
          </a:p>
          <a:p>
            <a:pPr marL="280988" marR="0" lvl="0" indent="-280988"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b="0" i="0" u="none" strike="noStrike" kern="1200" cap="none" spc="0" normalizeH="0" baseline="0" noProof="0" dirty="0" smtClean="0">
                <a:ln>
                  <a:noFill/>
                </a:ln>
                <a:solidFill>
                  <a:prstClr val="black"/>
                </a:solidFill>
                <a:effectLst/>
                <a:uLnTx/>
                <a:uFillTx/>
              </a:rPr>
              <a:t>Your State Health Insurance Assistance Program (SHIP)</a:t>
            </a:r>
          </a:p>
          <a:p>
            <a:pPr marL="465138" lvl="2" indent="-174625" fontAlgn="base">
              <a:spcBef>
                <a:spcPct val="20000"/>
              </a:spcBef>
              <a:spcAft>
                <a:spcPct val="0"/>
              </a:spcAft>
              <a:buFont typeface="Arial" pitchFamily="34" charset="0"/>
              <a:buChar char="•"/>
              <a:defRPr/>
            </a:pPr>
            <a:r>
              <a:rPr kumimoji="0" lang="en-US" b="0" i="0" u="none" strike="noStrike" kern="1200" cap="none" spc="0" normalizeH="0" baseline="0" noProof="0" dirty="0" smtClean="0">
                <a:ln>
                  <a:noFill/>
                </a:ln>
                <a:solidFill>
                  <a:prstClr val="black"/>
                </a:solidFill>
                <a:effectLst/>
                <a:uLnTx/>
                <a:uFillTx/>
              </a:rPr>
              <a:t>For free personal assistance, find the contact information for your local SHIP visit </a:t>
            </a:r>
            <a:r>
              <a:rPr kumimoji="0" lang="en-US" b="0" i="0" u="none" strike="noStrike" kern="1200" cap="none" spc="0" normalizeH="0" baseline="0" noProof="0" dirty="0" smtClean="0">
                <a:ln>
                  <a:noFill/>
                </a:ln>
                <a:solidFill>
                  <a:prstClr val="black"/>
                </a:solidFill>
                <a:effectLst/>
                <a:uLnTx/>
                <a:uFillTx/>
                <a:hlinkClick r:id="rId3"/>
              </a:rPr>
              <a:t>shiptacenter.org</a:t>
            </a:r>
            <a:endParaRPr kumimoji="0" lang="en-US" b="0" i="0" u="none" strike="noStrike" kern="1200" cap="none" spc="0" normalizeH="0" baseline="0" noProof="0" dirty="0" smtClean="0">
              <a:ln>
                <a:noFill/>
              </a:ln>
              <a:solidFill>
                <a:prstClr val="black"/>
              </a:solidFill>
              <a:effectLst/>
              <a:uLnTx/>
              <a:uFillTx/>
            </a:endParaRPr>
          </a:p>
          <a:p>
            <a:pPr marL="280988" indent="-280988">
              <a:lnSpc>
                <a:spcPct val="110000"/>
              </a:lnSpc>
              <a:spcBef>
                <a:spcPts val="624"/>
              </a:spcBef>
              <a:buFont typeface="Wingdings" panose="05000000000000000000" pitchFamily="2" charset="2"/>
              <a:buChar char="§"/>
            </a:pPr>
            <a:r>
              <a:rPr lang="en-US" dirty="0" smtClean="0"/>
              <a:t>Medicare website - </a:t>
            </a:r>
            <a:r>
              <a:rPr lang="en-US" dirty="0" smtClean="0">
                <a:hlinkClick r:id="rId4"/>
              </a:rPr>
              <a:t>Medicare.gov</a:t>
            </a:r>
            <a:r>
              <a:rPr lang="en-US" dirty="0" smtClean="0"/>
              <a:t> </a:t>
            </a:r>
          </a:p>
          <a:p>
            <a:pPr marL="280988" lvl="1" indent="-280988">
              <a:lnSpc>
                <a:spcPct val="110000"/>
              </a:lnSpc>
              <a:spcBef>
                <a:spcPts val="624"/>
              </a:spcBef>
              <a:buFont typeface="Wingdings" panose="05000000000000000000" pitchFamily="2" charset="2"/>
              <a:buChar char="§"/>
            </a:pPr>
            <a:r>
              <a:rPr lang="en-US" dirty="0" smtClean="0"/>
              <a:t>You </a:t>
            </a:r>
            <a:r>
              <a:rPr lang="en-US" dirty="0"/>
              <a:t>can also call 1-800-MEDICARE (1-800-633-4227). TTY users should call </a:t>
            </a:r>
            <a:r>
              <a:rPr lang="en-US" dirty="0" smtClean="0"/>
              <a:t>1-877-486-2048.</a:t>
            </a:r>
          </a:p>
          <a:p>
            <a:pPr marL="280988" lvl="0" indent="-280988">
              <a:lnSpc>
                <a:spcPct val="110000"/>
              </a:lnSpc>
              <a:spcBef>
                <a:spcPts val="624"/>
              </a:spcBef>
              <a:buFont typeface="Wingdings" panose="05000000000000000000" pitchFamily="2" charset="2"/>
              <a:buChar char="§"/>
            </a:pPr>
            <a:r>
              <a:rPr lang="en-US" b="0" u="sng" dirty="0" smtClean="0"/>
              <a:t>Facebook.com/Medicare.gov</a:t>
            </a:r>
          </a:p>
          <a:p>
            <a:pPr marL="280988" indent="-280988">
              <a:lnSpc>
                <a:spcPct val="110000"/>
              </a:lnSpc>
              <a:spcBef>
                <a:spcPts val="624"/>
              </a:spcBef>
              <a:buFont typeface="Wingdings" panose="05000000000000000000" pitchFamily="2" charset="2"/>
              <a:buChar char="§"/>
            </a:pPr>
            <a:r>
              <a:rPr lang="en-US" dirty="0"/>
              <a:t>Medicare &amp; the Marketplace FAQ: </a:t>
            </a:r>
            <a:r>
              <a:rPr lang="en-US" dirty="0">
                <a:hlinkClick r:id="rId5"/>
              </a:rPr>
              <a:t>CMS.gov/Medicare/Eligibility-and-Enrollment/Medicare-and-the-Marketplace/Overview1.html</a:t>
            </a:r>
            <a:r>
              <a:rPr lang="en-US" dirty="0"/>
              <a:t> </a:t>
            </a:r>
          </a:p>
          <a:p>
            <a:pPr marL="280988" marR="0" lvl="0" indent="-280988" algn="l" defTabSz="914400" rtl="0" eaLnBrk="1" fontAlgn="auto" latinLnBrk="0" hangingPunct="1">
              <a:lnSpc>
                <a:spcPct val="110000"/>
              </a:lnSpc>
              <a:spcBef>
                <a:spcPts val="624"/>
              </a:spcBef>
              <a:spcAft>
                <a:spcPts val="0"/>
              </a:spcAft>
              <a:buClrTx/>
              <a:buSzTx/>
              <a:buFont typeface="Wingdings" panose="05000000000000000000" pitchFamily="2" charset="2"/>
              <a:buChar char="§"/>
              <a:tabLst/>
              <a:defRPr/>
            </a:pPr>
            <a:r>
              <a:rPr lang="en-US" dirty="0" smtClean="0"/>
              <a:t>Medicare and the Health Insurance Marketplace Fact Sheet at </a:t>
            </a:r>
            <a:r>
              <a:rPr lang="en-US" u="sng" dirty="0" smtClean="0">
                <a:hlinkClick r:id="rId6"/>
              </a:rPr>
              <a:t>Medicare.gov/Pubs/pdf/11694.pdf</a:t>
            </a:r>
            <a:r>
              <a:rPr lang="en-US" dirty="0" smtClean="0"/>
              <a:t> </a:t>
            </a:r>
            <a:endParaRPr lang="en-US" sz="1200" dirty="0" smtClean="0"/>
          </a:p>
          <a:p>
            <a:pPr marL="0" lvl="0" indent="0">
              <a:lnSpc>
                <a:spcPct val="110000"/>
              </a:lnSpc>
              <a:spcBef>
                <a:spcPts val="624"/>
              </a:spcBef>
              <a:buFont typeface="Wingdings" panose="05000000000000000000" pitchFamily="2" charset="2"/>
              <a:buNone/>
            </a:pPr>
            <a:endParaRPr lang="en-US" b="0" u="sng" dirty="0" smtClean="0">
              <a:solidFill>
                <a:schemeClr val="accent1"/>
              </a:solidFill>
            </a:endParaRPr>
          </a:p>
          <a:p>
            <a:pPr marL="0" lvl="0" indent="-223470">
              <a:lnSpc>
                <a:spcPct val="110000"/>
              </a:lnSpc>
              <a:spcBef>
                <a:spcPts val="624"/>
              </a:spcBef>
              <a:buFont typeface="Wingdings" panose="05000000000000000000" pitchFamily="2" charset="2"/>
              <a:buChar char="§"/>
            </a:pPr>
            <a:endParaRPr lang="en-US" b="0" u="sng" dirty="0" smtClean="0">
              <a:solidFill>
                <a:schemeClr val="accent1"/>
              </a:solidFill>
            </a:endParaRPr>
          </a:p>
          <a:p>
            <a:pPr marL="0" lvl="0" indent="-223470">
              <a:lnSpc>
                <a:spcPct val="110000"/>
              </a:lnSpc>
              <a:spcBef>
                <a:spcPts val="624"/>
              </a:spcBef>
              <a:buFont typeface="Arial" panose="020B0604020202020204" pitchFamily="34" charset="0"/>
              <a:buChar char="•"/>
            </a:pPr>
            <a:endParaRPr lang="en-US" b="0" u="sng" dirty="0">
              <a:solidFill>
                <a:schemeClr val="accent1"/>
              </a:solidFill>
            </a:endParaRPr>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37</a:t>
            </a:fld>
            <a:endParaRPr lang="en-US" dirty="0"/>
          </a:p>
        </p:txBody>
      </p:sp>
    </p:spTree>
    <p:extLst>
      <p:ext uri="{BB962C8B-B14F-4D97-AF65-F5344CB8AC3E}">
        <p14:creationId xmlns:p14="http://schemas.microsoft.com/office/powerpoint/2010/main" val="341127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601"/>
              </a:spcBef>
            </a:pPr>
            <a:r>
              <a:rPr lang="en-US" dirty="0"/>
              <a:t>There are a variety of resources available to help you learn more and answer any questions,</a:t>
            </a:r>
            <a:r>
              <a:rPr lang="en-US" baseline="0" dirty="0"/>
              <a:t> including: </a:t>
            </a:r>
          </a:p>
          <a:p>
            <a:pPr marL="171337" indent="-171337">
              <a:lnSpc>
                <a:spcPct val="110000"/>
              </a:lnSpc>
              <a:spcBef>
                <a:spcPts val="624"/>
              </a:spcBef>
              <a:buFont typeface="Wingdings" pitchFamily="2" charset="2"/>
              <a:buChar char="§"/>
            </a:pPr>
            <a:r>
              <a:rPr lang="en-US" baseline="0" dirty="0" smtClean="0"/>
              <a:t>Health </a:t>
            </a:r>
            <a:r>
              <a:rPr lang="en-US" baseline="0" dirty="0"/>
              <a:t>Insurance Marketplace </a:t>
            </a:r>
            <a:r>
              <a:rPr lang="en-US" baseline="0" dirty="0" smtClean="0"/>
              <a:t>website - </a:t>
            </a:r>
            <a:r>
              <a:rPr lang="en-US" dirty="0" smtClean="0">
                <a:hlinkClick r:id="rId3"/>
              </a:rPr>
              <a:t>HealthCare.gov</a:t>
            </a:r>
            <a:endParaRPr lang="en-US" baseline="0" dirty="0"/>
          </a:p>
          <a:p>
            <a:pPr marL="171337" indent="-171337">
              <a:lnSpc>
                <a:spcPct val="110000"/>
              </a:lnSpc>
              <a:spcBef>
                <a:spcPts val="624"/>
              </a:spcBef>
              <a:buFont typeface="Wingdings" pitchFamily="2" charset="2"/>
              <a:buChar char="§"/>
            </a:pPr>
            <a:r>
              <a:rPr lang="en-US" baseline="0" dirty="0"/>
              <a:t>Insure Kids Now </a:t>
            </a:r>
            <a:r>
              <a:rPr lang="en-US" baseline="0" dirty="0" smtClean="0"/>
              <a:t>website - </a:t>
            </a:r>
            <a:r>
              <a:rPr lang="en-US" dirty="0" smtClean="0">
                <a:hlinkClick r:id="rId4"/>
              </a:rPr>
              <a:t>InsureKidsNow.gov</a:t>
            </a:r>
            <a:endParaRPr lang="en-US" dirty="0"/>
          </a:p>
          <a:p>
            <a:pPr marL="177541" indent="-178527" defTabSz="952144">
              <a:lnSpc>
                <a:spcPct val="110000"/>
              </a:lnSpc>
              <a:spcBef>
                <a:spcPts val="624"/>
              </a:spcBef>
              <a:buFont typeface="Wingdings" panose="05000000000000000000" pitchFamily="2" charset="2"/>
              <a:buChar char="§"/>
              <a:defRPr/>
            </a:pPr>
            <a:r>
              <a:rPr lang="en-US" dirty="0" smtClean="0"/>
              <a:t>Social Security – </a:t>
            </a:r>
            <a:r>
              <a:rPr lang="en-US" dirty="0" smtClean="0">
                <a:hlinkClick r:id="rId5"/>
              </a:rPr>
              <a:t>socialsecurity.gov</a:t>
            </a:r>
            <a:r>
              <a:rPr lang="en-US" dirty="0" smtClean="0"/>
              <a:t>    </a:t>
            </a:r>
          </a:p>
          <a:p>
            <a:pPr marL="177541" indent="-178527" defTabSz="952144">
              <a:lnSpc>
                <a:spcPct val="110000"/>
              </a:lnSpc>
              <a:spcBef>
                <a:spcPts val="624"/>
              </a:spcBef>
              <a:buFont typeface="Wingdings" panose="05000000000000000000" pitchFamily="2" charset="2"/>
              <a:buChar char="§"/>
              <a:defRPr/>
            </a:pPr>
            <a:r>
              <a:rPr lang="en-US" dirty="0" smtClean="0"/>
              <a:t>CMS </a:t>
            </a:r>
            <a:r>
              <a:rPr lang="en-US" dirty="0"/>
              <a:t>National Training Program </a:t>
            </a:r>
            <a:r>
              <a:rPr lang="en-US" dirty="0" smtClean="0"/>
              <a:t>- </a:t>
            </a:r>
            <a:r>
              <a:rPr lang="en-US" dirty="0" smtClean="0">
                <a:hlinkClick r:id="rId6"/>
              </a:rPr>
              <a:t>CMS.gov/Outreach-and-Education/Training</a:t>
            </a:r>
            <a:r>
              <a:rPr lang="en-US" dirty="0">
                <a:hlinkClick r:id="rId6"/>
              </a:rPr>
              <a:t>/ CMSNationalTrainingProgram/index.html </a:t>
            </a:r>
            <a:endParaRPr lang="en-US" dirty="0"/>
          </a:p>
          <a:p>
            <a:pPr defTabSz="952144">
              <a:lnSpc>
                <a:spcPct val="110000"/>
              </a:lnSpc>
              <a:spcBef>
                <a:spcPts val="615"/>
              </a:spcBef>
              <a:defRPr/>
            </a:pPr>
            <a:r>
              <a:rPr lang="en-US" b="1" baseline="0" dirty="0" smtClean="0"/>
              <a:t>NOTE</a:t>
            </a:r>
            <a:r>
              <a:rPr lang="en-US" b="1" baseline="0" dirty="0"/>
              <a:t>:</a:t>
            </a:r>
            <a:r>
              <a:rPr lang="en-US" baseline="0" dirty="0"/>
              <a:t> A complete list is available at </a:t>
            </a:r>
            <a:r>
              <a:rPr lang="en-US" u="sng" dirty="0">
                <a:hlinkClick r:id="rId7"/>
              </a:rPr>
              <a:t>Web Resources Job Aid</a:t>
            </a:r>
            <a:r>
              <a:rPr lang="en-US" dirty="0"/>
              <a:t>.</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38</a:t>
            </a:fld>
            <a:endParaRPr lang="en-US" dirty="0"/>
          </a:p>
        </p:txBody>
      </p:sp>
    </p:spTree>
    <p:extLst>
      <p:ext uri="{BB962C8B-B14F-4D97-AF65-F5344CB8AC3E}">
        <p14:creationId xmlns:p14="http://schemas.microsoft.com/office/powerpoint/2010/main" val="1880967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5" y="4381103"/>
            <a:ext cx="5779329" cy="4150519"/>
          </a:xfrm>
        </p:spPr>
        <p:txBody>
          <a:bodyPr>
            <a:normAutofit/>
          </a:bodyPr>
          <a:lstStyle/>
          <a:p>
            <a:r>
              <a:rPr lang="en-US" dirty="0"/>
              <a:t>This training module is provided by the CMS National Training Program (NTP).</a:t>
            </a:r>
          </a:p>
          <a:p>
            <a:r>
              <a:rPr lang="en-US" dirty="0"/>
              <a:t>To view all available CMS NTP materials, including additional training modules, job aids, educational activities, and webinar and workshop schedules, or to subscribe to our email list, visit </a:t>
            </a:r>
            <a:r>
              <a:rPr lang="en-US" u="sng" dirty="0"/>
              <a:t>CMS.gov/outreach-and-education/training/cmsnationaltrainingprogram</a:t>
            </a:r>
            <a:r>
              <a:rPr lang="en-US" dirty="0"/>
              <a:t>. For questions about these training products, email </a:t>
            </a:r>
            <a:r>
              <a:rPr lang="en-US" u="sng" dirty="0"/>
              <a:t>training@cms.hhs.gov</a:t>
            </a:r>
            <a:r>
              <a:rPr lang="en-US" dirty="0"/>
              <a:t>.</a:t>
            </a:r>
          </a:p>
          <a:p>
            <a:endParaRPr lang="en-US" dirty="0"/>
          </a:p>
          <a:p>
            <a:endParaRPr lang="en-US" dirty="0"/>
          </a:p>
          <a:p>
            <a:endParaRPr lang="en-US" dirty="0"/>
          </a:p>
          <a:p>
            <a:pPr marL="171928" indent="-171928">
              <a:buAutoNum type="arabicPeriod" startAt="5"/>
            </a:pPr>
            <a:endParaRPr lang="en-US" dirty="0"/>
          </a:p>
        </p:txBody>
      </p:sp>
      <p:sp>
        <p:nvSpPr>
          <p:cNvPr id="4" name="Date Placeholder 3"/>
          <p:cNvSpPr>
            <a:spLocks noGrp="1"/>
          </p:cNvSpPr>
          <p:nvPr>
            <p:ph type="dt" idx="10"/>
          </p:nvPr>
        </p:nvSpPr>
        <p:spPr/>
        <p:txBody>
          <a:bodyPr/>
          <a:lstStyle/>
          <a:p>
            <a:r>
              <a:rPr lang="en-US" dirty="0" smtClean="0">
                <a:latin typeface="Calibri" panose="020F0502020204030204" pitchFamily="34" charset="0"/>
              </a:rPr>
              <a:t>July 2016</a:t>
            </a:r>
            <a:endParaRPr lang="en-US" dirty="0">
              <a:latin typeface="Calibri" panose="020F0502020204030204" pitchFamily="34" charset="0"/>
            </a:endParaRPr>
          </a:p>
        </p:txBody>
      </p:sp>
      <p:sp>
        <p:nvSpPr>
          <p:cNvPr id="6" name="Slide Number Placeholder 5"/>
          <p:cNvSpPr>
            <a:spLocks noGrp="1"/>
          </p:cNvSpPr>
          <p:nvPr>
            <p:ph type="sldNum" sz="quarter" idx="12"/>
          </p:nvPr>
        </p:nvSpPr>
        <p:spPr/>
        <p:txBody>
          <a:bodyPr/>
          <a:lstStyle/>
          <a:p>
            <a:fld id="{EFA87BB9-CDB7-42F1-A4FD-32CAE01FAC8B}" type="slidenum">
              <a:rPr lang="en-US" smtClean="0"/>
              <a:pPr/>
              <a:t>39</a:t>
            </a:fld>
            <a:endParaRPr lang="en-US" dirty="0"/>
          </a:p>
        </p:txBody>
      </p:sp>
      <p:sp>
        <p:nvSpPr>
          <p:cNvPr id="5" name="Footer Placeholder 4"/>
          <p:cNvSpPr>
            <a:spLocks noGrp="1"/>
          </p:cNvSpPr>
          <p:nvPr>
            <p:ph type="ftr" sz="quarter" idx="13"/>
          </p:nvPr>
        </p:nvSpPr>
        <p:spPr/>
        <p:txBody>
          <a:bodyPr/>
          <a:lstStyle/>
          <a:p>
            <a:r>
              <a:rPr lang="en-US" dirty="0"/>
              <a:t>Medicare and the Marketplace</a:t>
            </a:r>
          </a:p>
        </p:txBody>
      </p:sp>
    </p:spTree>
    <p:extLst>
      <p:ext uri="{BB962C8B-B14F-4D97-AF65-F5344CB8AC3E}">
        <p14:creationId xmlns:p14="http://schemas.microsoft.com/office/powerpoint/2010/main" val="58839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24"/>
              </a:spcBef>
            </a:pPr>
            <a:r>
              <a:rPr lang="en-US" dirty="0"/>
              <a:t>If you’re already getting Social Security benefits (for example, getting early retirement at least 4 months before you turn 65), you’ll automatically be enrolled in Medicare Part A </a:t>
            </a:r>
            <a:r>
              <a:rPr lang="en-US" dirty="0" smtClean="0"/>
              <a:t>(Hospital Insurance) and </a:t>
            </a:r>
            <a:r>
              <a:rPr lang="en-US" dirty="0"/>
              <a:t>Part </a:t>
            </a:r>
            <a:r>
              <a:rPr lang="en-US" dirty="0" smtClean="0"/>
              <a:t>B (Medical Insurance) </a:t>
            </a:r>
            <a:r>
              <a:rPr lang="en-US" dirty="0"/>
              <a:t>without an additional application. You’ll get your Initial Enrollment Period package, which includes your Medicare card and other information, about 3 months before you turn 65 (coverage begins the first day of the month you turn 65), or 3 months before your 25th month of disability benefits (coverage begins your 25</a:t>
            </a:r>
            <a:r>
              <a:rPr lang="en-US" baseline="0" dirty="0"/>
              <a:t>th</a:t>
            </a:r>
            <a:r>
              <a:rPr lang="en-US" dirty="0"/>
              <a:t> month of disability benefits). </a:t>
            </a:r>
          </a:p>
          <a:p>
            <a:pPr>
              <a:spcBef>
                <a:spcPts val="624"/>
              </a:spcBef>
            </a:pPr>
            <a:r>
              <a:rPr lang="en-US" dirty="0" smtClean="0"/>
              <a:t>If </a:t>
            </a:r>
            <a:r>
              <a:rPr lang="en-US" dirty="0"/>
              <a:t>you’re not getting retirement benefits from Social Security or the Railroad</a:t>
            </a:r>
            <a:r>
              <a:rPr lang="en-US" baseline="0" dirty="0"/>
              <a:t> Retirement Board (</a:t>
            </a:r>
            <a:r>
              <a:rPr lang="en-US" dirty="0"/>
              <a:t>RRB), you must sign up to get Medicare. We’ll talk about the periods when you can enroll later.</a:t>
            </a:r>
            <a:r>
              <a:rPr lang="en-US" i="1" dirty="0"/>
              <a:t> </a:t>
            </a:r>
            <a:endParaRPr lang="en-US" dirty="0"/>
          </a:p>
          <a:p>
            <a:pPr>
              <a:spcBef>
                <a:spcPts val="624"/>
              </a:spcBef>
            </a:pPr>
            <a:r>
              <a:rPr lang="en-US" b="1" dirty="0"/>
              <a:t>NOTE</a:t>
            </a:r>
            <a:r>
              <a:rPr lang="en-US" dirty="0"/>
              <a:t>: If you live in Puerto Rico and get benefits from Social Security or the RRB, you’ll automatically get Part A the first day of the month you turn 65 or after you get disability benefits for 24 months. However, if you want Part B, you’ll need to sign up for it. If you don’t sign up for Part B when you’re first eligible, you may have to pay a late enrollment penalty for as long as you have Part B. Contact your local Social Security office or the RRB for more information.</a:t>
            </a:r>
          </a:p>
          <a:p>
            <a:pPr>
              <a:spcBef>
                <a:spcPts val="624"/>
              </a:spcBef>
            </a:pPr>
            <a:r>
              <a:rPr lang="en-US" b="1" dirty="0"/>
              <a:t>NOTE</a:t>
            </a:r>
            <a:r>
              <a:rPr lang="en-US" dirty="0"/>
              <a:t>:</a:t>
            </a:r>
            <a:r>
              <a:rPr lang="en-US" i="1" dirty="0"/>
              <a:t> </a:t>
            </a:r>
            <a:r>
              <a:rPr lang="en-US" dirty="0"/>
              <a:t>“Welcome to Medicare,” CMS Product No. 11095, is pictured on this slide. It's part of the Initial Enrollment Period package. Visit </a:t>
            </a:r>
            <a:r>
              <a:rPr lang="en-US" u="sng" dirty="0">
                <a:hlinkClick r:id="rId3"/>
              </a:rPr>
              <a:t>Medicare.gov/Pubs/pdf/11095.pdf</a:t>
            </a:r>
            <a:r>
              <a:rPr lang="en-US" dirty="0"/>
              <a:t>.</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4</a:t>
            </a:fld>
            <a:endParaRPr lang="en-US" dirty="0"/>
          </a:p>
        </p:txBody>
      </p:sp>
    </p:spTree>
    <p:extLst>
      <p:ext uri="{BB962C8B-B14F-4D97-AF65-F5344CB8AC3E}">
        <p14:creationId xmlns:p14="http://schemas.microsoft.com/office/powerpoint/2010/main" val="196466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919" indent="-173919">
              <a:spcBef>
                <a:spcPts val="624"/>
              </a:spcBef>
              <a:buFont typeface="Arial" panose="020B0604020202020204" pitchFamily="34" charset="0"/>
              <a:buChar char="•"/>
            </a:pPr>
            <a:r>
              <a:rPr lang="en-US" dirty="0"/>
              <a:t>If you aren’t getting Social Security or Railroad Retirement Board (RRB) benefits at least 4 months before you turn 65 (for instance, because you’re still working), you’ll need to sign up for Part A (even if you’re eligible to get Part A free) and Part B. You should contact Social Security to apply</a:t>
            </a:r>
            <a:r>
              <a:rPr lang="en-US" baseline="0" dirty="0"/>
              <a:t> for Medicare </a:t>
            </a:r>
            <a:r>
              <a:rPr lang="en-US" dirty="0"/>
              <a:t>3 months before you turn 65. If you worked for a railroad, contact the RRB to sign up. You don’t have to be retired to get Medicare. </a:t>
            </a:r>
          </a:p>
          <a:p>
            <a:pPr marL="173919" indent="-173919">
              <a:spcBef>
                <a:spcPts val="624"/>
              </a:spcBef>
              <a:buFont typeface="Arial" panose="020B0604020202020204" pitchFamily="34" charset="0"/>
              <a:buChar char="•"/>
            </a:pPr>
            <a:r>
              <a:rPr lang="en-US" dirty="0"/>
              <a:t>For persons born in 1938 or later, their Social Security benefit may be affected by a provision that raises the age at which </a:t>
            </a:r>
            <a:r>
              <a:rPr lang="en-US" i="1" u="none" dirty="0"/>
              <a:t>full</a:t>
            </a:r>
            <a:r>
              <a:rPr lang="en-US" dirty="0"/>
              <a:t> Social Security benefits are payable.</a:t>
            </a:r>
            <a:endParaRPr lang="en-US" b="0" dirty="0"/>
          </a:p>
          <a:p>
            <a:pPr marL="173919" indent="-173919">
              <a:spcBef>
                <a:spcPts val="624"/>
              </a:spcBef>
              <a:buFont typeface="Arial" panose="020B0604020202020204" pitchFamily="34" charset="0"/>
              <a:buChar char="•"/>
            </a:pPr>
            <a:r>
              <a:rPr lang="en-US" dirty="0"/>
              <a:t>Social Security benefits will gradually increase from 65 to 67 over a 22-year period beginning in 2000 for those retiring at 62.</a:t>
            </a:r>
          </a:p>
          <a:p>
            <a:pPr marL="173919" indent="-173919">
              <a:spcBef>
                <a:spcPts val="624"/>
              </a:spcBef>
              <a:buFont typeface="Arial" panose="020B0604020202020204" pitchFamily="34" charset="0"/>
              <a:buChar char="•"/>
            </a:pPr>
            <a:r>
              <a:rPr lang="en-US" dirty="0"/>
              <a:t>You can calculate your age for collecting </a:t>
            </a:r>
            <a:r>
              <a:rPr lang="en-US" i="1" u="none" dirty="0"/>
              <a:t>full </a:t>
            </a:r>
            <a:r>
              <a:rPr lang="en-US" dirty="0"/>
              <a:t>Social Security retirement benefits at </a:t>
            </a:r>
            <a:r>
              <a:rPr lang="en-US" u="sng" dirty="0">
                <a:hlinkClick r:id="rId3"/>
              </a:rPr>
              <a:t>SSA.gov/retirement/ageincrease.htm</a:t>
            </a:r>
            <a:r>
              <a:rPr lang="en-US" dirty="0"/>
              <a:t>.</a:t>
            </a:r>
          </a:p>
          <a:p>
            <a:pPr marL="173919" indent="-173919">
              <a:spcBef>
                <a:spcPts val="624"/>
              </a:spcBef>
              <a:buFont typeface="Arial" panose="020B0604020202020204" pitchFamily="34" charset="0"/>
              <a:buChar char="•"/>
            </a:pPr>
            <a:r>
              <a:rPr lang="en-US" dirty="0"/>
              <a:t>For those who retired or will retire at 62, you get partial benefits. </a:t>
            </a:r>
          </a:p>
          <a:p>
            <a:pPr marL="173919" indent="-173919">
              <a:spcBef>
                <a:spcPts val="624"/>
              </a:spcBef>
              <a:buFont typeface="Arial" panose="020B0604020202020204" pitchFamily="34" charset="0"/>
              <a:buChar char="•"/>
            </a:pPr>
            <a:r>
              <a:rPr lang="en-US" dirty="0"/>
              <a:t>The earliest a person can start receiving reduced Social Security retirement benefits remains 62.</a:t>
            </a:r>
            <a:r>
              <a:rPr lang="en-US" b="0" dirty="0"/>
              <a:t> </a:t>
            </a:r>
          </a:p>
          <a:p>
            <a:pPr>
              <a:spcBef>
                <a:spcPts val="624"/>
              </a:spcBef>
            </a:pPr>
            <a:r>
              <a:rPr lang="en-US" dirty="0"/>
              <a:t>For more </a:t>
            </a:r>
            <a:r>
              <a:rPr lang="en-US" dirty="0" smtClean="0"/>
              <a:t>information, </a:t>
            </a:r>
            <a:r>
              <a:rPr lang="en-US" dirty="0"/>
              <a:t>visit </a:t>
            </a:r>
            <a:r>
              <a:rPr lang="en-US" u="sng" dirty="0">
                <a:hlinkClick r:id="rId3"/>
              </a:rPr>
              <a:t>SSA.gov</a:t>
            </a:r>
            <a:r>
              <a:rPr lang="en-US" u="sng" dirty="0">
                <a:solidFill>
                  <a:srgbClr val="00338E"/>
                </a:solidFill>
                <a:hlinkClick r:id="rId4"/>
              </a:rPr>
              <a:t>/pressoffice/IncRetAge.html</a:t>
            </a:r>
            <a:r>
              <a:rPr lang="en-US" dirty="0"/>
              <a:t>.</a:t>
            </a:r>
            <a:endParaRPr lang="en-US" u="none" dirty="0"/>
          </a:p>
          <a:p>
            <a:pPr>
              <a:spcBef>
                <a:spcPts val="624"/>
              </a:spcBef>
            </a:pPr>
            <a:r>
              <a:rPr lang="en-US" b="1" dirty="0"/>
              <a:t>NOTE: </a:t>
            </a:r>
            <a:r>
              <a:rPr lang="en-US" dirty="0"/>
              <a:t>Although the age to receive full Social Security benefits is increasing, Medicare benefit eligibility still begins at 65.</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5</a:t>
            </a:fld>
            <a:endParaRPr lang="en-US" dirty="0"/>
          </a:p>
        </p:txBody>
      </p:sp>
    </p:spTree>
    <p:extLst>
      <p:ext uri="{BB962C8B-B14F-4D97-AF65-F5344CB8AC3E}">
        <p14:creationId xmlns:p14="http://schemas.microsoft.com/office/powerpoint/2010/main" val="3406433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0000"/>
              </a:lnSpc>
              <a:spcBef>
                <a:spcPts val="624"/>
              </a:spcBef>
            </a:pPr>
            <a:r>
              <a:rPr lang="en-US" dirty="0"/>
              <a:t>Your first and most important chance to enroll in Medicare, especially Part B, is during your Initial Enrollment Period (IEP). Your IEP lasts 7 months. It begins 3 months before you turn 65 and ends 3 months after you turn 65.</a:t>
            </a:r>
          </a:p>
          <a:p>
            <a:pPr>
              <a:lnSpc>
                <a:spcPct val="110000"/>
              </a:lnSpc>
              <a:spcBef>
                <a:spcPts val="624"/>
              </a:spcBef>
            </a:pPr>
            <a:r>
              <a:rPr lang="en-US" b="1" dirty="0"/>
              <a:t>NOTE:</a:t>
            </a:r>
            <a:r>
              <a:rPr lang="en-US" dirty="0"/>
              <a:t> If your birthday is on the 1</a:t>
            </a:r>
            <a:r>
              <a:rPr lang="en-US" baseline="0" dirty="0"/>
              <a:t>st </a:t>
            </a:r>
            <a:r>
              <a:rPr lang="en-US" dirty="0"/>
              <a:t>of the month, your IEP is 1 month earlier. This means that your IEP begins 4 months before your turn 65 and ends 2 months after you turn 65.</a:t>
            </a:r>
          </a:p>
          <a:p>
            <a:pPr>
              <a:lnSpc>
                <a:spcPct val="110000"/>
              </a:lnSpc>
              <a:spcBef>
                <a:spcPts val="624"/>
              </a:spcBef>
            </a:pPr>
            <a:r>
              <a:rPr lang="en-US" dirty="0" smtClean="0"/>
              <a:t>First</a:t>
            </a:r>
            <a:r>
              <a:rPr lang="en-US" dirty="0"/>
              <a:t>, we’ll talk about enrolling in Part A: </a:t>
            </a:r>
          </a:p>
          <a:p>
            <a:pPr marL="174625" lvl="1" indent="-173038">
              <a:lnSpc>
                <a:spcPct val="110000"/>
              </a:lnSpc>
              <a:spcBef>
                <a:spcPts val="624"/>
              </a:spcBef>
              <a:buFont typeface="Arial" panose="020B0604020202020204" pitchFamily="34" charset="0"/>
              <a:buChar char="•"/>
            </a:pPr>
            <a:r>
              <a:rPr lang="en-US" dirty="0"/>
              <a:t>If you're eligible for </a:t>
            </a:r>
            <a:r>
              <a:rPr lang="en-US" b="1" dirty="0"/>
              <a:t>free</a:t>
            </a:r>
            <a:r>
              <a:rPr lang="en-US" dirty="0"/>
              <a:t> Part A, you can enroll in Part A once your IEP begins (3 months before you turn 65) and any month afterward. You usually don't pay a monthly </a:t>
            </a:r>
            <a:r>
              <a:rPr lang="en-US" dirty="0" smtClean="0"/>
              <a:t>premium</a:t>
            </a:r>
            <a:r>
              <a:rPr lang="en-US" dirty="0"/>
              <a:t> for </a:t>
            </a:r>
            <a:r>
              <a:rPr lang="en-US" dirty="0" smtClean="0"/>
              <a:t>Medicare Part A </a:t>
            </a:r>
            <a:r>
              <a:rPr lang="en-US" dirty="0"/>
              <a:t> coverage if you or your spouse paid Medicare taxes while working. This is sometimes called "premium-free Part A."</a:t>
            </a:r>
          </a:p>
          <a:p>
            <a:pPr marL="174625" lvl="1" indent="-173038">
              <a:lnSpc>
                <a:spcPct val="110000"/>
              </a:lnSpc>
              <a:spcBef>
                <a:spcPts val="624"/>
              </a:spcBef>
              <a:buFont typeface="Arial" panose="020B0604020202020204" pitchFamily="34" charset="0"/>
              <a:buChar char="•"/>
            </a:pPr>
            <a:r>
              <a:rPr lang="en-US" dirty="0"/>
              <a:t>If you're not eligible for free Part </a:t>
            </a:r>
            <a:r>
              <a:rPr lang="en-US" dirty="0" smtClean="0"/>
              <a:t>A because you or your spouse didn’t pay Medicare taxes, you </a:t>
            </a:r>
            <a:r>
              <a:rPr lang="en-US" dirty="0"/>
              <a:t>have to pay a premium for Part A, you can only enroll in Part A during your IEP or during the limited Part B enrollment periods. </a:t>
            </a:r>
          </a:p>
          <a:p>
            <a:pPr marL="174625" indent="-173038">
              <a:lnSpc>
                <a:spcPct val="110000"/>
              </a:lnSpc>
              <a:spcBef>
                <a:spcPts val="624"/>
              </a:spcBef>
            </a:pPr>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6</a:t>
            </a:fld>
            <a:endParaRPr lang="en-US" dirty="0"/>
          </a:p>
        </p:txBody>
      </p:sp>
    </p:spTree>
    <p:extLst>
      <p:ext uri="{BB962C8B-B14F-4D97-AF65-F5344CB8AC3E}">
        <p14:creationId xmlns:p14="http://schemas.microsoft.com/office/powerpoint/2010/main" val="279999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110000"/>
              </a:lnSpc>
              <a:spcBef>
                <a:spcPts val="624"/>
              </a:spcBef>
            </a:pPr>
            <a:r>
              <a:rPr lang="en-US" dirty="0"/>
              <a:t>The first time you can enroll in Medicare is at the beginning of your IEP. Again, your IEP begins 3 months before you turn 65 and ends 3 months after you turn 65. </a:t>
            </a:r>
          </a:p>
          <a:p>
            <a:pPr>
              <a:lnSpc>
                <a:spcPct val="110000"/>
              </a:lnSpc>
              <a:spcBef>
                <a:spcPts val="624"/>
              </a:spcBef>
            </a:pPr>
            <a:r>
              <a:rPr lang="en-US" dirty="0" smtClean="0"/>
              <a:t>During </a:t>
            </a:r>
            <a:r>
              <a:rPr lang="en-US" dirty="0"/>
              <a:t>your IEP, you can enroll in Part A and Part B. We’ll talk about Part B and premium Part A first. Only people who don’t qualify for free Part A must pay a premium for Part A coverage. You must pay a monthly premium for both Part B and premium Part A coverage. </a:t>
            </a:r>
          </a:p>
          <a:p>
            <a:pPr>
              <a:lnSpc>
                <a:spcPct val="110000"/>
              </a:lnSpc>
              <a:spcBef>
                <a:spcPts val="624"/>
              </a:spcBef>
            </a:pPr>
            <a:r>
              <a:rPr lang="en-US" dirty="0"/>
              <a:t>Your Part B (or premium Part A) coverage will start based on when you enroll in it. If you enroll during the first 3 months of your IEP (the 3 months before the month you turn 65), your Part B coverage will begin the first of the month you turn 65.</a:t>
            </a:r>
          </a:p>
          <a:p>
            <a:pPr>
              <a:lnSpc>
                <a:spcPct val="110000"/>
              </a:lnSpc>
              <a:spcBef>
                <a:spcPts val="624"/>
              </a:spcBef>
            </a:pPr>
            <a:r>
              <a:rPr lang="en-US" dirty="0" smtClean="0"/>
              <a:t>If </a:t>
            </a:r>
            <a:r>
              <a:rPr lang="en-US" dirty="0"/>
              <a:t>you enroll the month you turn 65, your coverage will begin the first of the next month.</a:t>
            </a:r>
          </a:p>
          <a:p>
            <a:pPr>
              <a:lnSpc>
                <a:spcPct val="110000"/>
              </a:lnSpc>
              <a:spcBef>
                <a:spcPts val="624"/>
              </a:spcBef>
            </a:pPr>
            <a:r>
              <a:rPr lang="en-US" dirty="0"/>
              <a:t>If you enroll in the last 3 months of your IEP (the 3 months after you turn 65), your coverage will begin 2 to 3 months after you turn 65. These delays are required by law. If you don't enroll in Part B (or premium Part A) during your IEP, you may have to pay a lifetime penalty.</a:t>
            </a:r>
          </a:p>
          <a:p>
            <a:pPr>
              <a:lnSpc>
                <a:spcPct val="110000"/>
              </a:lnSpc>
              <a:spcBef>
                <a:spcPts val="624"/>
              </a:spcBef>
            </a:pPr>
            <a:r>
              <a:rPr lang="en-US" dirty="0" smtClean="0"/>
              <a:t>If </a:t>
            </a:r>
            <a:r>
              <a:rPr lang="en-US" dirty="0"/>
              <a:t>you're eligible for free Part A, you can enroll in only Part A at any time after your IEP starts. If you enroll in free Part A during any month of your IEP or 2 months after your IEP ends, your Part A coverage will begin the first of the month you turn 65. </a:t>
            </a:r>
          </a:p>
          <a:p>
            <a:pPr>
              <a:lnSpc>
                <a:spcPct val="110000"/>
              </a:lnSpc>
              <a:spcBef>
                <a:spcPts val="624"/>
              </a:spcBef>
            </a:pPr>
            <a:r>
              <a:rPr lang="en-US" dirty="0"/>
              <a:t>If you enroll in free Part A later, your Part A coverage will start 6 months back from the date Social Security determines you're eligible. This is also required by law. You can't pick your free Part A start date. The date free Part A begins is important to people who contribute to a Health Savings Account (HSA) because</a:t>
            </a:r>
            <a:r>
              <a:rPr lang="en-US" baseline="0" dirty="0"/>
              <a:t> they can’t deposit money in their HSA for 6 months before their Part A start date.</a:t>
            </a:r>
            <a:endParaRPr lang="en-US" dirty="0"/>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7</a:t>
            </a:fld>
            <a:endParaRPr lang="en-US" dirty="0"/>
          </a:p>
        </p:txBody>
      </p:sp>
    </p:spTree>
    <p:extLst>
      <p:ext uri="{BB962C8B-B14F-4D97-AF65-F5344CB8AC3E}">
        <p14:creationId xmlns:p14="http://schemas.microsoft.com/office/powerpoint/2010/main" val="114733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33"/>
              </a:spcBef>
            </a:pPr>
            <a:r>
              <a:rPr lang="en-US" dirty="0"/>
              <a:t>If you didn’t sign up for Part B (or premium Part A) during your Initial Enrollment Period (IEP), you can enroll during the General Enrollment Period (GEP). For most people who don’t enroll during their IEP, this is their only chance to enroll in Part B. </a:t>
            </a:r>
          </a:p>
          <a:p>
            <a:pPr>
              <a:spcBef>
                <a:spcPts val="633"/>
              </a:spcBef>
            </a:pPr>
            <a:r>
              <a:rPr lang="en-US" dirty="0" smtClean="0"/>
              <a:t>The </a:t>
            </a:r>
            <a:r>
              <a:rPr lang="en-US" dirty="0"/>
              <a:t>GEP occurs each year. It begins January 1 and ends March 31. If you enroll in the GEP, your coverage will start on July 1. This is required by law. In addition, if more than 12 months passed since you turned 65, you'll likely have to pay a lifetime penalty that is added to your monthly Part B premium. This means that your monthly premium will be higher than if you signed up during your IEP. The longer you go without the coverage, the higher the penalty. </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8</a:t>
            </a:fld>
            <a:endParaRPr lang="en-US" dirty="0"/>
          </a:p>
        </p:txBody>
      </p:sp>
    </p:spTree>
    <p:extLst>
      <p:ext uri="{BB962C8B-B14F-4D97-AF65-F5344CB8AC3E}">
        <p14:creationId xmlns:p14="http://schemas.microsoft.com/office/powerpoint/2010/main" val="344155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57200" y="4381104"/>
            <a:ext cx="6019800" cy="4150519"/>
          </a:xfrm>
        </p:spPr>
        <p:txBody>
          <a:bodyPr>
            <a:normAutofit fontScale="92500" lnSpcReduction="20000"/>
          </a:bodyPr>
          <a:lstStyle/>
          <a:p>
            <a:pPr>
              <a:lnSpc>
                <a:spcPct val="110000"/>
              </a:lnSpc>
              <a:spcBef>
                <a:spcPts val="633"/>
              </a:spcBef>
            </a:pPr>
            <a:r>
              <a:rPr lang="en-US" dirty="0"/>
              <a:t>There are very few Special Enrollment Periods (SEPs) for Part B and premium Part A enrollment allowed by law. Most people don't qualify for an SEP. However, if you're still working, you may be eligible. </a:t>
            </a:r>
            <a:r>
              <a:rPr lang="en-US" dirty="0" smtClean="0"/>
              <a:t>An </a:t>
            </a:r>
            <a:r>
              <a:rPr lang="en-US" dirty="0"/>
              <a:t>SEP allows you to enroll after your Initial Enrollment Period (IEP) and not wait for the General Enrollment Period (GEP). And, you won’t have to pay a penalty</a:t>
            </a:r>
            <a:r>
              <a:rPr lang="en-US" dirty="0" smtClean="0"/>
              <a:t>. If </a:t>
            </a:r>
            <a:r>
              <a:rPr lang="en-US" dirty="0"/>
              <a:t>you didn’t sign up for Part B (or premium Part A) during your IEP, you may be able to enroll during the SEP. This SEP is limited.</a:t>
            </a:r>
          </a:p>
          <a:p>
            <a:pPr>
              <a:lnSpc>
                <a:spcPct val="110000"/>
              </a:lnSpc>
              <a:spcBef>
                <a:spcPts val="633"/>
              </a:spcBef>
            </a:pPr>
            <a:r>
              <a:rPr lang="en-US" dirty="0"/>
              <a:t>To be eligible, you must have group health plan coverage based on active, current employment. If you're 65 or older, you must get this employer-sponsored coverage based on your or your spouse’s current employment. If you have Medicare based on disability, you can also have employer-sponsored coverage based on a member’s current employment.</a:t>
            </a:r>
          </a:p>
          <a:p>
            <a:pPr>
              <a:lnSpc>
                <a:spcPct val="110000"/>
              </a:lnSpc>
              <a:spcBef>
                <a:spcPts val="633"/>
              </a:spcBef>
            </a:pPr>
            <a:r>
              <a:rPr lang="en-US" dirty="0"/>
              <a:t>It's important to note that COBRA, retiree coverage, long-term worker’s compensation, or VA coverage isn't considered active, current employment.</a:t>
            </a:r>
          </a:p>
          <a:p>
            <a:pPr>
              <a:lnSpc>
                <a:spcPct val="110000"/>
              </a:lnSpc>
              <a:spcBef>
                <a:spcPts val="633"/>
              </a:spcBef>
            </a:pPr>
            <a:r>
              <a:rPr lang="en-US" dirty="0"/>
              <a:t>To qualify for the SEP, you must have this group health plan coverage for all the months you were eligible to enroll in Part B, but didn’t. For most people, this means you had group health plan coverage since you turned 65.</a:t>
            </a:r>
          </a:p>
          <a:p>
            <a:pPr>
              <a:lnSpc>
                <a:spcPct val="110000"/>
              </a:lnSpc>
              <a:spcBef>
                <a:spcPts val="633"/>
              </a:spcBef>
            </a:pPr>
            <a:r>
              <a:rPr lang="en-US" dirty="0"/>
              <a:t>You can enroll using the SEP at any time while you have group health plan coverage based on active, current employment. If you lose either the group health plan coverage </a:t>
            </a:r>
            <a:r>
              <a:rPr lang="en-US" b="1" dirty="0"/>
              <a:t>or</a:t>
            </a:r>
            <a:r>
              <a:rPr lang="en-US" dirty="0"/>
              <a:t> the current employment, you have 8 months to enroll. If you don’t enroll within the 8 months, you'll have to wait until the next GEP to enroll, you'll have a gap in your </a:t>
            </a:r>
            <a:r>
              <a:rPr lang="en-US" dirty="0" smtClean="0"/>
              <a:t>coverage, </a:t>
            </a:r>
            <a:r>
              <a:rPr lang="en-US" dirty="0"/>
              <a:t>and you may have to pay a penalty.</a:t>
            </a:r>
          </a:p>
          <a:p>
            <a:pPr>
              <a:lnSpc>
                <a:spcPct val="110000"/>
              </a:lnSpc>
              <a:spcBef>
                <a:spcPts val="633"/>
              </a:spcBef>
            </a:pPr>
            <a:r>
              <a:rPr lang="en-US" dirty="0" smtClean="0"/>
              <a:t>Marketplace consumers can choose to delay Medicare and stay enrolled with the Marketplace, but terminating Marketplace coverage doesn’t provide an SEP to enroll in Medicare.  As we’ll discuss further, there are important considerations to keep in mind including designated Medicare enrollment periods and possible late enrollment penalties.  We’ll </a:t>
            </a:r>
            <a:r>
              <a:rPr lang="en-US" dirty="0"/>
              <a:t>talk more about making the decision to delay Part B enrollment later.</a:t>
            </a:r>
          </a:p>
          <a:p>
            <a:endParaRPr lang="en-US" dirty="0"/>
          </a:p>
        </p:txBody>
      </p:sp>
      <p:sp>
        <p:nvSpPr>
          <p:cNvPr id="4" name="Date Placeholder 3"/>
          <p:cNvSpPr>
            <a:spLocks noGrp="1"/>
          </p:cNvSpPr>
          <p:nvPr>
            <p:ph type="dt" idx="10"/>
          </p:nvPr>
        </p:nvSpPr>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5E64BDDF-6235-4F77-BA63-72C44C840117}" type="slidenum">
              <a:rPr lang="en-US" smtClean="0"/>
              <a:t>9</a:t>
            </a:fld>
            <a:endParaRPr lang="en-US" dirty="0"/>
          </a:p>
        </p:txBody>
      </p:sp>
    </p:spTree>
    <p:extLst>
      <p:ext uri="{BB962C8B-B14F-4D97-AF65-F5344CB8AC3E}">
        <p14:creationId xmlns:p14="http://schemas.microsoft.com/office/powerpoint/2010/main" val="336395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mailto:training@cms.hhs.gov" TargetMode="External"/><Relationship Id="rId2" Type="http://schemas.openxmlformats.org/officeDocument/2006/relationships/hyperlink" Target="http://cms.gov/Outreach-and-Education/Training/CMSNationalTrainingProgram/" TargetMode="Externa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20nmtp@cms.hhs.gov" TargetMode="External"/><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hyperlink" Target="http://www.cms.gov/NationalMedicareTrainingProgra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1295400"/>
            <a:ext cx="4419600" cy="1524000"/>
          </a:xfrm>
        </p:spPr>
        <p:txBody>
          <a:bodyPr anchor="t"/>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54032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smtClean="0"/>
              <a:t>July 2016</a:t>
            </a:r>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sz="1200"/>
            </a:lvl1pPr>
          </a:lstStyle>
          <a:p>
            <a:pPr algn="ctr"/>
            <a:r>
              <a:rPr lang="en-US" dirty="0"/>
              <a:t>Medicare and the Marketplace</a:t>
            </a:r>
          </a:p>
        </p:txBody>
      </p:sp>
      <p:sp>
        <p:nvSpPr>
          <p:cNvPr id="5" name="Slide Number Placeholder 4"/>
          <p:cNvSpPr>
            <a:spLocks noGrp="1"/>
          </p:cNvSpPr>
          <p:nvPr>
            <p:ph type="sldNum" sz="quarter" idx="12"/>
          </p:nvPr>
        </p:nvSpPr>
        <p:spPr/>
        <p:txBody>
          <a:bodyPr/>
          <a:lstStyle/>
          <a:p>
            <a:fld id="{4C7DC1E6-81B2-456F-AAD5-518541D82B07}" type="slidenum">
              <a:rPr lang="en-US" smtClean="0"/>
              <a:pPr/>
              <a:t>‹#›</a:t>
            </a:fld>
            <a:endParaRPr lang="en-US" dirty="0"/>
          </a:p>
        </p:txBody>
      </p:sp>
    </p:spTree>
    <p:extLst>
      <p:ext uri="{BB962C8B-B14F-4D97-AF65-F5344CB8AC3E}">
        <p14:creationId xmlns:p14="http://schemas.microsoft.com/office/powerpoint/2010/main" val="49040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Yellow Bar">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456" y="1676400"/>
            <a:ext cx="8229600" cy="4525963"/>
          </a:xfrm>
        </p:spPr>
        <p:txBody>
          <a:bodyPr/>
          <a:lstStyle>
            <a:lvl1pPr marL="341313" indent="-341313">
              <a:buFont typeface="Wingdings" panose="05000000000000000000" pitchFamily="2" charset="2"/>
              <a:buChar char="§"/>
              <a:defRPr sz="3000">
                <a:latin typeface="Calibri" panose="020F0502020204030204" pitchFamily="34" charset="0"/>
                <a:cs typeface="Calibri" panose="020F0502020204030204" pitchFamily="34" charset="0"/>
              </a:defRPr>
            </a:lvl1pPr>
            <a:lvl2pPr marL="682625" indent="-287338">
              <a:buFont typeface="Arial" panose="020B0604020202020204" pitchFamily="34" charset="0"/>
              <a:buChar char="•"/>
              <a:defRPr sz="2600">
                <a:latin typeface="Calibri" panose="020F0502020204030204" pitchFamily="34" charset="0"/>
                <a:cs typeface="Calibri" panose="020F0502020204030204" pitchFamily="34" charset="0"/>
              </a:defRPr>
            </a:lvl2pPr>
            <a:lvl3pPr marL="1023938" indent="-341313">
              <a:buSzPct val="50000"/>
              <a:buFont typeface="Wingdings" panose="05000000000000000000" pitchFamily="2" charset="2"/>
              <a:buChar char="q"/>
              <a:defRPr sz="2600">
                <a:latin typeface="Calibri" panose="020F0502020204030204" pitchFamily="34" charset="0"/>
                <a:cs typeface="Calibri" panose="020F0502020204030204" pitchFamily="34" charset="0"/>
              </a:defRPr>
            </a:lvl3pPr>
            <a:lvl4pPr marL="1487488" indent="-395288">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txBox="1">
            <a:spLocks/>
          </p:cNvSpPr>
          <p:nvPr userDrawn="1"/>
        </p:nvSpPr>
        <p:spPr>
          <a:xfrm>
            <a:off x="5256" y="3291"/>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11" name="Title Placeholder 1"/>
          <p:cNvSpPr>
            <a:spLocks noGrp="1"/>
          </p:cNvSpPr>
          <p:nvPr>
            <p:ph type="title"/>
          </p:nvPr>
        </p:nvSpPr>
        <p:spPr>
          <a:xfrm>
            <a:off x="5256" y="35197"/>
            <a:ext cx="9144000" cy="1069430"/>
          </a:xfrm>
          <a:prstGeom prst="rect">
            <a:avLst/>
          </a:prstGeom>
        </p:spPr>
        <p:txBody>
          <a:bodyPr vert="horz" lIns="91440" tIns="45720" rIns="91440" bIns="45720" rtlCol="0" anchor="ctr">
            <a:normAutofit/>
          </a:bodyPr>
          <a:lstStyle>
            <a:lvl1pPr>
              <a:defRPr sz="3600" b="1"/>
            </a:lvl1pPr>
          </a:lstStyle>
          <a:p>
            <a:r>
              <a:rPr lang="en-US" dirty="0"/>
              <a:t>Click to edit Master title</a:t>
            </a:r>
          </a:p>
        </p:txBody>
      </p:sp>
      <p:sp>
        <p:nvSpPr>
          <p:cNvPr id="8" name="Date Placeholder 1"/>
          <p:cNvSpPr>
            <a:spLocks noGrp="1"/>
          </p:cNvSpPr>
          <p:nvPr>
            <p:ph type="dt" sz="half" idx="10"/>
          </p:nvPr>
        </p:nvSpPr>
        <p:spPr>
          <a:xfrm>
            <a:off x="457200" y="6340475"/>
            <a:ext cx="2133600" cy="365125"/>
          </a:xfrm>
          <a:prstGeom prst="rect">
            <a:avLst/>
          </a:prstGeom>
        </p:spPr>
        <p:txBody>
          <a:bodyPr/>
          <a:lstStyle>
            <a:lvl1pPr>
              <a:defRPr sz="1200">
                <a:solidFill>
                  <a:schemeClr val="tx1"/>
                </a:solidFill>
                <a:latin typeface="Calibri" panose="020F0502020204030204" pitchFamily="34" charset="0"/>
                <a:cs typeface="Calibri" panose="020F0502020204030204" pitchFamily="34" charset="0"/>
              </a:defRPr>
            </a:lvl1pPr>
          </a:lstStyle>
          <a:p>
            <a:r>
              <a:rPr lang="en-US" dirty="0" smtClean="0"/>
              <a:t>July 2016</a:t>
            </a:r>
            <a:endParaRPr lang="en-US" dirty="0"/>
          </a:p>
        </p:txBody>
      </p:sp>
      <p:sp>
        <p:nvSpPr>
          <p:cNvPr id="9" name="Footer Placeholder 2"/>
          <p:cNvSpPr>
            <a:spLocks noGrp="1"/>
          </p:cNvSpPr>
          <p:nvPr>
            <p:ph type="ftr" sz="quarter" idx="11"/>
          </p:nvPr>
        </p:nvSpPr>
        <p:spPr>
          <a:xfrm>
            <a:off x="2590800" y="6340475"/>
            <a:ext cx="3962400" cy="365125"/>
          </a:xfrm>
          <a:prstGeom prst="rect">
            <a:avLst/>
          </a:prstGeom>
        </p:spPr>
        <p:txBody>
          <a:bodyPr/>
          <a:lstStyle>
            <a:lvl1pPr algn="ctr">
              <a:defRPr sz="1200">
                <a:solidFill>
                  <a:schemeClr val="tx1"/>
                </a:solidFill>
                <a:latin typeface="Calibri" panose="020F0502020204030204" pitchFamily="34" charset="0"/>
                <a:cs typeface="Calibri" panose="020F0502020204030204" pitchFamily="34" charset="0"/>
              </a:defRPr>
            </a:lvl1pPr>
          </a:lstStyle>
          <a:p>
            <a:r>
              <a:rPr lang="en-US" dirty="0"/>
              <a:t>Medicare and the Marketplace</a:t>
            </a:r>
          </a:p>
        </p:txBody>
      </p:sp>
      <p:sp>
        <p:nvSpPr>
          <p:cNvPr id="10" name="Slide Number Placeholder 3"/>
          <p:cNvSpPr>
            <a:spLocks noGrp="1"/>
          </p:cNvSpPr>
          <p:nvPr>
            <p:ph type="sldNum" sz="quarter" idx="12"/>
          </p:nvPr>
        </p:nvSpPr>
        <p:spPr>
          <a:xfrm>
            <a:off x="6553200" y="6340475"/>
            <a:ext cx="2133600" cy="365125"/>
          </a:xfrm>
          <a:prstGeom prst="rect">
            <a:avLst/>
          </a:prstGeom>
        </p:spPr>
        <p:txBody>
          <a:bodyPr/>
          <a:lstStyle>
            <a:lvl1pPr algn="r">
              <a:defRPr sz="1200">
                <a:solidFill>
                  <a:schemeClr val="tx1"/>
                </a:solidFill>
                <a:latin typeface="Calibri" panose="020F0502020204030204" pitchFamily="34" charset="0"/>
                <a:cs typeface="Calibri" panose="020F0502020204030204" pitchFamily="34" charset="0"/>
              </a:defRPr>
            </a:lvl1pPr>
          </a:lstStyle>
          <a:p>
            <a:fld id="{78C0CC3C-85F1-4D86-9B70-8D9F8B17F046}" type="slidenum">
              <a:rPr lang="en-US" smtClean="0"/>
              <a:pPr/>
              <a:t>‹#›</a:t>
            </a:fld>
            <a:endParaRPr lang="en-US" dirty="0"/>
          </a:p>
        </p:txBody>
      </p:sp>
    </p:spTree>
    <p:extLst>
      <p:ext uri="{BB962C8B-B14F-4D97-AF65-F5344CB8AC3E}">
        <p14:creationId xmlns:p14="http://schemas.microsoft.com/office/powerpoint/2010/main" val="2047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15 Yellow Bar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txBox="1">
            <a:spLocks/>
          </p:cNvSpPr>
          <p:nvPr userDrawn="1"/>
        </p:nvSpPr>
        <p:spPr>
          <a:xfrm>
            <a:off x="0" y="-28738"/>
            <a:ext cx="9144000" cy="11430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lvl1pPr indent="0" algn="ctr" defTabSz="914400" rtl="0" eaLnBrk="1" latinLnBrk="0" hangingPunct="1">
              <a:spcBef>
                <a:spcPts val="0"/>
              </a:spcBef>
              <a:buNone/>
              <a:defRPr sz="4400" b="1" kern="1200">
                <a:solidFill>
                  <a:schemeClr val="tx1"/>
                </a:solidFill>
                <a:latin typeface="+mj-lt"/>
                <a:ea typeface="+mj-ea"/>
                <a:cs typeface="+mj-cs"/>
              </a:defRPr>
            </a:lvl1pPr>
          </a:lstStyle>
          <a:p>
            <a:pPr>
              <a:defRPr/>
            </a:pPr>
            <a:endParaRPr lang="en-US" sz="3600" dirty="0">
              <a:solidFill>
                <a:sysClr val="windowText" lastClr="000000"/>
              </a:solidFill>
            </a:endParaRPr>
          </a:p>
        </p:txBody>
      </p:sp>
      <p:sp>
        <p:nvSpPr>
          <p:cNvPr id="8"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solidFill>
                  <a:prstClr val="black"/>
                </a:solidFill>
              </a:rPr>
              <a:t>July 2016</a:t>
            </a:r>
            <a:endParaRPr lang="en-US" dirty="0">
              <a:solidFill>
                <a:prstClr val="black"/>
              </a:solidFill>
            </a:endParaRPr>
          </a:p>
        </p:txBody>
      </p:sp>
      <p:sp>
        <p:nvSpPr>
          <p:cNvPr id="9"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solidFill>
                  <a:prstClr val="black"/>
                </a:solidFill>
              </a:rPr>
              <a:t>Medicare and the Marketplace</a:t>
            </a:r>
          </a:p>
        </p:txBody>
      </p:sp>
      <p:sp>
        <p:nvSpPr>
          <p:cNvPr id="10"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rPr>
              <a:pPr/>
              <a:t>‹#›</a:t>
            </a:fld>
            <a:endParaRPr lang="en-US" dirty="0">
              <a:solidFill>
                <a:prstClr val="black"/>
              </a:solidFill>
            </a:endParaRPr>
          </a:p>
        </p:txBody>
      </p:sp>
      <p:sp>
        <p:nvSpPr>
          <p:cNvPr id="11" name="Title 1"/>
          <p:cNvSpPr>
            <a:spLocks noGrp="1"/>
          </p:cNvSpPr>
          <p:nvPr>
            <p:ph type="title"/>
          </p:nvPr>
        </p:nvSpPr>
        <p:spPr>
          <a:xfrm>
            <a:off x="0" y="0"/>
            <a:ext cx="9144000" cy="1143000"/>
          </a:xfrm>
        </p:spPr>
        <p:txBody>
          <a:bodyPr>
            <a:normAutofit/>
          </a:bodyPr>
          <a:lstStyle>
            <a:lvl1pPr>
              <a:defRPr sz="3600" b="1" baseline="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15665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_CMS title1">
    <p:bg>
      <p:bgPr>
        <a:solidFill>
          <a:schemeClr val="bg1"/>
        </a:solidFill>
        <a:effectLst/>
      </p:bgPr>
    </p:bg>
    <p:spTree>
      <p:nvGrpSpPr>
        <p:cNvPr id="1" name=""/>
        <p:cNvGrpSpPr/>
        <p:nvPr/>
      </p:nvGrpSpPr>
      <p:grpSpPr>
        <a:xfrm>
          <a:off x="0" y="0"/>
          <a:ext cx="0" cy="0"/>
          <a:chOff x="0" y="0"/>
          <a:chExt cx="0" cy="0"/>
        </a:xfrm>
      </p:grpSpPr>
      <p:sp>
        <p:nvSpPr>
          <p:cNvPr id="13" name="TextBox 12"/>
          <p:cNvSpPr txBox="1"/>
          <p:nvPr/>
        </p:nvSpPr>
        <p:spPr>
          <a:xfrm>
            <a:off x="-1668146" y="4928188"/>
            <a:ext cx="184666" cy="369332"/>
          </a:xfrm>
          <a:prstGeom prst="rect">
            <a:avLst/>
          </a:prstGeom>
          <a:noFill/>
        </p:spPr>
        <p:txBody>
          <a:bodyPr wrap="none" rtlCol="0">
            <a:spAutoFit/>
          </a:bodyPr>
          <a:lstStyle/>
          <a:p>
            <a:endParaRPr lang="en-US" dirty="0"/>
          </a:p>
        </p:txBody>
      </p:sp>
      <p:sp>
        <p:nvSpPr>
          <p:cNvPr id="12" name="Title 7"/>
          <p:cNvSpPr>
            <a:spLocks noGrp="1"/>
          </p:cNvSpPr>
          <p:nvPr>
            <p:ph type="title"/>
          </p:nvPr>
        </p:nvSpPr>
        <p:spPr>
          <a:xfrm>
            <a:off x="0" y="1371600"/>
            <a:ext cx="9144000" cy="1066800"/>
          </a:xfrm>
        </p:spPr>
        <p:txBody>
          <a:bodyPr/>
          <a:lstStyle/>
          <a:p>
            <a:r>
              <a:rPr lang="en-US" dirty="0"/>
              <a:t>Click to edit Master title style</a:t>
            </a:r>
          </a:p>
        </p:txBody>
      </p:sp>
      <p:sp>
        <p:nvSpPr>
          <p:cNvPr id="8" name="Text Placeholder 2"/>
          <p:cNvSpPr>
            <a:spLocks noGrp="1"/>
          </p:cNvSpPr>
          <p:nvPr>
            <p:ph type="body" sz="quarter" idx="10" hasCustomPrompt="1"/>
          </p:nvPr>
        </p:nvSpPr>
        <p:spPr>
          <a:xfrm>
            <a:off x="381000" y="3048000"/>
            <a:ext cx="2286000" cy="2249520"/>
          </a:xfrm>
        </p:spPr>
        <p:txBody>
          <a:bodyPr>
            <a:normAutofit/>
          </a:bodyPr>
          <a:lstStyle>
            <a:lvl1pPr marL="0" indent="0" algn="l">
              <a:buNone/>
              <a:defRPr sz="2400" b="1" i="1">
                <a:solidFill>
                  <a:srgbClr val="084A9C"/>
                </a:solidFill>
              </a:defRPr>
            </a:lvl1pPr>
          </a:lstStyle>
          <a:p>
            <a:pPr algn="l"/>
            <a:r>
              <a:rPr lang="en-US" sz="2400" b="1" i="1" dirty="0">
                <a:solidFill>
                  <a:srgbClr val="084A9C"/>
                </a:solidFill>
              </a:rPr>
              <a:t>Subtitle</a:t>
            </a:r>
          </a:p>
          <a:p>
            <a:pPr algn="l"/>
            <a:endParaRPr lang="en-US" sz="2800" b="0" i="1" dirty="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p>
        </p:txBody>
      </p:sp>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2829" y="152400"/>
            <a:ext cx="1103313"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4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lvl1pPr marL="342900" indent="-342900">
              <a:buFont typeface="Wingdings" pitchFamily="2" charset="2"/>
              <a:buChar char="§"/>
              <a:defRPr/>
            </a:lvl1pPr>
            <a:lvl2pPr marL="742950" indent="-285750">
              <a:buFont typeface="Arial" pitchFamily="34" charset="0"/>
              <a:buChar char="•"/>
              <a:defRPr/>
            </a:lvl2pPr>
            <a:lvl3pPr marL="1143000" indent="-228600">
              <a:buFont typeface="Courier New"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July 2016</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Medicare and the Marketplace</a:t>
            </a:r>
          </a:p>
        </p:txBody>
      </p:sp>
      <p:sp>
        <p:nvSpPr>
          <p:cNvPr id="8" name="Slide Number Placeholder 5"/>
          <p:cNvSpPr>
            <a:spLocks noGrp="1"/>
          </p:cNvSpPr>
          <p:nvPr>
            <p:ph type="sldNum" sz="quarter" idx="12"/>
          </p:nvPr>
        </p:nvSpPr>
        <p:spPr>
          <a:xfrm>
            <a:off x="6553200" y="6356350"/>
            <a:ext cx="2133600" cy="365125"/>
          </a:xfrm>
        </p:spPr>
        <p:txBody>
          <a:bodyPr/>
          <a:lstStyle/>
          <a:p>
            <a:fld id="{4C7DC1E6-81B2-456F-AAD5-518541D82B07}" type="slidenum">
              <a:rPr lang="en-US" smtClean="0"/>
              <a:pPr/>
              <a:t>‹#›</a:t>
            </a:fld>
            <a:endParaRPr lang="en-US" dirty="0"/>
          </a:p>
        </p:txBody>
      </p:sp>
    </p:spTree>
    <p:extLst>
      <p:ext uri="{BB962C8B-B14F-4D97-AF65-F5344CB8AC3E}">
        <p14:creationId xmlns:p14="http://schemas.microsoft.com/office/powerpoint/2010/main" val="115054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7_CMS title1">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20123"/>
          <a:stretch/>
        </p:blipFill>
        <p:spPr>
          <a:xfrm>
            <a:off x="0" y="2514601"/>
            <a:ext cx="6214368" cy="4343400"/>
          </a:xfrm>
          <a:prstGeom prst="rect">
            <a:avLst/>
          </a:prstGeom>
        </p:spPr>
      </p:pic>
      <p:sp>
        <p:nvSpPr>
          <p:cNvPr id="13" name="TextBox 12"/>
          <p:cNvSpPr txBox="1"/>
          <p:nvPr/>
        </p:nvSpPr>
        <p:spPr>
          <a:xfrm>
            <a:off x="-1668146" y="4928188"/>
            <a:ext cx="184666" cy="369332"/>
          </a:xfrm>
          <a:prstGeom prst="rect">
            <a:avLst/>
          </a:prstGeom>
          <a:noFill/>
        </p:spPr>
        <p:txBody>
          <a:bodyPr wrap="none" rtlCol="0">
            <a:spAutoFit/>
          </a:bodyPr>
          <a:lstStyle/>
          <a:p>
            <a:endParaRPr lang="en-US" dirty="0">
              <a:solidFill>
                <a:prstClr val="black"/>
              </a:solidFill>
            </a:endParaRPr>
          </a:p>
        </p:txBody>
      </p:sp>
      <p:sp>
        <p:nvSpPr>
          <p:cNvPr id="12" name="Title 7"/>
          <p:cNvSpPr>
            <a:spLocks noGrp="1"/>
          </p:cNvSpPr>
          <p:nvPr>
            <p:ph type="title"/>
          </p:nvPr>
        </p:nvSpPr>
        <p:spPr>
          <a:xfrm>
            <a:off x="0" y="1371600"/>
            <a:ext cx="9144000" cy="1066800"/>
          </a:xfrm>
        </p:spPr>
        <p:txBody>
          <a:bodyPr/>
          <a:lstStyle/>
          <a:p>
            <a:r>
              <a:rPr lang="en-US"/>
              <a:t>Click to edit Master title style</a:t>
            </a:r>
            <a:endParaRPr lang="en-US" dirty="0"/>
          </a:p>
        </p:txBody>
      </p:sp>
      <p:sp>
        <p:nvSpPr>
          <p:cNvPr id="8" name="Text Placeholder 2"/>
          <p:cNvSpPr>
            <a:spLocks noGrp="1"/>
          </p:cNvSpPr>
          <p:nvPr>
            <p:ph type="body" sz="quarter" idx="10" hasCustomPrompt="1"/>
          </p:nvPr>
        </p:nvSpPr>
        <p:spPr>
          <a:xfrm>
            <a:off x="381000" y="3048000"/>
            <a:ext cx="4876800" cy="914400"/>
          </a:xfrm>
        </p:spPr>
        <p:txBody>
          <a:bodyPr>
            <a:normAutofit/>
          </a:bodyPr>
          <a:lstStyle>
            <a:lvl1pPr marL="0" indent="0" algn="l">
              <a:buNone/>
              <a:defRPr sz="2400" b="1" i="1">
                <a:solidFill>
                  <a:srgbClr val="084A9C"/>
                </a:solidFill>
              </a:defRPr>
            </a:lvl1pPr>
          </a:lstStyle>
          <a:p>
            <a:pPr algn="l"/>
            <a:r>
              <a:rPr lang="en-US" sz="2400" b="1" i="1" dirty="0">
                <a:solidFill>
                  <a:srgbClr val="084A9C"/>
                </a:solidFill>
              </a:rPr>
              <a:t>Subtitle</a:t>
            </a:r>
          </a:p>
          <a:p>
            <a:pPr algn="l"/>
            <a:endParaRPr lang="en-US" sz="2800" b="0" i="1" dirty="0">
              <a:solidFill>
                <a:srgbClr val="084A9C"/>
              </a:solidFill>
            </a:endParaRPr>
          </a:p>
        </p:txBody>
      </p:sp>
      <p:sp>
        <p:nvSpPr>
          <p:cNvPr id="9" name="Text Placeholder 2"/>
          <p:cNvSpPr>
            <a:spLocks noGrp="1"/>
          </p:cNvSpPr>
          <p:nvPr>
            <p:ph type="body" sz="quarter" idx="11" hasCustomPrompt="1"/>
          </p:nvPr>
        </p:nvSpPr>
        <p:spPr>
          <a:xfrm>
            <a:off x="381000" y="4267200"/>
            <a:ext cx="4876800" cy="838200"/>
          </a:xfrm>
        </p:spPr>
        <p:txBody>
          <a:bodyPr>
            <a:normAutofit/>
          </a:bodyPr>
          <a:lstStyle>
            <a:lvl1pPr marL="0" indent="0" algn="l">
              <a:buNone/>
              <a:defRPr sz="2400" b="1" i="1">
                <a:solidFill>
                  <a:srgbClr val="084A9C"/>
                </a:solidFill>
              </a:defRPr>
            </a:lvl1pPr>
          </a:lstStyle>
          <a:p>
            <a:pPr algn="l"/>
            <a:r>
              <a:rPr lang="en-US" sz="2400" b="0" i="1" dirty="0">
                <a:solidFill>
                  <a:srgbClr val="084A9C"/>
                </a:solidFill>
              </a:rPr>
              <a:t>Presenter/Date</a:t>
            </a:r>
            <a:endParaRPr lang="en-US" sz="2800" b="0" i="1" dirty="0">
              <a:solidFill>
                <a:srgbClr val="084A9C"/>
              </a:solidFill>
            </a:endParaRPr>
          </a:p>
        </p:txBody>
      </p:sp>
      <p:sp>
        <p:nvSpPr>
          <p:cNvPr id="14" name="TextBox 13"/>
          <p:cNvSpPr txBox="1"/>
          <p:nvPr userDrawn="1"/>
        </p:nvSpPr>
        <p:spPr>
          <a:xfrm>
            <a:off x="-1668146" y="4928188"/>
            <a:ext cx="184666" cy="369332"/>
          </a:xfrm>
          <a:prstGeom prst="rect">
            <a:avLst/>
          </a:prstGeom>
          <a:noFill/>
        </p:spPr>
        <p:txBody>
          <a:bodyPr wrap="none" rtlCol="0">
            <a:spAutoFit/>
          </a:bodyPr>
          <a:lstStyle/>
          <a:p>
            <a:endParaRPr lang="en-US" dirty="0">
              <a:solidFill>
                <a:prstClr val="black"/>
              </a:solidFill>
            </a:endParaRPr>
          </a:p>
        </p:txBody>
      </p:sp>
      <p:pic>
        <p:nvPicPr>
          <p:cNvPr id="10" name="Picture 9" descr="The Centers for Medicare and Medicaid 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52400" y="228600"/>
            <a:ext cx="2652325" cy="914400"/>
          </a:xfrm>
          <a:prstGeom prst="rect">
            <a:avLst/>
          </a:prstGeom>
        </p:spPr>
      </p:pic>
      <p:sp>
        <p:nvSpPr>
          <p:cNvPr id="15" name="Slide Number Placeholder 6"/>
          <p:cNvSpPr>
            <a:spLocks noGrp="1"/>
          </p:cNvSpPr>
          <p:nvPr>
            <p:ph type="sldNum" sz="quarter" idx="4"/>
          </p:nvPr>
        </p:nvSpPr>
        <p:spPr>
          <a:xfrm>
            <a:off x="6715760" y="6248400"/>
            <a:ext cx="20472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7571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286000"/>
            <a:ext cx="9144000" cy="1447800"/>
          </a:xfrm>
        </p:spPr>
        <p:txBody>
          <a:body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p:spPr>
        <p:txBody>
          <a:bodyPr/>
          <a:lstStyle/>
          <a:p>
            <a:r>
              <a:rPr lang="en-US" dirty="0" smtClean="0"/>
              <a:t>July 2016</a:t>
            </a:r>
            <a:endParaRPr lang="en-US" dirty="0"/>
          </a:p>
        </p:txBody>
      </p:sp>
      <p:sp>
        <p:nvSpPr>
          <p:cNvPr id="4" name="Slide Number Placeholder 3"/>
          <p:cNvSpPr>
            <a:spLocks noGrp="1"/>
          </p:cNvSpPr>
          <p:nvPr>
            <p:ph type="sldNum" sz="quarter" idx="11"/>
          </p:nvPr>
        </p:nvSpPr>
        <p:spPr>
          <a:xfrm>
            <a:off x="6629400" y="6350488"/>
            <a:ext cx="2133600" cy="365125"/>
          </a:xfrm>
        </p:spPr>
        <p:txBody>
          <a:bodyPr/>
          <a:lstStyle/>
          <a:p>
            <a:fld id="{E8555075-F7D8-774D-92CE-0FFE5404D32F}" type="slidenum">
              <a:rPr lang="en-US" smtClean="0"/>
              <a:pPr/>
              <a:t>‹#›</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Medicare and the Marketplace</a:t>
            </a:r>
          </a:p>
        </p:txBody>
      </p:sp>
    </p:spTree>
    <p:extLst>
      <p:ext uri="{BB962C8B-B14F-4D97-AF65-F5344CB8AC3E}">
        <p14:creationId xmlns:p14="http://schemas.microsoft.com/office/powerpoint/2010/main" val="1679694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531352" cy="1325563"/>
          </a:xfrm>
          <a:solidFill>
            <a:srgbClr val="084A9C"/>
          </a:solidFill>
          <a:effectLst>
            <a:outerShdw dist="76200" dir="5640000" algn="tl" rotWithShape="0">
              <a:srgbClr val="FFD004"/>
            </a:outerShdw>
          </a:effectLst>
        </p:spPr>
        <p:txBody>
          <a:bodyPr vert="horz" lIns="91440" tIns="45720" rIns="91440" bIns="45720" rtlCol="0" anchor="ctr">
            <a:noAutofit/>
          </a:bodyPr>
          <a:lstStyle>
            <a:lvl1pPr>
              <a:defRPr lang="en-US" sz="3600" b="1">
                <a:solidFill>
                  <a:schemeClr val="bg1"/>
                </a:solidFill>
              </a:defRPr>
            </a:lvl1pPr>
          </a:lstStyle>
          <a:p>
            <a:pPr lvl="0" indent="0" algn="ctr">
              <a:spcBef>
                <a:spcPts val="0"/>
              </a:spcBef>
            </a:pPr>
            <a:r>
              <a:rPr lang="en-US" dirty="0"/>
              <a:t>Click to edit Master title style</a:t>
            </a:r>
          </a:p>
        </p:txBody>
      </p:sp>
      <p:sp>
        <p:nvSpPr>
          <p:cNvPr id="3" name="Content Placeholder 2"/>
          <p:cNvSpPr>
            <a:spLocks noGrp="1"/>
          </p:cNvSpPr>
          <p:nvPr>
            <p:ph idx="1"/>
          </p:nvPr>
        </p:nvSpPr>
        <p:spPr>
          <a:xfrm>
            <a:off x="304800" y="1825625"/>
            <a:ext cx="8531352" cy="4351338"/>
          </a:xfrm>
        </p:spPr>
        <p:txBody>
          <a:bodyPr/>
          <a:lstStyle>
            <a:lvl1pPr marL="228600" indent="-228600">
              <a:buFont typeface="Wingdings" panose="05000000000000000000" pitchFamily="2" charset="2"/>
              <a:buChar char="Ø"/>
              <a:defRPr/>
            </a:lvl1pPr>
            <a:lvl2pPr marL="685800" indent="-228600">
              <a:buFont typeface="Calibri" panose="020F050202020403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04800" y="6356350"/>
            <a:ext cx="2057400" cy="365125"/>
          </a:xfrm>
        </p:spPr>
        <p:txBody>
          <a:bodyPr/>
          <a:lstStyle/>
          <a:p>
            <a:r>
              <a:rPr lang="en-US" dirty="0" smtClean="0"/>
              <a:t>July 2016</a:t>
            </a:r>
            <a:endParaRPr lang="en-US" dirty="0"/>
          </a:p>
        </p:txBody>
      </p:sp>
      <p:sp>
        <p:nvSpPr>
          <p:cNvPr id="5" name="Footer Placeholder 4"/>
          <p:cNvSpPr>
            <a:spLocks noGrp="1"/>
          </p:cNvSpPr>
          <p:nvPr>
            <p:ph type="ftr" sz="quarter" idx="11"/>
          </p:nvPr>
        </p:nvSpPr>
        <p:spPr/>
        <p:txBody>
          <a:bodyPr/>
          <a:lstStyle/>
          <a:p>
            <a:r>
              <a:rPr lang="en-US" dirty="0"/>
              <a:t>Medicare and the Marketplace</a:t>
            </a:r>
          </a:p>
        </p:txBody>
      </p:sp>
      <p:sp>
        <p:nvSpPr>
          <p:cNvPr id="6" name="Slide Number Placeholder 5"/>
          <p:cNvSpPr>
            <a:spLocks noGrp="1"/>
          </p:cNvSpPr>
          <p:nvPr>
            <p:ph type="sldNum" sz="quarter" idx="12"/>
          </p:nvPr>
        </p:nvSpPr>
        <p:spPr>
          <a:xfrm>
            <a:off x="6781800" y="6356350"/>
            <a:ext cx="2057400" cy="365125"/>
          </a:xfrm>
        </p:spPr>
        <p:txBody>
          <a:bodyPr/>
          <a:lstStyle>
            <a:lvl1pPr>
              <a:defRPr/>
            </a:lvl1pPr>
          </a:lstStyle>
          <a:p>
            <a:fld id="{F1DD7144-5BB4-44FE-89FC-663B1D2F4501}" type="slidenum">
              <a:rPr lang="en-US" smtClean="0"/>
              <a:pPr/>
              <a:t>‹#›</a:t>
            </a:fld>
            <a:endParaRPr lang="en-US" dirty="0"/>
          </a:p>
        </p:txBody>
      </p:sp>
      <p:sp>
        <p:nvSpPr>
          <p:cNvPr id="8" name="TextBox 7"/>
          <p:cNvSpPr txBox="1"/>
          <p:nvPr userDrawn="1"/>
        </p:nvSpPr>
        <p:spPr>
          <a:xfrm>
            <a:off x="304800" y="6324600"/>
            <a:ext cx="4724400" cy="400110"/>
          </a:xfrm>
          <a:prstGeom prst="rect">
            <a:avLst/>
          </a:prstGeom>
          <a:noFill/>
        </p:spPr>
        <p:txBody>
          <a:bodyPr wrap="square" rtlCol="0">
            <a:spAutoFit/>
          </a:bodyPr>
          <a:lstStyle/>
          <a:p>
            <a:r>
              <a:rPr lang="en-US" sz="2000" b="1" i="1" spc="100" dirty="0">
                <a:solidFill>
                  <a:srgbClr val="084A9C"/>
                </a:solidFill>
                <a:effectLst>
                  <a:outerShdw blurRad="38100" dist="38100" dir="2700000" algn="tl">
                    <a:srgbClr val="000000">
                      <a:alpha val="43137"/>
                    </a:srgbClr>
                  </a:outerShdw>
                </a:effectLst>
                <a:latin typeface="Eras Demi ITC" panose="020B0805030504020804" pitchFamily="34" charset="0"/>
              </a:rPr>
              <a:t>Medicare Beneficiary Ombudsman</a:t>
            </a:r>
            <a:endParaRPr lang="en-US" sz="2000" b="1" i="1" dirty="0">
              <a:effectLst>
                <a:outerShdw blurRad="38100" dist="38100" dir="2700000" algn="tl">
                  <a:srgbClr val="000000">
                    <a:alpha val="43137"/>
                  </a:srgbClr>
                </a:outerShdw>
              </a:effectLst>
            </a:endParaRPr>
          </a:p>
        </p:txBody>
      </p:sp>
      <p:sp>
        <p:nvSpPr>
          <p:cNvPr id="12" name="Chevron 11"/>
          <p:cNvSpPr/>
          <p:nvPr userDrawn="1"/>
        </p:nvSpPr>
        <p:spPr>
          <a:xfrm>
            <a:off x="4983480" y="6417818"/>
            <a:ext cx="274320" cy="274320"/>
          </a:xfrm>
          <a:prstGeom prst="chevron">
            <a:avLst/>
          </a:prstGeom>
          <a:gradFill flip="none" rotWithShape="1">
            <a:gsLst>
              <a:gs pos="23000">
                <a:schemeClr val="bg1"/>
              </a:gs>
              <a:gs pos="54000">
                <a:schemeClr val="accent5">
                  <a:lumMod val="89000"/>
                </a:schemeClr>
              </a:gs>
              <a:gs pos="71000">
                <a:schemeClr val="accent5">
                  <a:lumMod val="75000"/>
                </a:schemeClr>
              </a:gs>
              <a:gs pos="88000">
                <a:schemeClr val="accent5">
                  <a:lumMod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hevron 12"/>
          <p:cNvSpPr/>
          <p:nvPr userDrawn="1"/>
        </p:nvSpPr>
        <p:spPr>
          <a:xfrm>
            <a:off x="5364480" y="6417818"/>
            <a:ext cx="274320" cy="274320"/>
          </a:xfrm>
          <a:prstGeom prst="chevron">
            <a:avLst/>
          </a:prstGeom>
          <a:gradFill flip="none" rotWithShape="1">
            <a:gsLst>
              <a:gs pos="23000">
                <a:schemeClr val="bg1"/>
              </a:gs>
              <a:gs pos="54000">
                <a:schemeClr val="accent5">
                  <a:lumMod val="89000"/>
                </a:schemeClr>
              </a:gs>
              <a:gs pos="71000">
                <a:schemeClr val="accent5">
                  <a:lumMod val="75000"/>
                </a:schemeClr>
              </a:gs>
              <a:gs pos="88000">
                <a:schemeClr val="accent5">
                  <a:lumMod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hevron 14"/>
          <p:cNvSpPr/>
          <p:nvPr userDrawn="1"/>
        </p:nvSpPr>
        <p:spPr>
          <a:xfrm>
            <a:off x="5715000" y="6431280"/>
            <a:ext cx="274320" cy="274320"/>
          </a:xfrm>
          <a:prstGeom prst="chevron">
            <a:avLst/>
          </a:prstGeom>
          <a:gradFill flip="none" rotWithShape="1">
            <a:gsLst>
              <a:gs pos="23000">
                <a:schemeClr val="bg1"/>
              </a:gs>
              <a:gs pos="54000">
                <a:schemeClr val="accent5">
                  <a:lumMod val="89000"/>
                </a:schemeClr>
              </a:gs>
              <a:gs pos="71000">
                <a:schemeClr val="accent5">
                  <a:lumMod val="75000"/>
                </a:schemeClr>
              </a:gs>
              <a:gs pos="88000">
                <a:schemeClr val="accent5">
                  <a:lumMod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78626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015 Lessons &amp; Objective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0126"/>
            <a:ext cx="9144000" cy="1069430"/>
          </a:xfrm>
        </p:spPr>
        <p:txBody>
          <a:bodyPr>
            <a:normAutofit/>
          </a:bodyPr>
          <a:lstStyle>
            <a:lvl1pPr>
              <a:defRPr sz="3600" b="1" baseline="0">
                <a:solidFill>
                  <a:schemeClr val="bg1"/>
                </a:solidFill>
              </a:defRPr>
            </a:lvl1pPr>
          </a:lstStyle>
          <a:p>
            <a:r>
              <a:rPr lang="en-US" dirty="0"/>
              <a:t>CMS National Training Program (NTP)</a:t>
            </a:r>
          </a:p>
        </p:txBody>
      </p:sp>
      <p:sp>
        <p:nvSpPr>
          <p:cNvPr id="9" name="Content Placeholder 2"/>
          <p:cNvSpPr>
            <a:spLocks noGrp="1"/>
          </p:cNvSpPr>
          <p:nvPr>
            <p:ph idx="1"/>
          </p:nvPr>
        </p:nvSpPr>
        <p:spPr>
          <a:xfrm>
            <a:off x="457200" y="1371600"/>
            <a:ext cx="8458200" cy="4525963"/>
          </a:xfrm>
        </p:spPr>
        <p:txBody>
          <a:bodyPr>
            <a:normAutofit/>
          </a:bodyPr>
          <a:lstStyle>
            <a:lvl1pPr marL="0" marR="0" indent="0" algn="ctr" defTabSz="914400" rtl="0" eaLnBrk="1" fontAlgn="auto" latinLnBrk="0" hangingPunct="1">
              <a:lnSpc>
                <a:spcPct val="100000"/>
              </a:lnSpc>
              <a:spcBef>
                <a:spcPts val="600"/>
              </a:spcBef>
              <a:spcAft>
                <a:spcPts val="0"/>
              </a:spcAft>
              <a:buClrTx/>
              <a:buSzTx/>
              <a:buFont typeface="Wingdings" panose="05000000000000000000" pitchFamily="2" charset="2"/>
              <a:buNone/>
              <a:tabLst/>
              <a:defRPr/>
            </a:lvl1pPr>
          </a:lstStyle>
          <a:p>
            <a:pPr marL="0" indent="0" algn="ctr">
              <a:buNone/>
            </a:pPr>
            <a:endParaRPr lang="en-US" dirty="0"/>
          </a:p>
          <a:p>
            <a:pPr marL="0" indent="0" algn="ctr">
              <a:buNone/>
            </a:pPr>
            <a:r>
              <a:rPr lang="en-US" dirty="0"/>
              <a:t>To view all available NTP materials,</a:t>
            </a:r>
          </a:p>
          <a:p>
            <a:pPr marL="0" indent="0" algn="ctr">
              <a:buNone/>
            </a:pPr>
            <a:r>
              <a:rPr lang="en-US" dirty="0"/>
              <a:t> or to subscribe to our email list, visit </a:t>
            </a:r>
            <a:r>
              <a:rPr lang="en-US" dirty="0">
                <a:hlinkClick r:id="rId2"/>
              </a:rPr>
              <a:t>CMS.gov/outreach-and-education/training/</a:t>
            </a:r>
            <a:r>
              <a:rPr lang="en-US" dirty="0" err="1">
                <a:hlinkClick r:id="rId2"/>
              </a:rPr>
              <a:t>cmsnationaltrainingprogram</a:t>
            </a:r>
            <a:r>
              <a:rPr lang="en-US" dirty="0">
                <a:hlinkClick r:id="rId2"/>
              </a:rPr>
              <a:t>/</a:t>
            </a:r>
            <a:r>
              <a:rPr lang="en-US" dirty="0"/>
              <a:t> </a:t>
            </a:r>
          </a:p>
          <a:p>
            <a:endParaRPr lang="en-US" dirty="0"/>
          </a:p>
          <a:p>
            <a:pPr marL="0" indent="0" algn="ctr">
              <a:buNone/>
            </a:pPr>
            <a:r>
              <a:rPr lang="en-US" dirty="0"/>
              <a:t>For questions about training products email </a:t>
            </a:r>
            <a:r>
              <a:rPr lang="en-US" dirty="0">
                <a:hlinkClick r:id="rId3"/>
              </a:rPr>
              <a:t>training@cms.hhs.gov</a:t>
            </a:r>
            <a:r>
              <a:rPr lang="en-US" dirty="0"/>
              <a:t> </a:t>
            </a:r>
          </a:p>
          <a:p>
            <a:endParaRPr lang="en-US" dirty="0"/>
          </a:p>
        </p:txBody>
      </p:sp>
    </p:spTree>
    <p:extLst>
      <p:ext uri="{BB962C8B-B14F-4D97-AF65-F5344CB8AC3E}">
        <p14:creationId xmlns:p14="http://schemas.microsoft.com/office/powerpoint/2010/main" val="1233635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1213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defRPr baseline="0"/>
            </a:lvl1pPr>
          </a:lstStyle>
          <a:p>
            <a:r>
              <a:rPr lang="en-US"/>
              <a:t>Click to edit Master title style</a:t>
            </a:r>
            <a:endParaRPr lang="en-US" dirty="0"/>
          </a:p>
        </p:txBody>
      </p:sp>
      <p:sp>
        <p:nvSpPr>
          <p:cNvPr id="3" name="Content Placeholder 2"/>
          <p:cNvSpPr>
            <a:spLocks noGrp="1"/>
          </p:cNvSpPr>
          <p:nvPr>
            <p:ph idx="1"/>
          </p:nvPr>
        </p:nvSpPr>
        <p:spPr>
          <a:xfrm>
            <a:off x="457200" y="1371600"/>
            <a:ext cx="8229600" cy="4754563"/>
          </a:xfrm>
        </p:spPr>
        <p:txBody>
          <a:bodyPr/>
          <a:lstStyle>
            <a:lvl1pPr>
              <a:spcBef>
                <a:spcPts val="600"/>
              </a:spcBef>
              <a:defRPr sz="32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dirty="0" smtClean="0"/>
              <a:t>July 2016</a:t>
            </a:r>
            <a:endParaRPr lang="en-US" dirty="0"/>
          </a:p>
        </p:txBody>
      </p:sp>
      <p:sp>
        <p:nvSpPr>
          <p:cNvPr id="5" name="Footer Placeholder 4"/>
          <p:cNvSpPr>
            <a:spLocks noGrp="1"/>
          </p:cNvSpPr>
          <p:nvPr>
            <p:ph type="ftr" sz="quarter" idx="11"/>
          </p:nvPr>
        </p:nvSpPr>
        <p:spPr/>
        <p:txBody>
          <a:bodyPr/>
          <a:lstStyle>
            <a:lvl1pPr>
              <a:defRPr/>
            </a:lvl1pPr>
          </a:lstStyle>
          <a:p>
            <a:r>
              <a:rPr lang="en-US" dirty="0"/>
              <a:t>Medicare and the Marketplace</a:t>
            </a:r>
          </a:p>
        </p:txBody>
      </p:sp>
      <p:sp>
        <p:nvSpPr>
          <p:cNvPr id="6" name="Slide Number Placeholder 5"/>
          <p:cNvSpPr>
            <a:spLocks noGrp="1"/>
          </p:cNvSpPr>
          <p:nvPr>
            <p:ph type="sldNum" sz="quarter" idx="12"/>
          </p:nvPr>
        </p:nvSpPr>
        <p:spPr/>
        <p:txBody>
          <a:bodyPr/>
          <a:lstStyle>
            <a:lvl1pPr>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1834474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78945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4589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173999"/>
            <a:ext cx="3886200" cy="500296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173999"/>
            <a:ext cx="3886200" cy="500296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36578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05822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49440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229738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1733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258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600200"/>
            <a:ext cx="8229600" cy="4525963"/>
          </a:xfrm>
        </p:spPr>
        <p:txBody>
          <a:bodyPr/>
          <a:lstStyle>
            <a:lvl1pPr>
              <a:spcBef>
                <a:spcPts val="500"/>
              </a:spcBef>
              <a:defRPr/>
            </a:lvl1pPr>
            <a:lvl2pPr>
              <a:spcBef>
                <a:spcPts val="500"/>
              </a:spcBef>
              <a:defRPr/>
            </a:lvl2pPr>
            <a:lvl3pPr>
              <a:spcBef>
                <a:spcPts val="500"/>
              </a:spcBef>
              <a:defRPr/>
            </a:lvl3pPr>
            <a:lvl4pPr>
              <a:spcBef>
                <a:spcPts val="500"/>
              </a:spcBef>
              <a:defRPr/>
            </a:lvl4pPr>
            <a:lvl5pPr>
              <a:spcBef>
                <a:spcPts val="5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Placeholder 1"/>
          <p:cNvSpPr>
            <a:spLocks noGrp="1"/>
          </p:cNvSpPr>
          <p:nvPr>
            <p:ph type="title"/>
          </p:nvPr>
        </p:nvSpPr>
        <p:spPr>
          <a:xfrm>
            <a:off x="457200" y="76200"/>
            <a:ext cx="8229600" cy="1096962"/>
          </a:xfrm>
          <a:prstGeom prst="rect">
            <a:avLst/>
          </a:prstGeom>
        </p:spPr>
        <p:txBody>
          <a:bodyPr rtlCol="0">
            <a:normAutofit/>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dirty="0">
                <a:solidFill>
                  <a:schemeClr val="tx1"/>
                </a:solidFill>
              </a:defRPr>
            </a:lvl1pPr>
          </a:lstStyle>
          <a:p>
            <a:r>
              <a:rPr lang="en-US" dirty="0" smtClean="0"/>
              <a:t>July 2016</a:t>
            </a:r>
            <a:endParaRPr lang="en-US" dirty="0"/>
          </a:p>
        </p:txBody>
      </p:sp>
      <p:sp>
        <p:nvSpPr>
          <p:cNvPr id="5" name="Footer Placeholder 4"/>
          <p:cNvSpPr>
            <a:spLocks noGrp="1"/>
          </p:cNvSpPr>
          <p:nvPr>
            <p:ph type="ftr" sz="quarter" idx="11"/>
          </p:nvPr>
        </p:nvSpPr>
        <p:spPr/>
        <p:txBody>
          <a:bodyPr/>
          <a:lstStyle>
            <a:lvl1pPr>
              <a:defRPr dirty="0">
                <a:solidFill>
                  <a:schemeClr val="tx1"/>
                </a:solidFill>
              </a:defRPr>
            </a:lvl1pPr>
          </a:lstStyle>
          <a:p>
            <a:r>
              <a:rPr lang="en-US" dirty="0"/>
              <a:t>Medicare and the Marketplace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266399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33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itle 1"/>
          <p:cNvSpPr>
            <a:spLocks noGrp="1"/>
          </p:cNvSpPr>
          <p:nvPr>
            <p:ph type="title"/>
          </p:nvPr>
        </p:nvSpPr>
        <p:spPr>
          <a:xfrm>
            <a:off x="457200" y="274638"/>
            <a:ext cx="8229600" cy="1143000"/>
          </a:xfrm>
        </p:spPr>
        <p:txBody>
          <a:bodyPr>
            <a:normAutofit/>
          </a:bodyPr>
          <a:lstStyle>
            <a:lvl1pPr>
              <a:defRPr sz="3600" b="1">
                <a:solidFill>
                  <a:schemeClr val="bg1"/>
                </a:solidFill>
              </a:defRPr>
            </a:lvl1pPr>
          </a:lstStyle>
          <a:p>
            <a:r>
              <a:rPr lang="en-US"/>
              <a:t>Click to edit Master title style</a:t>
            </a:r>
            <a:endParaRPr lang="en-US" dirty="0"/>
          </a:p>
        </p:txBody>
      </p:sp>
      <p:sp>
        <p:nvSpPr>
          <p:cNvPr id="9" name="Content Placeholder 2"/>
          <p:cNvSpPr>
            <a:spLocks noGrp="1"/>
          </p:cNvSpPr>
          <p:nvPr>
            <p:ph idx="1"/>
          </p:nvPr>
        </p:nvSpPr>
        <p:spPr>
          <a:xfrm>
            <a:off x="457200" y="1600200"/>
            <a:ext cx="8229600" cy="4525963"/>
          </a:xfrm>
        </p:spPr>
        <p:txBody>
          <a:bodyPr/>
          <a:lstStyle>
            <a:lvl1pPr>
              <a:spcBef>
                <a:spcPts val="500"/>
              </a:spcBef>
              <a:defRPr>
                <a:solidFill>
                  <a:schemeClr val="bg1"/>
                </a:solidFill>
              </a:defRPr>
            </a:lvl1pPr>
            <a:lvl2pPr>
              <a:spcBef>
                <a:spcPts val="500"/>
              </a:spcBef>
              <a:defRPr>
                <a:solidFill>
                  <a:schemeClr val="bg1"/>
                </a:solidFill>
              </a:defRPr>
            </a:lvl2pPr>
            <a:lvl3pPr>
              <a:spcBef>
                <a:spcPts val="500"/>
              </a:spcBef>
              <a:defRPr>
                <a:solidFill>
                  <a:schemeClr val="bg1"/>
                </a:solidFill>
              </a:defRPr>
            </a:lvl3pPr>
            <a:lvl4pPr>
              <a:spcBef>
                <a:spcPts val="500"/>
              </a:spcBef>
              <a:defRPr>
                <a:solidFill>
                  <a:schemeClr val="bg1"/>
                </a:solidFill>
              </a:defRPr>
            </a:lvl4pPr>
            <a:lvl5pPr>
              <a:spcBef>
                <a:spcPts val="50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dirty="0">
                <a:solidFill>
                  <a:schemeClr val="bg1"/>
                </a:solidFill>
              </a:defRPr>
            </a:lvl1pPr>
          </a:lstStyle>
          <a:p>
            <a:r>
              <a:rPr lang="en-US" dirty="0" smtClean="0"/>
              <a:t>July 2016</a:t>
            </a:r>
            <a:endParaRPr lang="en-US" dirty="0"/>
          </a:p>
        </p:txBody>
      </p:sp>
      <p:sp>
        <p:nvSpPr>
          <p:cNvPr id="6" name="Footer Placeholder 4"/>
          <p:cNvSpPr>
            <a:spLocks noGrp="1"/>
          </p:cNvSpPr>
          <p:nvPr>
            <p:ph type="ftr" sz="quarter" idx="11"/>
          </p:nvPr>
        </p:nvSpPr>
        <p:spPr/>
        <p:txBody>
          <a:bodyPr/>
          <a:lstStyle>
            <a:lvl1pPr>
              <a:defRPr dirty="0">
                <a:solidFill>
                  <a:schemeClr val="bg1"/>
                </a:solidFill>
              </a:defRPr>
            </a:lvl1pPr>
          </a:lstStyle>
          <a:p>
            <a:r>
              <a:rPr lang="en-US" dirty="0"/>
              <a:t>Medicare and the Marketplace</a:t>
            </a:r>
          </a:p>
        </p:txBody>
      </p:sp>
      <p:sp>
        <p:nvSpPr>
          <p:cNvPr id="7" name="Slide Number Placeholder 5"/>
          <p:cNvSpPr>
            <a:spLocks noGrp="1"/>
          </p:cNvSpPr>
          <p:nvPr>
            <p:ph type="sldNum" sz="quarter" idx="12"/>
          </p:nvPr>
        </p:nvSpPr>
        <p:spPr/>
        <p:txBody>
          <a:bodyPr/>
          <a:lstStyle>
            <a:lvl1pPr>
              <a:defRPr>
                <a:solidFill>
                  <a:schemeClr val="bg1"/>
                </a:solidFill>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137411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0" y="1371600"/>
            <a:ext cx="7696200" cy="4724400"/>
          </a:xfrm>
          <a:prstGeom prst="rect">
            <a:avLst/>
          </a:prstGeom>
          <a:noFill/>
          <a:ln w="9525">
            <a:noFill/>
            <a:miter lim="800000"/>
            <a:headEnd/>
            <a:tailEnd/>
          </a:ln>
        </p:spPr>
        <p:txBody>
          <a:bodyPr anchor="ctr"/>
          <a:lstStyle/>
          <a:p>
            <a:pPr algn="ctr" fontAlgn="auto">
              <a:spcBef>
                <a:spcPct val="20000"/>
              </a:spcBef>
              <a:spcAft>
                <a:spcPts val="0"/>
              </a:spcAft>
              <a:buFont typeface="Wingdings" pitchFamily="2" charset="2"/>
              <a:buNone/>
              <a:defRPr/>
            </a:pPr>
            <a:r>
              <a:rPr lang="en-US" sz="2700" dirty="0">
                <a:latin typeface="+mn-lt"/>
              </a:rPr>
              <a:t>This training module is provided by the</a:t>
            </a:r>
          </a:p>
          <a:p>
            <a:pPr algn="ctr" fontAlgn="auto">
              <a:spcBef>
                <a:spcPct val="20000"/>
              </a:spcBef>
              <a:spcAft>
                <a:spcPts val="0"/>
              </a:spcAft>
              <a:buFont typeface="Wingdings" pitchFamily="2" charset="2"/>
              <a:buNone/>
              <a:defRPr/>
            </a:pPr>
            <a:endParaRPr lang="en-US" sz="2700" dirty="0">
              <a:latin typeface="+mn-lt"/>
            </a:endParaRPr>
          </a:p>
          <a:p>
            <a:pPr algn="ctr" fontAlgn="auto">
              <a:spcBef>
                <a:spcPct val="20000"/>
              </a:spcBef>
              <a:spcAft>
                <a:spcPts val="0"/>
              </a:spcAft>
              <a:buFont typeface="Wingdings" pitchFamily="2" charset="2"/>
              <a:buNone/>
              <a:defRPr/>
            </a:pPr>
            <a:endParaRPr lang="en-US" sz="2700" dirty="0">
              <a:latin typeface="+mn-lt"/>
            </a:endParaRPr>
          </a:p>
          <a:p>
            <a:pPr algn="ctr" fontAlgn="auto">
              <a:spcBef>
                <a:spcPct val="20000"/>
              </a:spcBef>
              <a:spcAft>
                <a:spcPts val="0"/>
              </a:spcAft>
              <a:buFont typeface="Wingdings" pitchFamily="2" charset="2"/>
              <a:buNone/>
              <a:defRPr/>
            </a:pPr>
            <a:endParaRPr lang="en-US" sz="2700" dirty="0">
              <a:latin typeface="+mn-lt"/>
            </a:endParaRPr>
          </a:p>
          <a:p>
            <a:pPr algn="ctr" fontAlgn="auto">
              <a:spcBef>
                <a:spcPct val="20000"/>
              </a:spcBef>
              <a:spcAft>
                <a:spcPts val="0"/>
              </a:spcAft>
              <a:buFont typeface="Wingdings" pitchFamily="2" charset="2"/>
              <a:buNone/>
              <a:defRPr/>
            </a:pPr>
            <a:r>
              <a:rPr lang="en-US" sz="2700" dirty="0">
                <a:latin typeface="+mn-lt"/>
              </a:rPr>
              <a:t>For questions about training products, e-mail </a:t>
            </a:r>
            <a:r>
              <a:rPr lang="en-US" sz="2700" dirty="0">
                <a:latin typeface="+mn-lt"/>
                <a:hlinkClick r:id="rId3"/>
              </a:rPr>
              <a:t>NMTP@cms.hhs.gov</a:t>
            </a:r>
            <a:endParaRPr lang="en-US" sz="2700" b="1" dirty="0">
              <a:latin typeface="+mn-lt"/>
            </a:endParaRPr>
          </a:p>
          <a:p>
            <a:pPr algn="ctr" fontAlgn="auto">
              <a:spcBef>
                <a:spcPct val="20000"/>
              </a:spcBef>
              <a:spcAft>
                <a:spcPts val="0"/>
              </a:spcAft>
              <a:buFont typeface="Wingdings" pitchFamily="2" charset="2"/>
              <a:buNone/>
              <a:defRPr/>
            </a:pPr>
            <a:r>
              <a:rPr lang="en-US" sz="2700" dirty="0">
                <a:latin typeface="+mn-lt"/>
              </a:rPr>
              <a:t>To view all available NMTP materials </a:t>
            </a:r>
            <a:br>
              <a:rPr lang="en-US" sz="2700" dirty="0">
                <a:latin typeface="+mn-lt"/>
              </a:rPr>
            </a:br>
            <a:r>
              <a:rPr lang="en-US" sz="2700" dirty="0">
                <a:latin typeface="+mn-lt"/>
              </a:rPr>
              <a:t>or to subscribe to our listserv, visit </a:t>
            </a:r>
          </a:p>
          <a:p>
            <a:pPr algn="ctr" fontAlgn="auto">
              <a:spcBef>
                <a:spcPct val="20000"/>
              </a:spcBef>
              <a:spcAft>
                <a:spcPts val="0"/>
              </a:spcAft>
              <a:buFont typeface="Wingdings" pitchFamily="2" charset="2"/>
              <a:buNone/>
              <a:defRPr/>
            </a:pPr>
            <a:r>
              <a:rPr lang="en-US" sz="2400" dirty="0">
                <a:latin typeface="+mn-lt"/>
                <a:hlinkClick r:id="rId4"/>
              </a:rPr>
              <a:t>www.cms.gov/NationalMedicareTrainingProgram</a:t>
            </a:r>
            <a:endParaRPr lang="en-US" sz="2400" b="1" dirty="0">
              <a:latin typeface="+mn-lt"/>
            </a:endParaRPr>
          </a:p>
        </p:txBody>
      </p:sp>
      <p:pic>
        <p:nvPicPr>
          <p:cNvPr id="3" name="Picture 7" descr="NMTP Logo Black.eps"/>
          <p:cNvPicPr>
            <a:picLocks noChangeAspect="1"/>
          </p:cNvPicPr>
          <p:nvPr/>
        </p:nvPicPr>
        <p:blipFill>
          <a:blip r:embed="rId5" cstate="print"/>
          <a:srcRect/>
          <a:stretch>
            <a:fillRect/>
          </a:stretch>
        </p:blipFill>
        <p:spPr bwMode="auto">
          <a:xfrm>
            <a:off x="1905000" y="2343150"/>
            <a:ext cx="5562600" cy="933450"/>
          </a:xfrm>
          <a:prstGeom prst="rect">
            <a:avLst/>
          </a:prstGeom>
          <a:noFill/>
          <a:ln w="9525">
            <a:noFill/>
            <a:miter lim="800000"/>
            <a:headEnd/>
            <a:tailEnd/>
          </a:ln>
        </p:spPr>
      </p:pic>
    </p:spTree>
    <p:extLst>
      <p:ext uri="{BB962C8B-B14F-4D97-AF65-F5344CB8AC3E}">
        <p14:creationId xmlns:p14="http://schemas.microsoft.com/office/powerpoint/2010/main" val="63770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smtClean="0"/>
              <a:t>July 2016</a:t>
            </a:r>
            <a:endParaRPr lang="en-US" dirty="0"/>
          </a:p>
        </p:txBody>
      </p:sp>
      <p:sp>
        <p:nvSpPr>
          <p:cNvPr id="5" name="Footer Placeholder 4"/>
          <p:cNvSpPr>
            <a:spLocks noGrp="1"/>
          </p:cNvSpPr>
          <p:nvPr>
            <p:ph type="ftr" sz="quarter" idx="11"/>
          </p:nvPr>
        </p:nvSpPr>
        <p:spPr/>
        <p:txBody>
          <a:bodyPr/>
          <a:lstStyle>
            <a:lvl1pPr>
              <a:defRPr/>
            </a:lvl1pPr>
          </a:lstStyle>
          <a:p>
            <a:r>
              <a:rPr lang="en-US" dirty="0"/>
              <a:t>Medicare and the Marketplace</a:t>
            </a:r>
          </a:p>
        </p:txBody>
      </p:sp>
      <p:sp>
        <p:nvSpPr>
          <p:cNvPr id="6" name="Slide Number Placeholder 5"/>
          <p:cNvSpPr>
            <a:spLocks noGrp="1"/>
          </p:cNvSpPr>
          <p:nvPr>
            <p:ph type="sldNum" sz="quarter" idx="12"/>
          </p:nvPr>
        </p:nvSpPr>
        <p:spPr/>
        <p:txBody>
          <a:bodyPr/>
          <a:lstStyle>
            <a:lvl1pPr>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340072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0" name="Date Placeholder 29"/>
          <p:cNvSpPr>
            <a:spLocks noGrp="1"/>
          </p:cNvSpPr>
          <p:nvPr>
            <p:ph type="dt" sz="half" idx="10"/>
          </p:nvPr>
        </p:nvSpPr>
        <p:spPr/>
        <p:txBody>
          <a:bodyPr/>
          <a:lstStyle>
            <a:lvl1pPr>
              <a:defRPr>
                <a:solidFill>
                  <a:srgbClr val="FFFFFF"/>
                </a:solidFill>
              </a:defRPr>
            </a:lvl1pPr>
            <a:extLst/>
          </a:lstStyle>
          <a:p>
            <a:r>
              <a:rPr lang="en-US" dirty="0" smtClean="0"/>
              <a:t>July 2016</a:t>
            </a:r>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dirty="0"/>
              <a:t>Medicare and the Marketplace</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B8F1DDE-B1A3-4CEE-8104-F8A65D21AAC6}" type="slidenum">
              <a:rPr lang="en-US" smtClean="0"/>
              <a:pPr/>
              <a:t>‹#›</a:t>
            </a:fld>
            <a:endParaRPr lang="en-US" dirty="0"/>
          </a:p>
        </p:txBody>
      </p:sp>
    </p:spTree>
    <p:extLst>
      <p:ext uri="{BB962C8B-B14F-4D97-AF65-F5344CB8AC3E}">
        <p14:creationId xmlns:p14="http://schemas.microsoft.com/office/powerpoint/2010/main" val="254154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28800"/>
            <a:ext cx="8229600" cy="42973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July 2016</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Medicare and the Marketplace</a:t>
            </a:r>
          </a:p>
        </p:txBody>
      </p:sp>
      <p:sp>
        <p:nvSpPr>
          <p:cNvPr id="8" name="Slide Number Placeholder 5"/>
          <p:cNvSpPr>
            <a:spLocks noGrp="1"/>
          </p:cNvSpPr>
          <p:nvPr>
            <p:ph type="sldNum" sz="quarter" idx="12"/>
          </p:nvPr>
        </p:nvSpPr>
        <p:spPr>
          <a:xfrm>
            <a:off x="6553200" y="6356350"/>
            <a:ext cx="2133600" cy="365125"/>
          </a:xfrm>
        </p:spPr>
        <p:txBody>
          <a:bodyPr/>
          <a:lstStyle/>
          <a:p>
            <a:fld id="{4C7DC1E6-81B2-456F-AAD5-518541D82B07}" type="slidenum">
              <a:rPr lang="en-US" smtClean="0"/>
              <a:pPr/>
              <a:t>‹#›</a:t>
            </a:fld>
            <a:endParaRPr lang="en-US" dirty="0"/>
          </a:p>
        </p:txBody>
      </p:sp>
    </p:spTree>
    <p:extLst>
      <p:ext uri="{BB962C8B-B14F-4D97-AF65-F5344CB8AC3E}">
        <p14:creationId xmlns:p14="http://schemas.microsoft.com/office/powerpoint/2010/main" val="216368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61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9.PNG"/><Relationship Id="rId5" Type="http://schemas.openxmlformats.org/officeDocument/2006/relationships/slideLayout" Target="../slideLayouts/slideLayout23.xml"/><Relationship Id="rId10" Type="http://schemas.openxmlformats.org/officeDocument/2006/relationships/theme" Target="../theme/theme4.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dirty="0">
                <a:solidFill>
                  <a:schemeClr val="tx1"/>
                </a:solidFill>
              </a:defRPr>
            </a:lvl1pPr>
          </a:lstStyle>
          <a:p>
            <a:r>
              <a:rPr lang="en-US" dirty="0" smtClean="0"/>
              <a:t>July 2016</a:t>
            </a:r>
            <a:endParaRPr lang="en-US" dirty="0"/>
          </a:p>
        </p:txBody>
      </p:sp>
      <p:sp>
        <p:nvSpPr>
          <p:cNvPr id="5" name="Footer Placeholder 4"/>
          <p:cNvSpPr>
            <a:spLocks noGrp="1"/>
          </p:cNvSpPr>
          <p:nvPr>
            <p:ph type="ftr" sz="quarter" idx="3"/>
          </p:nvPr>
        </p:nvSpPr>
        <p:spPr>
          <a:xfrm>
            <a:off x="3124200" y="6340475"/>
            <a:ext cx="2895600" cy="365125"/>
          </a:xfrm>
          <a:prstGeom prst="rect">
            <a:avLst/>
          </a:prstGeom>
        </p:spPr>
        <p:txBody>
          <a:bodyPr vert="horz" lIns="91440" tIns="45720" rIns="91440" bIns="45720" rtlCol="0" anchor="ctr"/>
          <a:lstStyle>
            <a:lvl1pPr algn="ctr">
              <a:defRPr sz="1200" dirty="0">
                <a:solidFill>
                  <a:schemeClr val="tx1"/>
                </a:solidFill>
              </a:defRPr>
            </a:lvl1pPr>
          </a:lstStyle>
          <a:p>
            <a:r>
              <a:rPr lang="en-US" dirty="0"/>
              <a:t>Medicare and the Marketplace</a:t>
            </a:r>
          </a:p>
        </p:txBody>
      </p:sp>
      <p:sp>
        <p:nvSpPr>
          <p:cNvPr id="6"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1C46BBB4-4880-424C-B72C-F05E7E85480B}" type="slidenum">
              <a:rPr lang="en-US" smtClean="0"/>
              <a:pPr/>
              <a:t>‹#›</a:t>
            </a:fld>
            <a:endParaRPr lang="en-US" dirty="0"/>
          </a:p>
        </p:txBody>
      </p:sp>
    </p:spTree>
    <p:extLst>
      <p:ext uri="{BB962C8B-B14F-4D97-AF65-F5344CB8AC3E}">
        <p14:creationId xmlns:p14="http://schemas.microsoft.com/office/powerpoint/2010/main" val="412716834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5" r:id="rId11"/>
    <p:sldLayoutId id="2147483686" r:id="rId12"/>
  </p:sldLayoutIdLst>
  <p:hf hdr="0"/>
  <p:txStyles>
    <p:titleStyle>
      <a:lvl1pPr algn="ctr" rtl="0" eaLnBrk="1" fontAlgn="base" hangingPunct="1">
        <a:spcBef>
          <a:spcPct val="0"/>
        </a:spcBef>
        <a:spcAft>
          <a:spcPct val="0"/>
        </a:spcAft>
        <a:defRPr sz="3600" b="1" i="0" u="none" kern="1200">
          <a:solidFill>
            <a:schemeClr val="tx1"/>
          </a:solidFill>
          <a:latin typeface="+mj-lt"/>
          <a:ea typeface="+mj-ea"/>
          <a:cs typeface="+mj-cs"/>
        </a:defRPr>
      </a:lvl1pPr>
      <a:lvl2pPr algn="ctr" rtl="0" eaLnBrk="1" fontAlgn="base" hangingPunct="1">
        <a:spcBef>
          <a:spcPct val="0"/>
        </a:spcBef>
        <a:spcAft>
          <a:spcPct val="0"/>
        </a:spcAft>
        <a:defRPr sz="3600" b="1">
          <a:solidFill>
            <a:schemeClr val="tx1"/>
          </a:solidFill>
          <a:latin typeface="Calibri" pitchFamily="34" charset="0"/>
        </a:defRPr>
      </a:lvl2pPr>
      <a:lvl3pPr algn="ctr" rtl="0" eaLnBrk="1" fontAlgn="base" hangingPunct="1">
        <a:spcBef>
          <a:spcPct val="0"/>
        </a:spcBef>
        <a:spcAft>
          <a:spcPct val="0"/>
        </a:spcAft>
        <a:defRPr sz="3600" b="1">
          <a:solidFill>
            <a:schemeClr val="tx1"/>
          </a:solidFill>
          <a:latin typeface="Calibri" pitchFamily="34" charset="0"/>
        </a:defRPr>
      </a:lvl3pPr>
      <a:lvl4pPr algn="ctr" rtl="0" eaLnBrk="1" fontAlgn="base" hangingPunct="1">
        <a:spcBef>
          <a:spcPct val="0"/>
        </a:spcBef>
        <a:spcAft>
          <a:spcPct val="0"/>
        </a:spcAft>
        <a:defRPr sz="3600" b="1">
          <a:solidFill>
            <a:schemeClr val="tx1"/>
          </a:solidFill>
          <a:latin typeface="Calibri" pitchFamily="34" charset="0"/>
        </a:defRPr>
      </a:lvl4pPr>
      <a:lvl5pPr algn="ctr" rtl="0" eaLnBrk="1" fontAlgn="base" hangingPunct="1">
        <a:spcBef>
          <a:spcPct val="0"/>
        </a:spcBef>
        <a:spcAft>
          <a:spcPct val="0"/>
        </a:spcAft>
        <a:defRPr sz="3600" b="1">
          <a:solidFill>
            <a:schemeClr val="tx1"/>
          </a:solidFill>
          <a:latin typeface="Calibri" pitchFamily="34" charset="0"/>
        </a:defRPr>
      </a:lvl5pPr>
      <a:lvl6pPr marL="457200" algn="ctr" rtl="0" eaLnBrk="1" fontAlgn="base" hangingPunct="1">
        <a:spcBef>
          <a:spcPct val="0"/>
        </a:spcBef>
        <a:spcAft>
          <a:spcPct val="0"/>
        </a:spcAft>
        <a:defRPr sz="3600" b="1">
          <a:solidFill>
            <a:schemeClr val="tx1"/>
          </a:solidFill>
          <a:latin typeface="Calibri" pitchFamily="34" charset="0"/>
        </a:defRPr>
      </a:lvl6pPr>
      <a:lvl7pPr marL="914400" algn="ctr" rtl="0" eaLnBrk="1" fontAlgn="base" hangingPunct="1">
        <a:spcBef>
          <a:spcPct val="0"/>
        </a:spcBef>
        <a:spcAft>
          <a:spcPct val="0"/>
        </a:spcAft>
        <a:defRPr sz="3600" b="1">
          <a:solidFill>
            <a:schemeClr val="tx1"/>
          </a:solidFill>
          <a:latin typeface="Calibri" pitchFamily="34" charset="0"/>
        </a:defRPr>
      </a:lvl7pPr>
      <a:lvl8pPr marL="1371600" algn="ctr" rtl="0" eaLnBrk="1" fontAlgn="base" hangingPunct="1">
        <a:spcBef>
          <a:spcPct val="0"/>
        </a:spcBef>
        <a:spcAft>
          <a:spcPct val="0"/>
        </a:spcAft>
        <a:defRPr sz="3600" b="1">
          <a:solidFill>
            <a:schemeClr val="tx1"/>
          </a:solidFill>
          <a:latin typeface="Calibri" pitchFamily="34" charset="0"/>
        </a:defRPr>
      </a:lvl8pPr>
      <a:lvl9pPr marL="1828800" algn="ctr" rtl="0" eaLnBrk="1" fontAlgn="base" hangingPunct="1">
        <a:spcBef>
          <a:spcPct val="0"/>
        </a:spcBef>
        <a:spcAft>
          <a:spcPct val="0"/>
        </a:spcAft>
        <a:defRPr sz="36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b="0" i="0" u="none" kern="1200">
          <a:solidFill>
            <a:schemeClr val="tx1"/>
          </a:solidFill>
          <a:latin typeface="+mn-lt"/>
          <a:ea typeface="+mn-ea"/>
          <a:cs typeface="+mn-cs"/>
        </a:defRPr>
      </a:lvl2pPr>
      <a:lvl3pPr marL="1143000" indent="-228600" algn="l" rtl="0" eaLnBrk="1" fontAlgn="base" hangingPunct="1">
        <a:spcBef>
          <a:spcPct val="20000"/>
        </a:spcBef>
        <a:spcAft>
          <a:spcPct val="0"/>
        </a:spcAft>
        <a:buSzPct val="50000"/>
        <a:buFont typeface="Wingdings" pitchFamily="2" charset="2"/>
        <a:buChar char="q"/>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itchFamily="2" charset="2"/>
        <a:buChar char="§"/>
        <a:defRPr sz="2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2224" y="1600200"/>
            <a:ext cx="8224576"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8"/>
          <p:cNvSpPr>
            <a:spLocks noGrp="1"/>
          </p:cNvSpPr>
          <p:nvPr>
            <p:ph type="title"/>
          </p:nvPr>
        </p:nvSpPr>
        <p:spPr>
          <a:xfrm>
            <a:off x="0" y="0"/>
            <a:ext cx="9144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endParaRPr lang="en-US" dirty="0"/>
          </a:p>
        </p:txBody>
      </p:sp>
      <p:sp>
        <p:nvSpPr>
          <p:cNvPr id="8" name="Date Placeholder 7"/>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July 2016</a:t>
            </a:r>
            <a:endParaRPr lang="en-US" dirty="0"/>
          </a:p>
        </p:txBody>
      </p:sp>
      <p:sp>
        <p:nvSpPr>
          <p:cNvPr id="10" name="Slide Number Placeholder 9"/>
          <p:cNvSpPr>
            <a:spLocks noGrp="1"/>
          </p:cNvSpPr>
          <p:nvPr>
            <p:ph type="sldNum" sz="quarter" idx="4"/>
          </p:nvPr>
        </p:nvSpPr>
        <p:spPr>
          <a:xfrm>
            <a:off x="6705600" y="6356349"/>
            <a:ext cx="1981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55075-F7D8-774D-92CE-0FFE5404D32F}" type="slidenum">
              <a:rPr lang="en-US" smtClean="0"/>
              <a:pPr/>
              <a:t>‹#›</a:t>
            </a:fld>
            <a:endParaRPr lang="en-US" dirty="0"/>
          </a:p>
        </p:txBody>
      </p:sp>
      <p:sp>
        <p:nvSpPr>
          <p:cNvPr id="6" name="Footer Placeholder 4"/>
          <p:cNvSpPr>
            <a:spLocks noGrp="1"/>
          </p:cNvSpPr>
          <p:nvPr>
            <p:ph type="ftr" sz="quarter" idx="3"/>
          </p:nvPr>
        </p:nvSpPr>
        <p:spPr>
          <a:xfrm>
            <a:off x="3162300" y="6356349"/>
            <a:ext cx="300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Medicare and the Marketplace</a:t>
            </a:r>
          </a:p>
        </p:txBody>
      </p:sp>
    </p:spTree>
    <p:extLst>
      <p:ext uri="{BB962C8B-B14F-4D97-AF65-F5344CB8AC3E}">
        <p14:creationId xmlns:p14="http://schemas.microsoft.com/office/powerpoint/2010/main" val="3891724574"/>
      </p:ext>
    </p:extLst>
  </p:cSld>
  <p:clrMap bg1="lt1" tx1="dk1" bg2="lt2" tx2="dk2" accent1="accent1" accent2="accent2" accent3="accent3" accent4="accent4" accent5="accent5" accent6="accent6" hlink="hlink" folHlink="folHlink"/>
  <p:sldLayoutIdLst>
    <p:sldLayoutId id="2147483659" r:id="rId1"/>
    <p:sldLayoutId id="2147483670" r:id="rId2"/>
    <p:sldLayoutId id="2147483682" r:id="rId3"/>
    <p:sldLayoutId id="2147483688" r:id="rId4"/>
    <p:sldLayoutId id="2147483687" r:id="rId5"/>
  </p:sldLayoutIdLst>
  <p:hf hdr="0"/>
  <p:txStyles>
    <p:titleStyle>
      <a:lvl1pPr indent="0" algn="ctr" defTabSz="914400" rtl="0" eaLnBrk="1" latinLnBrk="0" hangingPunct="1">
        <a:spcBef>
          <a:spcPts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585" y="0"/>
            <a:ext cx="9164583" cy="114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0" y="35197"/>
            <a:ext cx="9144000" cy="1069430"/>
          </a:xfrm>
          <a:prstGeom prst="rect">
            <a:avLst/>
          </a:prstGeom>
        </p:spPr>
        <p:txBody>
          <a:bodyPr vert="horz" lIns="91440" tIns="45720" rIns="91440" bIns="45720" rtlCol="0" anchor="ctr">
            <a:normAutofit/>
          </a:bodyPr>
          <a:lstStyle/>
          <a:p>
            <a:r>
              <a:rPr lang="en-US" dirty="0"/>
              <a:t>Click to edit Master title style</a:t>
            </a:r>
          </a:p>
        </p:txBody>
      </p:sp>
      <p:sp>
        <p:nvSpPr>
          <p:cNvPr id="11" name="Date Placeholder 3"/>
          <p:cNvSpPr>
            <a:spLocks noGrp="1"/>
          </p:cNvSpPr>
          <p:nvPr>
            <p:ph type="dt" sz="half" idx="2"/>
          </p:nvPr>
        </p:nvSpPr>
        <p:spPr>
          <a:xfrm>
            <a:off x="457200" y="6340475"/>
            <a:ext cx="2133600" cy="365125"/>
          </a:xfrm>
          <a:prstGeom prst="rect">
            <a:avLst/>
          </a:prstGeom>
        </p:spPr>
        <p:txBody>
          <a:bodyPr vert="horz" lIns="91440" tIns="45720" rIns="91440" bIns="45720" rtlCol="0" anchor="ctr"/>
          <a:lstStyle>
            <a:lvl1pPr algn="l">
              <a:defRPr sz="1200">
                <a:solidFill>
                  <a:schemeClr val="tx1"/>
                </a:solidFill>
              </a:defRPr>
            </a:lvl1pPr>
          </a:lstStyle>
          <a:p>
            <a:r>
              <a:rPr lang="en-US" dirty="0" smtClean="0">
                <a:solidFill>
                  <a:prstClr val="black"/>
                </a:solidFill>
                <a:ea typeface="ＭＳ Ｐゴシック"/>
              </a:rPr>
              <a:t>July 2016</a:t>
            </a:r>
            <a:endParaRPr lang="en-US" dirty="0">
              <a:solidFill>
                <a:prstClr val="black"/>
              </a:solidFill>
              <a:ea typeface="ＭＳ Ｐゴシック"/>
            </a:endParaRPr>
          </a:p>
        </p:txBody>
      </p:sp>
      <p:sp>
        <p:nvSpPr>
          <p:cNvPr id="12" name="Footer Placeholder 4"/>
          <p:cNvSpPr>
            <a:spLocks noGrp="1"/>
          </p:cNvSpPr>
          <p:nvPr>
            <p:ph type="ftr" sz="quarter" idx="3"/>
          </p:nvPr>
        </p:nvSpPr>
        <p:spPr>
          <a:xfrm>
            <a:off x="2590800" y="6340475"/>
            <a:ext cx="39624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solidFill>
                  <a:prstClr val="black"/>
                </a:solidFill>
                <a:ea typeface="ＭＳ Ｐゴシック"/>
              </a:rPr>
              <a:t>Medicare and the Marketplace</a:t>
            </a:r>
          </a:p>
        </p:txBody>
      </p:sp>
      <p:sp>
        <p:nvSpPr>
          <p:cNvPr id="13" name="Slide Number Placeholder 5"/>
          <p:cNvSpPr>
            <a:spLocks noGrp="1"/>
          </p:cNvSpPr>
          <p:nvPr>
            <p:ph type="sldNum" sz="quarter" idx="4"/>
          </p:nvPr>
        </p:nvSpPr>
        <p:spPr>
          <a:xfrm>
            <a:off x="6553200" y="6340475"/>
            <a:ext cx="2133600" cy="365125"/>
          </a:xfrm>
          <a:prstGeom prst="rect">
            <a:avLst/>
          </a:prstGeom>
        </p:spPr>
        <p:txBody>
          <a:bodyPr vert="horz" lIns="91440" tIns="45720" rIns="91440" bIns="45720" rtlCol="0" anchor="ctr"/>
          <a:lstStyle>
            <a:lvl1pPr algn="r">
              <a:defRPr sz="1200">
                <a:solidFill>
                  <a:schemeClr val="tx1"/>
                </a:solidFill>
              </a:defRPr>
            </a:lvl1pPr>
          </a:lstStyle>
          <a:p>
            <a:fld id="{78C0CC3C-85F1-4D86-9B70-8D9F8B17F046}" type="slidenum">
              <a:rPr lang="en-US" smtClean="0">
                <a:solidFill>
                  <a:prstClr val="black"/>
                </a:solidFill>
                <a:ea typeface="ＭＳ Ｐゴシック"/>
              </a:rPr>
              <a:pPr/>
              <a:t>‹#›</a:t>
            </a:fld>
            <a:endParaRPr lang="en-US" dirty="0">
              <a:solidFill>
                <a:prstClr val="black"/>
              </a:solidFill>
              <a:ea typeface="ＭＳ Ｐゴシック"/>
            </a:endParaRPr>
          </a:p>
        </p:txBody>
      </p:sp>
    </p:spTree>
    <p:extLst>
      <p:ext uri="{BB962C8B-B14F-4D97-AF65-F5344CB8AC3E}">
        <p14:creationId xmlns:p14="http://schemas.microsoft.com/office/powerpoint/2010/main" val="4282451133"/>
      </p:ext>
    </p:extLst>
  </p:cSld>
  <p:clrMap bg1="lt1" tx1="dk1" bg2="lt2" tx2="dk2" accent1="accent1" accent2="accent2" accent3="accent3" accent4="accent4" accent5="accent5" accent6="accent6" hlink="hlink" folHlink="folHlink"/>
  <p:sldLayoutIdLst>
    <p:sldLayoutId id="2147483684" r:id="rId1"/>
  </p:sldLayoutIdLst>
  <p:hf hdr="0"/>
  <p:txStyles>
    <p:titleStyle>
      <a:lvl1pPr algn="ctr" defTabSz="9144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914400" rtl="0" eaLnBrk="1" latinLnBrk="0" hangingPunct="1">
        <a:spcBef>
          <a:spcPts val="600"/>
        </a:spcBef>
        <a:buFont typeface="Wingdings" panose="05000000000000000000" pitchFamily="2" charset="2"/>
        <a:buChar char="§"/>
        <a:defRPr sz="3200" kern="1200">
          <a:solidFill>
            <a:schemeClr val="tx1"/>
          </a:solidFill>
          <a:latin typeface="+mn-lt"/>
          <a:ea typeface="+mn-ea"/>
          <a:cs typeface="+mn-cs"/>
        </a:defRPr>
      </a:lvl1pPr>
      <a:lvl2pPr marL="695325" indent="-238125" algn="l" defTabSz="914400" rtl="0" eaLnBrk="1" latinLnBrk="0" hangingPunct="1">
        <a:spcBef>
          <a:spcPts val="600"/>
        </a:spcBef>
        <a:buFont typeface="Arial" panose="020B0604020202020204" pitchFamily="34" charset="0"/>
        <a:buChar char="•"/>
        <a:defRPr sz="2800" kern="1200">
          <a:solidFill>
            <a:schemeClr val="tx1"/>
          </a:solidFill>
          <a:latin typeface="+mn-lt"/>
          <a:ea typeface="+mn-ea"/>
          <a:cs typeface="+mn-cs"/>
        </a:defRPr>
      </a:lvl2pPr>
      <a:lvl3pPr marL="1025525" indent="-347472" algn="l" defTabSz="914400" rtl="0" eaLnBrk="1" latinLnBrk="0" hangingPunct="1">
        <a:spcBef>
          <a:spcPts val="600"/>
        </a:spcBef>
        <a:buSzPct val="50000"/>
        <a:buFont typeface="Wingdings" panose="05000000000000000000" pitchFamily="2" charset="2"/>
        <a:buChar char="q"/>
        <a:defRPr sz="2400" kern="1200">
          <a:solidFill>
            <a:schemeClr val="tx1"/>
          </a:solidFill>
          <a:latin typeface="+mn-lt"/>
          <a:ea typeface="+mn-ea"/>
          <a:cs typeface="+mn-cs"/>
        </a:defRPr>
      </a:lvl3pPr>
      <a:lvl4pPr marL="1260475" indent="-234950" algn="l" defTabSz="914400" rtl="0" eaLnBrk="1" latinLnBrk="0" hangingPunct="1">
        <a:spcBef>
          <a:spcPct val="20000"/>
        </a:spcBef>
        <a:buSzPct val="50000"/>
        <a:buFont typeface="Courier New" panose="02070309020205020404" pitchFamily="49" charset="0"/>
        <a:buChar char="o"/>
        <a:tabLst>
          <a:tab pos="1198563" algn="l"/>
        </a:tabLst>
        <a:defRPr sz="2000" kern="1200">
          <a:solidFill>
            <a:schemeClr val="tx1"/>
          </a:solidFill>
          <a:latin typeface="+mn-lt"/>
          <a:ea typeface="+mn-ea"/>
          <a:cs typeface="+mn-cs"/>
        </a:defRPr>
      </a:lvl4pPr>
      <a:lvl5pPr marL="1714500" indent="-342900" algn="l" defTabSz="914400" rtl="0" eaLnBrk="1" latinLnBrk="0" hangingPunct="1">
        <a:spcBef>
          <a:spcPts val="600"/>
        </a:spcBef>
        <a:buSzPct val="50000"/>
        <a:buFont typeface="Calibri" panose="020F050202020403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7000" t="-5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4611"/>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267326"/>
            <a:ext cx="7886700" cy="490963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solidFill>
                  <a:prstClr val="black">
                    <a:tint val="75000"/>
                  </a:prstClr>
                </a:solidFill>
              </a:rPr>
              <a:t>July 2016</a:t>
            </a:r>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0A6685-DBF6-4C41-A0CC-AA9EA7A85A2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44396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Lst>
  <p:hf hdr="0"/>
  <p:txStyles>
    <p:titleStyle>
      <a:lvl1pPr algn="ctr" defTabSz="6858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65510" indent="-265510" algn="l" defTabSz="685800" rtl="0" eaLnBrk="1" latinLnBrk="0" hangingPunct="1">
        <a:lnSpc>
          <a:spcPct val="100000"/>
        </a:lnSpc>
        <a:spcBef>
          <a:spcPts val="600"/>
        </a:spcBef>
        <a:buFont typeface="Wingdings" panose="05000000000000000000" pitchFamily="2" charset="2"/>
        <a:buChar char="§"/>
        <a:defRPr sz="3200" kern="1200">
          <a:solidFill>
            <a:schemeClr val="tx1"/>
          </a:solidFill>
          <a:latin typeface="+mn-lt"/>
          <a:ea typeface="+mn-ea"/>
          <a:cs typeface="+mn-cs"/>
        </a:defRPr>
      </a:lvl1pPr>
      <a:lvl2pPr marL="577850" indent="-241300" algn="l" defTabSz="685800" rtl="0" eaLnBrk="1" latinLnBrk="0" hangingPunct="1">
        <a:lnSpc>
          <a:spcPct val="100000"/>
        </a:lnSpc>
        <a:spcBef>
          <a:spcPts val="600"/>
        </a:spcBef>
        <a:buFont typeface="Arial" panose="020B0604020202020204" pitchFamily="34" charset="0"/>
        <a:buChar char="•"/>
        <a:defRPr sz="2800" kern="1200">
          <a:solidFill>
            <a:schemeClr val="tx1"/>
          </a:solidFill>
          <a:latin typeface="+mn-lt"/>
          <a:ea typeface="+mn-ea"/>
          <a:cs typeface="+mn-cs"/>
        </a:defRPr>
      </a:lvl2pPr>
      <a:lvl3pPr marL="914400" indent="-288925" algn="l" defTabSz="685800" rtl="0" eaLnBrk="1" latinLnBrk="0" hangingPunct="1">
        <a:lnSpc>
          <a:spcPct val="100000"/>
        </a:lnSpc>
        <a:spcBef>
          <a:spcPts val="600"/>
        </a:spcBef>
        <a:buSzPct val="50000"/>
        <a:buFont typeface="Wingdings" panose="05000000000000000000" pitchFamily="2" charset="2"/>
        <a:buChar char="q"/>
        <a:defRPr sz="2800" i="0" kern="1200">
          <a:solidFill>
            <a:schemeClr val="tx1"/>
          </a:solidFill>
          <a:latin typeface="+mn-lt"/>
          <a:ea typeface="+mn-ea"/>
          <a:cs typeface="+mn-cs"/>
        </a:defRPr>
      </a:lvl3pPr>
      <a:lvl4pPr marL="914400" indent="288925" algn="l" defTabSz="685800" rtl="0" eaLnBrk="1" latinLnBrk="0" hangingPunct="1">
        <a:lnSpc>
          <a:spcPct val="100000"/>
        </a:lnSpc>
        <a:spcBef>
          <a:spcPts val="600"/>
        </a:spcBef>
        <a:buFont typeface="Calibri" panose="020F0502020204030204" pitchFamily="34" charset="0"/>
        <a:buChar char="–"/>
        <a:defRPr sz="2400" i="0" kern="1200">
          <a:solidFill>
            <a:schemeClr val="tx1"/>
          </a:solidFill>
          <a:latin typeface="+mn-lt"/>
          <a:ea typeface="+mn-ea"/>
          <a:cs typeface="+mn-cs"/>
        </a:defRPr>
      </a:lvl4pPr>
      <a:lvl5pPr marL="1427163" indent="-223838" algn="l" defTabSz="685800" rtl="0" eaLnBrk="1" latinLnBrk="0" hangingPunct="1">
        <a:lnSpc>
          <a:spcPct val="100000"/>
        </a:lnSpc>
        <a:spcBef>
          <a:spcPts val="600"/>
        </a:spcBef>
        <a:buFont typeface="Arial" panose="020B0604020202020204" pitchFamily="34" charset="0"/>
        <a:buChar char="•"/>
        <a:defRPr sz="2400" i="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www.socialsecurity.gov/"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www.healthcare.gov/subscribe/"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hyperlink" Target="https://marketplace.medicare.learningnetworklms.com/" TargetMode="External"/><Relationship Id="rId5" Type="http://schemas.openxmlformats.org/officeDocument/2006/relationships/hyperlink" Target="http://www.healthcare.gov/blog/" TargetMode="External"/><Relationship Id="rId4" Type="http://schemas.openxmlformats.org/officeDocument/2006/relationships/hyperlink" Target="https://www.cuidadodesalud.gov/es/subscribe/"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shiptacenter.org/" TargetMode="External"/><Relationship Id="rId7" Type="http://schemas.openxmlformats.org/officeDocument/2006/relationships/hyperlink" Target="http://www.medicare.gov/Pubs/pdf/11694.pdf"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hyperlink" Target="https://www.cms.gov/Medicare/Eligibility-and-Enrollment/Medicare-and-the-Marketplace/Overview1.html" TargetMode="External"/><Relationship Id="rId5" Type="http://schemas.openxmlformats.org/officeDocument/2006/relationships/hyperlink" Target="https://www.facebook.com/Medicare.gov" TargetMode="External"/><Relationship Id="rId4" Type="http://schemas.openxmlformats.org/officeDocument/2006/relationships/hyperlink" Target="http://medicare.gov/"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healthcare.gov/" TargetMode="External"/><Relationship Id="rId7" Type="http://schemas.openxmlformats.org/officeDocument/2006/relationships/hyperlink" Target="http://www.cms.gov/Outreach-and-Education/Training/CMSNationalTrainingProgram/index.html" TargetMode="External"/><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hyperlink" Target="http://www.socialsecurity.gov/" TargetMode="External"/><Relationship Id="rId5" Type="http://schemas.openxmlformats.org/officeDocument/2006/relationships/hyperlink" Target="http://www.insurekidsnow.gov/" TargetMode="External"/><Relationship Id="rId4" Type="http://schemas.openxmlformats.org/officeDocument/2006/relationships/hyperlink" Target="https://www.medicaid.gov/"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cms.gov/Outreach-and-Education/Training/CMSNationalTrainingProgram/index.html" TargetMode="External"/><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hyperlink" Target="mailto:training@cms.hhs.g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5400"/>
            <a:ext cx="9144000" cy="1143000"/>
          </a:xfrm>
        </p:spPr>
        <p:txBody>
          <a:bodyPr/>
          <a:lstStyle/>
          <a:p>
            <a:r>
              <a:rPr lang="en-US" dirty="0"/>
              <a:t>Medicare and the </a:t>
            </a:r>
            <a:r>
              <a:rPr lang="en-US" dirty="0" smtClean="0"/>
              <a:t>Marketplace</a:t>
            </a:r>
            <a:endParaRPr lang="en-US" dirty="0"/>
          </a:p>
        </p:txBody>
      </p:sp>
      <p:sp>
        <p:nvSpPr>
          <p:cNvPr id="3" name="Text Placeholder 2"/>
          <p:cNvSpPr>
            <a:spLocks noGrp="1"/>
          </p:cNvSpPr>
          <p:nvPr>
            <p:ph type="body" sz="quarter" idx="10"/>
          </p:nvPr>
        </p:nvSpPr>
        <p:spPr>
          <a:xfrm>
            <a:off x="5486400" y="3962400"/>
            <a:ext cx="3048000" cy="1524000"/>
          </a:xfrm>
          <a:solidFill>
            <a:srgbClr val="FFFFFF">
              <a:alpha val="85882"/>
            </a:srgbClr>
          </a:solidFill>
        </p:spPr>
        <p:txBody>
          <a:bodyPr>
            <a:noAutofit/>
          </a:bodyPr>
          <a:lstStyle/>
          <a:p>
            <a:pPr algn="r">
              <a:spcBef>
                <a:spcPts val="0"/>
              </a:spcBef>
            </a:pPr>
            <a:r>
              <a:rPr lang="en-US" sz="2000" dirty="0" smtClean="0">
                <a:solidFill>
                  <a:schemeClr val="tx1"/>
                </a:solidFill>
              </a:rPr>
              <a:t>What people with a Marketplace plan need to know when they’re becoming eligible for Medicare</a:t>
            </a:r>
            <a:endParaRPr lang="en-US" sz="2000" dirty="0">
              <a:solidFill>
                <a:schemeClr val="tx1"/>
              </a:solidFill>
            </a:endParaRPr>
          </a:p>
        </p:txBody>
      </p:sp>
      <p:sp>
        <p:nvSpPr>
          <p:cNvPr id="5" name="TextBox 4"/>
          <p:cNvSpPr txBox="1"/>
          <p:nvPr/>
        </p:nvSpPr>
        <p:spPr>
          <a:xfrm>
            <a:off x="7347905" y="5791200"/>
            <a:ext cx="1168910" cy="400110"/>
          </a:xfrm>
          <a:prstGeom prst="rect">
            <a:avLst/>
          </a:prstGeom>
          <a:noFill/>
        </p:spPr>
        <p:txBody>
          <a:bodyPr wrap="none" rtlCol="0">
            <a:spAutoFit/>
          </a:bodyPr>
          <a:lstStyle/>
          <a:p>
            <a:r>
              <a:rPr lang="en-US" sz="2000" b="1" dirty="0" smtClean="0"/>
              <a:t>July 2016</a:t>
            </a:r>
            <a:endParaRPr lang="en-US" sz="2000" b="1" dirty="0"/>
          </a:p>
        </p:txBody>
      </p:sp>
    </p:spTree>
    <p:extLst>
      <p:ext uri="{BB962C8B-B14F-4D97-AF65-F5344CB8AC3E}">
        <p14:creationId xmlns:p14="http://schemas.microsoft.com/office/powerpoint/2010/main" val="876844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Enrollment </a:t>
            </a:r>
            <a:r>
              <a:rPr lang="en-US" dirty="0"/>
              <a:t>Decisions</a:t>
            </a:r>
          </a:p>
        </p:txBody>
      </p:sp>
      <p:sp>
        <p:nvSpPr>
          <p:cNvPr id="4" name="Date Placeholder 3"/>
          <p:cNvSpPr>
            <a:spLocks noGrp="1"/>
          </p:cNvSpPr>
          <p:nvPr>
            <p:ph type="dt" sz="half" idx="10"/>
          </p:nvPr>
        </p:nvSpPr>
        <p:spPr/>
        <p:txBody>
          <a:bodyPr/>
          <a:lstStyle/>
          <a:p>
            <a:r>
              <a:rPr lang="en-US" dirty="0" smtClean="0"/>
              <a:t>July 2016</a:t>
            </a:r>
            <a:endParaRPr lang="en-US" dirty="0"/>
          </a:p>
        </p:txBody>
      </p:sp>
      <p:sp>
        <p:nvSpPr>
          <p:cNvPr id="6" name="Slide Number Placeholder 5"/>
          <p:cNvSpPr>
            <a:spLocks noGrp="1"/>
          </p:cNvSpPr>
          <p:nvPr>
            <p:ph type="sldNum" sz="quarter" idx="11"/>
          </p:nvPr>
        </p:nvSpPr>
        <p:spPr/>
        <p:txBody>
          <a:bodyPr/>
          <a:lstStyle/>
          <a:p>
            <a:fld id="{4C7DC1E6-81B2-456F-AAD5-518541D82B07}" type="slidenum">
              <a:rPr lang="en-US" smtClean="0"/>
              <a:pPr/>
              <a:t>10</a:t>
            </a:fld>
            <a:endParaRPr lang="en-US" dirty="0"/>
          </a:p>
        </p:txBody>
      </p:sp>
      <p:sp>
        <p:nvSpPr>
          <p:cNvPr id="2" name="Footer Placeholder 1"/>
          <p:cNvSpPr>
            <a:spLocks noGrp="1"/>
          </p:cNvSpPr>
          <p:nvPr>
            <p:ph type="ftr" sz="quarter" idx="3"/>
          </p:nvPr>
        </p:nvSpPr>
        <p:spPr/>
        <p:txBody>
          <a:bodyPr/>
          <a:lstStyle/>
          <a:p>
            <a:r>
              <a:rPr lang="en-US" dirty="0"/>
              <a:t>Medicare and the Marketplace</a:t>
            </a:r>
          </a:p>
        </p:txBody>
      </p:sp>
    </p:spTree>
    <p:extLst>
      <p:ext uri="{BB962C8B-B14F-4D97-AF65-F5344CB8AC3E}">
        <p14:creationId xmlns:p14="http://schemas.microsoft.com/office/powerpoint/2010/main" val="3916741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Consider</a:t>
            </a:r>
          </a:p>
          <a:p>
            <a:pPr lvl="1"/>
            <a:r>
              <a:rPr lang="en-US" dirty="0"/>
              <a:t>It’s free for most people</a:t>
            </a:r>
          </a:p>
          <a:p>
            <a:pPr lvl="1"/>
            <a:r>
              <a:rPr lang="en-US" dirty="0"/>
              <a:t>You can pay for it if your work history isn’t sufficient</a:t>
            </a:r>
          </a:p>
          <a:p>
            <a:pPr lvl="2"/>
            <a:r>
              <a:rPr lang="en-US" dirty="0"/>
              <a:t>There may be a penalty if you delay</a:t>
            </a:r>
          </a:p>
          <a:p>
            <a:pPr lvl="1"/>
            <a:r>
              <a:rPr lang="en-US" dirty="0"/>
              <a:t>If you/your spouse is actively working and covered by employer plan</a:t>
            </a:r>
          </a:p>
          <a:p>
            <a:pPr lvl="0"/>
            <a:r>
              <a:rPr lang="en-US" dirty="0" smtClean="0"/>
              <a:t>Stop </a:t>
            </a:r>
            <a:r>
              <a:rPr lang="en-US" dirty="0"/>
              <a:t>contributions to Health Savings Account 6 months prior to enrollment</a:t>
            </a:r>
          </a:p>
          <a:p>
            <a:pPr lvl="0"/>
            <a:r>
              <a:rPr lang="en-US" dirty="0"/>
              <a:t>Private insurance doesn’t have to pay primary if you aren’t enrolled</a:t>
            </a:r>
          </a:p>
          <a:p>
            <a:pPr marL="0" indent="0">
              <a:buNone/>
            </a:pPr>
            <a:endParaRPr lang="en-US" dirty="0"/>
          </a:p>
        </p:txBody>
      </p:sp>
      <p:sp>
        <p:nvSpPr>
          <p:cNvPr id="3" name="Title 2"/>
          <p:cNvSpPr>
            <a:spLocks noGrp="1"/>
          </p:cNvSpPr>
          <p:nvPr>
            <p:ph type="title"/>
          </p:nvPr>
        </p:nvSpPr>
        <p:spPr/>
        <p:txBody>
          <a:bodyPr/>
          <a:lstStyle/>
          <a:p>
            <a:r>
              <a:rPr lang="en-US" dirty="0"/>
              <a:t>Decision: Do I Need to Sign up for </a:t>
            </a:r>
            <a:br>
              <a:rPr lang="en-US" dirty="0"/>
            </a:br>
            <a:r>
              <a:rPr lang="en-US" dirty="0"/>
              <a:t>Part A?</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11</a:t>
            </a:fld>
            <a:endParaRPr lang="en-US" dirty="0"/>
          </a:p>
        </p:txBody>
      </p:sp>
    </p:spTree>
    <p:extLst>
      <p:ext uri="{BB962C8B-B14F-4D97-AF65-F5344CB8AC3E}">
        <p14:creationId xmlns:p14="http://schemas.microsoft.com/office/powerpoint/2010/main" val="3614142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7550"/>
          </a:xfrm>
        </p:spPr>
        <p:txBody>
          <a:bodyPr>
            <a:normAutofit/>
          </a:bodyPr>
          <a:lstStyle/>
          <a:p>
            <a:pPr>
              <a:spcBef>
                <a:spcPts val="600"/>
              </a:spcBef>
            </a:pPr>
            <a:r>
              <a:rPr lang="en-US" dirty="0"/>
              <a:t>You must have Part B if</a:t>
            </a:r>
          </a:p>
          <a:p>
            <a:pPr marL="695325" lvl="1" indent="-403225">
              <a:spcBef>
                <a:spcPts val="600"/>
              </a:spcBef>
            </a:pPr>
            <a:r>
              <a:rPr lang="en-US" dirty="0"/>
              <a:t>You want to buy a Medigap policy</a:t>
            </a:r>
          </a:p>
          <a:p>
            <a:pPr marL="695325" lvl="1" indent="-403225">
              <a:spcBef>
                <a:spcPts val="600"/>
              </a:spcBef>
            </a:pPr>
            <a:r>
              <a:rPr lang="en-US" dirty="0"/>
              <a:t>You want to join a Medicare Advantage Plan</a:t>
            </a:r>
          </a:p>
          <a:p>
            <a:pPr marL="695325" lvl="2" indent="-403225">
              <a:spcBef>
                <a:spcPts val="600"/>
              </a:spcBef>
              <a:buFont typeface="Arial" panose="020B0604020202020204" pitchFamily="34" charset="0"/>
              <a:buChar char="•"/>
            </a:pPr>
            <a:r>
              <a:rPr lang="en-US" sz="2800" dirty="0"/>
              <a:t>You're eligible for TRICARE for Life (TFL) or CHAMPVA</a:t>
            </a:r>
          </a:p>
          <a:p>
            <a:pPr marL="695325" lvl="2" indent="-403225">
              <a:spcBef>
                <a:spcPts val="600"/>
              </a:spcBef>
              <a:buFont typeface="Arial" panose="020B0604020202020204" pitchFamily="34" charset="0"/>
              <a:buChar char="•"/>
            </a:pPr>
            <a:r>
              <a:rPr lang="en-US" sz="2800" dirty="0"/>
              <a:t>Your employer coverage requires you have it (less than 20 employees)</a:t>
            </a:r>
          </a:p>
          <a:p>
            <a:pPr marL="695325" indent="-403225">
              <a:spcBef>
                <a:spcPts val="600"/>
              </a:spcBef>
              <a:buFont typeface="Arial" panose="020B0604020202020204" pitchFamily="34" charset="0"/>
              <a:buChar char="•"/>
            </a:pPr>
            <a:endParaRPr lang="en-US" sz="2800" dirty="0"/>
          </a:p>
        </p:txBody>
      </p:sp>
      <p:sp>
        <p:nvSpPr>
          <p:cNvPr id="3" name="Title 2"/>
          <p:cNvSpPr>
            <a:spLocks noGrp="1"/>
          </p:cNvSpPr>
          <p:nvPr>
            <p:ph type="title"/>
          </p:nvPr>
        </p:nvSpPr>
        <p:spPr/>
        <p:txBody>
          <a:bodyPr/>
          <a:lstStyle/>
          <a:p>
            <a:r>
              <a:rPr lang="en-US" dirty="0"/>
              <a:t>When You Must Have Part B</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12</a:t>
            </a:fld>
            <a:endParaRPr lang="en-US" dirty="0"/>
          </a:p>
        </p:txBody>
      </p:sp>
    </p:spTree>
    <p:extLst>
      <p:ext uri="{BB962C8B-B14F-4D97-AF65-F5344CB8AC3E}">
        <p14:creationId xmlns:p14="http://schemas.microsoft.com/office/powerpoint/2010/main" val="711243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756150"/>
          </a:xfrm>
        </p:spPr>
        <p:txBody>
          <a:bodyPr>
            <a:normAutofit fontScale="85000" lnSpcReduction="20000"/>
          </a:bodyPr>
          <a:lstStyle/>
          <a:p>
            <a:pPr>
              <a:lnSpc>
                <a:spcPct val="120000"/>
              </a:lnSpc>
              <a:spcBef>
                <a:spcPts val="600"/>
              </a:spcBef>
            </a:pPr>
            <a:r>
              <a:rPr lang="en-US" dirty="0"/>
              <a:t>If you don’t have coverage from active employment</a:t>
            </a:r>
          </a:p>
          <a:p>
            <a:pPr marL="566738" lvl="1" indent="-219075">
              <a:lnSpc>
                <a:spcPct val="120000"/>
              </a:lnSpc>
              <a:spcBef>
                <a:spcPts val="600"/>
              </a:spcBef>
            </a:pPr>
            <a:r>
              <a:rPr lang="en-US" dirty="0"/>
              <a:t>Delaying Part B may mean </a:t>
            </a:r>
          </a:p>
          <a:p>
            <a:pPr marL="914400" lvl="2" indent="-347663">
              <a:lnSpc>
                <a:spcPct val="120000"/>
              </a:lnSpc>
              <a:spcBef>
                <a:spcPts val="600"/>
              </a:spcBef>
              <a:buSzPct val="50000"/>
              <a:buFont typeface="Wingdings" panose="05000000000000000000" pitchFamily="2" charset="2"/>
              <a:buChar char="q"/>
            </a:pPr>
            <a:r>
              <a:rPr lang="en-US" dirty="0"/>
              <a:t>Higher premiums</a:t>
            </a:r>
          </a:p>
          <a:p>
            <a:pPr marL="914400" lvl="2" indent="-347663">
              <a:lnSpc>
                <a:spcPct val="120000"/>
              </a:lnSpc>
              <a:spcBef>
                <a:spcPts val="600"/>
              </a:spcBef>
              <a:buSzPct val="50000"/>
              <a:buFont typeface="Wingdings" panose="05000000000000000000" pitchFamily="2" charset="2"/>
              <a:buChar char="q"/>
            </a:pPr>
            <a:r>
              <a:rPr lang="en-US" dirty="0"/>
              <a:t>Paying for your health care out of pocket</a:t>
            </a:r>
          </a:p>
          <a:p>
            <a:pPr marL="914400" lvl="2" indent="-347663">
              <a:lnSpc>
                <a:spcPct val="120000"/>
              </a:lnSpc>
              <a:spcBef>
                <a:spcPts val="600"/>
              </a:spcBef>
              <a:buSzPct val="50000"/>
              <a:buFont typeface="Wingdings" panose="05000000000000000000" pitchFamily="2" charset="2"/>
              <a:buChar char="q"/>
            </a:pPr>
            <a:r>
              <a:rPr lang="en-US" dirty="0"/>
              <a:t>Waiting until next General Enrollment Period to enroll (January 1 –March 31)</a:t>
            </a:r>
          </a:p>
          <a:p>
            <a:pPr marL="1206500" lvl="3" indent="-292100">
              <a:lnSpc>
                <a:spcPct val="120000"/>
              </a:lnSpc>
              <a:spcBef>
                <a:spcPts val="600"/>
              </a:spcBef>
              <a:buFont typeface="Courier New" panose="02070309020205020404" pitchFamily="49" charset="0"/>
              <a:buChar char="o"/>
            </a:pPr>
            <a:r>
              <a:rPr lang="en-US" sz="2400" dirty="0"/>
              <a:t>With coverage not starting until July 1</a:t>
            </a:r>
          </a:p>
          <a:p>
            <a:pPr>
              <a:lnSpc>
                <a:spcPct val="120000"/>
              </a:lnSpc>
              <a:spcBef>
                <a:spcPts val="600"/>
              </a:spcBef>
            </a:pPr>
            <a:r>
              <a:rPr lang="en-US" dirty="0"/>
              <a:t>If you do have coverage through active employment</a:t>
            </a:r>
          </a:p>
          <a:p>
            <a:pPr marL="566738" lvl="1" indent="-219075">
              <a:lnSpc>
                <a:spcPct val="120000"/>
              </a:lnSpc>
              <a:spcBef>
                <a:spcPts val="600"/>
              </a:spcBef>
            </a:pPr>
            <a:r>
              <a:rPr lang="en-US" dirty="0"/>
              <a:t>You may want to delay Part B </a:t>
            </a:r>
          </a:p>
          <a:p>
            <a:pPr marL="566738" lvl="1" indent="-219075">
              <a:lnSpc>
                <a:spcPct val="120000"/>
              </a:lnSpc>
              <a:spcBef>
                <a:spcPts val="600"/>
              </a:spcBef>
            </a:pPr>
            <a:r>
              <a:rPr lang="en-US" dirty="0"/>
              <a:t>No penalty if you enroll while you have coverage or within 8 months of losing coverage</a:t>
            </a:r>
          </a:p>
        </p:txBody>
      </p:sp>
      <p:sp>
        <p:nvSpPr>
          <p:cNvPr id="3" name="Title 2"/>
          <p:cNvSpPr>
            <a:spLocks noGrp="1"/>
          </p:cNvSpPr>
          <p:nvPr>
            <p:ph type="title"/>
          </p:nvPr>
        </p:nvSpPr>
        <p:spPr/>
        <p:txBody>
          <a:bodyPr/>
          <a:lstStyle/>
          <a:p>
            <a:r>
              <a:rPr lang="en-US" dirty="0"/>
              <a:t>Part B and Active Employment </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13</a:t>
            </a:fld>
            <a:endParaRPr lang="en-US" dirty="0"/>
          </a:p>
        </p:txBody>
      </p:sp>
    </p:spTree>
    <p:extLst>
      <p:ext uri="{BB962C8B-B14F-4D97-AF65-F5344CB8AC3E}">
        <p14:creationId xmlns:p14="http://schemas.microsoft.com/office/powerpoint/2010/main" val="2644274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Medicare and the </a:t>
            </a:r>
            <a:r>
              <a:rPr lang="en-US" dirty="0" smtClean="0"/>
              <a:t>Marketplace - Considerations</a:t>
            </a:r>
            <a:endParaRPr lang="en-US" dirty="0"/>
          </a:p>
        </p:txBody>
      </p:sp>
      <p:sp>
        <p:nvSpPr>
          <p:cNvPr id="4" name="Date Placeholder 3"/>
          <p:cNvSpPr>
            <a:spLocks noGrp="1"/>
          </p:cNvSpPr>
          <p:nvPr>
            <p:ph type="dt" sz="half" idx="10"/>
          </p:nvPr>
        </p:nvSpPr>
        <p:spPr/>
        <p:txBody>
          <a:bodyPr/>
          <a:lstStyle/>
          <a:p>
            <a:r>
              <a:rPr lang="en-US" dirty="0" smtClean="0"/>
              <a:t>July 2016</a:t>
            </a:r>
            <a:endParaRPr lang="en-US" dirty="0"/>
          </a:p>
        </p:txBody>
      </p:sp>
      <p:sp>
        <p:nvSpPr>
          <p:cNvPr id="6" name="Slide Number Placeholder 5"/>
          <p:cNvSpPr>
            <a:spLocks noGrp="1"/>
          </p:cNvSpPr>
          <p:nvPr>
            <p:ph type="sldNum" sz="quarter" idx="11"/>
          </p:nvPr>
        </p:nvSpPr>
        <p:spPr/>
        <p:txBody>
          <a:bodyPr/>
          <a:lstStyle/>
          <a:p>
            <a:fld id="{4C7DC1E6-81B2-456F-AAD5-518541D82B07}" type="slidenum">
              <a:rPr lang="en-US" smtClean="0"/>
              <a:pPr/>
              <a:t>14</a:t>
            </a:fld>
            <a:endParaRPr lang="en-US" dirty="0"/>
          </a:p>
        </p:txBody>
      </p:sp>
      <p:sp>
        <p:nvSpPr>
          <p:cNvPr id="2" name="Footer Placeholder 1"/>
          <p:cNvSpPr>
            <a:spLocks noGrp="1"/>
          </p:cNvSpPr>
          <p:nvPr>
            <p:ph type="ftr" sz="quarter" idx="3"/>
          </p:nvPr>
        </p:nvSpPr>
        <p:spPr/>
        <p:txBody>
          <a:bodyPr/>
          <a:lstStyle/>
          <a:p>
            <a:r>
              <a:rPr lang="en-US" dirty="0"/>
              <a:t>Medicare and the Marketplace</a:t>
            </a:r>
          </a:p>
        </p:txBody>
      </p:sp>
    </p:spTree>
    <p:extLst>
      <p:ext uri="{BB962C8B-B14F-4D97-AF65-F5344CB8AC3E}">
        <p14:creationId xmlns:p14="http://schemas.microsoft.com/office/powerpoint/2010/main" val="240903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600200"/>
            <a:ext cx="8229600" cy="4572000"/>
          </a:xfrm>
        </p:spPr>
        <p:txBody>
          <a:bodyPr>
            <a:normAutofit/>
          </a:bodyPr>
          <a:lstStyle/>
          <a:p>
            <a:pPr>
              <a:spcBef>
                <a:spcPts val="600"/>
              </a:spcBef>
            </a:pPr>
            <a:r>
              <a:rPr lang="en-US" dirty="0" smtClean="0"/>
              <a:t>Considerations </a:t>
            </a:r>
            <a:r>
              <a:rPr lang="en-US" dirty="0"/>
              <a:t>for Marketplace </a:t>
            </a:r>
            <a:r>
              <a:rPr lang="en-US" dirty="0" smtClean="0"/>
              <a:t>enrollees</a:t>
            </a:r>
            <a:endParaRPr lang="en-US" dirty="0"/>
          </a:p>
          <a:p>
            <a:pPr marL="749300" lvl="1" indent="-401638">
              <a:spcBef>
                <a:spcPts val="600"/>
              </a:spcBef>
            </a:pPr>
            <a:r>
              <a:rPr lang="en-US" dirty="0" smtClean="0"/>
              <a:t>Minimum essential coverage (Part A)</a:t>
            </a:r>
            <a:endParaRPr lang="en-US" dirty="0"/>
          </a:p>
          <a:p>
            <a:pPr marL="749300" lvl="1" indent="-401638">
              <a:spcBef>
                <a:spcPts val="600"/>
              </a:spcBef>
            </a:pPr>
            <a:r>
              <a:rPr lang="en-US" dirty="0" smtClean="0"/>
              <a:t>Becoming eligible for Medicare</a:t>
            </a:r>
          </a:p>
          <a:p>
            <a:pPr marL="749300" lvl="1" indent="-401638">
              <a:spcBef>
                <a:spcPts val="600"/>
              </a:spcBef>
            </a:pPr>
            <a:r>
              <a:rPr lang="en-US" dirty="0" smtClean="0"/>
              <a:t>Terminating Marketplace coverage (timing)</a:t>
            </a:r>
          </a:p>
          <a:p>
            <a:pPr marL="749300" lvl="1" indent="-401638">
              <a:spcBef>
                <a:spcPts val="600"/>
              </a:spcBef>
            </a:pPr>
            <a:r>
              <a:rPr lang="en-US" dirty="0" smtClean="0"/>
              <a:t>Medicare and people with disabilities</a:t>
            </a:r>
          </a:p>
          <a:p>
            <a:pPr marL="749300" lvl="1" indent="-401638">
              <a:spcBef>
                <a:spcPts val="600"/>
              </a:spcBef>
            </a:pPr>
            <a:r>
              <a:rPr lang="en-US" dirty="0" smtClean="0"/>
              <a:t>Small Business Health Options Program (SHOP)</a:t>
            </a:r>
          </a:p>
          <a:p>
            <a:pPr marL="749300" lvl="1" indent="-401638">
              <a:spcBef>
                <a:spcPts val="600"/>
              </a:spcBef>
            </a:pPr>
            <a:r>
              <a:rPr lang="en-US" dirty="0" smtClean="0"/>
              <a:t>Help paying Medicare costs for people with limited incomes and resources</a:t>
            </a:r>
            <a:endParaRPr lang="en-US" dirty="0"/>
          </a:p>
          <a:p>
            <a:pPr marL="0" indent="0">
              <a:buNone/>
            </a:pPr>
            <a:endParaRPr lang="en-US" dirty="0"/>
          </a:p>
        </p:txBody>
      </p:sp>
      <p:sp>
        <p:nvSpPr>
          <p:cNvPr id="6" name="Title 5"/>
          <p:cNvSpPr>
            <a:spLocks noGrp="1"/>
          </p:cNvSpPr>
          <p:nvPr>
            <p:ph type="title"/>
          </p:nvPr>
        </p:nvSpPr>
        <p:spPr/>
        <p:txBody>
          <a:bodyPr/>
          <a:lstStyle/>
          <a:p>
            <a:r>
              <a:rPr lang="en-US" sz="3600" dirty="0"/>
              <a:t>The Marketplace and </a:t>
            </a:r>
            <a:br>
              <a:rPr lang="en-US" sz="3600" dirty="0"/>
            </a:br>
            <a:r>
              <a:rPr lang="en-US" sz="3600" dirty="0"/>
              <a:t>People with Medicare</a:t>
            </a:r>
          </a:p>
        </p:txBody>
      </p:sp>
      <p:sp>
        <p:nvSpPr>
          <p:cNvPr id="4" name="Slide Number Placeholder 3"/>
          <p:cNvSpPr>
            <a:spLocks noGrp="1"/>
          </p:cNvSpPr>
          <p:nvPr>
            <p:ph type="sldNum" sz="quarter" idx="12"/>
          </p:nvPr>
        </p:nvSpPr>
        <p:spPr/>
        <p:txBody>
          <a:bodyPr/>
          <a:lstStyle/>
          <a:p>
            <a:pPr algn="r"/>
            <a:fld id="{4C7DC1E6-81B2-456F-AAD5-518541D82B07}" type="slidenum">
              <a:rPr lang="en-US" smtClean="0">
                <a:solidFill>
                  <a:schemeClr val="tx1"/>
                </a:solidFill>
              </a:rPr>
              <a:pPr algn="r"/>
              <a:t>15</a:t>
            </a:fld>
            <a:endParaRPr lang="en-US" dirty="0">
              <a:solidFill>
                <a:schemeClr val="tx1"/>
              </a:solidFill>
            </a:endParaRPr>
          </a:p>
        </p:txBody>
      </p:sp>
      <p:sp>
        <p:nvSpPr>
          <p:cNvPr id="3" name="Date Placeholder 2"/>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5" name="Footer Placeholder 4"/>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1554165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679950"/>
          </a:xfrm>
        </p:spPr>
        <p:txBody>
          <a:bodyPr>
            <a:normAutofit/>
          </a:bodyPr>
          <a:lstStyle/>
          <a:p>
            <a:pPr>
              <a:spcBef>
                <a:spcPts val="600"/>
              </a:spcBef>
            </a:pPr>
            <a:r>
              <a:rPr lang="en-US" sz="3200" dirty="0" smtClean="0"/>
              <a:t>Medicare Part A is considered minimum essential coverage (MEC)</a:t>
            </a:r>
          </a:p>
          <a:p>
            <a:pPr marL="342900" lvl="1" indent="-342900">
              <a:spcBef>
                <a:spcPts val="600"/>
              </a:spcBef>
              <a:buFont typeface="Wingdings" pitchFamily="2" charset="2"/>
              <a:buChar char="§"/>
            </a:pPr>
            <a:r>
              <a:rPr lang="en-US" sz="3200" spc="-40" dirty="0" smtClean="0"/>
              <a:t>The </a:t>
            </a:r>
            <a:r>
              <a:rPr lang="en-US" sz="3200" spc="-40" dirty="0"/>
              <a:t>Marketplace doesn’t offer </a:t>
            </a:r>
          </a:p>
          <a:p>
            <a:pPr marL="747713" lvl="2" indent="-354013">
              <a:spcBef>
                <a:spcPts val="600"/>
              </a:spcBef>
              <a:buSzPct val="100000"/>
              <a:buFont typeface="Arial" panose="020B0604020202020204" pitchFamily="34" charset="0"/>
              <a:buChar char="•"/>
            </a:pPr>
            <a:r>
              <a:rPr lang="en-US" sz="2800" spc="-40" dirty="0"/>
              <a:t>Medicare Supplement Insurance (Medigap) policies </a:t>
            </a:r>
          </a:p>
          <a:p>
            <a:pPr marL="747713" lvl="2" indent="-354013">
              <a:spcBef>
                <a:spcPts val="600"/>
              </a:spcBef>
              <a:buSzPct val="100000"/>
              <a:buFont typeface="Arial" panose="020B0604020202020204" pitchFamily="34" charset="0"/>
              <a:buChar char="•"/>
            </a:pPr>
            <a:r>
              <a:rPr lang="en-US" sz="2800" spc="-40" dirty="0"/>
              <a:t>Medicare Prescription Drug Plans (Part D) </a:t>
            </a:r>
            <a:endParaRPr lang="en-US" sz="2800" spc="-40" dirty="0" smtClean="0"/>
          </a:p>
          <a:p>
            <a:pPr>
              <a:spcBef>
                <a:spcPts val="600"/>
              </a:spcBef>
            </a:pPr>
            <a:r>
              <a:rPr lang="en-US" dirty="0"/>
              <a:t>If you have Medicare you don’t need to do anything related to the Marketplace</a:t>
            </a:r>
          </a:p>
          <a:p>
            <a:pPr>
              <a:spcBef>
                <a:spcPts val="600"/>
              </a:spcBef>
            </a:pPr>
            <a:r>
              <a:rPr lang="en-US" dirty="0"/>
              <a:t>Medicare isn’t part of the Marketplace</a:t>
            </a:r>
          </a:p>
          <a:p>
            <a:pPr marL="393700" lvl="2" indent="0">
              <a:buSzPct val="100000"/>
              <a:buNone/>
            </a:pPr>
            <a:endParaRPr lang="en-US" sz="2800" spc="-40" dirty="0"/>
          </a:p>
        </p:txBody>
      </p:sp>
      <p:sp>
        <p:nvSpPr>
          <p:cNvPr id="3" name="Title 2"/>
          <p:cNvSpPr>
            <a:spLocks noGrp="1"/>
          </p:cNvSpPr>
          <p:nvPr>
            <p:ph type="title"/>
          </p:nvPr>
        </p:nvSpPr>
        <p:spPr/>
        <p:txBody>
          <a:bodyPr/>
          <a:lstStyle/>
          <a:p>
            <a:r>
              <a:rPr lang="en-US" dirty="0"/>
              <a:t>Medicare and the Marketplace </a:t>
            </a:r>
          </a:p>
        </p:txBody>
      </p:sp>
      <p:sp>
        <p:nvSpPr>
          <p:cNvPr id="4" name="Slide Number Placeholder 3"/>
          <p:cNvSpPr>
            <a:spLocks noGrp="1"/>
          </p:cNvSpPr>
          <p:nvPr>
            <p:ph type="sldNum" sz="quarter" idx="12"/>
          </p:nvPr>
        </p:nvSpPr>
        <p:spPr/>
        <p:txBody>
          <a:bodyPr/>
          <a:lstStyle/>
          <a:p>
            <a:fld id="{4C7DC1E6-81B2-456F-AAD5-518541D82B07}" type="slidenum">
              <a:rPr lang="en-US"/>
              <a:pPr/>
              <a:t>16</a:t>
            </a:fld>
            <a:endParaRPr lang="en-US" dirty="0"/>
          </a:p>
        </p:txBody>
      </p:sp>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7" name="Footer Placeholder 6"/>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750801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76400"/>
            <a:ext cx="8229600" cy="4679950"/>
          </a:xfrm>
        </p:spPr>
        <p:txBody>
          <a:bodyPr>
            <a:normAutofit/>
          </a:bodyPr>
          <a:lstStyle/>
          <a:p>
            <a:pPr indent="-349250">
              <a:spcBef>
                <a:spcPts val="600"/>
              </a:spcBef>
            </a:pPr>
            <a:r>
              <a:rPr lang="en-US" sz="3000" dirty="0"/>
              <a:t>No one can sell you a Marketplace plan</a:t>
            </a:r>
          </a:p>
          <a:p>
            <a:pPr marL="695325" lvl="1" indent="-347663">
              <a:spcBef>
                <a:spcPts val="600"/>
              </a:spcBef>
            </a:pPr>
            <a:r>
              <a:rPr lang="en-US" sz="2600" dirty="0">
                <a:solidFill>
                  <a:prstClr val="black"/>
                </a:solidFill>
              </a:rPr>
              <a:t>Even if you only have Medicare Part A or Part B </a:t>
            </a:r>
          </a:p>
          <a:p>
            <a:pPr marL="695325" lvl="1" indent="-347663">
              <a:spcBef>
                <a:spcPts val="600"/>
              </a:spcBef>
            </a:pPr>
            <a:r>
              <a:rPr lang="en-US" sz="2600" dirty="0"/>
              <a:t>Except an employer through the Small Business Health Options Program (SHOP) if you’re an active worker or dependent of an active worker</a:t>
            </a:r>
          </a:p>
          <a:p>
            <a:pPr marL="1023938" lvl="2" indent="-328613">
              <a:spcBef>
                <a:spcPts val="600"/>
              </a:spcBef>
            </a:pPr>
            <a:r>
              <a:rPr lang="en-US" dirty="0"/>
              <a:t>The size of the employer helps determine who pays first </a:t>
            </a:r>
          </a:p>
          <a:p>
            <a:pPr marL="1023938" lvl="2" indent="-328613">
              <a:spcBef>
                <a:spcPts val="600"/>
              </a:spcBef>
            </a:pPr>
            <a:r>
              <a:rPr lang="en-US" dirty="0">
                <a:solidFill>
                  <a:prstClr val="black"/>
                </a:solidFill>
              </a:rPr>
              <a:t>No late enrollment penalty if you enroll anytime you have SHOP coverage, or within 8 months of losing that </a:t>
            </a:r>
            <a:r>
              <a:rPr lang="en-US" dirty="0" smtClean="0">
                <a:solidFill>
                  <a:prstClr val="black"/>
                </a:solidFill>
              </a:rPr>
              <a:t>coverage</a:t>
            </a:r>
            <a:endParaRPr lang="en-US" sz="2800" dirty="0"/>
          </a:p>
          <a:p>
            <a:pPr marL="1023938" indent="-328613">
              <a:spcBef>
                <a:spcPts val="600"/>
              </a:spcBef>
              <a:buSzPct val="50000"/>
            </a:pPr>
            <a:endParaRPr lang="en-US" dirty="0"/>
          </a:p>
        </p:txBody>
      </p:sp>
      <p:sp>
        <p:nvSpPr>
          <p:cNvPr id="4" name="Title 3"/>
          <p:cNvSpPr>
            <a:spLocks noGrp="1"/>
          </p:cNvSpPr>
          <p:nvPr>
            <p:ph type="title"/>
          </p:nvPr>
        </p:nvSpPr>
        <p:spPr/>
        <p:txBody>
          <a:bodyPr>
            <a:normAutofit/>
          </a:bodyPr>
          <a:lstStyle/>
          <a:p>
            <a:r>
              <a:rPr lang="en-US" sz="3600" dirty="0"/>
              <a:t>If </a:t>
            </a:r>
            <a:r>
              <a:rPr lang="en-US" dirty="0"/>
              <a:t>You Have Medicare</a:t>
            </a:r>
            <a:endParaRPr lang="en-US" sz="3600" dirty="0"/>
          </a:p>
        </p:txBody>
      </p:sp>
      <p:sp>
        <p:nvSpPr>
          <p:cNvPr id="9" name="Date Placeholder 3"/>
          <p:cNvSpPr>
            <a:spLocks noGrp="1"/>
          </p:cNvSpPr>
          <p:nvPr>
            <p:ph type="dt" sz="half" idx="2"/>
          </p:nvPr>
        </p:nvSpPr>
        <p:spPr>
          <a:prstGeom prst="rect">
            <a:avLst/>
          </a:prstGeom>
        </p:spPr>
        <p:txBody>
          <a:bodyPr/>
          <a:lstStyle/>
          <a:p>
            <a:r>
              <a:rPr lang="en-US" sz="1200" dirty="0" smtClean="0">
                <a:solidFill>
                  <a:schemeClr val="tx1"/>
                </a:solidFill>
              </a:rPr>
              <a:t>July 2016</a:t>
            </a:r>
            <a:endParaRPr lang="en-US" sz="1200" dirty="0">
              <a:solidFill>
                <a:schemeClr val="tx1"/>
              </a:solidFill>
            </a:endParaRPr>
          </a:p>
        </p:txBody>
      </p:sp>
      <p:sp>
        <p:nvSpPr>
          <p:cNvPr id="10" name="Footer Placeholder 4"/>
          <p:cNvSpPr>
            <a:spLocks noGrp="1"/>
          </p:cNvSpPr>
          <p:nvPr>
            <p:ph type="ftr" sz="quarter" idx="3"/>
          </p:nvPr>
        </p:nvSpPr>
        <p:spPr>
          <a:prstGeom prst="rect">
            <a:avLst/>
          </a:prstGeom>
        </p:spPr>
        <p:txBody>
          <a:bodyPr vert="horz" lIns="91440" tIns="45720" rIns="91440" bIns="45720" rtlCol="0" anchor="ctr"/>
          <a:lstStyle>
            <a:lvl1pPr algn="ctr">
              <a:defRPr sz="1200">
                <a:solidFill>
                  <a:schemeClr val="tx1"/>
                </a:solidFill>
              </a:defRPr>
            </a:lvl1pPr>
          </a:lstStyle>
          <a:p>
            <a:r>
              <a:rPr lang="en-US" dirty="0"/>
              <a:t>Medicare and the Marketplace</a:t>
            </a:r>
          </a:p>
        </p:txBody>
      </p:sp>
      <p:sp>
        <p:nvSpPr>
          <p:cNvPr id="11" name="Slide Number Placeholder 7"/>
          <p:cNvSpPr>
            <a:spLocks noGrp="1"/>
          </p:cNvSpPr>
          <p:nvPr>
            <p:ph type="sldNum" sz="quarter" idx="12"/>
          </p:nvPr>
        </p:nvSpPr>
        <p:spPr/>
        <p:txBody>
          <a:bodyPr/>
          <a:lstStyle/>
          <a:p>
            <a:pPr algn="r"/>
            <a:fld id="{4C7DC1E6-81B2-456F-AAD5-518541D82B07}"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4273823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56150"/>
          </a:xfrm>
        </p:spPr>
        <p:txBody>
          <a:bodyPr>
            <a:normAutofit/>
          </a:bodyPr>
          <a:lstStyle/>
          <a:p>
            <a:pPr>
              <a:spcBef>
                <a:spcPts val="600"/>
              </a:spcBef>
              <a:buFont typeface="Wingdings" panose="05000000000000000000" pitchFamily="2" charset="2"/>
              <a:buChar char="§"/>
            </a:pPr>
            <a:r>
              <a:rPr lang="en-US" sz="3000" dirty="0"/>
              <a:t>You lose eligibility for any premium tax credits and/or reduced cost sharing for your Marketplace plan</a:t>
            </a:r>
          </a:p>
          <a:p>
            <a:pPr marL="336550" indent="-336550">
              <a:spcBef>
                <a:spcPts val="600"/>
              </a:spcBef>
              <a:buFont typeface="Wingdings" panose="05000000000000000000" pitchFamily="2" charset="2"/>
              <a:buChar char="§"/>
            </a:pPr>
            <a:r>
              <a:rPr lang="en-US" sz="3000" dirty="0"/>
              <a:t>If you choose to drop your Marketplace plan, </a:t>
            </a:r>
            <a:r>
              <a:rPr lang="en-US" sz="3000" dirty="0" smtClean="0"/>
              <a:t>pay special attention to the timing</a:t>
            </a:r>
          </a:p>
          <a:p>
            <a:pPr marL="749300" lvl="1" indent="-457200">
              <a:spcBef>
                <a:spcPts val="600"/>
              </a:spcBef>
            </a:pPr>
            <a:r>
              <a:rPr lang="en-US" sz="2600" dirty="0" smtClean="0"/>
              <a:t>If ending coverage for everyone on the application, the termination can take effect as soon as 14 days from the day you cancel</a:t>
            </a:r>
          </a:p>
          <a:p>
            <a:pPr marL="749300" lvl="1" indent="-457200">
              <a:spcBef>
                <a:spcPts val="600"/>
              </a:spcBef>
            </a:pPr>
            <a:r>
              <a:rPr lang="en-US" sz="2600" dirty="0" smtClean="0"/>
              <a:t>If ending coverage for some people on the application, in most cases coverage ends right away</a:t>
            </a:r>
            <a:endParaRPr lang="en-US" sz="2600" dirty="0"/>
          </a:p>
        </p:txBody>
      </p:sp>
      <p:sp>
        <p:nvSpPr>
          <p:cNvPr id="2" name="Title 1"/>
          <p:cNvSpPr>
            <a:spLocks noGrp="1"/>
          </p:cNvSpPr>
          <p:nvPr>
            <p:ph type="title"/>
          </p:nvPr>
        </p:nvSpPr>
        <p:spPr/>
        <p:txBody>
          <a:bodyPr>
            <a:noAutofit/>
          </a:bodyPr>
          <a:lstStyle/>
          <a:p>
            <a:r>
              <a:rPr lang="en-US" sz="3600" dirty="0"/>
              <a:t>If You Have a Marketplace Plan First and Then Get Medicare Coverage</a:t>
            </a:r>
          </a:p>
        </p:txBody>
      </p:sp>
      <p:sp>
        <p:nvSpPr>
          <p:cNvPr id="4" name="Date Placeholder 3"/>
          <p:cNvSpPr>
            <a:spLocks noGrp="1"/>
          </p:cNvSpPr>
          <p:nvPr>
            <p:ph type="dt" sz="half" idx="2"/>
          </p:nvPr>
        </p:nvSpPr>
        <p:spPr>
          <a:prstGeom prst="rect">
            <a:avLst/>
          </a:prstGeom>
        </p:spPr>
        <p:txBody>
          <a:bodyPr/>
          <a:lstStyle/>
          <a:p>
            <a:r>
              <a:rPr lang="en-US" sz="1200" dirty="0" smtClean="0">
                <a:solidFill>
                  <a:schemeClr val="tx1"/>
                </a:solidFill>
              </a:rPr>
              <a:t>July 2016</a:t>
            </a:r>
            <a:endParaRPr lang="en-US" sz="1200" dirty="0">
              <a:solidFill>
                <a:schemeClr val="tx1"/>
              </a:solidFill>
            </a:endParaRPr>
          </a:p>
        </p:txBody>
      </p:sp>
      <p:sp>
        <p:nvSpPr>
          <p:cNvPr id="6" name="Footer Placeholder 4"/>
          <p:cNvSpPr>
            <a:spLocks noGrp="1"/>
          </p:cNvSpPr>
          <p:nvPr>
            <p:ph type="ftr" sz="quarter" idx="3"/>
          </p:nvPr>
        </p:nvSpPr>
        <p:spPr>
          <a:prstGeom prst="rect">
            <a:avLst/>
          </a:prstGeom>
        </p:spPr>
        <p:txBody>
          <a:bodyPr vert="horz" lIns="91440" tIns="45720" rIns="91440" bIns="45720" rtlCol="0" anchor="ctr"/>
          <a:lstStyle>
            <a:lvl1pPr algn="ctr">
              <a:defRPr sz="1200">
                <a:solidFill>
                  <a:schemeClr val="tx1"/>
                </a:solidFill>
              </a:defRPr>
            </a:lvl1pPr>
          </a:lstStyle>
          <a:p>
            <a:r>
              <a:rPr lang="en-US" dirty="0"/>
              <a:t>Medicare and the Marketplace</a:t>
            </a:r>
          </a:p>
        </p:txBody>
      </p:sp>
      <p:sp>
        <p:nvSpPr>
          <p:cNvPr id="5" name="Slide Number Placeholder 7"/>
          <p:cNvSpPr>
            <a:spLocks noGrp="1"/>
          </p:cNvSpPr>
          <p:nvPr>
            <p:ph type="sldNum" sz="quarter" idx="12"/>
          </p:nvPr>
        </p:nvSpPr>
        <p:spPr/>
        <p:txBody>
          <a:bodyPr/>
          <a:lstStyle/>
          <a:p>
            <a:pPr algn="r"/>
            <a:fld id="{4C7DC1E6-81B2-456F-AAD5-518541D82B07}"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1229732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1"/>
            <a:ext cx="8229600" cy="4679950"/>
          </a:xfrm>
        </p:spPr>
        <p:txBody>
          <a:bodyPr/>
          <a:lstStyle/>
          <a:p>
            <a:pPr marL="344488" indent="-344488">
              <a:spcBef>
                <a:spcPts val="600"/>
              </a:spcBef>
            </a:pPr>
            <a:r>
              <a:rPr lang="en-US" sz="2600" dirty="0"/>
              <a:t>If you have an individual Marketplace plan</a:t>
            </a:r>
          </a:p>
          <a:p>
            <a:pPr marL="747713" lvl="1" indent="-403225">
              <a:spcBef>
                <a:spcPts val="600"/>
              </a:spcBef>
            </a:pPr>
            <a:r>
              <a:rPr lang="en-US" sz="2200" dirty="0"/>
              <a:t>And you must pay a premium for Part A, you would need to drop Part A and Part B to be eligible to get a Marketplace plan </a:t>
            </a:r>
          </a:p>
          <a:p>
            <a:pPr marL="747713" lvl="1" indent="-403225">
              <a:spcBef>
                <a:spcPts val="600"/>
              </a:spcBef>
            </a:pPr>
            <a:r>
              <a:rPr lang="en-US" sz="2200" dirty="0"/>
              <a:t>However, if </a:t>
            </a:r>
            <a:r>
              <a:rPr lang="en-US" sz="2200" dirty="0" smtClean="0"/>
              <a:t>you’re </a:t>
            </a:r>
            <a:r>
              <a:rPr lang="en-US" sz="2200" dirty="0"/>
              <a:t>also receiving Social Security benefits, you would have to drop your Social Security if you drop Medicare</a:t>
            </a:r>
          </a:p>
          <a:p>
            <a:pPr>
              <a:spcBef>
                <a:spcPts val="600"/>
              </a:spcBef>
            </a:pPr>
            <a:r>
              <a:rPr lang="en-US" sz="2600" dirty="0"/>
              <a:t>If you delay enrolling in Medicare after your Initial Enrollment Period (IEP) ends, a late enrollment penalty may apply</a:t>
            </a:r>
          </a:p>
          <a:p>
            <a:pPr marL="630238" lvl="1" indent="-284163">
              <a:spcBef>
                <a:spcPts val="600"/>
              </a:spcBef>
            </a:pPr>
            <a:r>
              <a:rPr lang="en-US" sz="2200" dirty="0">
                <a:solidFill>
                  <a:srgbClr val="333333"/>
                </a:solidFill>
                <a:ea typeface="Times New Roman"/>
              </a:rPr>
              <a:t>You would </a:t>
            </a:r>
            <a:r>
              <a:rPr lang="en-US" sz="2200" b="1" dirty="0">
                <a:solidFill>
                  <a:srgbClr val="333333"/>
                </a:solidFill>
                <a:ea typeface="Times New Roman"/>
              </a:rPr>
              <a:t>only </a:t>
            </a:r>
            <a:r>
              <a:rPr lang="en-US" sz="2200" dirty="0">
                <a:solidFill>
                  <a:srgbClr val="333333"/>
                </a:solidFill>
                <a:ea typeface="Times New Roman"/>
              </a:rPr>
              <a:t>be able to enroll during the Medicare </a:t>
            </a:r>
            <a:r>
              <a:rPr lang="en-US" sz="2200" dirty="0" smtClean="0">
                <a:solidFill>
                  <a:srgbClr val="333333"/>
                </a:solidFill>
                <a:ea typeface="Times New Roman"/>
              </a:rPr>
              <a:t>GEP, January 1 to March 31, with coverage starting July 1 </a:t>
            </a:r>
          </a:p>
          <a:p>
            <a:pPr marL="346075" lvl="1" indent="0">
              <a:spcBef>
                <a:spcPts val="600"/>
              </a:spcBef>
              <a:buNone/>
            </a:pPr>
            <a:endParaRPr lang="en-US" sz="2100" dirty="0"/>
          </a:p>
          <a:p>
            <a:pPr marL="0" indent="0">
              <a:spcBef>
                <a:spcPts val="600"/>
              </a:spcBef>
              <a:buNone/>
            </a:pPr>
            <a:endParaRPr lang="en-US" sz="2400" dirty="0"/>
          </a:p>
        </p:txBody>
      </p:sp>
      <p:sp>
        <p:nvSpPr>
          <p:cNvPr id="3" name="Title 2"/>
          <p:cNvSpPr>
            <a:spLocks noGrp="1"/>
          </p:cNvSpPr>
          <p:nvPr>
            <p:ph type="title"/>
          </p:nvPr>
        </p:nvSpPr>
        <p:spPr/>
        <p:txBody>
          <a:bodyPr/>
          <a:lstStyle/>
          <a:p>
            <a:r>
              <a:rPr lang="en-US" dirty="0"/>
              <a:t>Choosing </a:t>
            </a:r>
            <a:r>
              <a:rPr lang="en-US" dirty="0" smtClean="0"/>
              <a:t>a Marketplace Plan Instead </a:t>
            </a:r>
            <a:r>
              <a:rPr lang="en-US" dirty="0"/>
              <a:t>of Medicare</a:t>
            </a:r>
          </a:p>
        </p:txBody>
      </p:sp>
      <p:sp>
        <p:nvSpPr>
          <p:cNvPr id="7" name="Slide Number Placeholder 6"/>
          <p:cNvSpPr>
            <a:spLocks noGrp="1"/>
          </p:cNvSpPr>
          <p:nvPr>
            <p:ph type="sldNum" sz="quarter" idx="12"/>
          </p:nvPr>
        </p:nvSpPr>
        <p:spPr/>
        <p:txBody>
          <a:bodyPr/>
          <a:lstStyle/>
          <a:p>
            <a:fld id="{4C7DC1E6-81B2-456F-AAD5-518541D82B07}" type="slidenum">
              <a:rPr lang="en-US" smtClean="0"/>
              <a:pPr/>
              <a:t>19</a:t>
            </a:fld>
            <a:endParaRPr lang="en-US" dirty="0"/>
          </a:p>
        </p:txBody>
      </p:sp>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3858738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756150"/>
          </a:xfrm>
        </p:spPr>
        <p:txBody>
          <a:bodyPr>
            <a:normAutofit/>
          </a:bodyPr>
          <a:lstStyle/>
          <a:p>
            <a:pPr>
              <a:spcBef>
                <a:spcPts val="600"/>
              </a:spcBef>
            </a:pPr>
            <a:r>
              <a:rPr lang="en-US" sz="3500" dirty="0" smtClean="0"/>
              <a:t>Medicare Eligibility &amp; Enrollment</a:t>
            </a:r>
          </a:p>
          <a:p>
            <a:pPr>
              <a:spcBef>
                <a:spcPts val="600"/>
              </a:spcBef>
            </a:pPr>
            <a:r>
              <a:rPr lang="en-US" sz="3500" dirty="0" smtClean="0"/>
              <a:t>Enrollment </a:t>
            </a:r>
            <a:r>
              <a:rPr lang="en-US" sz="3500" dirty="0"/>
              <a:t>Decisions</a:t>
            </a:r>
          </a:p>
          <a:p>
            <a:pPr>
              <a:spcBef>
                <a:spcPts val="600"/>
              </a:spcBef>
            </a:pPr>
            <a:r>
              <a:rPr lang="en-US" sz="3500" dirty="0"/>
              <a:t>Medicare and Marketplace Transition</a:t>
            </a:r>
          </a:p>
          <a:p>
            <a:pPr>
              <a:spcBef>
                <a:spcPts val="600"/>
              </a:spcBef>
            </a:pPr>
            <a:r>
              <a:rPr lang="en-US" sz="3500" dirty="0"/>
              <a:t>Resources</a:t>
            </a:r>
          </a:p>
          <a:p>
            <a:endParaRPr lang="en-US" dirty="0"/>
          </a:p>
          <a:p>
            <a:endParaRPr lang="en-US" dirty="0"/>
          </a:p>
          <a:p>
            <a:pPr marL="457200" lvl="1" indent="0">
              <a:buNone/>
            </a:pPr>
            <a:endParaRPr lang="en-US" dirty="0"/>
          </a:p>
        </p:txBody>
      </p:sp>
      <p:sp>
        <p:nvSpPr>
          <p:cNvPr id="3" name="Title 2"/>
          <p:cNvSpPr>
            <a:spLocks noGrp="1"/>
          </p:cNvSpPr>
          <p:nvPr>
            <p:ph type="title"/>
          </p:nvPr>
        </p:nvSpPr>
        <p:spPr/>
        <p:txBody>
          <a:bodyPr/>
          <a:lstStyle/>
          <a:p>
            <a:r>
              <a:rPr lang="en-US" dirty="0" smtClean="0"/>
              <a:t>Topics</a:t>
            </a:r>
            <a:endParaRPr lang="en-US" dirty="0"/>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2</a:t>
            </a:fld>
            <a:endParaRPr lang="en-US" dirty="0"/>
          </a:p>
        </p:txBody>
      </p:sp>
    </p:spTree>
    <p:extLst>
      <p:ext uri="{BB962C8B-B14F-4D97-AF65-F5344CB8AC3E}">
        <p14:creationId xmlns:p14="http://schemas.microsoft.com/office/powerpoint/2010/main" val="3460471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1"/>
            <a:ext cx="8229600" cy="4679950"/>
          </a:xfrm>
        </p:spPr>
        <p:txBody>
          <a:bodyPr>
            <a:noAutofit/>
          </a:bodyPr>
          <a:lstStyle/>
          <a:p>
            <a:pPr>
              <a:spcBef>
                <a:spcPts val="600"/>
              </a:spcBef>
            </a:pPr>
            <a:r>
              <a:rPr lang="en-US" dirty="0"/>
              <a:t>If you're enrolled in premium </a:t>
            </a:r>
            <a:r>
              <a:rPr lang="en-US" dirty="0" smtClean="0"/>
              <a:t>Part A (meaning you pay monthly for Part A) and </a:t>
            </a:r>
            <a:r>
              <a:rPr lang="en-US" dirty="0"/>
              <a:t>Part B, or Part B only</a:t>
            </a:r>
          </a:p>
          <a:p>
            <a:pPr lvl="1" indent="-349250">
              <a:spcBef>
                <a:spcPts val="600"/>
              </a:spcBef>
            </a:pPr>
            <a:r>
              <a:rPr lang="en-US" dirty="0"/>
              <a:t>You can disenroll from Medicare and choose a Marketplace plan</a:t>
            </a:r>
          </a:p>
          <a:p>
            <a:pPr lvl="1" indent="-349250">
              <a:spcBef>
                <a:spcPts val="600"/>
              </a:spcBef>
            </a:pPr>
            <a:r>
              <a:rPr lang="en-US" dirty="0"/>
              <a:t>You can qualify for advanced </a:t>
            </a:r>
            <a:r>
              <a:rPr lang="en-US" dirty="0" smtClean="0"/>
              <a:t>payments of the premium </a:t>
            </a:r>
            <a:r>
              <a:rPr lang="en-US" dirty="0"/>
              <a:t>tax credit (APTC) or cost sharing </a:t>
            </a:r>
            <a:r>
              <a:rPr lang="en-US" dirty="0" smtClean="0"/>
              <a:t>reductions </a:t>
            </a:r>
            <a:r>
              <a:rPr lang="en-US" dirty="0"/>
              <a:t>(</a:t>
            </a:r>
            <a:r>
              <a:rPr lang="en-US" dirty="0" smtClean="0"/>
              <a:t>CSRs) </a:t>
            </a:r>
            <a:r>
              <a:rPr lang="en-US" dirty="0"/>
              <a:t>if you meet eligibility requirements</a:t>
            </a:r>
          </a:p>
          <a:p>
            <a:pPr>
              <a:spcBef>
                <a:spcPts val="600"/>
              </a:spcBef>
            </a:pPr>
            <a:r>
              <a:rPr lang="en-US" dirty="0"/>
              <a:t>Enrolled in Medicare premium free Part A</a:t>
            </a:r>
          </a:p>
          <a:p>
            <a:pPr lvl="1" indent="-349250">
              <a:spcBef>
                <a:spcPts val="600"/>
              </a:spcBef>
            </a:pPr>
            <a:r>
              <a:rPr lang="en-US" dirty="0"/>
              <a:t>Must withdraw the application for Social Security benefits</a:t>
            </a:r>
          </a:p>
          <a:p>
            <a:pPr lvl="1" indent="-349250">
              <a:spcBef>
                <a:spcPts val="600"/>
              </a:spcBef>
            </a:pPr>
            <a:r>
              <a:rPr lang="en-US" dirty="0"/>
              <a:t>Pay back all Social Security and Medicare benefits received</a:t>
            </a:r>
          </a:p>
          <a:p>
            <a:pPr lvl="1" indent="-349250">
              <a:spcBef>
                <a:spcPts val="600"/>
              </a:spcBef>
            </a:pPr>
            <a:r>
              <a:rPr lang="en-US" dirty="0"/>
              <a:t>Lose APTC and CSR</a:t>
            </a:r>
          </a:p>
        </p:txBody>
      </p:sp>
      <p:sp>
        <p:nvSpPr>
          <p:cNvPr id="3" name="Title 2"/>
          <p:cNvSpPr>
            <a:spLocks noGrp="1"/>
          </p:cNvSpPr>
          <p:nvPr>
            <p:ph type="title"/>
          </p:nvPr>
        </p:nvSpPr>
        <p:spPr/>
        <p:txBody>
          <a:bodyPr/>
          <a:lstStyle/>
          <a:p>
            <a:r>
              <a:rPr lang="en-US" dirty="0"/>
              <a:t>Terminating Medicare for Marketplace Plan</a:t>
            </a:r>
          </a:p>
        </p:txBody>
      </p:sp>
      <p:sp>
        <p:nvSpPr>
          <p:cNvPr id="4" name="Date Placeholder 3"/>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5" name="Footer Placeholder 4"/>
          <p:cNvSpPr>
            <a:spLocks noGrp="1"/>
          </p:cNvSpPr>
          <p:nvPr>
            <p:ph type="ftr" sz="quarter" idx="3"/>
          </p:nvPr>
        </p:nvSpPr>
        <p:spPr/>
        <p:txBody>
          <a:bodyPr/>
          <a:lstStyle/>
          <a:p>
            <a:r>
              <a:rPr lang="en-US" dirty="0">
                <a:solidFill>
                  <a:schemeClr val="tx1"/>
                </a:solidFill>
              </a:rPr>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20</a:t>
            </a:fld>
            <a:endParaRPr lang="en-US" dirty="0"/>
          </a:p>
        </p:txBody>
      </p:sp>
    </p:spTree>
    <p:extLst>
      <p:ext uri="{BB962C8B-B14F-4D97-AF65-F5344CB8AC3E}">
        <p14:creationId xmlns:p14="http://schemas.microsoft.com/office/powerpoint/2010/main" val="1223511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1"/>
            <a:ext cx="8229600" cy="4679950"/>
          </a:xfrm>
        </p:spPr>
        <p:txBody>
          <a:bodyPr>
            <a:normAutofit/>
          </a:bodyPr>
          <a:lstStyle/>
          <a:p>
            <a:pPr lvl="0">
              <a:lnSpc>
                <a:spcPct val="120000"/>
              </a:lnSpc>
              <a:spcBef>
                <a:spcPts val="0"/>
              </a:spcBef>
            </a:pPr>
            <a:r>
              <a:rPr lang="en-US" sz="2700" dirty="0">
                <a:solidFill>
                  <a:prstClr val="black"/>
                </a:solidFill>
              </a:rPr>
              <a:t>If you're enrolled in a</a:t>
            </a:r>
            <a:r>
              <a:rPr lang="en-US" sz="2700" dirty="0" smtClean="0">
                <a:solidFill>
                  <a:prstClr val="black"/>
                </a:solidFill>
              </a:rPr>
              <a:t> Marketplace plan first and become eligible for Medicare</a:t>
            </a:r>
            <a:endParaRPr lang="en-US" sz="2700" dirty="0">
              <a:solidFill>
                <a:prstClr val="black"/>
              </a:solidFill>
            </a:endParaRPr>
          </a:p>
          <a:p>
            <a:pPr lvl="1" indent="-349250">
              <a:lnSpc>
                <a:spcPct val="120000"/>
              </a:lnSpc>
              <a:spcBef>
                <a:spcPts val="0"/>
              </a:spcBef>
            </a:pPr>
            <a:r>
              <a:rPr lang="en-US" dirty="0">
                <a:solidFill>
                  <a:prstClr val="black"/>
                </a:solidFill>
              </a:rPr>
              <a:t>You can </a:t>
            </a:r>
            <a:r>
              <a:rPr lang="en-US" dirty="0" smtClean="0">
                <a:solidFill>
                  <a:prstClr val="black"/>
                </a:solidFill>
              </a:rPr>
              <a:t>choose to remain enrolled in your Marketplace plan, but there are important considerations:</a:t>
            </a:r>
            <a:endParaRPr lang="en-US" dirty="0">
              <a:solidFill>
                <a:prstClr val="black"/>
              </a:solidFill>
            </a:endParaRPr>
          </a:p>
          <a:p>
            <a:pPr lvl="2" indent="-349250">
              <a:lnSpc>
                <a:spcPct val="120000"/>
              </a:lnSpc>
              <a:spcBef>
                <a:spcPts val="0"/>
              </a:spcBef>
            </a:pPr>
            <a:r>
              <a:rPr lang="en-US" dirty="0" smtClean="0">
                <a:solidFill>
                  <a:prstClr val="black"/>
                </a:solidFill>
              </a:rPr>
              <a:t>No longer qualify for APTC or CSR once your Medicare Part A begins</a:t>
            </a:r>
          </a:p>
          <a:p>
            <a:pPr lvl="2" indent="-349250">
              <a:lnSpc>
                <a:spcPct val="120000"/>
              </a:lnSpc>
              <a:spcBef>
                <a:spcPts val="0"/>
              </a:spcBef>
            </a:pPr>
            <a:r>
              <a:rPr lang="en-US" dirty="0" smtClean="0">
                <a:solidFill>
                  <a:prstClr val="black"/>
                </a:solidFill>
              </a:rPr>
              <a:t>Medicare doesn’t coordinate benefits with the Marketplace</a:t>
            </a:r>
          </a:p>
          <a:p>
            <a:pPr indent="-349250">
              <a:lnSpc>
                <a:spcPct val="120000"/>
              </a:lnSpc>
              <a:spcBef>
                <a:spcPts val="0"/>
              </a:spcBef>
            </a:pPr>
            <a:r>
              <a:rPr lang="en-US" dirty="0" smtClean="0">
                <a:solidFill>
                  <a:prstClr val="black"/>
                </a:solidFill>
              </a:rPr>
              <a:t>If you choose to terminate your Marketplace plan, pay close attention to disenrollment timeframes</a:t>
            </a:r>
            <a:endParaRPr lang="en-US" dirty="0">
              <a:solidFill>
                <a:prstClr val="black"/>
              </a:solidFill>
            </a:endParaRPr>
          </a:p>
          <a:p>
            <a:pPr marL="0" indent="0">
              <a:lnSpc>
                <a:spcPct val="120000"/>
              </a:lnSpc>
              <a:spcBef>
                <a:spcPts val="0"/>
              </a:spcBef>
              <a:buNone/>
            </a:pPr>
            <a:endParaRPr lang="en-US" sz="3400" dirty="0" smtClean="0"/>
          </a:p>
          <a:p>
            <a:pPr>
              <a:lnSpc>
                <a:spcPct val="120000"/>
              </a:lnSpc>
              <a:spcBef>
                <a:spcPts val="0"/>
              </a:spcBef>
            </a:pPr>
            <a:endParaRPr lang="en-US" sz="3400" dirty="0"/>
          </a:p>
        </p:txBody>
      </p:sp>
      <p:sp>
        <p:nvSpPr>
          <p:cNvPr id="3" name="Title 2"/>
          <p:cNvSpPr>
            <a:spLocks noGrp="1"/>
          </p:cNvSpPr>
          <p:nvPr>
            <p:ph type="title"/>
          </p:nvPr>
        </p:nvSpPr>
        <p:spPr/>
        <p:txBody>
          <a:bodyPr/>
          <a:lstStyle/>
          <a:p>
            <a:r>
              <a:rPr lang="en-US" dirty="0"/>
              <a:t>Terminating </a:t>
            </a:r>
            <a:r>
              <a:rPr lang="en-US" dirty="0" smtClean="0"/>
              <a:t>Marketplace for Medicare</a:t>
            </a:r>
            <a:endParaRPr lang="en-US" dirty="0"/>
          </a:p>
        </p:txBody>
      </p:sp>
      <p:sp>
        <p:nvSpPr>
          <p:cNvPr id="4" name="Date Placeholder 3"/>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5" name="Footer Placeholder 4"/>
          <p:cNvSpPr>
            <a:spLocks noGrp="1"/>
          </p:cNvSpPr>
          <p:nvPr>
            <p:ph type="ftr" sz="quarter" idx="3"/>
          </p:nvPr>
        </p:nvSpPr>
        <p:spPr/>
        <p:txBody>
          <a:bodyPr/>
          <a:lstStyle/>
          <a:p>
            <a:r>
              <a:rPr lang="en-US" dirty="0">
                <a:solidFill>
                  <a:schemeClr val="tx1"/>
                </a:solidFill>
              </a:rPr>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21</a:t>
            </a:fld>
            <a:endParaRPr lang="en-US" dirty="0"/>
          </a:p>
        </p:txBody>
      </p:sp>
    </p:spTree>
    <p:extLst>
      <p:ext uri="{BB962C8B-B14F-4D97-AF65-F5344CB8AC3E}">
        <p14:creationId xmlns:p14="http://schemas.microsoft.com/office/powerpoint/2010/main" val="1500398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1"/>
            <a:ext cx="8153400" cy="4527550"/>
          </a:xfrm>
        </p:spPr>
        <p:txBody>
          <a:bodyPr>
            <a:normAutofit lnSpcReduction="10000"/>
          </a:bodyPr>
          <a:lstStyle/>
          <a:p>
            <a:pPr>
              <a:spcBef>
                <a:spcPts val="600"/>
              </a:spcBef>
            </a:pPr>
            <a:r>
              <a:rPr lang="en-US" dirty="0"/>
              <a:t>You may qualify for Medicare based on a disability</a:t>
            </a:r>
          </a:p>
          <a:p>
            <a:pPr marL="696913" lvl="1" indent="-350838">
              <a:spcBef>
                <a:spcPts val="600"/>
              </a:spcBef>
            </a:pPr>
            <a:r>
              <a:rPr lang="en-US" sz="2600" dirty="0"/>
              <a:t>You must be entitled to Social Security Disability Insurance (SSDI) benefits for 24 months</a:t>
            </a:r>
          </a:p>
          <a:p>
            <a:pPr marL="1019175" lvl="2" indent="-325438">
              <a:spcBef>
                <a:spcPts val="600"/>
              </a:spcBef>
            </a:pPr>
            <a:r>
              <a:rPr lang="en-US" sz="2400" dirty="0" smtClean="0"/>
              <a:t>Starts on </a:t>
            </a:r>
            <a:r>
              <a:rPr lang="en-US" sz="2400" dirty="0"/>
              <a:t>the 25</a:t>
            </a:r>
            <a:r>
              <a:rPr lang="en-US" sz="2400" baseline="30000" dirty="0"/>
              <a:t>th</a:t>
            </a:r>
            <a:r>
              <a:rPr lang="en-US" sz="2400" dirty="0"/>
              <a:t> month, you’re automatically enrolled in Medicare Part A and </a:t>
            </a:r>
            <a:r>
              <a:rPr lang="en-US" sz="2400" dirty="0" smtClean="0"/>
              <a:t>Part B </a:t>
            </a:r>
            <a:endParaRPr lang="en-US" sz="2400" dirty="0"/>
          </a:p>
          <a:p>
            <a:pPr>
              <a:spcBef>
                <a:spcPts val="600"/>
              </a:spcBef>
            </a:pPr>
            <a:r>
              <a:rPr lang="en-US" dirty="0"/>
              <a:t>If you are getting SSDI, you can get a Marketplace plan to cover you during your 24–month waiting period </a:t>
            </a:r>
          </a:p>
          <a:p>
            <a:pPr marL="695325" lvl="1" indent="-349250">
              <a:spcBef>
                <a:spcPts val="600"/>
              </a:spcBef>
            </a:pPr>
            <a:r>
              <a:rPr lang="en-US" sz="2600" dirty="0"/>
              <a:t>You may qualify for Medicaid or </a:t>
            </a:r>
            <a:r>
              <a:rPr lang="en-US" sz="2600" dirty="0" smtClean="0"/>
              <a:t>a Marketplace plan with premium </a:t>
            </a:r>
            <a:r>
              <a:rPr lang="en-US" sz="2600" dirty="0"/>
              <a:t>tax credits and reduced cost-sharing until your Medicare coverage starts </a:t>
            </a:r>
          </a:p>
          <a:p>
            <a:endParaRPr lang="en-US" dirty="0"/>
          </a:p>
        </p:txBody>
      </p:sp>
      <p:sp>
        <p:nvSpPr>
          <p:cNvPr id="3" name="Title 2"/>
          <p:cNvSpPr>
            <a:spLocks noGrp="1"/>
          </p:cNvSpPr>
          <p:nvPr>
            <p:ph type="title"/>
          </p:nvPr>
        </p:nvSpPr>
        <p:spPr/>
        <p:txBody>
          <a:bodyPr/>
          <a:lstStyle/>
          <a:p>
            <a:r>
              <a:rPr lang="en-US" dirty="0"/>
              <a:t>Medicare for People with Disabilities </a:t>
            </a:r>
            <a:br>
              <a:rPr lang="en-US" dirty="0"/>
            </a:br>
            <a:r>
              <a:rPr lang="en-US" dirty="0"/>
              <a:t>and the Marketplace</a:t>
            </a:r>
          </a:p>
        </p:txBody>
      </p:sp>
      <p:sp>
        <p:nvSpPr>
          <p:cNvPr id="5" name="Slide Number Placeholder 4"/>
          <p:cNvSpPr>
            <a:spLocks noGrp="1"/>
          </p:cNvSpPr>
          <p:nvPr>
            <p:ph type="sldNum" sz="quarter" idx="12"/>
          </p:nvPr>
        </p:nvSpPr>
        <p:spPr/>
        <p:txBody>
          <a:bodyPr/>
          <a:lstStyle/>
          <a:p>
            <a:fld id="{4C7DC1E6-81B2-456F-AAD5-518541D82B07}" type="slidenum">
              <a:rPr lang="en-US" smtClean="0"/>
              <a:pPr/>
              <a:t>22</a:t>
            </a:fld>
            <a:endParaRPr lang="en-US" dirty="0"/>
          </a:p>
        </p:txBody>
      </p:sp>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7" name="Footer Placeholder 6"/>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1787943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679950"/>
          </a:xfrm>
        </p:spPr>
        <p:txBody>
          <a:bodyPr>
            <a:normAutofit fontScale="77500" lnSpcReduction="20000"/>
          </a:bodyPr>
          <a:lstStyle/>
          <a:p>
            <a:pPr>
              <a:lnSpc>
                <a:spcPct val="120000"/>
              </a:lnSpc>
              <a:spcBef>
                <a:spcPts val="600"/>
              </a:spcBef>
            </a:pPr>
            <a:r>
              <a:rPr lang="en-US" sz="3900" dirty="0"/>
              <a:t>Medicare Secondary Payer rules apply </a:t>
            </a:r>
          </a:p>
          <a:p>
            <a:pPr>
              <a:lnSpc>
                <a:spcPct val="120000"/>
              </a:lnSpc>
              <a:spcBef>
                <a:spcPts val="600"/>
              </a:spcBef>
            </a:pPr>
            <a:r>
              <a:rPr lang="en-US" sz="3900" dirty="0"/>
              <a:t>You may delay your Part B enrollment while covered by the Marketplace through </a:t>
            </a:r>
            <a:r>
              <a:rPr lang="en-US" sz="3900" dirty="0" smtClean="0"/>
              <a:t>your </a:t>
            </a:r>
            <a:r>
              <a:rPr lang="en-US" sz="3900" dirty="0"/>
              <a:t>or your spouse’s current employment</a:t>
            </a:r>
          </a:p>
          <a:p>
            <a:pPr>
              <a:lnSpc>
                <a:spcPct val="120000"/>
              </a:lnSpc>
              <a:spcBef>
                <a:spcPts val="600"/>
              </a:spcBef>
            </a:pPr>
            <a:r>
              <a:rPr lang="en-US" sz="3900" dirty="0"/>
              <a:t>You’ll have a Special Enrollment Period (SEP) to sign up for Part B</a:t>
            </a:r>
          </a:p>
          <a:p>
            <a:pPr marL="631825" lvl="1">
              <a:lnSpc>
                <a:spcPct val="120000"/>
              </a:lnSpc>
              <a:spcBef>
                <a:spcPts val="600"/>
              </a:spcBef>
            </a:pPr>
            <a:r>
              <a:rPr lang="en-US" sz="3100" dirty="0"/>
              <a:t>Any time you’re still covered by a group plan through your/your spouse’s current employment</a:t>
            </a:r>
          </a:p>
          <a:p>
            <a:pPr marL="631825" lvl="1">
              <a:lnSpc>
                <a:spcPct val="120000"/>
              </a:lnSpc>
              <a:spcBef>
                <a:spcPts val="600"/>
              </a:spcBef>
            </a:pPr>
            <a:r>
              <a:rPr lang="en-US" sz="3100" dirty="0"/>
              <a:t>During 8-month period after current employment/coverage ends </a:t>
            </a:r>
          </a:p>
          <a:p>
            <a:endParaRPr lang="en-US" dirty="0"/>
          </a:p>
        </p:txBody>
      </p:sp>
      <p:sp>
        <p:nvSpPr>
          <p:cNvPr id="3" name="Title 2"/>
          <p:cNvSpPr>
            <a:spLocks noGrp="1"/>
          </p:cNvSpPr>
          <p:nvPr>
            <p:ph type="title"/>
          </p:nvPr>
        </p:nvSpPr>
        <p:spPr/>
        <p:txBody>
          <a:bodyPr/>
          <a:lstStyle/>
          <a:p>
            <a:r>
              <a:rPr lang="en-US" dirty="0"/>
              <a:t>Medicare and Coverage through the </a:t>
            </a:r>
            <a:br>
              <a:rPr lang="en-US" dirty="0"/>
            </a:br>
            <a:r>
              <a:rPr lang="en-US" dirty="0"/>
              <a:t>Small Business Health Options Program (SHOP)</a:t>
            </a:r>
          </a:p>
        </p:txBody>
      </p:sp>
      <p:sp>
        <p:nvSpPr>
          <p:cNvPr id="5" name="Slide Number Placeholder 4"/>
          <p:cNvSpPr>
            <a:spLocks noGrp="1"/>
          </p:cNvSpPr>
          <p:nvPr>
            <p:ph type="sldNum" sz="quarter" idx="12"/>
          </p:nvPr>
        </p:nvSpPr>
        <p:spPr/>
        <p:txBody>
          <a:bodyPr/>
          <a:lstStyle/>
          <a:p>
            <a:fld id="{4C7DC1E6-81B2-456F-AAD5-518541D82B07}" type="slidenum">
              <a:rPr lang="en-US" smtClean="0"/>
              <a:pPr/>
              <a:t>23</a:t>
            </a:fld>
            <a:endParaRPr lang="en-US" dirty="0"/>
          </a:p>
        </p:txBody>
      </p:sp>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7" name="Footer Placeholder 6"/>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4124653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153400" cy="4756150"/>
          </a:xfrm>
        </p:spPr>
        <p:txBody>
          <a:bodyPr>
            <a:normAutofit/>
          </a:bodyPr>
          <a:lstStyle/>
          <a:p>
            <a:pPr lvl="0">
              <a:lnSpc>
                <a:spcPct val="110000"/>
              </a:lnSpc>
              <a:spcBef>
                <a:spcPts val="600"/>
              </a:spcBef>
            </a:pPr>
            <a:r>
              <a:rPr lang="en-US" sz="3200" dirty="0">
                <a:solidFill>
                  <a:prstClr val="black"/>
                </a:solidFill>
              </a:rPr>
              <a:t>Medicare prescription drug coverage (Part D)</a:t>
            </a:r>
          </a:p>
          <a:p>
            <a:pPr marL="693738" lvl="1" indent="-300038">
              <a:lnSpc>
                <a:spcPct val="110000"/>
              </a:lnSpc>
              <a:spcBef>
                <a:spcPts val="600"/>
              </a:spcBef>
            </a:pPr>
            <a:r>
              <a:rPr lang="en-US" sz="2800" dirty="0">
                <a:solidFill>
                  <a:prstClr val="black"/>
                </a:solidFill>
              </a:rPr>
              <a:t>Prescription drug coverage in Marketplace plans (including SHOP) isn’t required to be creditable</a:t>
            </a:r>
          </a:p>
          <a:p>
            <a:pPr marL="971550" lvl="2" indent="-277813">
              <a:lnSpc>
                <a:spcPct val="110000"/>
              </a:lnSpc>
              <a:spcBef>
                <a:spcPts val="600"/>
              </a:spcBef>
            </a:pPr>
            <a:r>
              <a:rPr lang="en-US" dirty="0">
                <a:solidFill>
                  <a:prstClr val="black"/>
                </a:solidFill>
              </a:rPr>
              <a:t>Plan is required to let you know each year, in writing </a:t>
            </a:r>
          </a:p>
          <a:p>
            <a:pPr marL="971550" lvl="2" indent="-277813">
              <a:lnSpc>
                <a:spcPct val="110000"/>
              </a:lnSpc>
              <a:spcBef>
                <a:spcPts val="600"/>
              </a:spcBef>
            </a:pPr>
            <a:r>
              <a:rPr lang="en-US" dirty="0">
                <a:solidFill>
                  <a:prstClr val="black"/>
                </a:solidFill>
              </a:rPr>
              <a:t>You may have to pay a late enrollment penalty for Part D if you enroll after your Initial Enrollment Period and haven’t had creditable drug </a:t>
            </a:r>
            <a:r>
              <a:rPr lang="en-US" dirty="0" smtClean="0">
                <a:solidFill>
                  <a:prstClr val="black"/>
                </a:solidFill>
              </a:rPr>
              <a:t>coverage</a:t>
            </a:r>
            <a:endParaRPr lang="en-US" dirty="0">
              <a:solidFill>
                <a:prstClr val="black"/>
              </a:solidFill>
            </a:endParaRPr>
          </a:p>
        </p:txBody>
      </p:sp>
      <p:sp>
        <p:nvSpPr>
          <p:cNvPr id="3" name="Title 2"/>
          <p:cNvSpPr>
            <a:spLocks noGrp="1"/>
          </p:cNvSpPr>
          <p:nvPr>
            <p:ph type="title"/>
          </p:nvPr>
        </p:nvSpPr>
        <p:spPr/>
        <p:txBody>
          <a:bodyPr/>
          <a:lstStyle/>
          <a:p>
            <a:r>
              <a:rPr lang="en-US" dirty="0"/>
              <a:t>The </a:t>
            </a:r>
            <a:r>
              <a:rPr lang="en-US" dirty="0" smtClean="0"/>
              <a:t>Marketplace &amp; Medicare </a:t>
            </a:r>
            <a:br>
              <a:rPr lang="en-US" dirty="0" smtClean="0"/>
            </a:br>
            <a:r>
              <a:rPr lang="en-US" dirty="0" smtClean="0"/>
              <a:t>Prescription Drug Coverage</a:t>
            </a:r>
            <a:endParaRPr lang="en-US" dirty="0"/>
          </a:p>
        </p:txBody>
      </p:sp>
      <p:sp>
        <p:nvSpPr>
          <p:cNvPr id="7" name="Slide Number Placeholder 6"/>
          <p:cNvSpPr>
            <a:spLocks noGrp="1"/>
          </p:cNvSpPr>
          <p:nvPr>
            <p:ph type="sldNum" sz="quarter" idx="12"/>
          </p:nvPr>
        </p:nvSpPr>
        <p:spPr/>
        <p:txBody>
          <a:bodyPr/>
          <a:lstStyle/>
          <a:p>
            <a:fld id="{4C7DC1E6-81B2-456F-AAD5-518541D82B07}" type="slidenum">
              <a:rPr lang="en-US" smtClean="0"/>
              <a:pPr/>
              <a:t>24</a:t>
            </a:fld>
            <a:endParaRPr lang="en-US" dirty="0"/>
          </a:p>
        </p:txBody>
      </p:sp>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4063500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153400" cy="4756150"/>
          </a:xfrm>
        </p:spPr>
        <p:txBody>
          <a:bodyPr>
            <a:normAutofit/>
          </a:bodyPr>
          <a:lstStyle/>
          <a:p>
            <a:pPr>
              <a:lnSpc>
                <a:spcPct val="110000"/>
              </a:lnSpc>
              <a:spcBef>
                <a:spcPts val="600"/>
              </a:spcBef>
            </a:pPr>
            <a:r>
              <a:rPr lang="en-US" sz="3200" dirty="0" smtClean="0"/>
              <a:t>Dental </a:t>
            </a:r>
            <a:r>
              <a:rPr lang="en-US" sz="3200" dirty="0"/>
              <a:t>coverage for adults</a:t>
            </a:r>
          </a:p>
          <a:p>
            <a:pPr marL="695325" lvl="1">
              <a:lnSpc>
                <a:spcPct val="110000"/>
              </a:lnSpc>
              <a:spcBef>
                <a:spcPts val="600"/>
              </a:spcBef>
            </a:pPr>
            <a:r>
              <a:rPr lang="en-US" sz="2800" dirty="0"/>
              <a:t>Covered by some Marketplace plans </a:t>
            </a:r>
            <a:endParaRPr lang="en-US" sz="2800" dirty="0" smtClean="0"/>
          </a:p>
          <a:p>
            <a:pPr marL="977900" lvl="2" indent="-284163">
              <a:lnSpc>
                <a:spcPct val="110000"/>
              </a:lnSpc>
              <a:spcBef>
                <a:spcPts val="600"/>
              </a:spcBef>
            </a:pPr>
            <a:r>
              <a:rPr lang="en-US" dirty="0" smtClean="0"/>
              <a:t>People </a:t>
            </a:r>
            <a:r>
              <a:rPr lang="en-US" dirty="0"/>
              <a:t>with Medicare generally can’t join a stand-alone </a:t>
            </a:r>
            <a:r>
              <a:rPr lang="en-US" dirty="0" smtClean="0"/>
              <a:t>Federally-facilitated Marketplace </a:t>
            </a:r>
            <a:r>
              <a:rPr lang="en-US" dirty="0"/>
              <a:t>dental </a:t>
            </a:r>
            <a:r>
              <a:rPr lang="en-US" dirty="0" smtClean="0"/>
              <a:t>plan</a:t>
            </a:r>
          </a:p>
          <a:p>
            <a:pPr marL="977900" lvl="2" indent="-284163">
              <a:lnSpc>
                <a:spcPct val="110000"/>
              </a:lnSpc>
              <a:spcBef>
                <a:spcPts val="600"/>
              </a:spcBef>
            </a:pPr>
            <a:r>
              <a:rPr lang="en-US" dirty="0" smtClean="0"/>
              <a:t>If your state runs its own Marketplace, check with your state to see if it is permitted </a:t>
            </a:r>
          </a:p>
          <a:p>
            <a:pPr marL="577850" lvl="1" indent="-284163">
              <a:lnSpc>
                <a:spcPct val="110000"/>
              </a:lnSpc>
              <a:spcBef>
                <a:spcPts val="600"/>
              </a:spcBef>
            </a:pPr>
            <a:r>
              <a:rPr lang="en-US" sz="2800" dirty="0" smtClean="0"/>
              <a:t>Not covered by Original Medicare</a:t>
            </a:r>
          </a:p>
          <a:p>
            <a:pPr marL="577850" lvl="1" indent="-284163">
              <a:lnSpc>
                <a:spcPct val="110000"/>
              </a:lnSpc>
              <a:spcBef>
                <a:spcPts val="600"/>
              </a:spcBef>
            </a:pPr>
            <a:r>
              <a:rPr lang="en-US" sz="2800" dirty="0" smtClean="0"/>
              <a:t>May be covered by Medicare Advantage Plans</a:t>
            </a:r>
            <a:endParaRPr lang="en-US" sz="2800" dirty="0"/>
          </a:p>
        </p:txBody>
      </p:sp>
      <p:sp>
        <p:nvSpPr>
          <p:cNvPr id="3" name="Title 2"/>
          <p:cNvSpPr>
            <a:spLocks noGrp="1"/>
          </p:cNvSpPr>
          <p:nvPr>
            <p:ph type="title"/>
          </p:nvPr>
        </p:nvSpPr>
        <p:spPr/>
        <p:txBody>
          <a:bodyPr/>
          <a:lstStyle/>
          <a:p>
            <a:r>
              <a:rPr lang="en-US" dirty="0" smtClean="0"/>
              <a:t>Marketplace Dental Coverage</a:t>
            </a:r>
            <a:endParaRPr lang="en-US" dirty="0"/>
          </a:p>
        </p:txBody>
      </p:sp>
      <p:sp>
        <p:nvSpPr>
          <p:cNvPr id="7" name="Slide Number Placeholder 6"/>
          <p:cNvSpPr>
            <a:spLocks noGrp="1"/>
          </p:cNvSpPr>
          <p:nvPr>
            <p:ph type="sldNum" sz="quarter" idx="12"/>
          </p:nvPr>
        </p:nvSpPr>
        <p:spPr/>
        <p:txBody>
          <a:bodyPr/>
          <a:lstStyle/>
          <a:p>
            <a:fld id="{4C7DC1E6-81B2-456F-AAD5-518541D82B07}" type="slidenum">
              <a:rPr lang="en-US" smtClean="0"/>
              <a:pPr/>
              <a:t>25</a:t>
            </a:fld>
            <a:endParaRPr lang="en-US" dirty="0"/>
          </a:p>
        </p:txBody>
      </p:sp>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3063347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r>
              <a:rPr lang="en-US" dirty="0" smtClean="0"/>
              <a:t>Medicare Savings Programs</a:t>
            </a:r>
          </a:p>
        </p:txBody>
      </p:sp>
      <p:sp>
        <p:nvSpPr>
          <p:cNvPr id="105476" name="Rectangle 3"/>
          <p:cNvSpPr>
            <a:spLocks noGrp="1" noChangeArrowheads="1"/>
          </p:cNvSpPr>
          <p:nvPr>
            <p:ph idx="1"/>
          </p:nvPr>
        </p:nvSpPr>
        <p:spPr/>
        <p:txBody>
          <a:bodyPr>
            <a:normAutofit lnSpcReduction="10000"/>
          </a:bodyPr>
          <a:lstStyle/>
          <a:p>
            <a:r>
              <a:rPr lang="en-US" dirty="0" smtClean="0"/>
              <a:t>Help from Medicaid paying Medicare costs</a:t>
            </a:r>
          </a:p>
          <a:p>
            <a:pPr lvl="1" indent="-292100"/>
            <a:r>
              <a:rPr lang="en-US" dirty="0" smtClean="0"/>
              <a:t>For people with limited income and resources</a:t>
            </a:r>
          </a:p>
          <a:p>
            <a:pPr lvl="1" indent="-292100"/>
            <a:r>
              <a:rPr lang="en-US" dirty="0" smtClean="0"/>
              <a:t>Often higher income and resources than full Medicaid</a:t>
            </a:r>
          </a:p>
          <a:p>
            <a:r>
              <a:rPr lang="en-US" dirty="0" smtClean="0"/>
              <a:t>Programs include</a:t>
            </a:r>
          </a:p>
          <a:p>
            <a:pPr lvl="1" indent="-292100"/>
            <a:r>
              <a:rPr lang="en-US" dirty="0" smtClean="0"/>
              <a:t>Qualified Medicare Beneficiary (QMB)</a:t>
            </a:r>
          </a:p>
          <a:p>
            <a:pPr lvl="1" indent="-292100"/>
            <a:r>
              <a:rPr lang="en-US" dirty="0" smtClean="0"/>
              <a:t>Specified Low-income Medicare Beneficiary (SLMB)</a:t>
            </a:r>
          </a:p>
          <a:p>
            <a:pPr lvl="1" indent="-292100"/>
            <a:r>
              <a:rPr lang="en-US" dirty="0" smtClean="0"/>
              <a:t>Qualifying Individual (QI)</a:t>
            </a:r>
          </a:p>
          <a:p>
            <a:pPr lvl="1" indent="-292100"/>
            <a:r>
              <a:rPr lang="en-US" dirty="0" smtClean="0"/>
              <a:t>Qualified Disabled &amp; Working Individuals (QDWI)</a:t>
            </a:r>
          </a:p>
        </p:txBody>
      </p:sp>
      <p:sp>
        <p:nvSpPr>
          <p:cNvPr id="6" name="Date Placeholder 5"/>
          <p:cNvSpPr>
            <a:spLocks noGrp="1"/>
          </p:cNvSpPr>
          <p:nvPr>
            <p:ph type="dt" sz="half" idx="10"/>
          </p:nvPr>
        </p:nvSpPr>
        <p:spPr/>
        <p:txBody>
          <a:bodyPr/>
          <a:lstStyle/>
          <a:p>
            <a:r>
              <a:rPr lang="en-US" dirty="0" smtClean="0">
                <a:solidFill>
                  <a:prstClr val="black">
                    <a:tint val="75000"/>
                  </a:prstClr>
                </a:solidFill>
              </a:rPr>
              <a:t>July 2016</a:t>
            </a:r>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fld id="{D60A6685-DBF6-4C41-A0CC-AA9EA7A85A20}" type="slidenum">
              <a:rPr lang="en-US" smtClean="0">
                <a:solidFill>
                  <a:prstClr val="black">
                    <a:tint val="75000"/>
                  </a:prstClr>
                </a:solidFill>
              </a:rPr>
              <a:pPr/>
              <a:t>26</a:t>
            </a:fld>
            <a:endParaRPr lang="en-US" dirty="0">
              <a:solidFill>
                <a:prstClr val="black">
                  <a:tint val="75000"/>
                </a:prstClr>
              </a:solidFill>
            </a:endParaRPr>
          </a:p>
        </p:txBody>
      </p:sp>
    </p:spTree>
    <p:custDataLst>
      <p:tags r:id="rId1"/>
    </p:custDataLst>
    <p:extLst>
      <p:ext uri="{BB962C8B-B14F-4D97-AF65-F5344CB8AC3E}">
        <p14:creationId xmlns:p14="http://schemas.microsoft.com/office/powerpoint/2010/main" val="193166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smtClean="0"/>
              <a:t>What Is Extra Help?</a:t>
            </a:r>
          </a:p>
        </p:txBody>
      </p:sp>
      <p:sp>
        <p:nvSpPr>
          <p:cNvPr id="668675" name="Rectangle 3"/>
          <p:cNvSpPr>
            <a:spLocks noGrp="1" noChangeArrowheads="1"/>
          </p:cNvSpPr>
          <p:nvPr>
            <p:ph idx="1"/>
          </p:nvPr>
        </p:nvSpPr>
        <p:spPr/>
        <p:txBody>
          <a:bodyPr>
            <a:normAutofit fontScale="92500" lnSpcReduction="10000"/>
          </a:bodyPr>
          <a:lstStyle/>
          <a:p>
            <a:r>
              <a:rPr lang="en-US" dirty="0" smtClean="0"/>
              <a:t>Program to help people pay for Medicare prescription drug costs (Part D)</a:t>
            </a:r>
          </a:p>
          <a:p>
            <a:pPr lvl="1" indent="-292100"/>
            <a:r>
              <a:rPr lang="en-US" dirty="0" smtClean="0"/>
              <a:t>Also called the low-income subsidy </a:t>
            </a:r>
          </a:p>
          <a:p>
            <a:r>
              <a:rPr lang="en-US" dirty="0" smtClean="0"/>
              <a:t>People with the lowest income and resources</a:t>
            </a:r>
          </a:p>
          <a:p>
            <a:pPr lvl="1"/>
            <a:r>
              <a:rPr lang="en-US" dirty="0" smtClean="0"/>
              <a:t>Pay no premiums or deductible, and small or no copayments</a:t>
            </a:r>
          </a:p>
          <a:p>
            <a:r>
              <a:rPr lang="en-US" dirty="0" smtClean="0"/>
              <a:t>If you have slightly higher income and resources</a:t>
            </a:r>
          </a:p>
          <a:p>
            <a:pPr lvl="1" indent="-292100"/>
            <a:r>
              <a:rPr lang="en-US" dirty="0" smtClean="0"/>
              <a:t>Pay reduced deductible and a little more out of pocket</a:t>
            </a:r>
          </a:p>
          <a:p>
            <a:r>
              <a:rPr lang="en-US" dirty="0" smtClean="0"/>
              <a:t>No coverage gap or late enrollment penalty if you qualify for Extra Help </a:t>
            </a:r>
          </a:p>
        </p:txBody>
      </p:sp>
      <p:sp>
        <p:nvSpPr>
          <p:cNvPr id="6" name="Date Placeholder 5"/>
          <p:cNvSpPr>
            <a:spLocks noGrp="1"/>
          </p:cNvSpPr>
          <p:nvPr>
            <p:ph type="dt" sz="half" idx="10"/>
          </p:nvPr>
        </p:nvSpPr>
        <p:spPr/>
        <p:txBody>
          <a:bodyPr/>
          <a:lstStyle/>
          <a:p>
            <a:r>
              <a:rPr lang="en-US" dirty="0" smtClean="0">
                <a:solidFill>
                  <a:prstClr val="black">
                    <a:tint val="75000"/>
                  </a:prstClr>
                </a:solidFill>
              </a:rPr>
              <a:t>July 2016</a:t>
            </a:r>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fld id="{D60A6685-DBF6-4C41-A0CC-AA9EA7A85A20}" type="slidenum">
              <a:rPr lang="en-US" smtClean="0">
                <a:solidFill>
                  <a:prstClr val="black">
                    <a:tint val="75000"/>
                  </a:prstClr>
                </a:solidFill>
              </a:rPr>
              <a:pPr/>
              <a:t>27</a:t>
            </a:fld>
            <a:endParaRPr lang="en-US" dirty="0">
              <a:solidFill>
                <a:prstClr val="black">
                  <a:tint val="75000"/>
                </a:prstClr>
              </a:solidFill>
            </a:endParaRPr>
          </a:p>
        </p:txBody>
      </p:sp>
    </p:spTree>
    <p:extLst>
      <p:ext uri="{BB962C8B-B14F-4D97-AF65-F5344CB8AC3E}">
        <p14:creationId xmlns:p14="http://schemas.microsoft.com/office/powerpoint/2010/main" val="72417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r>
              <a:rPr lang="en-US" dirty="0" smtClean="0"/>
              <a:t>Qualifying for Extra Help</a:t>
            </a:r>
          </a:p>
        </p:txBody>
      </p:sp>
      <p:sp>
        <p:nvSpPr>
          <p:cNvPr id="670723" name="Rectangle 3"/>
          <p:cNvSpPr>
            <a:spLocks noGrp="1" noChangeArrowheads="1"/>
          </p:cNvSpPr>
          <p:nvPr>
            <p:ph idx="1"/>
          </p:nvPr>
        </p:nvSpPr>
        <p:spPr>
          <a:xfrm>
            <a:off x="628650" y="1220662"/>
            <a:ext cx="8254093" cy="4909637"/>
          </a:xfrm>
        </p:spPr>
        <p:txBody>
          <a:bodyPr>
            <a:normAutofit fontScale="85000" lnSpcReduction="10000"/>
          </a:bodyPr>
          <a:lstStyle/>
          <a:p>
            <a:pPr>
              <a:lnSpc>
                <a:spcPct val="120000"/>
              </a:lnSpc>
            </a:pPr>
            <a:r>
              <a:rPr lang="en-US" dirty="0" smtClean="0"/>
              <a:t>You automatically qualify for Extra Help if you get</a:t>
            </a:r>
          </a:p>
          <a:p>
            <a:pPr lvl="1" indent="-292100">
              <a:lnSpc>
                <a:spcPct val="120000"/>
              </a:lnSpc>
            </a:pPr>
            <a:r>
              <a:rPr lang="en-US" dirty="0" smtClean="0"/>
              <a:t>Full Medicaid coverage</a:t>
            </a:r>
          </a:p>
          <a:p>
            <a:pPr lvl="1" indent="-292100">
              <a:lnSpc>
                <a:spcPct val="120000"/>
              </a:lnSpc>
            </a:pPr>
            <a:r>
              <a:rPr lang="en-US" dirty="0" smtClean="0"/>
              <a:t>Supplemental Security Income (SSI) </a:t>
            </a:r>
          </a:p>
          <a:p>
            <a:pPr lvl="1" indent="-292100">
              <a:lnSpc>
                <a:spcPct val="120000"/>
              </a:lnSpc>
            </a:pPr>
            <a:r>
              <a:rPr lang="en-US" dirty="0" smtClean="0"/>
              <a:t>Help from Medicaid paying your Medicare premiums</a:t>
            </a:r>
          </a:p>
          <a:p>
            <a:pPr>
              <a:lnSpc>
                <a:spcPct val="120000"/>
              </a:lnSpc>
            </a:pPr>
            <a:r>
              <a:rPr lang="en-US" dirty="0" smtClean="0"/>
              <a:t>All others must apply</a:t>
            </a:r>
          </a:p>
          <a:p>
            <a:pPr lvl="1" indent="-292100">
              <a:lnSpc>
                <a:spcPct val="120000"/>
              </a:lnSpc>
            </a:pPr>
            <a:r>
              <a:rPr lang="en-US" dirty="0" smtClean="0"/>
              <a:t>Online at </a:t>
            </a:r>
            <a:r>
              <a:rPr lang="en-US" dirty="0" smtClean="0">
                <a:hlinkClick r:id="rId3"/>
              </a:rPr>
              <a:t>socialsecurity.gov</a:t>
            </a:r>
            <a:r>
              <a:rPr lang="en-US" dirty="0" smtClean="0"/>
              <a:t> </a:t>
            </a:r>
          </a:p>
          <a:p>
            <a:pPr lvl="1" indent="-292100">
              <a:lnSpc>
                <a:spcPct val="120000"/>
              </a:lnSpc>
            </a:pPr>
            <a:r>
              <a:rPr lang="en-US" dirty="0" smtClean="0"/>
              <a:t>Call Social Security at 1-800-772-1213 (TTY 1-800-325-0778)</a:t>
            </a:r>
          </a:p>
          <a:p>
            <a:pPr lvl="2">
              <a:lnSpc>
                <a:spcPct val="120000"/>
              </a:lnSpc>
            </a:pPr>
            <a:r>
              <a:rPr lang="en-US" dirty="0" smtClean="0"/>
              <a:t>Ask for “Application for Help with Medicare Prescription Drug Plan Costs” (SSA-1020)</a:t>
            </a:r>
          </a:p>
          <a:p>
            <a:pPr lvl="1" indent="-292100">
              <a:lnSpc>
                <a:spcPct val="120000"/>
              </a:lnSpc>
            </a:pPr>
            <a:r>
              <a:rPr lang="en-US" dirty="0" smtClean="0"/>
              <a:t>Contact your state Medicaid agency</a:t>
            </a:r>
            <a:endParaRPr lang="en-US" dirty="0"/>
          </a:p>
        </p:txBody>
      </p:sp>
      <p:sp>
        <p:nvSpPr>
          <p:cNvPr id="6" name="Date Placeholder 5"/>
          <p:cNvSpPr>
            <a:spLocks noGrp="1"/>
          </p:cNvSpPr>
          <p:nvPr>
            <p:ph type="dt" sz="half" idx="10"/>
          </p:nvPr>
        </p:nvSpPr>
        <p:spPr/>
        <p:txBody>
          <a:bodyPr/>
          <a:lstStyle/>
          <a:p>
            <a:r>
              <a:rPr lang="en-US" dirty="0" smtClean="0">
                <a:solidFill>
                  <a:prstClr val="black">
                    <a:tint val="75000"/>
                  </a:prstClr>
                </a:solidFill>
              </a:rPr>
              <a:t>July 2016</a:t>
            </a:r>
            <a:endParaRPr lang="en-US" dirty="0">
              <a:solidFill>
                <a:prstClr val="black">
                  <a:tint val="75000"/>
                </a:prstClr>
              </a:solidFill>
            </a:endParaRPr>
          </a:p>
        </p:txBody>
      </p:sp>
      <p:sp>
        <p:nvSpPr>
          <p:cNvPr id="10" name="Footer Placeholder 9"/>
          <p:cNvSpPr>
            <a:spLocks noGrp="1"/>
          </p:cNvSpPr>
          <p:nvPr>
            <p:ph type="ftr" sz="quarter" idx="11"/>
          </p:nvPr>
        </p:nvSpPr>
        <p:spPr>
          <a:xfrm>
            <a:off x="3048000" y="6356351"/>
            <a:ext cx="3086100" cy="365125"/>
          </a:xfrm>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fld id="{D60A6685-DBF6-4C41-A0CC-AA9EA7A85A20}" type="slidenum">
              <a:rPr lang="en-US" smtClean="0">
                <a:solidFill>
                  <a:prstClr val="black">
                    <a:tint val="75000"/>
                  </a:prstClr>
                </a:solidFill>
              </a:rPr>
              <a:pPr/>
              <a:t>28</a:t>
            </a:fld>
            <a:endParaRPr lang="en-US" dirty="0">
              <a:solidFill>
                <a:prstClr val="black">
                  <a:tint val="75000"/>
                </a:prstClr>
              </a:solidFill>
            </a:endParaRPr>
          </a:p>
        </p:txBody>
      </p:sp>
    </p:spTree>
    <p:extLst>
      <p:ext uri="{BB962C8B-B14F-4D97-AF65-F5344CB8AC3E}">
        <p14:creationId xmlns:p14="http://schemas.microsoft.com/office/powerpoint/2010/main" val="218346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US" dirty="0" smtClean="0"/>
              <a:t>Steps to Take</a:t>
            </a:r>
          </a:p>
        </p:txBody>
      </p:sp>
      <p:sp>
        <p:nvSpPr>
          <p:cNvPr id="107525" name="Rectangle 5"/>
          <p:cNvSpPr>
            <a:spLocks noGrp="1" noChangeArrowheads="1"/>
          </p:cNvSpPr>
          <p:nvPr>
            <p:ph idx="1"/>
          </p:nvPr>
        </p:nvSpPr>
        <p:spPr/>
        <p:txBody>
          <a:bodyPr>
            <a:normAutofit fontScale="92500" lnSpcReduction="10000"/>
          </a:bodyPr>
          <a:lstStyle/>
          <a:p>
            <a:r>
              <a:rPr lang="en-US" dirty="0" smtClean="0"/>
              <a:t>If you think you might qualify for any of these programs</a:t>
            </a:r>
          </a:p>
          <a:p>
            <a:pPr lvl="1" indent="-292100"/>
            <a:r>
              <a:rPr lang="en-US" dirty="0" smtClean="0"/>
              <a:t> Review the income and asset guidelines</a:t>
            </a:r>
          </a:p>
          <a:p>
            <a:pPr lvl="1" indent="-292100"/>
            <a:r>
              <a:rPr lang="en-US" dirty="0" smtClean="0"/>
              <a:t> Collect your personal documents</a:t>
            </a:r>
          </a:p>
          <a:p>
            <a:r>
              <a:rPr lang="en-US" dirty="0" smtClean="0"/>
              <a:t> To get more information call your</a:t>
            </a:r>
          </a:p>
          <a:p>
            <a:pPr lvl="1" indent="-292100"/>
            <a:r>
              <a:rPr lang="en-US" dirty="0" smtClean="0"/>
              <a:t>State Medical Assistance (Medicaid) Office</a:t>
            </a:r>
          </a:p>
          <a:p>
            <a:pPr lvl="1" indent="-292100"/>
            <a:r>
              <a:rPr lang="en-US" dirty="0"/>
              <a:t>L</a:t>
            </a:r>
            <a:r>
              <a:rPr lang="en-US" dirty="0" smtClean="0"/>
              <a:t>ocal State Health Insurance Assistance Program (SHIP)</a:t>
            </a:r>
          </a:p>
          <a:p>
            <a:pPr lvl="1" indent="-292100"/>
            <a:r>
              <a:rPr lang="en-US" dirty="0"/>
              <a:t>L</a:t>
            </a:r>
            <a:r>
              <a:rPr lang="en-US" dirty="0" smtClean="0"/>
              <a:t>ocal Area Agency on Aging</a:t>
            </a:r>
          </a:p>
          <a:p>
            <a:r>
              <a:rPr lang="en-US" dirty="0" smtClean="0"/>
              <a:t>Complete application with your State Medical </a:t>
            </a:r>
            <a:br>
              <a:rPr lang="en-US" dirty="0" smtClean="0"/>
            </a:br>
            <a:r>
              <a:rPr lang="en-US" dirty="0" smtClean="0"/>
              <a:t>Assistance (Medicaid) Office</a:t>
            </a:r>
            <a:endParaRPr lang="en-US" dirty="0"/>
          </a:p>
        </p:txBody>
      </p:sp>
      <p:sp>
        <p:nvSpPr>
          <p:cNvPr id="6" name="Date Placeholder 5"/>
          <p:cNvSpPr>
            <a:spLocks noGrp="1"/>
          </p:cNvSpPr>
          <p:nvPr>
            <p:ph type="dt" sz="half" idx="10"/>
          </p:nvPr>
        </p:nvSpPr>
        <p:spPr/>
        <p:txBody>
          <a:bodyPr/>
          <a:lstStyle/>
          <a:p>
            <a:r>
              <a:rPr lang="en-US" dirty="0" smtClean="0">
                <a:solidFill>
                  <a:prstClr val="black">
                    <a:tint val="75000"/>
                  </a:prstClr>
                </a:solidFill>
              </a:rPr>
              <a:t>July 2016</a:t>
            </a:r>
            <a:endParaRPr lang="en-US" dirty="0">
              <a:solidFill>
                <a:prstClr val="black">
                  <a:tint val="75000"/>
                </a:prstClr>
              </a:solidFill>
            </a:endParaRPr>
          </a:p>
        </p:txBody>
      </p:sp>
      <p:sp>
        <p:nvSpPr>
          <p:cNvPr id="10" name="Footer Placeholder 9"/>
          <p:cNvSpPr>
            <a:spLocks noGrp="1"/>
          </p:cNvSpPr>
          <p:nvPr>
            <p:ph type="ftr" sz="quarter" idx="11"/>
          </p:nvPr>
        </p:nvSpPr>
        <p:spPr/>
        <p:txBody>
          <a:bodyPr/>
          <a:lstStyle/>
          <a:p>
            <a:r>
              <a:rPr lang="en-US" dirty="0" smtClean="0">
                <a:solidFill>
                  <a:prstClr val="black">
                    <a:tint val="75000"/>
                  </a:prstClr>
                </a:solidFill>
              </a:rPr>
              <a:t>Medicare and the Marketplace</a:t>
            </a:r>
            <a:endParaRPr lang="en-US" dirty="0">
              <a:solidFill>
                <a:prstClr val="black">
                  <a:tint val="75000"/>
                </a:prstClr>
              </a:solidFill>
            </a:endParaRPr>
          </a:p>
        </p:txBody>
      </p:sp>
      <p:sp>
        <p:nvSpPr>
          <p:cNvPr id="11" name="Slide Number Placeholder 10"/>
          <p:cNvSpPr>
            <a:spLocks noGrp="1"/>
          </p:cNvSpPr>
          <p:nvPr>
            <p:ph type="sldNum" sz="quarter" idx="12"/>
          </p:nvPr>
        </p:nvSpPr>
        <p:spPr/>
        <p:txBody>
          <a:bodyPr/>
          <a:lstStyle/>
          <a:p>
            <a:fld id="{D60A6685-DBF6-4C41-A0CC-AA9EA7A85A20}" type="slidenum">
              <a:rPr lang="en-US" smtClean="0">
                <a:solidFill>
                  <a:prstClr val="black">
                    <a:tint val="75000"/>
                  </a:prstClr>
                </a:solidFill>
              </a:rPr>
              <a:pPr/>
              <a:t>29</a:t>
            </a:fld>
            <a:endParaRPr lang="en-US" dirty="0">
              <a:solidFill>
                <a:prstClr val="black">
                  <a:tint val="75000"/>
                </a:prstClr>
              </a:solidFill>
            </a:endParaRPr>
          </a:p>
        </p:txBody>
      </p:sp>
    </p:spTree>
    <p:custDataLst>
      <p:tags r:id="rId1"/>
    </p:custDataLst>
    <p:extLst>
      <p:ext uri="{BB962C8B-B14F-4D97-AF65-F5344CB8AC3E}">
        <p14:creationId xmlns:p14="http://schemas.microsoft.com/office/powerpoint/2010/main" val="5203702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Medicare Eligibility &amp; Enrollment</a:t>
            </a:r>
            <a:endParaRPr lang="en-US" dirty="0"/>
          </a:p>
        </p:txBody>
      </p:sp>
      <p:sp>
        <p:nvSpPr>
          <p:cNvPr id="4" name="Date Placeholder 3"/>
          <p:cNvSpPr>
            <a:spLocks noGrp="1"/>
          </p:cNvSpPr>
          <p:nvPr>
            <p:ph type="dt" sz="half" idx="10"/>
          </p:nvPr>
        </p:nvSpPr>
        <p:spPr/>
        <p:txBody>
          <a:bodyPr/>
          <a:lstStyle/>
          <a:p>
            <a:r>
              <a:rPr lang="en-US" dirty="0" smtClean="0"/>
              <a:t>July 2016</a:t>
            </a:r>
            <a:endParaRPr lang="en-US" dirty="0"/>
          </a:p>
        </p:txBody>
      </p:sp>
      <p:sp>
        <p:nvSpPr>
          <p:cNvPr id="6" name="Slide Number Placeholder 5"/>
          <p:cNvSpPr>
            <a:spLocks noGrp="1"/>
          </p:cNvSpPr>
          <p:nvPr>
            <p:ph type="sldNum" sz="quarter" idx="11"/>
          </p:nvPr>
        </p:nvSpPr>
        <p:spPr/>
        <p:txBody>
          <a:bodyPr/>
          <a:lstStyle/>
          <a:p>
            <a:fld id="{4C7DC1E6-81B2-456F-AAD5-518541D82B07}" type="slidenum">
              <a:rPr lang="en-US" smtClean="0"/>
              <a:pPr/>
              <a:t>3</a:t>
            </a:fld>
            <a:endParaRPr lang="en-US" dirty="0"/>
          </a:p>
        </p:txBody>
      </p:sp>
      <p:sp>
        <p:nvSpPr>
          <p:cNvPr id="2" name="Footer Placeholder 1"/>
          <p:cNvSpPr>
            <a:spLocks noGrp="1"/>
          </p:cNvSpPr>
          <p:nvPr>
            <p:ph type="ftr" sz="quarter" idx="3"/>
          </p:nvPr>
        </p:nvSpPr>
        <p:spPr/>
        <p:txBody>
          <a:bodyPr/>
          <a:lstStyle/>
          <a:p>
            <a:r>
              <a:rPr lang="en-US" dirty="0"/>
              <a:t>Medicare and the Marketplace</a:t>
            </a:r>
          </a:p>
        </p:txBody>
      </p:sp>
    </p:spTree>
    <p:extLst>
      <p:ext uri="{BB962C8B-B14F-4D97-AF65-F5344CB8AC3E}">
        <p14:creationId xmlns:p14="http://schemas.microsoft.com/office/powerpoint/2010/main" val="1929506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 Your Knowledge—Scenario 1</a:t>
            </a:r>
          </a:p>
        </p:txBody>
      </p:sp>
      <p:sp>
        <p:nvSpPr>
          <p:cNvPr id="2" name="Content Placeholder 1"/>
          <p:cNvSpPr>
            <a:spLocks noGrp="1"/>
          </p:cNvSpPr>
          <p:nvPr>
            <p:ph idx="1"/>
          </p:nvPr>
        </p:nvSpPr>
        <p:spPr/>
        <p:txBody>
          <a:bodyPr/>
          <a:lstStyle/>
          <a:p>
            <a:pPr marL="0" indent="0">
              <a:spcBef>
                <a:spcPts val="600"/>
              </a:spcBef>
              <a:buNone/>
            </a:pPr>
            <a:r>
              <a:rPr lang="en-US" sz="2400" dirty="0"/>
              <a:t>Jim has Medicare Part A only. He didn’t enroll in Part B during his Initial Enrollment Period (IEP). He signed up for Part B in January </a:t>
            </a:r>
            <a:r>
              <a:rPr lang="en-US" sz="2400" dirty="0" smtClean="0"/>
              <a:t>2016, </a:t>
            </a:r>
            <a:r>
              <a:rPr lang="en-US" sz="2400" dirty="0"/>
              <a:t>during the General Enrollment Period, and his coverage  began on July 1. </a:t>
            </a:r>
          </a:p>
          <a:p>
            <a:pPr marL="0" indent="0">
              <a:spcBef>
                <a:spcPts val="600"/>
              </a:spcBef>
              <a:buNone/>
            </a:pPr>
            <a:endParaRPr lang="en-US" sz="2400" dirty="0"/>
          </a:p>
          <a:p>
            <a:pPr marL="0" indent="0">
              <a:spcBef>
                <a:spcPts val="600"/>
              </a:spcBef>
              <a:buNone/>
            </a:pPr>
            <a:r>
              <a:rPr lang="en-US" sz="2400" dirty="0"/>
              <a:t>Could he have enrolled in a Marketplace plan while </a:t>
            </a:r>
          </a:p>
          <a:p>
            <a:pPr marL="0" indent="0">
              <a:spcBef>
                <a:spcPts val="600"/>
              </a:spcBef>
              <a:buNone/>
            </a:pPr>
            <a:r>
              <a:rPr lang="en-US" sz="2400" dirty="0"/>
              <a:t>he waited for his Part B to take effect?</a:t>
            </a:r>
          </a:p>
        </p:txBody>
      </p:sp>
      <p:pic>
        <p:nvPicPr>
          <p:cNvPr id="9" name="Picture 8" descr="Photograph of senior man."/>
          <p:cNvPicPr>
            <a:picLocks noChangeAspect="1"/>
          </p:cNvPicPr>
          <p:nvPr/>
        </p:nvPicPr>
        <p:blipFill rotWithShape="1">
          <a:blip r:embed="rId3"/>
          <a:srcRect l="40462"/>
          <a:stretch/>
        </p:blipFill>
        <p:spPr>
          <a:xfrm>
            <a:off x="6836717" y="4204136"/>
            <a:ext cx="2078682" cy="2057400"/>
          </a:xfrm>
          <a:prstGeom prst="rect">
            <a:avLst/>
          </a:prstGeom>
        </p:spPr>
      </p:pic>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7" name="Footer Placeholder 6"/>
          <p:cNvSpPr>
            <a:spLocks noGrp="1"/>
          </p:cNvSpPr>
          <p:nvPr>
            <p:ph type="ftr" sz="quarter" idx="3"/>
          </p:nvPr>
        </p:nvSpPr>
        <p:spPr/>
        <p:txBody>
          <a:bodyPr/>
          <a:lstStyle/>
          <a:p>
            <a:r>
              <a:rPr lang="en-US" dirty="0">
                <a:solidFill>
                  <a:schemeClr val="tx1"/>
                </a:solidFill>
              </a:rPr>
              <a:t>Medicare and the Marketplace</a:t>
            </a:r>
          </a:p>
        </p:txBody>
      </p:sp>
      <p:sp>
        <p:nvSpPr>
          <p:cNvPr id="4" name="Slide Number Placeholder 3"/>
          <p:cNvSpPr>
            <a:spLocks noGrp="1"/>
          </p:cNvSpPr>
          <p:nvPr>
            <p:ph type="sldNum" sz="quarter" idx="12"/>
          </p:nvPr>
        </p:nvSpPr>
        <p:spPr/>
        <p:txBody>
          <a:bodyPr/>
          <a:lstStyle/>
          <a:p>
            <a:fld id="{4C7DC1E6-81B2-456F-AAD5-518541D82B07}" type="slidenum">
              <a:rPr lang="en-US" smtClean="0"/>
              <a:pPr/>
              <a:t>30</a:t>
            </a:fld>
            <a:endParaRPr lang="en-US" dirty="0"/>
          </a:p>
        </p:txBody>
      </p:sp>
    </p:spTree>
    <p:extLst>
      <p:ext uri="{BB962C8B-B14F-4D97-AF65-F5344CB8AC3E}">
        <p14:creationId xmlns:p14="http://schemas.microsoft.com/office/powerpoint/2010/main" val="1150539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Scenario 1—Discussion</a:t>
            </a:r>
          </a:p>
        </p:txBody>
      </p:sp>
      <p:sp>
        <p:nvSpPr>
          <p:cNvPr id="2" name="Content Placeholder 1"/>
          <p:cNvSpPr>
            <a:spLocks noGrp="1"/>
          </p:cNvSpPr>
          <p:nvPr>
            <p:ph idx="1"/>
          </p:nvPr>
        </p:nvSpPr>
        <p:spPr/>
        <p:txBody>
          <a:bodyPr/>
          <a:lstStyle/>
          <a:p>
            <a:pPr marL="0" indent="0">
              <a:spcBef>
                <a:spcPts val="600"/>
              </a:spcBef>
              <a:buNone/>
            </a:pPr>
            <a:r>
              <a:rPr lang="en-US" sz="2400" dirty="0"/>
              <a:t>No. Medicare Part A is considered minimum essential coverage. Jim couldn’t get a Marketplace plan since he already had minimum essential coverage. </a:t>
            </a:r>
          </a:p>
          <a:p>
            <a:pPr marL="0" indent="0">
              <a:spcBef>
                <a:spcPts val="600"/>
              </a:spcBef>
              <a:buNone/>
            </a:pPr>
            <a:r>
              <a:rPr lang="en-US" sz="2400" dirty="0"/>
              <a:t>Remember, it's illegal for anyone to sell you a Marketplace plan if you have Medicare. </a:t>
            </a:r>
          </a:p>
          <a:p>
            <a:pPr marL="0" indent="0">
              <a:buNone/>
            </a:pPr>
            <a:endParaRPr lang="en-US" sz="2400" dirty="0"/>
          </a:p>
        </p:txBody>
      </p:sp>
      <p:pic>
        <p:nvPicPr>
          <p:cNvPr id="8" name="Picture 7" descr="Photograph of senior man."/>
          <p:cNvPicPr>
            <a:picLocks noChangeAspect="1"/>
          </p:cNvPicPr>
          <p:nvPr/>
        </p:nvPicPr>
        <p:blipFill rotWithShape="1">
          <a:blip r:embed="rId3"/>
          <a:srcRect l="40462"/>
          <a:stretch/>
        </p:blipFill>
        <p:spPr>
          <a:xfrm>
            <a:off x="6836717" y="4204136"/>
            <a:ext cx="2078682" cy="2057400"/>
          </a:xfrm>
          <a:prstGeom prst="rect">
            <a:avLst/>
          </a:prstGeom>
        </p:spPr>
      </p:pic>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7" name="Footer Placeholder 6"/>
          <p:cNvSpPr>
            <a:spLocks noGrp="1"/>
          </p:cNvSpPr>
          <p:nvPr>
            <p:ph type="ftr" sz="quarter" idx="3"/>
          </p:nvPr>
        </p:nvSpPr>
        <p:spPr/>
        <p:txBody>
          <a:bodyPr/>
          <a:lstStyle/>
          <a:p>
            <a:r>
              <a:rPr lang="en-US" dirty="0">
                <a:solidFill>
                  <a:schemeClr val="tx1"/>
                </a:solidFill>
              </a:rPr>
              <a:t>Medicare and the Marketplace</a:t>
            </a:r>
          </a:p>
        </p:txBody>
      </p:sp>
      <p:sp>
        <p:nvSpPr>
          <p:cNvPr id="4" name="Slide Number Placeholder 3"/>
          <p:cNvSpPr>
            <a:spLocks noGrp="1"/>
          </p:cNvSpPr>
          <p:nvPr>
            <p:ph type="sldNum" sz="quarter" idx="12"/>
          </p:nvPr>
        </p:nvSpPr>
        <p:spPr/>
        <p:txBody>
          <a:bodyPr/>
          <a:lstStyle/>
          <a:p>
            <a:fld id="{4C7DC1E6-81B2-456F-AAD5-518541D82B07}" type="slidenum">
              <a:rPr lang="en-US" smtClean="0"/>
              <a:pPr/>
              <a:t>31</a:t>
            </a:fld>
            <a:endParaRPr lang="en-US" dirty="0"/>
          </a:p>
        </p:txBody>
      </p:sp>
    </p:spTree>
    <p:extLst>
      <p:ext uri="{BB962C8B-B14F-4D97-AF65-F5344CB8AC3E}">
        <p14:creationId xmlns:p14="http://schemas.microsoft.com/office/powerpoint/2010/main" val="1530824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Check Your Knowledge—Scenario 2</a:t>
            </a:r>
          </a:p>
        </p:txBody>
      </p:sp>
      <p:sp>
        <p:nvSpPr>
          <p:cNvPr id="2" name="Content Placeholder 1"/>
          <p:cNvSpPr>
            <a:spLocks noGrp="1"/>
          </p:cNvSpPr>
          <p:nvPr>
            <p:ph idx="1"/>
          </p:nvPr>
        </p:nvSpPr>
        <p:spPr>
          <a:xfrm>
            <a:off x="457200" y="1889918"/>
            <a:ext cx="8382000" cy="4297363"/>
          </a:xfrm>
        </p:spPr>
        <p:txBody>
          <a:bodyPr/>
          <a:lstStyle/>
          <a:p>
            <a:pPr marL="0" indent="0">
              <a:spcBef>
                <a:spcPts val="600"/>
              </a:spcBef>
              <a:buNone/>
            </a:pPr>
            <a:r>
              <a:rPr lang="en-US" sz="2400" dirty="0"/>
              <a:t>Barbara works part-time and isn’t getting Social Security retirement benefits yet. Her employer doesn’t offer health coverage, so she enrolled in a Marketplace plan. Her Medicare Initial Enrollment Period ends next month, but she decided to keep her Marketplace plan and wait to sign up for </a:t>
            </a:r>
            <a:r>
              <a:rPr lang="en-US" sz="2400" dirty="0" smtClean="0"/>
              <a:t>Medicare.</a:t>
            </a:r>
            <a:endParaRPr lang="en-US" sz="2400" dirty="0"/>
          </a:p>
          <a:p>
            <a:pPr marL="0" indent="0">
              <a:spcBef>
                <a:spcPts val="600"/>
              </a:spcBef>
              <a:buNone/>
            </a:pPr>
            <a:endParaRPr lang="en-US" sz="2400" dirty="0"/>
          </a:p>
          <a:p>
            <a:pPr>
              <a:spcBef>
                <a:spcPts val="600"/>
              </a:spcBef>
            </a:pPr>
            <a:r>
              <a:rPr lang="en-US" sz="2400" dirty="0"/>
              <a:t>Will Barbara have a late enrollment penalty when </a:t>
            </a:r>
          </a:p>
          <a:p>
            <a:pPr marL="346075" indent="0">
              <a:spcBef>
                <a:spcPts val="600"/>
              </a:spcBef>
              <a:buNone/>
            </a:pPr>
            <a:r>
              <a:rPr lang="en-US" sz="2400" dirty="0"/>
              <a:t>she signs up for Medicare Part B? </a:t>
            </a:r>
          </a:p>
          <a:p>
            <a:pPr>
              <a:spcBef>
                <a:spcPts val="600"/>
              </a:spcBef>
            </a:pPr>
            <a:r>
              <a:rPr lang="en-US" sz="2400" dirty="0"/>
              <a:t>What about Part D? </a:t>
            </a:r>
          </a:p>
          <a:p>
            <a:pPr>
              <a:spcBef>
                <a:spcPts val="600"/>
              </a:spcBef>
            </a:pPr>
            <a:r>
              <a:rPr lang="en-US" sz="2400" dirty="0"/>
              <a:t>What else should you tell her?  </a:t>
            </a:r>
          </a:p>
        </p:txBody>
      </p:sp>
      <p:pic>
        <p:nvPicPr>
          <p:cNvPr id="7" name="Picture 2" descr="Photograph of senior wo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639" y="4191000"/>
            <a:ext cx="1725561"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8" name="Footer Placeholder 7"/>
          <p:cNvSpPr>
            <a:spLocks noGrp="1"/>
          </p:cNvSpPr>
          <p:nvPr>
            <p:ph type="ftr" sz="quarter" idx="3"/>
          </p:nvPr>
        </p:nvSpPr>
        <p:spPr/>
        <p:txBody>
          <a:bodyPr/>
          <a:lstStyle/>
          <a:p>
            <a:r>
              <a:rPr lang="en-US" dirty="0">
                <a:solidFill>
                  <a:schemeClr val="tx1"/>
                </a:solidFill>
              </a:rPr>
              <a:t>Medicare and the Marketplace</a:t>
            </a:r>
          </a:p>
        </p:txBody>
      </p:sp>
      <p:sp>
        <p:nvSpPr>
          <p:cNvPr id="5" name="Slide Number Placeholder 4"/>
          <p:cNvSpPr>
            <a:spLocks noGrp="1"/>
          </p:cNvSpPr>
          <p:nvPr>
            <p:ph type="sldNum" sz="quarter" idx="12"/>
          </p:nvPr>
        </p:nvSpPr>
        <p:spPr/>
        <p:txBody>
          <a:bodyPr/>
          <a:lstStyle/>
          <a:p>
            <a:fld id="{4C7DC1E6-81B2-456F-AAD5-518541D82B07}" type="slidenum">
              <a:rPr lang="en-US" smtClean="0"/>
              <a:pPr/>
              <a:t>32</a:t>
            </a:fld>
            <a:endParaRPr lang="en-US" dirty="0"/>
          </a:p>
        </p:txBody>
      </p:sp>
    </p:spTree>
    <p:extLst>
      <p:ext uri="{BB962C8B-B14F-4D97-AF65-F5344CB8AC3E}">
        <p14:creationId xmlns:p14="http://schemas.microsoft.com/office/powerpoint/2010/main" val="3302496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447800"/>
          </a:xfrm>
        </p:spPr>
        <p:txBody>
          <a:bodyPr/>
          <a:lstStyle/>
          <a:p>
            <a:r>
              <a:rPr lang="en-US" dirty="0"/>
              <a:t>Scenario 2—Discussion</a:t>
            </a:r>
          </a:p>
        </p:txBody>
      </p:sp>
      <p:sp>
        <p:nvSpPr>
          <p:cNvPr id="9" name="Content Placeholder 8"/>
          <p:cNvSpPr txBox="1">
            <a:spLocks noGrp="1"/>
          </p:cNvSpPr>
          <p:nvPr>
            <p:ph idx="1"/>
          </p:nvPr>
        </p:nvSpPr>
        <p:spPr>
          <a:xfrm>
            <a:off x="304801" y="1676400"/>
            <a:ext cx="8407120" cy="1200329"/>
          </a:xfrm>
          <a:prstGeom prst="rect">
            <a:avLst/>
          </a:prstGeom>
          <a:noFill/>
        </p:spPr>
        <p:txBody>
          <a:bodyPr wrap="square" rtlCol="0">
            <a:spAutoFit/>
          </a:bodyPr>
          <a:lstStyle/>
          <a:p>
            <a:pPr marL="0" indent="0">
              <a:spcBef>
                <a:spcPts val="600"/>
              </a:spcBef>
              <a:buSzPct val="100000"/>
              <a:buNone/>
            </a:pPr>
            <a:r>
              <a:rPr lang="en-US" sz="2400" dirty="0">
                <a:solidFill>
                  <a:srgbClr val="333333"/>
                </a:solidFill>
                <a:ea typeface="Calibri"/>
              </a:rPr>
              <a:t>Barbara can choose Marketplace coverage if she’s eligible for Medicare but hasn’t enrolled in it (because she’d have to pay a premium, or because she’s not collecting Social Security benefits</a:t>
            </a:r>
            <a:r>
              <a:rPr lang="en-US" sz="2400" dirty="0" smtClean="0">
                <a:solidFill>
                  <a:srgbClr val="333333"/>
                </a:solidFill>
                <a:ea typeface="Calibri"/>
              </a:rPr>
              <a:t>).</a:t>
            </a:r>
            <a:endParaRPr lang="en-US" sz="2400" dirty="0">
              <a:ea typeface="Calibri"/>
            </a:endParaRPr>
          </a:p>
        </p:txBody>
      </p:sp>
      <p:sp>
        <p:nvSpPr>
          <p:cNvPr id="10" name="Content Placeholder 8"/>
          <p:cNvSpPr txBox="1">
            <a:spLocks/>
          </p:cNvSpPr>
          <p:nvPr/>
        </p:nvSpPr>
        <p:spPr bwMode="auto">
          <a:xfrm>
            <a:off x="468347" y="3033504"/>
            <a:ext cx="6389654" cy="335476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SzPct val="50000"/>
              <a:buFont typeface="Wingdings" pitchFamily="2" charset="2"/>
              <a:buChar char="q"/>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itchFamily="2" charset="2"/>
              <a:buChar char="§"/>
              <a:defRPr sz="2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400" dirty="0">
                <a:ea typeface="Calibri"/>
              </a:rPr>
              <a:t>Before making this choice, there are 2 important points for Barbara to consider:</a:t>
            </a:r>
          </a:p>
          <a:p>
            <a:pPr marL="284163" indent="-284163">
              <a:spcBef>
                <a:spcPts val="600"/>
              </a:spcBef>
              <a:buSzPct val="100000"/>
              <a:buFont typeface="+mj-lt"/>
              <a:buAutoNum type="arabicPeriod"/>
            </a:pPr>
            <a:r>
              <a:rPr lang="en-US" sz="2200" dirty="0">
                <a:ea typeface="Times New Roman"/>
              </a:rPr>
              <a:t>Generally she can enroll in Medicare </a:t>
            </a:r>
            <a:r>
              <a:rPr lang="en-US" sz="2200" b="1" dirty="0">
                <a:ea typeface="Times New Roman"/>
              </a:rPr>
              <a:t>only</a:t>
            </a:r>
            <a:r>
              <a:rPr lang="en-US" sz="2200" dirty="0">
                <a:ea typeface="Times New Roman"/>
              </a:rPr>
              <a:t> during the Medicare General Enrollment Period (from January 1 to March 31). Her coverage won’t begin until July 1 of that year</a:t>
            </a:r>
          </a:p>
          <a:p>
            <a:pPr marL="284163" indent="-284163">
              <a:spcBef>
                <a:spcPts val="600"/>
              </a:spcBef>
              <a:buSzPct val="100000"/>
              <a:buFont typeface="+mj-lt"/>
              <a:buAutoNum type="arabicPeriod"/>
            </a:pPr>
            <a:r>
              <a:rPr lang="en-US" sz="2200" dirty="0">
                <a:ea typeface="Times New Roman"/>
              </a:rPr>
              <a:t>If she enrolls in Medicare after her Initial Enrollment Period ends, she may have to pay a late enrollment penalty for as long as she has </a:t>
            </a:r>
            <a:r>
              <a:rPr lang="en-US" sz="2200" dirty="0" smtClean="0">
                <a:ea typeface="Times New Roman"/>
              </a:rPr>
              <a:t>Medicare.</a:t>
            </a:r>
            <a:endParaRPr lang="en-US" sz="2200" dirty="0">
              <a:ea typeface="Calibri"/>
            </a:endParaRPr>
          </a:p>
        </p:txBody>
      </p:sp>
      <p:pic>
        <p:nvPicPr>
          <p:cNvPr id="11" name="Picture 2" descr="Photograph of senior wo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191000"/>
            <a:ext cx="1725561"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
        <p:nvSpPr>
          <p:cNvPr id="2" name="Slide Number Placeholder 1"/>
          <p:cNvSpPr>
            <a:spLocks noGrp="1"/>
          </p:cNvSpPr>
          <p:nvPr>
            <p:ph type="sldNum" sz="quarter" idx="12"/>
          </p:nvPr>
        </p:nvSpPr>
        <p:spPr/>
        <p:txBody>
          <a:bodyPr/>
          <a:lstStyle/>
          <a:p>
            <a:fld id="{4C7DC1E6-81B2-456F-AAD5-518541D82B07}" type="slidenum">
              <a:rPr lang="en-US" smtClean="0"/>
              <a:pPr/>
              <a:t>33</a:t>
            </a:fld>
            <a:endParaRPr lang="en-US" dirty="0"/>
          </a:p>
        </p:txBody>
      </p:sp>
    </p:spTree>
    <p:extLst>
      <p:ext uri="{BB962C8B-B14F-4D97-AF65-F5344CB8AC3E}">
        <p14:creationId xmlns:p14="http://schemas.microsoft.com/office/powerpoint/2010/main" val="3135276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Scenario 2—Discussion Continued</a:t>
            </a:r>
          </a:p>
        </p:txBody>
      </p:sp>
      <p:sp>
        <p:nvSpPr>
          <p:cNvPr id="2" name="Content Placeholder 1"/>
          <p:cNvSpPr>
            <a:spLocks noGrp="1"/>
          </p:cNvSpPr>
          <p:nvPr>
            <p:ph idx="1"/>
          </p:nvPr>
        </p:nvSpPr>
        <p:spPr>
          <a:xfrm>
            <a:off x="609600" y="1905001"/>
            <a:ext cx="6172200" cy="4088514"/>
          </a:xfrm>
        </p:spPr>
        <p:txBody>
          <a:bodyPr/>
          <a:lstStyle/>
          <a:p>
            <a:pPr marL="0" indent="0">
              <a:spcBef>
                <a:spcPts val="600"/>
              </a:spcBef>
              <a:buSzPct val="100000"/>
              <a:buNone/>
              <a:tabLst>
                <a:tab pos="462732" algn="l"/>
              </a:tabLst>
            </a:pPr>
            <a:r>
              <a:rPr lang="en-US" sz="2400" dirty="0"/>
              <a:t>Barbara should consider enrolling in Medicare to be sure she doesn't get </a:t>
            </a:r>
            <a:r>
              <a:rPr lang="en-US" sz="2400" dirty="0" smtClean="0"/>
              <a:t>a late enrollment penalty for </a:t>
            </a:r>
            <a:r>
              <a:rPr lang="en-US" sz="2400" dirty="0"/>
              <a:t>Part B and/or Part D. She can also choose to keep Marketplace coverage and also enroll in Medicare. In either case, Barbara won’t be eligible for tax credits and there's no coordination of </a:t>
            </a:r>
            <a:r>
              <a:rPr lang="en-US" sz="2400" dirty="0" smtClean="0"/>
              <a:t>benefits. It’s her choice.</a:t>
            </a:r>
            <a:endParaRPr lang="en-US" sz="2400" b="1" dirty="0">
              <a:solidFill>
                <a:srgbClr val="333333"/>
              </a:solidFill>
              <a:ea typeface="Times New Roman"/>
            </a:endParaRPr>
          </a:p>
          <a:p>
            <a:pPr marL="0" indent="0">
              <a:buNone/>
            </a:pPr>
            <a:endParaRPr lang="en-US" sz="2400" dirty="0"/>
          </a:p>
        </p:txBody>
      </p:sp>
      <p:pic>
        <p:nvPicPr>
          <p:cNvPr id="10" name="Picture 2" descr="Photograph of senior wo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733800"/>
            <a:ext cx="1725561" cy="205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8" name="Footer Placeholder 7"/>
          <p:cNvSpPr>
            <a:spLocks noGrp="1"/>
          </p:cNvSpPr>
          <p:nvPr>
            <p:ph type="ftr" sz="quarter" idx="3"/>
          </p:nvPr>
        </p:nvSpPr>
        <p:spPr/>
        <p:txBody>
          <a:bodyPr/>
          <a:lstStyle/>
          <a:p>
            <a:r>
              <a:rPr lang="en-US" dirty="0">
                <a:solidFill>
                  <a:schemeClr val="tx1"/>
                </a:solidFill>
              </a:rPr>
              <a:t>Medicare and the Marketplace</a:t>
            </a:r>
          </a:p>
        </p:txBody>
      </p:sp>
      <p:sp>
        <p:nvSpPr>
          <p:cNvPr id="5" name="Slide Number Placeholder 4"/>
          <p:cNvSpPr>
            <a:spLocks noGrp="1"/>
          </p:cNvSpPr>
          <p:nvPr>
            <p:ph type="sldNum" sz="quarter" idx="12"/>
          </p:nvPr>
        </p:nvSpPr>
        <p:spPr/>
        <p:txBody>
          <a:bodyPr/>
          <a:lstStyle/>
          <a:p>
            <a:fld id="{4C7DC1E6-81B2-456F-AAD5-518541D82B07}" type="slidenum">
              <a:rPr lang="en-US" smtClean="0"/>
              <a:pPr/>
              <a:t>34</a:t>
            </a:fld>
            <a:endParaRPr lang="en-US" dirty="0"/>
          </a:p>
        </p:txBody>
      </p:sp>
    </p:spTree>
    <p:extLst>
      <p:ext uri="{BB962C8B-B14F-4D97-AF65-F5344CB8AC3E}">
        <p14:creationId xmlns:p14="http://schemas.microsoft.com/office/powerpoint/2010/main" val="4034664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Helpful Resources</a:t>
            </a:r>
            <a:endParaRPr lang="en-US" dirty="0"/>
          </a:p>
        </p:txBody>
      </p:sp>
      <p:sp>
        <p:nvSpPr>
          <p:cNvPr id="4" name="Date Placeholder 3"/>
          <p:cNvSpPr>
            <a:spLocks noGrp="1"/>
          </p:cNvSpPr>
          <p:nvPr>
            <p:ph type="dt" sz="half" idx="10"/>
          </p:nvPr>
        </p:nvSpPr>
        <p:spPr/>
        <p:txBody>
          <a:bodyPr/>
          <a:lstStyle/>
          <a:p>
            <a:r>
              <a:rPr lang="en-US" dirty="0" smtClean="0"/>
              <a:t>July 2016</a:t>
            </a:r>
            <a:endParaRPr lang="en-US" dirty="0"/>
          </a:p>
        </p:txBody>
      </p:sp>
      <p:sp>
        <p:nvSpPr>
          <p:cNvPr id="6" name="Slide Number Placeholder 5"/>
          <p:cNvSpPr>
            <a:spLocks noGrp="1"/>
          </p:cNvSpPr>
          <p:nvPr>
            <p:ph type="sldNum" sz="quarter" idx="11"/>
          </p:nvPr>
        </p:nvSpPr>
        <p:spPr/>
        <p:txBody>
          <a:bodyPr/>
          <a:lstStyle/>
          <a:p>
            <a:fld id="{4C7DC1E6-81B2-456F-AAD5-518541D82B07}" type="slidenum">
              <a:rPr lang="en-US" smtClean="0"/>
              <a:pPr/>
              <a:t>35</a:t>
            </a:fld>
            <a:endParaRPr lang="en-US" dirty="0"/>
          </a:p>
        </p:txBody>
      </p:sp>
      <p:sp>
        <p:nvSpPr>
          <p:cNvPr id="2" name="Footer Placeholder 1"/>
          <p:cNvSpPr>
            <a:spLocks noGrp="1"/>
          </p:cNvSpPr>
          <p:nvPr>
            <p:ph type="ftr" sz="quarter" idx="3"/>
          </p:nvPr>
        </p:nvSpPr>
        <p:spPr/>
        <p:txBody>
          <a:bodyPr/>
          <a:lstStyle/>
          <a:p>
            <a:r>
              <a:rPr lang="en-US" dirty="0"/>
              <a:t>Medicare and the Marketplace</a:t>
            </a:r>
          </a:p>
        </p:txBody>
      </p:sp>
    </p:spTree>
    <p:extLst>
      <p:ext uri="{BB962C8B-B14F-4D97-AF65-F5344CB8AC3E}">
        <p14:creationId xmlns:p14="http://schemas.microsoft.com/office/powerpoint/2010/main" val="7811540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00600"/>
          </a:xfrm>
        </p:spPr>
        <p:txBody>
          <a:bodyPr>
            <a:noAutofit/>
          </a:bodyPr>
          <a:lstStyle/>
          <a:p>
            <a:pPr marL="514350" indent="-514350">
              <a:spcBef>
                <a:spcPts val="600"/>
              </a:spcBef>
              <a:buFont typeface="+mj-lt"/>
              <a:buAutoNum type="arabicPeriod"/>
            </a:pPr>
            <a:r>
              <a:rPr lang="en-US" sz="2400" dirty="0">
                <a:cs typeface="Calibri" pitchFamily="34" charset="0"/>
              </a:rPr>
              <a:t>Sign up for updates at </a:t>
            </a:r>
            <a:r>
              <a:rPr lang="en-US" sz="2400" dirty="0">
                <a:hlinkClick r:id="rId3"/>
              </a:rPr>
              <a:t>HealthCare.gov/subscribe/</a:t>
            </a:r>
            <a:r>
              <a:rPr lang="en-US" sz="2400" dirty="0"/>
              <a:t> </a:t>
            </a:r>
            <a:r>
              <a:rPr lang="en-US" sz="2400" dirty="0">
                <a:cs typeface="Calibri" pitchFamily="34" charset="0"/>
              </a:rPr>
              <a:t>or </a:t>
            </a:r>
            <a:r>
              <a:rPr lang="en-US" sz="2400" dirty="0">
                <a:hlinkClick r:id="rId4"/>
              </a:rPr>
              <a:t>CuidadoDeSalud.gov/es/subscribe/</a:t>
            </a:r>
            <a:endParaRPr lang="en-US" sz="2400" dirty="0"/>
          </a:p>
          <a:p>
            <a:pPr marL="514350" indent="-514350">
              <a:spcBef>
                <a:spcPts val="600"/>
              </a:spcBef>
              <a:buFont typeface="+mj-lt"/>
              <a:buAutoNum type="arabicPeriod"/>
            </a:pPr>
            <a:r>
              <a:rPr lang="en-US" sz="2400" dirty="0">
                <a:cs typeface="Calibri" pitchFamily="34" charset="0"/>
              </a:rPr>
              <a:t>Twitter.com/HealthCareGov </a:t>
            </a:r>
            <a:r>
              <a:rPr lang="en-US" sz="2400" dirty="0">
                <a:latin typeface="Calibri" pitchFamily="34" charset="0"/>
                <a:cs typeface="Calibri" pitchFamily="34" charset="0"/>
              </a:rPr>
              <a:t>–</a:t>
            </a:r>
            <a:r>
              <a:rPr lang="en-US" sz="2400" dirty="0">
                <a:cs typeface="Calibri" pitchFamily="34" charset="0"/>
              </a:rPr>
              <a:t> Follow @HealthCareGov</a:t>
            </a:r>
          </a:p>
          <a:p>
            <a:pPr marL="514350" indent="-514350">
              <a:spcBef>
                <a:spcPts val="600"/>
              </a:spcBef>
              <a:buFont typeface="+mj-lt"/>
              <a:buAutoNum type="arabicPeriod"/>
            </a:pPr>
            <a:r>
              <a:rPr lang="en-US" sz="2400" dirty="0">
                <a:cs typeface="Calibri" pitchFamily="34" charset="0"/>
              </a:rPr>
              <a:t>Facebook.com/Healthcare.gov</a:t>
            </a:r>
          </a:p>
          <a:p>
            <a:pPr marL="514350" indent="-514350">
              <a:spcBef>
                <a:spcPts val="600"/>
              </a:spcBef>
              <a:buFont typeface="+mj-lt"/>
              <a:buAutoNum type="arabicPeriod"/>
            </a:pPr>
            <a:r>
              <a:rPr lang="en-US" sz="2400" dirty="0">
                <a:cs typeface="Calibri" pitchFamily="34" charset="0"/>
              </a:rPr>
              <a:t>Youtube.com/HealthCareGov </a:t>
            </a:r>
          </a:p>
          <a:p>
            <a:pPr marL="514350" indent="-514350">
              <a:spcBef>
                <a:spcPts val="600"/>
              </a:spcBef>
              <a:buFont typeface="+mj-lt"/>
              <a:buAutoNum type="arabicPeriod"/>
            </a:pPr>
            <a:r>
              <a:rPr lang="en-US" sz="2400" dirty="0">
                <a:cs typeface="Calibri" pitchFamily="34" charset="0"/>
              </a:rPr>
              <a:t>The Health Insurance Blog: </a:t>
            </a:r>
            <a:r>
              <a:rPr lang="en-US" sz="2400" dirty="0">
                <a:cs typeface="Calibri" pitchFamily="34" charset="0"/>
                <a:hlinkClick r:id="rId5"/>
              </a:rPr>
              <a:t>HealthCare.gov/blog</a:t>
            </a:r>
            <a:r>
              <a:rPr lang="en-US" sz="2400" dirty="0" smtClean="0">
                <a:cs typeface="Calibri" pitchFamily="34" charset="0"/>
                <a:hlinkClick r:id="rId5"/>
              </a:rPr>
              <a:t>/</a:t>
            </a:r>
            <a:endParaRPr lang="en-US" sz="2400" dirty="0" smtClean="0">
              <a:cs typeface="Calibri" pitchFamily="34" charset="0"/>
            </a:endParaRPr>
          </a:p>
          <a:p>
            <a:pPr marL="514350" indent="-514350">
              <a:spcBef>
                <a:spcPts val="600"/>
              </a:spcBef>
              <a:buFont typeface="+mj-lt"/>
              <a:buAutoNum type="arabicPeriod"/>
            </a:pPr>
            <a:r>
              <a:rPr lang="en-US" sz="2400" dirty="0"/>
              <a:t>If you’re an agent, broker, Navigator, in-person assister, or Certified Application Counselor in a Federally-facilitated or State Partnership Marketplace, you can take required training at </a:t>
            </a:r>
            <a:r>
              <a:rPr lang="en-US" sz="2400" dirty="0">
                <a:hlinkClick r:id="rId6"/>
              </a:rPr>
              <a:t>Marketplace.medicare.learningnetworklms.com</a:t>
            </a:r>
            <a:endParaRPr lang="en-US" sz="2400" dirty="0">
              <a:cs typeface="Calibri" pitchFamily="34" charset="0"/>
            </a:endParaRPr>
          </a:p>
        </p:txBody>
      </p:sp>
      <p:sp>
        <p:nvSpPr>
          <p:cNvPr id="3" name="Title 2"/>
          <p:cNvSpPr>
            <a:spLocks noGrp="1"/>
          </p:cNvSpPr>
          <p:nvPr>
            <p:ph type="title"/>
          </p:nvPr>
        </p:nvSpPr>
        <p:spPr/>
        <p:txBody>
          <a:bodyPr/>
          <a:lstStyle/>
          <a:p>
            <a:r>
              <a:rPr lang="en-US" sz="3600" dirty="0"/>
              <a:t>Ways to Connect with the Marketplace</a:t>
            </a:r>
          </a:p>
        </p:txBody>
      </p:sp>
      <p:sp>
        <p:nvSpPr>
          <p:cNvPr id="7" name="Slide Number Placeholder 6"/>
          <p:cNvSpPr>
            <a:spLocks noGrp="1"/>
          </p:cNvSpPr>
          <p:nvPr>
            <p:ph type="sldNum" sz="quarter" idx="12"/>
          </p:nvPr>
        </p:nvSpPr>
        <p:spPr/>
        <p:txBody>
          <a:bodyPr/>
          <a:lstStyle/>
          <a:p>
            <a:fld id="{4C7DC1E6-81B2-456F-AAD5-518541D82B07}" type="slidenum">
              <a:rPr lang="en-US" smtClean="0"/>
              <a:pPr/>
              <a:t>36</a:t>
            </a:fld>
            <a:endParaRPr lang="en-US" dirty="0"/>
          </a:p>
        </p:txBody>
      </p:sp>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1423069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pPr marL="352425" indent="-352425"/>
            <a:r>
              <a:rPr lang="en-US" dirty="0"/>
              <a:t>Your State Health Insurance Assistance Program (SHIP)</a:t>
            </a:r>
          </a:p>
          <a:p>
            <a:pPr marL="752475" lvl="1" indent="-352425"/>
            <a:r>
              <a:rPr lang="en-US" sz="2800" dirty="0"/>
              <a:t>For free personal assistance, find the contact information for your local SHIP visit </a:t>
            </a:r>
            <a:r>
              <a:rPr lang="en-US" sz="2800" dirty="0">
                <a:hlinkClick r:id="rId3"/>
              </a:rPr>
              <a:t>shiptacenter.org</a:t>
            </a:r>
            <a:endParaRPr lang="en-US" sz="2800" dirty="0"/>
          </a:p>
          <a:p>
            <a:pPr>
              <a:lnSpc>
                <a:spcPct val="120000"/>
              </a:lnSpc>
            </a:pPr>
            <a:r>
              <a:rPr lang="en-US" dirty="0"/>
              <a:t>Medicare - </a:t>
            </a:r>
            <a:r>
              <a:rPr lang="en-US" dirty="0">
                <a:hlinkClick r:id="rId4"/>
              </a:rPr>
              <a:t>Medicare.gov</a:t>
            </a:r>
            <a:endParaRPr lang="en-US" dirty="0"/>
          </a:p>
          <a:p>
            <a:pPr>
              <a:lnSpc>
                <a:spcPct val="120000"/>
              </a:lnSpc>
            </a:pPr>
            <a:r>
              <a:rPr lang="en-US" dirty="0"/>
              <a:t>1-800-MEDICARE (TTY users should call 1-877-486-2048)</a:t>
            </a:r>
          </a:p>
          <a:p>
            <a:pPr>
              <a:lnSpc>
                <a:spcPct val="120000"/>
              </a:lnSpc>
            </a:pPr>
            <a:r>
              <a:rPr lang="en-US" dirty="0">
                <a:solidFill>
                  <a:prstClr val="black"/>
                </a:solidFill>
                <a:hlinkClick r:id="rId5"/>
              </a:rPr>
              <a:t>Facebook.com/Medicare.gov</a:t>
            </a:r>
            <a:endParaRPr lang="en-US" dirty="0"/>
          </a:p>
          <a:p>
            <a:pPr>
              <a:lnSpc>
                <a:spcPct val="120000"/>
              </a:lnSpc>
            </a:pPr>
            <a:r>
              <a:rPr lang="en-US" dirty="0"/>
              <a:t>Medicare &amp; the Marketplace FAQ: </a:t>
            </a:r>
            <a:r>
              <a:rPr lang="en-US" dirty="0">
                <a:hlinkClick r:id="rId6"/>
              </a:rPr>
              <a:t>CMS.gov/Medicare/Eligibility-and-Enrollment/Medicare-and-the-Marketplace/Overview1.html</a:t>
            </a:r>
            <a:r>
              <a:rPr lang="en-US" dirty="0"/>
              <a:t> </a:t>
            </a:r>
          </a:p>
          <a:p>
            <a:pPr>
              <a:lnSpc>
                <a:spcPct val="120000"/>
              </a:lnSpc>
            </a:pPr>
            <a:r>
              <a:rPr lang="en-US" dirty="0"/>
              <a:t>Medicare and the Health Insurance Marketplace Fact Sheet at </a:t>
            </a:r>
            <a:r>
              <a:rPr lang="en-US" u="sng" dirty="0" smtClean="0">
                <a:hlinkClick r:id="rId7"/>
              </a:rPr>
              <a:t>Medicare.gov/Pubs/pdf/11694.pdf</a:t>
            </a:r>
            <a:r>
              <a:rPr lang="en-US" dirty="0" smtClean="0"/>
              <a:t> </a:t>
            </a:r>
            <a:endParaRPr lang="en-US" dirty="0"/>
          </a:p>
          <a:p>
            <a:endParaRPr lang="en-US" dirty="0"/>
          </a:p>
        </p:txBody>
      </p:sp>
      <p:sp>
        <p:nvSpPr>
          <p:cNvPr id="3" name="Title 2"/>
          <p:cNvSpPr>
            <a:spLocks noGrp="1"/>
          </p:cNvSpPr>
          <p:nvPr>
            <p:ph type="title"/>
          </p:nvPr>
        </p:nvSpPr>
        <p:spPr/>
        <p:txBody>
          <a:bodyPr/>
          <a:lstStyle/>
          <a:p>
            <a:r>
              <a:rPr lang="en-US" dirty="0" smtClean="0"/>
              <a:t>Medicare Resources</a:t>
            </a:r>
            <a:endParaRPr lang="en-US" dirty="0"/>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37</a:t>
            </a:fld>
            <a:endParaRPr lang="en-US" dirty="0"/>
          </a:p>
        </p:txBody>
      </p:sp>
    </p:spTree>
    <p:extLst>
      <p:ext uri="{BB962C8B-B14F-4D97-AF65-F5344CB8AC3E}">
        <p14:creationId xmlns:p14="http://schemas.microsoft.com/office/powerpoint/2010/main" val="1428406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458200" cy="4527550"/>
          </a:xfrm>
        </p:spPr>
        <p:txBody>
          <a:bodyPr>
            <a:normAutofit/>
          </a:bodyPr>
          <a:lstStyle/>
          <a:p>
            <a:pPr marL="404813" indent="-404813">
              <a:lnSpc>
                <a:spcPct val="110000"/>
              </a:lnSpc>
              <a:spcBef>
                <a:spcPts val="624"/>
              </a:spcBef>
            </a:pPr>
            <a:r>
              <a:rPr lang="en-US" dirty="0"/>
              <a:t>Health Insurance Marketplace </a:t>
            </a:r>
            <a:r>
              <a:rPr lang="en-US" dirty="0" smtClean="0"/>
              <a:t>website - </a:t>
            </a:r>
            <a:r>
              <a:rPr lang="en-US" dirty="0" smtClean="0">
                <a:hlinkClick r:id="rId3"/>
              </a:rPr>
              <a:t>HealthCare.gov</a:t>
            </a:r>
            <a:endParaRPr lang="en-US" dirty="0"/>
          </a:p>
          <a:p>
            <a:pPr marL="404813" indent="-404813">
              <a:lnSpc>
                <a:spcPct val="110000"/>
              </a:lnSpc>
              <a:spcBef>
                <a:spcPts val="624"/>
              </a:spcBef>
            </a:pPr>
            <a:r>
              <a:rPr lang="en-US" dirty="0"/>
              <a:t>Medicaid – </a:t>
            </a:r>
            <a:r>
              <a:rPr lang="en-US" dirty="0">
                <a:hlinkClick r:id="rId4"/>
              </a:rPr>
              <a:t>Medicaid.gov/</a:t>
            </a:r>
            <a:r>
              <a:rPr lang="en-US" dirty="0"/>
              <a:t> </a:t>
            </a:r>
          </a:p>
          <a:p>
            <a:pPr marL="404813" indent="-404813">
              <a:lnSpc>
                <a:spcPct val="110000"/>
              </a:lnSpc>
              <a:spcBef>
                <a:spcPts val="624"/>
              </a:spcBef>
            </a:pPr>
            <a:r>
              <a:rPr lang="en-US" dirty="0" smtClean="0"/>
              <a:t>Insure </a:t>
            </a:r>
            <a:r>
              <a:rPr lang="en-US" dirty="0"/>
              <a:t>Kids Now </a:t>
            </a:r>
            <a:r>
              <a:rPr lang="en-US" dirty="0" smtClean="0"/>
              <a:t>website - </a:t>
            </a:r>
            <a:r>
              <a:rPr lang="en-US" dirty="0" smtClean="0">
                <a:hlinkClick r:id="rId5"/>
              </a:rPr>
              <a:t>InsureKidsNow.gov</a:t>
            </a:r>
            <a:endParaRPr lang="en-US" dirty="0" smtClean="0"/>
          </a:p>
          <a:p>
            <a:pPr marL="404813" indent="-404813">
              <a:lnSpc>
                <a:spcPct val="110000"/>
              </a:lnSpc>
              <a:spcBef>
                <a:spcPts val="624"/>
              </a:spcBef>
            </a:pPr>
            <a:r>
              <a:rPr lang="en-US" dirty="0"/>
              <a:t>Social Security - </a:t>
            </a:r>
            <a:r>
              <a:rPr lang="en-US" dirty="0">
                <a:hlinkClick r:id="rId6"/>
              </a:rPr>
              <a:t>socialsecurity.gov</a:t>
            </a:r>
            <a:endParaRPr lang="en-US" dirty="0"/>
          </a:p>
          <a:p>
            <a:pPr marL="404813" indent="-404813" defTabSz="952144">
              <a:lnSpc>
                <a:spcPct val="110000"/>
              </a:lnSpc>
              <a:spcBef>
                <a:spcPts val="624"/>
              </a:spcBef>
              <a:defRPr/>
            </a:pPr>
            <a:r>
              <a:rPr lang="en-US" dirty="0" smtClean="0"/>
              <a:t>CMS </a:t>
            </a:r>
            <a:r>
              <a:rPr lang="en-US" dirty="0"/>
              <a:t>National Training Program </a:t>
            </a:r>
            <a:r>
              <a:rPr lang="en-US" dirty="0" smtClean="0"/>
              <a:t>- </a:t>
            </a:r>
            <a:r>
              <a:rPr lang="en-US" sz="2800" dirty="0" smtClean="0">
                <a:hlinkClick r:id="rId7"/>
              </a:rPr>
              <a:t>CMS.gov/Outreach-and-Education/Training</a:t>
            </a:r>
            <a:r>
              <a:rPr lang="en-US" sz="2800" dirty="0">
                <a:hlinkClick r:id="rId7"/>
              </a:rPr>
              <a:t>/ </a:t>
            </a:r>
            <a:r>
              <a:rPr lang="en-US" sz="2800" dirty="0" smtClean="0">
                <a:hlinkClick r:id="rId7"/>
              </a:rPr>
              <a:t>CMSNationalTrainingProgram /</a:t>
            </a:r>
            <a:r>
              <a:rPr lang="en-US" sz="2800" dirty="0">
                <a:hlinkClick r:id="rId7"/>
              </a:rPr>
              <a:t>index.html </a:t>
            </a:r>
            <a:endParaRPr lang="en-US" sz="2800" dirty="0" smtClean="0"/>
          </a:p>
          <a:p>
            <a:pPr marL="404813" indent="-404813">
              <a:buNone/>
            </a:pPr>
            <a:endParaRPr lang="en-US" dirty="0"/>
          </a:p>
        </p:txBody>
      </p:sp>
      <p:sp>
        <p:nvSpPr>
          <p:cNvPr id="3" name="Title 2"/>
          <p:cNvSpPr>
            <a:spLocks noGrp="1"/>
          </p:cNvSpPr>
          <p:nvPr>
            <p:ph type="title"/>
          </p:nvPr>
        </p:nvSpPr>
        <p:spPr/>
        <p:txBody>
          <a:bodyPr/>
          <a:lstStyle/>
          <a:p>
            <a:r>
              <a:rPr lang="en-US" dirty="0" smtClean="0"/>
              <a:t>Resources Continued</a:t>
            </a:r>
            <a:endParaRPr lang="en-US" dirty="0"/>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38</a:t>
            </a:fld>
            <a:endParaRPr lang="en-US" dirty="0"/>
          </a:p>
        </p:txBody>
      </p:sp>
    </p:spTree>
    <p:extLst>
      <p:ext uri="{BB962C8B-B14F-4D97-AF65-F5344CB8AC3E}">
        <p14:creationId xmlns:p14="http://schemas.microsoft.com/office/powerpoint/2010/main" val="2561987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76400"/>
            <a:ext cx="8534400" cy="4800600"/>
          </a:xfrm>
        </p:spPr>
        <p:txBody>
          <a:bodyPr>
            <a:noAutofit/>
          </a:bodyPr>
          <a:lstStyle/>
          <a:p>
            <a:pPr marL="0" lvl="0" indent="0" algn="ctr">
              <a:buNone/>
            </a:pPr>
            <a:r>
              <a:rPr lang="en-US" dirty="0">
                <a:solidFill>
                  <a:prstClr val="black"/>
                </a:solidFill>
              </a:rPr>
              <a:t>To view all available NTP training materials, or to subscribe to our email list, visit</a:t>
            </a:r>
          </a:p>
          <a:p>
            <a:pPr marL="0" lvl="0" indent="0" algn="ctr">
              <a:buNone/>
            </a:pPr>
            <a:r>
              <a:rPr lang="en-US" dirty="0">
                <a:solidFill>
                  <a:prstClr val="black"/>
                </a:solidFill>
                <a:hlinkClick r:id="rId3"/>
              </a:rPr>
              <a:t>CMS.gov/Outreach-and-Education/Training/ CMSNationalTrainingProgram/index.html</a:t>
            </a:r>
            <a:endParaRPr lang="en-US" dirty="0">
              <a:solidFill>
                <a:prstClr val="black"/>
              </a:solidFill>
            </a:endParaRPr>
          </a:p>
          <a:p>
            <a:pPr marL="0" lvl="0" indent="0">
              <a:buNone/>
            </a:pPr>
            <a:endParaRPr lang="en-US" sz="2400" dirty="0">
              <a:solidFill>
                <a:prstClr val="black"/>
              </a:solidFill>
            </a:endParaRPr>
          </a:p>
          <a:p>
            <a:pPr marL="0" lvl="0" indent="0" algn="ctr">
              <a:buNone/>
            </a:pPr>
            <a:r>
              <a:rPr lang="en-US" dirty="0">
                <a:solidFill>
                  <a:prstClr val="black"/>
                </a:solidFill>
              </a:rPr>
              <a:t>For questions about training products email </a:t>
            </a:r>
            <a:r>
              <a:rPr lang="en-US" dirty="0">
                <a:solidFill>
                  <a:prstClr val="black"/>
                </a:solidFill>
                <a:hlinkClick r:id="rId4"/>
              </a:rPr>
              <a:t>training@cms.hhs.gov</a:t>
            </a:r>
            <a:endParaRPr lang="en-US" dirty="0">
              <a:solidFill>
                <a:prstClr val="black"/>
              </a:solidFill>
            </a:endParaRPr>
          </a:p>
          <a:p>
            <a:pPr lvl="0" algn="ctr"/>
            <a:endParaRPr lang="en-US" dirty="0">
              <a:solidFill>
                <a:prstClr val="black"/>
              </a:solidFill>
            </a:endParaRPr>
          </a:p>
          <a:p>
            <a:pPr marL="0" lvl="0" indent="0">
              <a:buNone/>
            </a:pPr>
            <a:endParaRPr lang="en-US" dirty="0">
              <a:solidFill>
                <a:prstClr val="black"/>
              </a:solidFill>
            </a:endParaRPr>
          </a:p>
          <a:p>
            <a:pPr lvl="0"/>
            <a:endParaRPr lang="en-US" dirty="0">
              <a:solidFill>
                <a:prstClr val="black"/>
              </a:solidFill>
            </a:endParaRPr>
          </a:p>
          <a:p>
            <a:pPr marL="0" indent="0">
              <a:spcBef>
                <a:spcPts val="600"/>
              </a:spcBef>
              <a:buNone/>
            </a:pPr>
            <a:endParaRPr lang="en-US" sz="2800" dirty="0"/>
          </a:p>
        </p:txBody>
      </p:sp>
      <p:sp>
        <p:nvSpPr>
          <p:cNvPr id="3" name="Title 2"/>
          <p:cNvSpPr>
            <a:spLocks noGrp="1"/>
          </p:cNvSpPr>
          <p:nvPr>
            <p:ph type="title"/>
          </p:nvPr>
        </p:nvSpPr>
        <p:spPr/>
        <p:txBody>
          <a:bodyPr/>
          <a:lstStyle/>
          <a:p>
            <a:r>
              <a:rPr lang="en-US" sz="3600" dirty="0"/>
              <a:t>CMS National Training Program</a:t>
            </a:r>
          </a:p>
        </p:txBody>
      </p:sp>
      <p:sp>
        <p:nvSpPr>
          <p:cNvPr id="7" name="Slide Number Placeholder 6"/>
          <p:cNvSpPr>
            <a:spLocks noGrp="1"/>
          </p:cNvSpPr>
          <p:nvPr>
            <p:ph type="sldNum" sz="quarter" idx="12"/>
          </p:nvPr>
        </p:nvSpPr>
        <p:spPr/>
        <p:txBody>
          <a:bodyPr/>
          <a:lstStyle/>
          <a:p>
            <a:fld id="{4C7DC1E6-81B2-456F-AAD5-518541D82B07}" type="slidenum">
              <a:rPr lang="en-US" smtClean="0"/>
              <a:pPr/>
              <a:t>39</a:t>
            </a:fld>
            <a:endParaRPr lang="en-US" dirty="0"/>
          </a:p>
        </p:txBody>
      </p:sp>
      <p:sp>
        <p:nvSpPr>
          <p:cNvPr id="5" name="Date Placeholder 4"/>
          <p:cNvSpPr>
            <a:spLocks noGrp="1"/>
          </p:cNvSpPr>
          <p:nvPr>
            <p:ph type="dt" sz="half" idx="2"/>
          </p:nvPr>
        </p:nvSpPr>
        <p:spPr/>
        <p:txBody>
          <a:bodyPr/>
          <a:lstStyle/>
          <a:p>
            <a:r>
              <a:rPr lang="en-US" dirty="0" smtClean="0">
                <a:solidFill>
                  <a:schemeClr val="tx1"/>
                </a:solidFill>
              </a:rPr>
              <a:t>July 2016</a:t>
            </a:r>
            <a:endParaRPr lang="en-US" dirty="0">
              <a:solidFill>
                <a:schemeClr val="tx1"/>
              </a:solidFill>
            </a:endParaRPr>
          </a:p>
        </p:txBody>
      </p:sp>
      <p:sp>
        <p:nvSpPr>
          <p:cNvPr id="6" name="Footer Placeholder 5"/>
          <p:cNvSpPr>
            <a:spLocks noGrp="1"/>
          </p:cNvSpPr>
          <p:nvPr>
            <p:ph type="ftr" sz="quarter" idx="3"/>
          </p:nvPr>
        </p:nvSpPr>
        <p:spPr/>
        <p:txBody>
          <a:bodyPr/>
          <a:lstStyle/>
          <a:p>
            <a:r>
              <a:rPr lang="en-US" dirty="0">
                <a:solidFill>
                  <a:schemeClr val="tx1"/>
                </a:solidFill>
              </a:rPr>
              <a:t>Medicare and the Marketplace</a:t>
            </a:r>
          </a:p>
        </p:txBody>
      </p:sp>
    </p:spTree>
    <p:extLst>
      <p:ext uri="{BB962C8B-B14F-4D97-AF65-F5344CB8AC3E}">
        <p14:creationId xmlns:p14="http://schemas.microsoft.com/office/powerpoint/2010/main" val="686118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Enrolling in Medicare—Automatic</a:t>
            </a:r>
          </a:p>
        </p:txBody>
      </p:sp>
      <p:sp>
        <p:nvSpPr>
          <p:cNvPr id="2" name="Content Placeholder 1"/>
          <p:cNvSpPr>
            <a:spLocks noGrp="1"/>
          </p:cNvSpPr>
          <p:nvPr>
            <p:ph idx="1"/>
          </p:nvPr>
        </p:nvSpPr>
        <p:spPr>
          <a:xfrm>
            <a:off x="457200" y="1828800"/>
            <a:ext cx="8229600" cy="4527550"/>
          </a:xfrm>
        </p:spPr>
        <p:txBody>
          <a:bodyPr/>
          <a:lstStyle/>
          <a:p>
            <a:r>
              <a:rPr lang="en-US" sz="3000" dirty="0"/>
              <a:t>Automatic enrollment for those receiving</a:t>
            </a:r>
          </a:p>
          <a:p>
            <a:pPr marL="695325" lvl="1" indent="-347663"/>
            <a:r>
              <a:rPr lang="en-US" sz="2600" dirty="0"/>
              <a:t>Social Security benefits</a:t>
            </a:r>
          </a:p>
          <a:p>
            <a:pPr marL="695325" lvl="1" indent="-347663"/>
            <a:r>
              <a:rPr lang="en-US" sz="2600" dirty="0"/>
              <a:t>Railroad Retirement Board benefits</a:t>
            </a:r>
          </a:p>
          <a:p>
            <a:r>
              <a:rPr lang="en-US" sz="3000" dirty="0"/>
              <a:t>Initial Enrollment Period Package </a:t>
            </a:r>
          </a:p>
          <a:p>
            <a:pPr marL="695325" lvl="1" indent="-403225"/>
            <a:r>
              <a:rPr lang="en-US" sz="2600" dirty="0"/>
              <a:t>Mailed 3 months before</a:t>
            </a:r>
          </a:p>
          <a:p>
            <a:pPr marL="1023938" lvl="2" indent="-328613"/>
            <a:r>
              <a:rPr lang="en-US" sz="2200" dirty="0" smtClean="0"/>
              <a:t>65, </a:t>
            </a:r>
            <a:r>
              <a:rPr lang="en-US" sz="2200" dirty="0"/>
              <a:t>or</a:t>
            </a:r>
          </a:p>
          <a:p>
            <a:pPr marL="1023938" lvl="2" indent="-328613"/>
            <a:r>
              <a:rPr lang="en-US" sz="2200" dirty="0"/>
              <a:t>25th month of disability benefits</a:t>
            </a:r>
          </a:p>
          <a:p>
            <a:pPr marL="622300" lvl="1" indent="-330200"/>
            <a:r>
              <a:rPr lang="en-US" sz="2600" dirty="0"/>
              <a:t>Includes your Medicare card</a:t>
            </a:r>
          </a:p>
          <a:p>
            <a:endParaRPr lang="en-US" dirty="0"/>
          </a:p>
        </p:txBody>
      </p:sp>
      <p:pic>
        <p:nvPicPr>
          <p:cNvPr id="7" name="Picture 2" descr="Image of &quot;Welcome to Medicare&quot; pamphl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159950"/>
            <a:ext cx="2308993" cy="147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4</a:t>
            </a:fld>
            <a:endParaRPr lang="en-US" dirty="0"/>
          </a:p>
        </p:txBody>
      </p:sp>
    </p:spTree>
    <p:extLst>
      <p:ext uri="{BB962C8B-B14F-4D97-AF65-F5344CB8AC3E}">
        <p14:creationId xmlns:p14="http://schemas.microsoft.com/office/powerpoint/2010/main" val="533033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527550"/>
          </a:xfrm>
        </p:spPr>
        <p:txBody>
          <a:bodyPr/>
          <a:lstStyle/>
          <a:p>
            <a:pPr lvl="0">
              <a:spcBef>
                <a:spcPts val="600"/>
              </a:spcBef>
            </a:pPr>
            <a:r>
              <a:rPr lang="en-US" sz="3000" dirty="0"/>
              <a:t>If </a:t>
            </a:r>
            <a:r>
              <a:rPr lang="en-US" sz="3000" dirty="0" smtClean="0"/>
              <a:t>you’re </a:t>
            </a:r>
            <a:r>
              <a:rPr lang="en-US" sz="3000" dirty="0"/>
              <a:t>not automatically enrolled</a:t>
            </a:r>
          </a:p>
          <a:p>
            <a:pPr marL="622300" lvl="1" indent="-274638">
              <a:spcBef>
                <a:spcPts val="600"/>
              </a:spcBef>
            </a:pPr>
            <a:r>
              <a:rPr lang="en-US" sz="2600" dirty="0"/>
              <a:t>You need to enroll with Social Security</a:t>
            </a:r>
          </a:p>
          <a:p>
            <a:pPr marL="969963" lvl="2" indent="-347663">
              <a:spcBef>
                <a:spcPts val="600"/>
              </a:spcBef>
              <a:buSzPct val="50000"/>
              <a:buFont typeface="Wingdings" panose="05000000000000000000" pitchFamily="2" charset="2"/>
              <a:buChar char="q"/>
            </a:pPr>
            <a:r>
              <a:rPr lang="en-US" sz="2200" dirty="0"/>
              <a:t>Visit socialsecurity.gov, or</a:t>
            </a:r>
          </a:p>
          <a:p>
            <a:pPr marL="969963" lvl="2" indent="-347663">
              <a:spcBef>
                <a:spcPts val="600"/>
              </a:spcBef>
              <a:buSzPct val="50000"/>
              <a:buFont typeface="Wingdings" panose="05000000000000000000" pitchFamily="2" charset="2"/>
              <a:buChar char="q"/>
            </a:pPr>
            <a:r>
              <a:rPr lang="en-US" sz="2200" dirty="0"/>
              <a:t>Call 1-800-772-1213, or</a:t>
            </a:r>
          </a:p>
          <a:p>
            <a:pPr marL="969963" lvl="2" indent="-347663">
              <a:spcBef>
                <a:spcPts val="600"/>
              </a:spcBef>
              <a:buSzPct val="50000"/>
              <a:buFont typeface="Wingdings" panose="05000000000000000000" pitchFamily="2" charset="2"/>
              <a:buChar char="q"/>
            </a:pPr>
            <a:r>
              <a:rPr lang="en-US" sz="2200" dirty="0"/>
              <a:t>Visit your local office</a:t>
            </a:r>
          </a:p>
          <a:p>
            <a:pPr marL="622300" lvl="1" indent="-395288">
              <a:spcBef>
                <a:spcPts val="600"/>
              </a:spcBef>
            </a:pPr>
            <a:r>
              <a:rPr lang="en-US" sz="2600" dirty="0"/>
              <a:t>If retired from Railroad, enroll with the Railroad Retirement Board (RRB)</a:t>
            </a:r>
          </a:p>
          <a:p>
            <a:pPr marL="969963" lvl="2" indent="-347663">
              <a:spcBef>
                <a:spcPts val="600"/>
              </a:spcBef>
              <a:buSzPct val="50000"/>
              <a:buFont typeface="Wingdings" panose="05000000000000000000" pitchFamily="2" charset="2"/>
              <a:buChar char="q"/>
            </a:pPr>
            <a:r>
              <a:rPr lang="en-US" sz="2200" dirty="0"/>
              <a:t>Call your local RRB office or 1‑877‑772‑5772</a:t>
            </a:r>
          </a:p>
          <a:p>
            <a:endParaRPr lang="en-US" dirty="0"/>
          </a:p>
        </p:txBody>
      </p:sp>
      <p:sp>
        <p:nvSpPr>
          <p:cNvPr id="3" name="Title 2"/>
          <p:cNvSpPr>
            <a:spLocks noGrp="1"/>
          </p:cNvSpPr>
          <p:nvPr>
            <p:ph type="title"/>
          </p:nvPr>
        </p:nvSpPr>
        <p:spPr/>
        <p:txBody>
          <a:bodyPr/>
          <a:lstStyle/>
          <a:p>
            <a:r>
              <a:rPr lang="en-US" dirty="0"/>
              <a:t>Enrolling in Medicare </a:t>
            </a:r>
            <a:br>
              <a:rPr lang="en-US" dirty="0"/>
            </a:br>
            <a:r>
              <a:rPr lang="en-US" dirty="0"/>
              <a:t>When It’s Not Automatic</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5</a:t>
            </a:fld>
            <a:endParaRPr lang="en-US" dirty="0"/>
          </a:p>
        </p:txBody>
      </p:sp>
    </p:spTree>
    <p:extLst>
      <p:ext uri="{BB962C8B-B14F-4D97-AF65-F5344CB8AC3E}">
        <p14:creationId xmlns:p14="http://schemas.microsoft.com/office/powerpoint/2010/main" val="2519856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Your Initial Enrollment Period (IEP) lasts 7 months</a:t>
            </a:r>
          </a:p>
          <a:p>
            <a:pPr marL="695325" lvl="1" indent="-403225"/>
            <a:r>
              <a:rPr lang="en-US" dirty="0"/>
              <a:t>Begins 3 months before your 65th birthday </a:t>
            </a:r>
          </a:p>
          <a:p>
            <a:pPr marL="695325" lvl="1" indent="-403225"/>
            <a:r>
              <a:rPr lang="en-US" dirty="0"/>
              <a:t>Includes the month you turn </a:t>
            </a:r>
            <a:r>
              <a:rPr lang="en-US" dirty="0" smtClean="0"/>
              <a:t>65*</a:t>
            </a:r>
            <a:endParaRPr lang="en-US" dirty="0"/>
          </a:p>
          <a:p>
            <a:pPr marL="695325" lvl="1" indent="-403225"/>
            <a:r>
              <a:rPr lang="en-US" dirty="0"/>
              <a:t>Ends 3 months after you turn </a:t>
            </a:r>
            <a:r>
              <a:rPr lang="en-US" dirty="0" smtClean="0"/>
              <a:t>65*</a:t>
            </a:r>
            <a:endParaRPr lang="en-US" dirty="0"/>
          </a:p>
          <a:p>
            <a:pPr marL="695325" lvl="2" indent="0">
              <a:buSzPct val="50000"/>
              <a:buNone/>
            </a:pPr>
            <a:r>
              <a:rPr lang="en-US" dirty="0" smtClean="0"/>
              <a:t>*Your </a:t>
            </a:r>
            <a:r>
              <a:rPr lang="en-US" dirty="0"/>
              <a:t>start date will be </a:t>
            </a:r>
            <a:r>
              <a:rPr lang="en-US" dirty="0" smtClean="0"/>
              <a:t>delayed if you enroll during these last 4 months</a:t>
            </a:r>
            <a:endParaRPr lang="en-US" dirty="0"/>
          </a:p>
          <a:p>
            <a:r>
              <a:rPr lang="en-US" dirty="0" smtClean="0"/>
              <a:t>May </a:t>
            </a:r>
            <a:r>
              <a:rPr lang="en-US" dirty="0"/>
              <a:t>have a lifetime penalty if you don't enroll during IEP</a:t>
            </a:r>
          </a:p>
          <a:p>
            <a:endParaRPr lang="en-US" dirty="0"/>
          </a:p>
        </p:txBody>
      </p:sp>
      <p:sp>
        <p:nvSpPr>
          <p:cNvPr id="3" name="Title 2"/>
          <p:cNvSpPr>
            <a:spLocks noGrp="1"/>
          </p:cNvSpPr>
          <p:nvPr>
            <p:ph type="title"/>
          </p:nvPr>
        </p:nvSpPr>
        <p:spPr/>
        <p:txBody>
          <a:bodyPr/>
          <a:lstStyle/>
          <a:p>
            <a:r>
              <a:rPr lang="en-US" dirty="0"/>
              <a:t>When to Enroll in Medicare</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6</a:t>
            </a:fld>
            <a:endParaRPr lang="en-US" dirty="0"/>
          </a:p>
        </p:txBody>
      </p:sp>
    </p:spTree>
    <p:extLst>
      <p:ext uri="{BB962C8B-B14F-4D97-AF65-F5344CB8AC3E}">
        <p14:creationId xmlns:p14="http://schemas.microsoft.com/office/powerpoint/2010/main" val="3482882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756150"/>
          </a:xfrm>
        </p:spPr>
        <p:txBody>
          <a:bodyPr>
            <a:normAutofit/>
          </a:bodyPr>
          <a:lstStyle/>
          <a:p>
            <a:pPr lvl="0">
              <a:lnSpc>
                <a:spcPct val="120000"/>
              </a:lnSpc>
              <a:spcBef>
                <a:spcPts val="0"/>
              </a:spcBef>
            </a:pPr>
            <a:r>
              <a:rPr lang="en-US" sz="3000" dirty="0"/>
              <a:t>You can first enroll in Part B (and premium Part A) during your IEP</a:t>
            </a:r>
          </a:p>
          <a:p>
            <a:pPr lvl="0"/>
            <a:r>
              <a:rPr lang="en-US" sz="2800" dirty="0"/>
              <a:t>Can enroll in free Part A anytime after IEP begins</a:t>
            </a:r>
          </a:p>
          <a:p>
            <a:pPr lvl="0"/>
            <a:r>
              <a:rPr lang="en-US" sz="2800" dirty="0"/>
              <a:t>Can only enroll in Part B (and premium Part A) during IEP and other limited times</a:t>
            </a:r>
          </a:p>
          <a:p>
            <a:pPr lvl="0">
              <a:lnSpc>
                <a:spcPct val="120000"/>
              </a:lnSpc>
              <a:spcBef>
                <a:spcPts val="0"/>
              </a:spcBef>
            </a:pPr>
            <a:r>
              <a:rPr lang="en-US" sz="3000" dirty="0" smtClean="0"/>
              <a:t>Your </a:t>
            </a:r>
            <a:r>
              <a:rPr lang="en-US" sz="3000" dirty="0"/>
              <a:t>coverage starts based on when you </a:t>
            </a:r>
            <a:r>
              <a:rPr lang="en-US" sz="3000" dirty="0" smtClean="0"/>
              <a:t>enroll</a:t>
            </a:r>
            <a:endParaRPr lang="en-US" sz="3000" dirty="0"/>
          </a:p>
        </p:txBody>
      </p:sp>
      <p:sp>
        <p:nvSpPr>
          <p:cNvPr id="3" name="Title 2"/>
          <p:cNvSpPr>
            <a:spLocks noGrp="1"/>
          </p:cNvSpPr>
          <p:nvPr>
            <p:ph type="title"/>
          </p:nvPr>
        </p:nvSpPr>
        <p:spPr/>
        <p:txBody>
          <a:bodyPr/>
          <a:lstStyle/>
          <a:p>
            <a:r>
              <a:rPr lang="en-US" dirty="0"/>
              <a:t>More About Enrolling During Your Initial Enrollment Period (IEP)</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7</a:t>
            </a:fld>
            <a:endParaRPr lang="en-US" dirty="0"/>
          </a:p>
        </p:txBody>
      </p:sp>
    </p:spTree>
    <p:extLst>
      <p:ext uri="{BB962C8B-B14F-4D97-AF65-F5344CB8AC3E}">
        <p14:creationId xmlns:p14="http://schemas.microsoft.com/office/powerpoint/2010/main" val="3229036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449763"/>
          </a:xfrm>
        </p:spPr>
        <p:txBody>
          <a:bodyPr/>
          <a:lstStyle/>
          <a:p>
            <a:pPr lvl="0">
              <a:spcBef>
                <a:spcPts val="600"/>
              </a:spcBef>
            </a:pPr>
            <a:r>
              <a:rPr lang="en-US" sz="3000" dirty="0"/>
              <a:t>GEP </a:t>
            </a:r>
          </a:p>
          <a:p>
            <a:pPr marL="622300" lvl="1" indent="-274638">
              <a:spcBef>
                <a:spcPts val="600"/>
              </a:spcBef>
            </a:pPr>
            <a:r>
              <a:rPr lang="en-US" sz="2600" dirty="0"/>
              <a:t>For people who didn’t sign up for Part B (or premium Part A) during Initial Enrollment Period</a:t>
            </a:r>
          </a:p>
          <a:p>
            <a:pPr lvl="0">
              <a:spcBef>
                <a:spcPts val="600"/>
              </a:spcBef>
            </a:pPr>
            <a:r>
              <a:rPr lang="en-US" sz="3000" dirty="0"/>
              <a:t>Occurs January 1 through March 31 annually</a:t>
            </a:r>
          </a:p>
          <a:p>
            <a:pPr lvl="0">
              <a:spcBef>
                <a:spcPts val="600"/>
              </a:spcBef>
            </a:pPr>
            <a:r>
              <a:rPr lang="en-US" sz="3000" dirty="0"/>
              <a:t>Coverage starts July 1</a:t>
            </a:r>
          </a:p>
          <a:p>
            <a:pPr>
              <a:spcBef>
                <a:spcPts val="600"/>
              </a:spcBef>
            </a:pPr>
            <a:r>
              <a:rPr lang="en-US" sz="3000" dirty="0"/>
              <a:t>May have to pay a lifetime penalty</a:t>
            </a:r>
          </a:p>
          <a:p>
            <a:pPr marL="622300" lvl="1" indent="-274638">
              <a:spcBef>
                <a:spcPts val="600"/>
              </a:spcBef>
            </a:pPr>
            <a:r>
              <a:rPr lang="en-US" sz="2600" dirty="0"/>
              <a:t>10% for each 12 months eligible but not enrolled</a:t>
            </a:r>
          </a:p>
          <a:p>
            <a:pPr>
              <a:spcBef>
                <a:spcPts val="600"/>
              </a:spcBef>
            </a:pPr>
            <a:endParaRPr lang="en-US" dirty="0"/>
          </a:p>
        </p:txBody>
      </p:sp>
      <p:sp>
        <p:nvSpPr>
          <p:cNvPr id="3" name="Title 2"/>
          <p:cNvSpPr>
            <a:spLocks noGrp="1"/>
          </p:cNvSpPr>
          <p:nvPr>
            <p:ph type="title"/>
          </p:nvPr>
        </p:nvSpPr>
        <p:spPr/>
        <p:txBody>
          <a:bodyPr/>
          <a:lstStyle/>
          <a:p>
            <a:r>
              <a:rPr lang="en-US" dirty="0"/>
              <a:t>Enrolling During the </a:t>
            </a:r>
            <a:br>
              <a:rPr lang="en-US" dirty="0"/>
            </a:br>
            <a:r>
              <a:rPr lang="en-US" dirty="0"/>
              <a:t>General Enrollment Period (GEP)</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8</a:t>
            </a:fld>
            <a:endParaRPr lang="en-US" dirty="0"/>
          </a:p>
        </p:txBody>
      </p:sp>
    </p:spTree>
    <p:extLst>
      <p:ext uri="{BB962C8B-B14F-4D97-AF65-F5344CB8AC3E}">
        <p14:creationId xmlns:p14="http://schemas.microsoft.com/office/powerpoint/2010/main" val="1574301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lnSpc>
                <a:spcPct val="110000"/>
              </a:lnSpc>
              <a:spcBef>
                <a:spcPts val="600"/>
              </a:spcBef>
            </a:pPr>
            <a:r>
              <a:rPr lang="en-US" dirty="0"/>
              <a:t>Most people don't qualify for a SEP</a:t>
            </a:r>
          </a:p>
          <a:p>
            <a:pPr lvl="0">
              <a:lnSpc>
                <a:spcPct val="110000"/>
              </a:lnSpc>
              <a:spcBef>
                <a:spcPts val="600"/>
              </a:spcBef>
            </a:pPr>
            <a:r>
              <a:rPr lang="en-US" dirty="0"/>
              <a:t>Must have group health plan coverage based on active, current employment of you or your </a:t>
            </a:r>
            <a:r>
              <a:rPr lang="en-US" dirty="0" smtClean="0"/>
              <a:t>spouse</a:t>
            </a:r>
          </a:p>
          <a:p>
            <a:pPr lvl="0">
              <a:lnSpc>
                <a:spcPct val="110000"/>
              </a:lnSpc>
              <a:spcBef>
                <a:spcPts val="600"/>
              </a:spcBef>
            </a:pPr>
            <a:r>
              <a:rPr lang="en-US" dirty="0" smtClean="0"/>
              <a:t>No Medicare SEP due to loss of Marketplace coverage</a:t>
            </a:r>
            <a:endParaRPr lang="en-US" dirty="0"/>
          </a:p>
          <a:p>
            <a:pPr>
              <a:lnSpc>
                <a:spcPct val="110000"/>
              </a:lnSpc>
              <a:spcBef>
                <a:spcPts val="600"/>
              </a:spcBef>
            </a:pPr>
            <a:endParaRPr lang="en-US" dirty="0" smtClean="0"/>
          </a:p>
          <a:p>
            <a:pPr marL="0" lvl="0" indent="0">
              <a:lnSpc>
                <a:spcPct val="110000"/>
              </a:lnSpc>
              <a:spcBef>
                <a:spcPts val="600"/>
              </a:spcBef>
              <a:buNone/>
            </a:pPr>
            <a:r>
              <a:rPr lang="en-US" sz="2400" b="1" dirty="0" smtClean="0"/>
              <a:t>Note: </a:t>
            </a:r>
            <a:r>
              <a:rPr lang="en-US" sz="2400" dirty="0"/>
              <a:t>Retiree and COBRA coverage not considered active employment.</a:t>
            </a:r>
          </a:p>
          <a:p>
            <a:pPr marL="0" indent="0">
              <a:buNone/>
            </a:pPr>
            <a:endParaRPr lang="en-US" dirty="0"/>
          </a:p>
        </p:txBody>
      </p:sp>
      <p:sp>
        <p:nvSpPr>
          <p:cNvPr id="3" name="Title 2"/>
          <p:cNvSpPr>
            <a:spLocks noGrp="1"/>
          </p:cNvSpPr>
          <p:nvPr>
            <p:ph type="title"/>
          </p:nvPr>
        </p:nvSpPr>
        <p:spPr/>
        <p:txBody>
          <a:bodyPr/>
          <a:lstStyle/>
          <a:p>
            <a:r>
              <a:rPr lang="en-US" dirty="0"/>
              <a:t>Enrolling During the Limited </a:t>
            </a:r>
            <a:br>
              <a:rPr lang="en-US" dirty="0"/>
            </a:br>
            <a:r>
              <a:rPr lang="en-US" dirty="0"/>
              <a:t>Special Enrollment Period (SEP)</a:t>
            </a:r>
          </a:p>
        </p:txBody>
      </p:sp>
      <p:sp>
        <p:nvSpPr>
          <p:cNvPr id="4" name="Date Placeholder 3"/>
          <p:cNvSpPr>
            <a:spLocks noGrp="1"/>
          </p:cNvSpPr>
          <p:nvPr>
            <p:ph type="dt" sz="half" idx="2"/>
          </p:nvPr>
        </p:nvSpPr>
        <p:spPr/>
        <p:txBody>
          <a:bodyPr/>
          <a:lstStyle/>
          <a:p>
            <a:r>
              <a:rPr lang="en-US" dirty="0" smtClean="0"/>
              <a:t>July 2016</a:t>
            </a:r>
            <a:endParaRPr lang="en-US" dirty="0"/>
          </a:p>
        </p:txBody>
      </p:sp>
      <p:sp>
        <p:nvSpPr>
          <p:cNvPr id="5" name="Footer Placeholder 4"/>
          <p:cNvSpPr>
            <a:spLocks noGrp="1"/>
          </p:cNvSpPr>
          <p:nvPr>
            <p:ph type="ftr" sz="quarter" idx="3"/>
          </p:nvPr>
        </p:nvSpPr>
        <p:spPr/>
        <p:txBody>
          <a:bodyPr/>
          <a:lstStyle/>
          <a:p>
            <a:r>
              <a:rPr lang="en-US" dirty="0"/>
              <a:t>Medicare and the Marketplace</a:t>
            </a:r>
          </a:p>
        </p:txBody>
      </p:sp>
      <p:sp>
        <p:nvSpPr>
          <p:cNvPr id="6" name="Slide Number Placeholder 5"/>
          <p:cNvSpPr>
            <a:spLocks noGrp="1"/>
          </p:cNvSpPr>
          <p:nvPr>
            <p:ph type="sldNum" sz="quarter" idx="12"/>
          </p:nvPr>
        </p:nvSpPr>
        <p:spPr/>
        <p:txBody>
          <a:bodyPr/>
          <a:lstStyle/>
          <a:p>
            <a:fld id="{4C7DC1E6-81B2-456F-AAD5-518541D82B07}" type="slidenum">
              <a:rPr lang="en-US" smtClean="0"/>
              <a:pPr/>
              <a:t>9</a:t>
            </a:fld>
            <a:endParaRPr lang="en-US" dirty="0"/>
          </a:p>
        </p:txBody>
      </p:sp>
    </p:spTree>
    <p:extLst>
      <p:ext uri="{BB962C8B-B14F-4D97-AF65-F5344CB8AC3E}">
        <p14:creationId xmlns:p14="http://schemas.microsoft.com/office/powerpoint/2010/main" val="40910040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10&quot;&gt;&lt;property id=&quot;20148&quot; value=&quot;5&quot;/&gt;&lt;property id=&quot;20300&quot; value=&quot;Slide 1 - &amp;quot;Medicare and the Marketplace&amp;quot;&quot;/&gt;&lt;property id=&quot;20307&quot; value=&quot;373&quot;/&gt;&lt;/object&gt;&lt;object type=&quot;3&quot; unique_id=&quot;10011&quot;&gt;&lt;property id=&quot;20148&quot; value=&quot;5&quot;/&gt;&lt;property id=&quot;20300&quot; value=&quot;Slide 2 - &amp;quot;The Marketplace and  People with Medicare&amp;quot;&quot;/&gt;&lt;property id=&quot;20307&quot; value=&quot;423&quot;/&gt;&lt;/object&gt;&lt;object type=&quot;3&quot; unique_id=&quot;10012&quot;&gt;&lt;property id=&quot;20148&quot; value=&quot;5&quot;/&gt;&lt;property id=&quot;20300&quot; value=&quot;Slide 3 - &amp;quot;Medicare and the Marketplace &amp;quot;&quot;/&gt;&lt;property id=&quot;20307&quot; value=&quot;367&quot;/&gt;&lt;/object&gt;&lt;object type=&quot;3&quot; unique_id=&quot;10014&quot;&gt;&lt;property id=&quot;20148&quot; value=&quot;5&quot;/&gt;&lt;property id=&quot;20300&quot; value=&quot;Slide 5 - &amp;quot;Marketplace and Becoming  Eligible for Medicare&amp;quot;&quot;/&gt;&lt;property id=&quot;20307&quot; value=&quot;390&quot;/&gt;&lt;/object&gt;&lt;object type=&quot;3&quot; unique_id=&quot;10016&quot;&gt;&lt;property id=&quot;20148&quot; value=&quot;5&quot;/&gt;&lt;property id=&quot;20300&quot; value=&quot;Slide 9 - &amp;quot;Medicare for People with Disabilities  and the Marketplace&amp;quot;&quot;/&gt;&lt;property id=&quot;20307&quot; value=&quot;413&quot;/&gt;&lt;/object&gt;&lt;object type=&quot;3&quot; unique_id=&quot;10017&quot;&gt;&lt;property id=&quot;20148&quot; value=&quot;5&quot;/&gt;&lt;property id=&quot;20300&quot; value=&quot;Slide 10 - &amp;quot;Medicare and Coverage through the  Small Business Health Options Program (SHOP)&amp;quot;&quot;/&gt;&lt;property id=&quot;20307&quot; value=&quot;419&quot;/&gt;&lt;/object&gt;&lt;object type=&quot;3&quot; unique_id=&quot;10018&quot;&gt;&lt;property id=&quot;20148&quot; value=&quot;5&quot;/&gt;&lt;property id=&quot;20300&quot; value=&quot;Slide 11 - &amp;quot;The Marketplace and…&amp;quot;&quot;/&gt;&lt;property id=&quot;20307&quot; value=&quot;404&quot;/&gt;&lt;/object&gt;&lt;object type=&quot;3&quot; unique_id=&quot;10019&quot;&gt;&lt;property id=&quot;20148&quot; value=&quot;5&quot;/&gt;&lt;property id=&quot;20300&quot; value=&quot;Slide 12 - &amp;quot;Check Your Knowledge—Scenario 1&amp;quot;&quot;/&gt;&lt;property id=&quot;20307&quot; value=&quot;424&quot;/&gt;&lt;/object&gt;&lt;object type=&quot;3&quot; unique_id=&quot;10020&quot;&gt;&lt;property id=&quot;20148&quot; value=&quot;5&quot;/&gt;&lt;property id=&quot;20300&quot; value=&quot;Slide 13 - &amp;quot;Scenario 1—Discussion&amp;quot;&quot;/&gt;&lt;property id=&quot;20307&quot; value=&quot;430&quot;/&gt;&lt;/object&gt;&lt;object type=&quot;3&quot; unique_id=&quot;10021&quot;&gt;&lt;property id=&quot;20148&quot; value=&quot;5&quot;/&gt;&lt;property id=&quot;20300&quot; value=&quot;Slide 14 - &amp;quot;Check Your Knowledge—Scenario 2&amp;quot;&quot;/&gt;&lt;property id=&quot;20307&quot; value=&quot;425&quot;/&gt;&lt;/object&gt;&lt;object type=&quot;3&quot; unique_id=&quot;10022&quot;&gt;&lt;property id=&quot;20148&quot; value=&quot;5&quot;/&gt;&lt;property id=&quot;20300&quot; value=&quot;Slide 15 - &amp;quot;Scenario 2—Discussion&amp;quot;&quot;/&gt;&lt;property id=&quot;20307&quot; value=&quot;429&quot;/&gt;&lt;/object&gt;&lt;object type=&quot;3&quot; unique_id=&quot;10023&quot;&gt;&lt;property id=&quot;20148&quot; value=&quot;5&quot;/&gt;&lt;property id=&quot;20300&quot; value=&quot;Slide 16 - &amp;quot;Scenario 2—Discussion Continued&amp;quot;&quot;/&gt;&lt;property id=&quot;20307&quot; value=&quot;428&quot;/&gt;&lt;/object&gt;&lt;object type=&quot;3&quot; unique_id=&quot;10024&quot;&gt;&lt;property id=&quot;20148&quot; value=&quot;5&quot;/&gt;&lt;property id=&quot;20300&quot; value=&quot;Slide 17 - &amp;quot;Marketplace.cms.gov&amp;quot;&quot;/&gt;&lt;property id=&quot;20307&quot; value=&quot;422&quot;/&gt;&lt;/object&gt;&lt;object type=&quot;3&quot; unique_id=&quot;10025&quot;&gt;&lt;property id=&quot;20148&quot; value=&quot;5&quot;/&gt;&lt;property id=&quot;20300&quot; value=&quot;Slide 18 - &amp;quot;Ways to Connect with the Marketplace&amp;quot;&quot;/&gt;&lt;property id=&quot;20307&quot; value=&quot;421&quot;/&gt;&lt;/object&gt;&lt;object type=&quot;3&quot; unique_id=&quot;216815&quot;&gt;&lt;property id=&quot;20148&quot; value=&quot;5&quot;/&gt;&lt;property id=&quot;20300&quot; value=&quot;Slide 7 - &amp;quot;Choosing Marketplace Instead of Medicare&amp;quot;&quot;/&gt;&lt;property id=&quot;20307&quot; value=&quot;434&quot;/&gt;&lt;/object&gt;&lt;object type=&quot;3&quot; unique_id=&quot;216816&quot;&gt;&lt;property id=&quot;20148&quot; value=&quot;5&quot;/&gt;&lt;property id=&quot;20300&quot; value=&quot;Slide 8 - &amp;quot;Terminating Medicare for Marketplace Plan&amp;quot;&quot;/&gt;&lt;property id=&quot;20307&quot; value=&quot;433&quot;/&gt;&lt;/object&gt;&lt;object type=&quot;3&quot; unique_id=&quot;216817&quot;&gt;&lt;property id=&quot;20148&quot; value=&quot;5&quot;/&gt;&lt;property id=&quot;20300&quot; value=&quot;Slide 19 - &amp;quot;CMS National Training Program&amp;quot;&quot;/&gt;&lt;property id=&quot;20307&quot; value=&quot;436&quot;/&gt;&lt;/object&gt;&lt;object type=&quot;3&quot; unique_id=&quot;216818&quot;&gt;&lt;property id=&quot;20148&quot; value=&quot;5&quot;/&gt;&lt;property id=&quot;20300&quot; value=&quot;Slide 4 - &amp;quot;If You Have Medicare&amp;quot;&quot;/&gt;&lt;property id=&quot;20307&quot; value=&quot;437&quot;/&gt;&lt;/object&gt;&lt;object type=&quot;3&quot; unique_id=&quot;216819&quot;&gt;&lt;property id=&quot;20148&quot; value=&quot;5&quot;/&gt;&lt;property id=&quot;20300&quot; value=&quot;Slide 6 - &amp;quot;If You Have a Marketplace Plan First and Then Get Medicare Coverage&amp;quot;&quot;/&gt;&lt;property id=&quot;20307&quot; value=&quot;438&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Theme2">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MS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2015 Blue Section Header - bulleted lis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6ntpPowerPointTemplate11_5_15.potx" id="{D8B21409-55A4-475D-A914-F952BFB016A0}" vid="{8611ABE4-F9CF-465A-AD8F-7875D2A83E8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A51AB4B32F6D40A37CDD130867FF7B" ma:contentTypeVersion="2" ma:contentTypeDescription="Create a new document." ma:contentTypeScope="" ma:versionID="9157a3d48bdd94ebaaae9218c2a76046">
  <xsd:schema xmlns:xsd="http://www.w3.org/2001/XMLSchema" xmlns:xs="http://www.w3.org/2001/XMLSchema" xmlns:p="http://schemas.microsoft.com/office/2006/metadata/properties" xmlns:ns2="82257155-681d-4fd5-b517-c6d0a16551a8" targetNamespace="http://schemas.microsoft.com/office/2006/metadata/properties" ma:root="true" ma:fieldsID="3cb58790eab19f1f214d34e682367e45" ns2:_="">
    <xsd:import namespace="82257155-681d-4fd5-b517-c6d0a16551a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57155-681d-4fd5-b517-c6d0a16551a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7650BB-5167-4EEB-BCAF-D6C1B0E0B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257155-681d-4fd5-b517-c6d0a16551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7F84EC-23CB-4607-96F6-67B521091AB1}">
  <ds:schemaRefs>
    <ds:schemaRef ds:uri="http://schemas.microsoft.com/sharepoint/v3/contenttype/forms"/>
  </ds:schemaRefs>
</ds:datastoreItem>
</file>

<file path=customXml/itemProps3.xml><?xml version="1.0" encoding="utf-8"?>
<ds:datastoreItem xmlns:ds="http://schemas.openxmlformats.org/officeDocument/2006/customXml" ds:itemID="{7C384914-3D14-4B5C-8441-8AC23CCD5459}">
  <ds:schemaRefs>
    <ds:schemaRef ds:uri="http://purl.org/dc/dcmitype/"/>
    <ds:schemaRef ds:uri="http://schemas.microsoft.com/office/infopath/2007/PartnerControls"/>
    <ds:schemaRef ds:uri="82257155-681d-4fd5-b517-c6d0a16551a8"/>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37457</TotalTime>
  <Words>8987</Words>
  <Application>Microsoft Office PowerPoint</Application>
  <PresentationFormat>On-screen Show (4:3)</PresentationFormat>
  <Paragraphs>635</Paragraphs>
  <Slides>39</Slides>
  <Notes>39</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39</vt:i4>
      </vt:variant>
    </vt:vector>
  </HeadingPairs>
  <TitlesOfParts>
    <vt:vector size="50" baseType="lpstr">
      <vt:lpstr>ＭＳ Ｐゴシック</vt:lpstr>
      <vt:lpstr>Arial</vt:lpstr>
      <vt:lpstr>Calibri</vt:lpstr>
      <vt:lpstr>Courier New</vt:lpstr>
      <vt:lpstr>Eras Demi ITC</vt:lpstr>
      <vt:lpstr>Times New Roman</vt:lpstr>
      <vt:lpstr>Wingdings</vt:lpstr>
      <vt:lpstr>Theme2</vt:lpstr>
      <vt:lpstr>CMS_template</vt:lpstr>
      <vt:lpstr>1_2015 Blue Section Header - bulleted list</vt:lpstr>
      <vt:lpstr>2_Custom Design</vt:lpstr>
      <vt:lpstr>Medicare and the Marketplace</vt:lpstr>
      <vt:lpstr>Topics</vt:lpstr>
      <vt:lpstr>Medicare Eligibility &amp; Enrollment</vt:lpstr>
      <vt:lpstr>Enrolling in Medicare—Automatic</vt:lpstr>
      <vt:lpstr>Enrolling in Medicare  When It’s Not Automatic</vt:lpstr>
      <vt:lpstr>When to Enroll in Medicare</vt:lpstr>
      <vt:lpstr>More About Enrolling During Your Initial Enrollment Period (IEP)</vt:lpstr>
      <vt:lpstr>Enrolling During the  General Enrollment Period (GEP)</vt:lpstr>
      <vt:lpstr>Enrolling During the Limited  Special Enrollment Period (SEP)</vt:lpstr>
      <vt:lpstr>Enrollment Decisions</vt:lpstr>
      <vt:lpstr>Decision: Do I Need to Sign up for  Part A?</vt:lpstr>
      <vt:lpstr>When You Must Have Part B</vt:lpstr>
      <vt:lpstr>Part B and Active Employment </vt:lpstr>
      <vt:lpstr>Medicare and the Marketplace - Considerations</vt:lpstr>
      <vt:lpstr>The Marketplace and  People with Medicare</vt:lpstr>
      <vt:lpstr>Medicare and the Marketplace </vt:lpstr>
      <vt:lpstr>If You Have Medicare</vt:lpstr>
      <vt:lpstr>If You Have a Marketplace Plan First and Then Get Medicare Coverage</vt:lpstr>
      <vt:lpstr>Choosing a Marketplace Plan Instead of Medicare</vt:lpstr>
      <vt:lpstr>Terminating Medicare for Marketplace Plan</vt:lpstr>
      <vt:lpstr>Terminating Marketplace for Medicare</vt:lpstr>
      <vt:lpstr>Medicare for People with Disabilities  and the Marketplace</vt:lpstr>
      <vt:lpstr>Medicare and Coverage through the  Small Business Health Options Program (SHOP)</vt:lpstr>
      <vt:lpstr>The Marketplace &amp; Medicare  Prescription Drug Coverage</vt:lpstr>
      <vt:lpstr>Marketplace Dental Coverage</vt:lpstr>
      <vt:lpstr>Medicare Savings Programs</vt:lpstr>
      <vt:lpstr>What Is Extra Help?</vt:lpstr>
      <vt:lpstr>Qualifying for Extra Help</vt:lpstr>
      <vt:lpstr>Steps to Take</vt:lpstr>
      <vt:lpstr>Check Your Knowledge—Scenario 1</vt:lpstr>
      <vt:lpstr>Scenario 1—Discussion</vt:lpstr>
      <vt:lpstr>Check Your Knowledge—Scenario 2</vt:lpstr>
      <vt:lpstr>Scenario 2—Discussion</vt:lpstr>
      <vt:lpstr>Scenario 2—Discussion Continued</vt:lpstr>
      <vt:lpstr>Helpful Resources</vt:lpstr>
      <vt:lpstr>Ways to Connect with the Marketplace</vt:lpstr>
      <vt:lpstr>Medicare Resources</vt:lpstr>
      <vt:lpstr>Resources Continued</vt:lpstr>
      <vt:lpstr>CMS National Training Program</vt:lpstr>
    </vt:vector>
  </TitlesOfParts>
  <Company>CMS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CMS</dc:creator>
  <cp:lastModifiedBy>Kim Lare</cp:lastModifiedBy>
  <cp:revision>1149</cp:revision>
  <cp:lastPrinted>2015-07-21T13:54:24Z</cp:lastPrinted>
  <dcterms:created xsi:type="dcterms:W3CDTF">2012-06-28T19:49:56Z</dcterms:created>
  <dcterms:modified xsi:type="dcterms:W3CDTF">2016-07-29T18:18:09Z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1217050981</vt:i4>
  </property>
  <property fmtid="{D5CDD505-2E9C-101B-9397-08002B2CF9AE}" pid="3" name="_NewReviewCycle">
    <vt:lpwstr/>
  </property>
  <property fmtid="{D5CDD505-2E9C-101B-9397-08002B2CF9AE}" pid="4" name="_EmailSubject">
    <vt:lpwstr>Medicare &amp; the Marketplace 2016 for posting on Marketplace.gov</vt:lpwstr>
  </property>
  <property fmtid="{D5CDD505-2E9C-101B-9397-08002B2CF9AE}" pid="5" name="_AuthorEmailDisplayName">
    <vt:lpwstr>Lare, Kim M. (CMS/OC)</vt:lpwstr>
  </property>
  <property fmtid="{D5CDD505-2E9C-101B-9397-08002B2CF9AE}" pid="6" name="_PreviousAdHocReviewCycleID">
    <vt:i4>1919333000</vt:i4>
  </property>
  <property fmtid="{D5CDD505-2E9C-101B-9397-08002B2CF9AE}" pid="7" name="_AuthorEmail">
    <vt:lpwstr>Kim.Lare@cms.hhs.gov</vt:lpwstr>
  </property>
  <property fmtid="{D5CDD505-2E9C-101B-9397-08002B2CF9AE}" pid="8" name="ContentTypeId">
    <vt:lpwstr>0x010100C3A51AB4B32F6D40A37CDD130867FF7B</vt:lpwstr>
  </property>
</Properties>
</file>