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32"/>
  </p:notesMasterIdLst>
  <p:handoutMasterIdLst>
    <p:handoutMasterId r:id="rId33"/>
  </p:handoutMasterIdLst>
  <p:sldIdLst>
    <p:sldId id="283" r:id="rId5"/>
    <p:sldId id="332" r:id="rId6"/>
    <p:sldId id="291" r:id="rId7"/>
    <p:sldId id="292" r:id="rId8"/>
    <p:sldId id="343" r:id="rId9"/>
    <p:sldId id="294" r:id="rId10"/>
    <p:sldId id="334" r:id="rId11"/>
    <p:sldId id="316" r:id="rId12"/>
    <p:sldId id="333" r:id="rId13"/>
    <p:sldId id="318" r:id="rId14"/>
    <p:sldId id="319" r:id="rId15"/>
    <p:sldId id="344" r:id="rId16"/>
    <p:sldId id="320" r:id="rId17"/>
    <p:sldId id="346" r:id="rId18"/>
    <p:sldId id="342" r:id="rId19"/>
    <p:sldId id="337" r:id="rId20"/>
    <p:sldId id="327" r:id="rId21"/>
    <p:sldId id="329" r:id="rId22"/>
    <p:sldId id="322" r:id="rId23"/>
    <p:sldId id="321" r:id="rId24"/>
    <p:sldId id="340" r:id="rId25"/>
    <p:sldId id="345" r:id="rId26"/>
    <p:sldId id="324" r:id="rId27"/>
    <p:sldId id="325" r:id="rId28"/>
    <p:sldId id="330" r:id="rId29"/>
    <p:sldId id="331" r:id="rId30"/>
    <p:sldId id="338" r:id="rId31"/>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C04DEB-57D5-4594-B05D-B641F1E8FE1E}">
          <p14:sldIdLst>
            <p14:sldId id="283"/>
            <p14:sldId id="332"/>
            <p14:sldId id="291"/>
            <p14:sldId id="292"/>
            <p14:sldId id="343"/>
            <p14:sldId id="294"/>
            <p14:sldId id="334"/>
            <p14:sldId id="316"/>
            <p14:sldId id="333"/>
            <p14:sldId id="318"/>
            <p14:sldId id="319"/>
            <p14:sldId id="344"/>
            <p14:sldId id="320"/>
            <p14:sldId id="346"/>
            <p14:sldId id="342"/>
            <p14:sldId id="337"/>
            <p14:sldId id="327"/>
            <p14:sldId id="329"/>
            <p14:sldId id="322"/>
            <p14:sldId id="321"/>
            <p14:sldId id="340"/>
            <p14:sldId id="345"/>
            <p14:sldId id="324"/>
            <p14:sldId id="325"/>
            <p14:sldId id="330"/>
            <p14:sldId id="331"/>
            <p14:sldId id="338"/>
          </p14:sldIdLst>
        </p14:section>
      </p14:sectionLst>
    </p:ext>
    <p:ext uri="{EFAFB233-063F-42B5-8137-9DF3F51BA10A}">
      <p15:sldGuideLst xmlns:p15="http://schemas.microsoft.com/office/powerpoint/2012/main">
        <p15:guide id="1" orient="horz" pos="2160">
          <p15:clr>
            <a:srgbClr val="A4A3A4"/>
          </p15:clr>
        </p15:guide>
        <p15:guide id="2" pos="28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rica Spector" initials="ERS" lastIdx="40" clrIdx="6">
    <p:extLst>
      <p:ext uri="{19B8F6BF-5375-455C-9EA6-DF929625EA0E}">
        <p15:presenceInfo xmlns:p15="http://schemas.microsoft.com/office/powerpoint/2012/main" userId="Erica Spector" providerId="None"/>
      </p:ext>
    </p:extLst>
  </p:cmAuthor>
  <p:cmAuthor id="1" name="Jeffrey Reale" initials="JR" lastIdx="22" clrIdx="0">
    <p:extLst/>
  </p:cmAuthor>
  <p:cmAuthor id="8" name="Laura Eldon" initials="LE" lastIdx="68" clrIdx="7"/>
  <p:cmAuthor id="2" name="Shannon Clancy" initials="SC" lastIdx="1" clrIdx="1">
    <p:extLst/>
  </p:cmAuthor>
  <p:cmAuthor id="9" name="Sana Fatikhova" initials="SF" lastIdx="10" clrIdx="8">
    <p:extLst>
      <p:ext uri="{19B8F6BF-5375-455C-9EA6-DF929625EA0E}">
        <p15:presenceInfo xmlns:p15="http://schemas.microsoft.com/office/powerpoint/2012/main" userId="S-1-5-21-4095628063-3556742122-3606576086-124291" providerId="AD"/>
      </p:ext>
    </p:extLst>
  </p:cmAuthor>
  <p:cmAuthor id="3" name="Nicole Carey" initials="NC" lastIdx="2" clrIdx="2">
    <p:extLst/>
  </p:cmAuthor>
  <p:cmAuthor id="10" name="BROOKE BELL" initials="BB" lastIdx="42" clrIdx="9"/>
  <p:cmAuthor id="4" name="KPMG" initials="K" lastIdx="73" clrIdx="3">
    <p:extLst>
      <p:ext uri="{19B8F6BF-5375-455C-9EA6-DF929625EA0E}">
        <p15:presenceInfo xmlns:p15="http://schemas.microsoft.com/office/powerpoint/2012/main" userId="KPMG" providerId="None"/>
      </p:ext>
    </p:extLst>
  </p:cmAuthor>
  <p:cmAuthor id="11" name="DEAN MOHS" initials="DM" lastIdx="11" clrIdx="10"/>
  <p:cmAuthor id="5" name="Wanlass, Brooke E" initials="WBE" lastIdx="31" clrIdx="4">
    <p:extLst>
      <p:ext uri="{19B8F6BF-5375-455C-9EA6-DF929625EA0E}">
        <p15:presenceInfo xmlns:p15="http://schemas.microsoft.com/office/powerpoint/2012/main" userId="Wanlass, Brooke E" providerId="None"/>
      </p:ext>
    </p:extLst>
  </p:cmAuthor>
  <p:cmAuthor id="6" name="Sarah M. Hummer" initials="SMH" lastIdx="26" clrIdx="5">
    <p:extLst>
      <p:ext uri="{19B8F6BF-5375-455C-9EA6-DF929625EA0E}">
        <p15:presenceInfo xmlns:p15="http://schemas.microsoft.com/office/powerpoint/2012/main" userId="Sarah M. Humm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952B"/>
    <a:srgbClr val="02354C"/>
    <a:srgbClr val="209BDE"/>
    <a:srgbClr val="0D76AD"/>
    <a:srgbClr val="6184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3897" autoAdjust="0"/>
  </p:normalViewPr>
  <p:slideViewPr>
    <p:cSldViewPr snapToGrid="0">
      <p:cViewPr varScale="1">
        <p:scale>
          <a:sx n="74" d="100"/>
          <a:sy n="74" d="100"/>
        </p:scale>
        <p:origin x="486" y="96"/>
      </p:cViewPr>
      <p:guideLst>
        <p:guide orient="horz" pos="2160"/>
        <p:guide pos="288"/>
      </p:guideLst>
    </p:cSldViewPr>
  </p:slideViewPr>
  <p:outlineViewPr>
    <p:cViewPr>
      <p:scale>
        <a:sx n="33" d="100"/>
        <a:sy n="33" d="100"/>
      </p:scale>
      <p:origin x="0" y="-40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313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CD2550-BCA1-4C40-B70A-6ABD2D8EDD3A}"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EA3EECE7-F808-42D7-9AF8-5CF33CD554C7}">
      <dgm:prSet phldrT="[Text]" custT="1"/>
      <dgm:spPr>
        <a:solidFill>
          <a:srgbClr val="209BDE"/>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2000" b="1" dirty="0" smtClean="0">
              <a:solidFill>
                <a:srgbClr val="02354C"/>
              </a:solidFill>
              <a:latin typeface="Arial" panose="020B0604020202020204" pitchFamily="34" charset="0"/>
              <a:cs typeface="Arial" panose="020B0604020202020204" pitchFamily="34" charset="0"/>
            </a:rPr>
            <a:t>REQUIRED</a:t>
          </a:r>
          <a:r>
            <a:rPr lang="en-US" sz="2000" b="0" dirty="0" smtClean="0">
              <a:latin typeface="Arial" panose="020B0604020202020204" pitchFamily="34" charset="0"/>
              <a:cs typeface="Arial" panose="020B0604020202020204" pitchFamily="34" charset="0"/>
            </a:rPr>
            <a:t/>
          </a:r>
          <a:br>
            <a:rPr lang="en-US" sz="2000" b="0" dirty="0" smtClean="0">
              <a:latin typeface="Arial" panose="020B0604020202020204" pitchFamily="34" charset="0"/>
              <a:cs typeface="Arial" panose="020B0604020202020204" pitchFamily="34" charset="0"/>
            </a:rPr>
          </a:br>
          <a:r>
            <a:rPr lang="en-US" sz="2000" b="0" dirty="0" smtClean="0">
              <a:solidFill>
                <a:schemeClr val="bg1"/>
              </a:solidFill>
              <a:latin typeface="Arial" panose="020B0604020202020204" pitchFamily="34" charset="0"/>
              <a:cs typeface="Arial" panose="020B0604020202020204" pitchFamily="34" charset="0"/>
            </a:rPr>
            <a:t>50 or MORE Full-Time and  FTE Employees</a:t>
          </a:r>
          <a:endParaRPr lang="en-US" sz="2000" b="0" dirty="0">
            <a:solidFill>
              <a:schemeClr val="bg1"/>
            </a:solidFill>
            <a:latin typeface="Arial" panose="020B0604020202020204" pitchFamily="34" charset="0"/>
            <a:cs typeface="Arial" panose="020B0604020202020204" pitchFamily="34" charset="0"/>
          </a:endParaRPr>
        </a:p>
      </dgm:t>
    </dgm:pt>
    <dgm:pt modelId="{B0BD7AB2-9C5B-4126-873B-D0E680030907}" type="parTrans" cxnId="{129100B7-48D5-4684-AECF-B09267069C33}">
      <dgm:prSet/>
      <dgm:spPr/>
      <dgm:t>
        <a:bodyPr/>
        <a:lstStyle/>
        <a:p>
          <a:endParaRPr lang="en-US"/>
        </a:p>
      </dgm:t>
    </dgm:pt>
    <dgm:pt modelId="{B1607B59-7542-47E2-946E-D12FF14964AE}" type="sibTrans" cxnId="{129100B7-48D5-4684-AECF-B09267069C33}">
      <dgm:prSet/>
      <dgm:spPr/>
      <dgm:t>
        <a:bodyPr/>
        <a:lstStyle/>
        <a:p>
          <a:endParaRPr lang="en-US"/>
        </a:p>
      </dgm:t>
    </dgm:pt>
    <dgm:pt modelId="{36C153CC-AAEE-461B-80ED-653DE47B2EC4}">
      <dgm:prSet phldrT="[Text]" custT="1"/>
      <dgm:spPr>
        <a:solidFill>
          <a:srgbClr val="209BDE"/>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2000" b="1" dirty="0" smtClean="0">
              <a:solidFill>
                <a:srgbClr val="02354C"/>
              </a:solidFill>
              <a:latin typeface="Arial" panose="020B0604020202020204" pitchFamily="34" charset="0"/>
              <a:cs typeface="Arial" panose="020B0604020202020204" pitchFamily="34" charset="0"/>
            </a:rPr>
            <a:t>NOT REQUIRED</a:t>
          </a:r>
          <a:r>
            <a:rPr lang="en-US" sz="2500" b="1" dirty="0" smtClean="0">
              <a:latin typeface="Arial" panose="020B0604020202020204" pitchFamily="34" charset="0"/>
              <a:cs typeface="Arial" panose="020B0604020202020204" pitchFamily="34" charset="0"/>
            </a:rPr>
            <a:t/>
          </a:r>
          <a:br>
            <a:rPr lang="en-US" sz="2500" b="1" dirty="0" smtClean="0">
              <a:latin typeface="Arial" panose="020B0604020202020204" pitchFamily="34" charset="0"/>
              <a:cs typeface="Arial" panose="020B0604020202020204" pitchFamily="34" charset="0"/>
            </a:rPr>
          </a:br>
          <a:r>
            <a:rPr lang="en-US" sz="2000" b="0" dirty="0" smtClean="0">
              <a:solidFill>
                <a:schemeClr val="bg1"/>
              </a:solidFill>
              <a:latin typeface="Arial" panose="020B0604020202020204" pitchFamily="34" charset="0"/>
              <a:cs typeface="Arial" panose="020B0604020202020204" pitchFamily="34" charset="0"/>
            </a:rPr>
            <a:t>FEWER THAN 50 Full-Time and FTE Employees</a:t>
          </a:r>
          <a:endParaRPr lang="en-US" sz="2000" b="0" dirty="0">
            <a:solidFill>
              <a:schemeClr val="bg1"/>
            </a:solidFill>
            <a:latin typeface="Arial" panose="020B0604020202020204" pitchFamily="34" charset="0"/>
            <a:cs typeface="Arial" panose="020B0604020202020204" pitchFamily="34" charset="0"/>
          </a:endParaRPr>
        </a:p>
      </dgm:t>
    </dgm:pt>
    <dgm:pt modelId="{72A69452-EA71-49D3-BE77-E3493F0C85B1}" type="parTrans" cxnId="{2C380996-8581-4808-8DDE-19F6712A264E}">
      <dgm:prSet/>
      <dgm:spPr/>
      <dgm:t>
        <a:bodyPr/>
        <a:lstStyle/>
        <a:p>
          <a:endParaRPr lang="en-US"/>
        </a:p>
      </dgm:t>
    </dgm:pt>
    <dgm:pt modelId="{1E43E2AF-9FC7-4637-8B8D-153E07D3E639}" type="sibTrans" cxnId="{2C380996-8581-4808-8DDE-19F6712A264E}">
      <dgm:prSet/>
      <dgm:spPr/>
      <dgm:t>
        <a:bodyPr/>
        <a:lstStyle/>
        <a:p>
          <a:endParaRPr lang="en-US"/>
        </a:p>
      </dgm:t>
    </dgm:pt>
    <dgm:pt modelId="{2058720B-504B-426F-AFD4-0CE403FF29D1}">
      <dgm:prSet phldrT="[Text]" custT="1"/>
      <dgm:spPr>
        <a:solidFill>
          <a:schemeClr val="accent3">
            <a:lumMod val="40000"/>
            <a:lumOff val="60000"/>
            <a:alpha val="90000"/>
          </a:schemeClr>
        </a:solidFill>
        <a:effectLst>
          <a:outerShdw blurRad="50800" dist="38100" dir="8100000" algn="tr" rotWithShape="0">
            <a:prstClr val="black">
              <a:alpha val="40000"/>
            </a:prstClr>
          </a:outerShdw>
        </a:effectLst>
      </dgm:spPr>
      <dgm:t>
        <a:bodyPr anchor="ctr"/>
        <a:lstStyle/>
        <a:p>
          <a:endParaRPr lang="en-US" sz="1350" dirty="0">
            <a:latin typeface="Arial" panose="020B0604020202020204" pitchFamily="34" charset="0"/>
            <a:cs typeface="Arial" panose="020B0604020202020204" pitchFamily="34" charset="0"/>
          </a:endParaRPr>
        </a:p>
      </dgm:t>
    </dgm:pt>
    <dgm:pt modelId="{861A98AC-C4B8-4A1E-968E-B6143391F7ED}" type="parTrans" cxnId="{D785A77F-7B76-4C45-B12B-FA7ED7F7B272}">
      <dgm:prSet/>
      <dgm:spPr/>
      <dgm:t>
        <a:bodyPr/>
        <a:lstStyle/>
        <a:p>
          <a:endParaRPr lang="en-US"/>
        </a:p>
      </dgm:t>
    </dgm:pt>
    <dgm:pt modelId="{EA6BAE7D-F314-4C06-9572-4655B95D8C33}" type="sibTrans" cxnId="{D785A77F-7B76-4C45-B12B-FA7ED7F7B272}">
      <dgm:prSet/>
      <dgm:spPr/>
      <dgm:t>
        <a:bodyPr/>
        <a:lstStyle/>
        <a:p>
          <a:endParaRPr lang="en-US"/>
        </a:p>
      </dgm:t>
    </dgm:pt>
    <dgm:pt modelId="{5704F60C-E4EB-4B34-B983-69DEE65EB837}">
      <dgm:prSet phldrT="[Text]" custT="1"/>
      <dgm:spPr>
        <a:solidFill>
          <a:schemeClr val="accent3">
            <a:lumMod val="40000"/>
            <a:lumOff val="60000"/>
            <a:alpha val="90000"/>
          </a:schemeClr>
        </a:solidFill>
        <a:effectLst>
          <a:outerShdw blurRad="50800" dist="38100" dir="8100000" algn="tr" rotWithShape="0">
            <a:prstClr val="black">
              <a:alpha val="40000"/>
            </a:prstClr>
          </a:outerShdw>
        </a:effectLst>
      </dgm:spPr>
      <dgm:t>
        <a:bodyPr/>
        <a:lstStyle/>
        <a:p>
          <a:r>
            <a:rPr lang="en-US" sz="1350" dirty="0" smtClean="0">
              <a:latin typeface="Arial" panose="020B0604020202020204" pitchFamily="34" charset="0"/>
              <a:cs typeface="Arial" panose="020B0604020202020204" pitchFamily="34" charset="0"/>
            </a:rPr>
            <a:t>If employers do not offer health coverage to at least 95% of their full-time employees (and their dependents) that meets the affordability standard and  the minimum value standard, they may be subject to an Employer Shared Responsibility Payment  </a:t>
          </a:r>
          <a:endParaRPr lang="en-US" sz="1350" dirty="0">
            <a:latin typeface="Arial" panose="020B0604020202020204" pitchFamily="34" charset="0"/>
            <a:cs typeface="Arial" panose="020B0604020202020204" pitchFamily="34" charset="0"/>
          </a:endParaRPr>
        </a:p>
      </dgm:t>
    </dgm:pt>
    <dgm:pt modelId="{AA8EF1FD-F038-4BB4-984A-61CAC644A6E9}" type="parTrans" cxnId="{E81DDD4B-291C-46F0-80BB-FF400D30639D}">
      <dgm:prSet/>
      <dgm:spPr/>
      <dgm:t>
        <a:bodyPr/>
        <a:lstStyle/>
        <a:p>
          <a:endParaRPr lang="en-US"/>
        </a:p>
      </dgm:t>
    </dgm:pt>
    <dgm:pt modelId="{2372B1EA-AB4D-4DC4-8249-27EA65780B47}" type="sibTrans" cxnId="{E81DDD4B-291C-46F0-80BB-FF400D30639D}">
      <dgm:prSet/>
      <dgm:spPr/>
      <dgm:t>
        <a:bodyPr/>
        <a:lstStyle/>
        <a:p>
          <a:endParaRPr lang="en-US"/>
        </a:p>
      </dgm:t>
    </dgm:pt>
    <dgm:pt modelId="{E5BC607D-CDFC-4228-90BE-E71EEB07D657}">
      <dgm:prSet custT="1"/>
      <dgm:spPr/>
      <dgm:t>
        <a:bodyPr/>
        <a:lstStyle/>
        <a:p>
          <a:endParaRPr lang="en-US" sz="1350" dirty="0">
            <a:latin typeface="Arial" panose="020B0604020202020204" pitchFamily="34" charset="0"/>
            <a:cs typeface="Arial" panose="020B0604020202020204" pitchFamily="34" charset="0"/>
          </a:endParaRPr>
        </a:p>
      </dgm:t>
    </dgm:pt>
    <dgm:pt modelId="{6ECA0D9C-451A-44AB-AFF0-843F871104A5}" type="parTrans" cxnId="{68F41091-433B-4C91-B5C5-65D01D4FB9F8}">
      <dgm:prSet/>
      <dgm:spPr/>
      <dgm:t>
        <a:bodyPr/>
        <a:lstStyle/>
        <a:p>
          <a:endParaRPr lang="en-US"/>
        </a:p>
      </dgm:t>
    </dgm:pt>
    <dgm:pt modelId="{0529196A-61C4-4D55-9C45-8C4EB429B624}" type="sibTrans" cxnId="{68F41091-433B-4C91-B5C5-65D01D4FB9F8}">
      <dgm:prSet/>
      <dgm:spPr/>
      <dgm:t>
        <a:bodyPr/>
        <a:lstStyle/>
        <a:p>
          <a:endParaRPr lang="en-US"/>
        </a:p>
      </dgm:t>
    </dgm:pt>
    <dgm:pt modelId="{F92FA791-3856-4189-A537-3CADCF68FBEE}">
      <dgm:prSet phldrT="[Text]" custT="1"/>
      <dgm:spPr>
        <a:solidFill>
          <a:schemeClr val="accent3">
            <a:lumMod val="40000"/>
            <a:lumOff val="60000"/>
            <a:alpha val="90000"/>
          </a:schemeClr>
        </a:solidFill>
        <a:effectLst>
          <a:outerShdw blurRad="50800" dist="38100" dir="8100000" algn="tr" rotWithShape="0">
            <a:prstClr val="black">
              <a:alpha val="40000"/>
            </a:prstClr>
          </a:outerShdw>
        </a:effectLst>
      </dgm:spPr>
      <dgm:t>
        <a:bodyPr/>
        <a:lstStyle/>
        <a:p>
          <a:endParaRPr lang="en-US" sz="1350" dirty="0">
            <a:latin typeface="Arial" panose="020B0604020202020204" pitchFamily="34" charset="0"/>
            <a:cs typeface="Arial" panose="020B0604020202020204" pitchFamily="34" charset="0"/>
          </a:endParaRPr>
        </a:p>
      </dgm:t>
    </dgm:pt>
    <dgm:pt modelId="{79A54ED4-C39E-4DEC-94A2-98ED92DB92B6}" type="parTrans" cxnId="{F1B656FF-5880-4B74-B2D6-028A0E201477}">
      <dgm:prSet/>
      <dgm:spPr/>
    </dgm:pt>
    <dgm:pt modelId="{B91C4A09-318B-4837-B952-A7696495727C}" type="sibTrans" cxnId="{F1B656FF-5880-4B74-B2D6-028A0E201477}">
      <dgm:prSet/>
      <dgm:spPr/>
    </dgm:pt>
    <dgm:pt modelId="{39171667-D7A8-4459-A241-72FC77B8425A}">
      <dgm:prSet custT="1"/>
      <dgm:spPr/>
      <dgm:t>
        <a:bodyPr/>
        <a:lstStyle/>
        <a:p>
          <a:r>
            <a:rPr lang="en-US" sz="1350" dirty="0">
              <a:latin typeface="Arial" panose="020B0604020202020204" pitchFamily="34" charset="0"/>
              <a:cs typeface="Arial" panose="020B0604020202020204" pitchFamily="34" charset="0"/>
            </a:rPr>
            <a:t>Employers with fewer than 50 full time and full-time equivalent (FTE) employees are not subject to the Employer Shared Responsibility Payment provisions.  </a:t>
          </a:r>
          <a:endParaRPr lang="en-US" sz="1350" dirty="0">
            <a:latin typeface="Arial" panose="020B0604020202020204" pitchFamily="34" charset="0"/>
            <a:cs typeface="Arial" panose="020B0604020202020204" pitchFamily="34" charset="0"/>
          </a:endParaRPr>
        </a:p>
      </dgm:t>
    </dgm:pt>
    <dgm:pt modelId="{3075DC29-8B3D-48C6-BBFB-0C435407F5DE}" type="parTrans" cxnId="{884DC2A2-936F-4BCE-8EBA-3621FA30C567}">
      <dgm:prSet/>
      <dgm:spPr/>
      <dgm:t>
        <a:bodyPr/>
        <a:lstStyle/>
        <a:p>
          <a:endParaRPr lang="en-US"/>
        </a:p>
      </dgm:t>
    </dgm:pt>
    <dgm:pt modelId="{3B8838E5-B528-4E75-BD64-49F1B0F9CD57}" type="sibTrans" cxnId="{884DC2A2-936F-4BCE-8EBA-3621FA30C567}">
      <dgm:prSet/>
      <dgm:spPr/>
      <dgm:t>
        <a:bodyPr/>
        <a:lstStyle/>
        <a:p>
          <a:endParaRPr lang="en-US"/>
        </a:p>
      </dgm:t>
    </dgm:pt>
    <dgm:pt modelId="{D587CA22-3AE6-40E7-9663-436F67FBD6E8}">
      <dgm:prSet custT="1"/>
      <dgm:spPr/>
      <dgm:t>
        <a:bodyPr/>
        <a:lstStyle/>
        <a:p>
          <a:r>
            <a:rPr lang="en-US" sz="1350" dirty="0">
              <a:latin typeface="Arial" panose="020B0604020202020204" pitchFamily="34" charset="0"/>
              <a:cs typeface="Arial" panose="020B0604020202020204" pitchFamily="34" charset="0"/>
            </a:rPr>
            <a:t>If they choose not to offer health coverage to their full-time employees (and their dependents), they will not be assessed an Employer Shared Responsibility Payment</a:t>
          </a:r>
          <a:endParaRPr lang="en-US" sz="1350" dirty="0">
            <a:latin typeface="Arial" panose="020B0604020202020204" pitchFamily="34" charset="0"/>
            <a:cs typeface="Arial" panose="020B0604020202020204" pitchFamily="34" charset="0"/>
          </a:endParaRPr>
        </a:p>
      </dgm:t>
    </dgm:pt>
    <dgm:pt modelId="{A7BE8FEC-E4AB-4F9B-AAB6-90BAA86AD256}" type="parTrans" cxnId="{450E8F48-8093-4629-B4C5-CADC6CE16BCE}">
      <dgm:prSet/>
      <dgm:spPr/>
      <dgm:t>
        <a:bodyPr/>
        <a:lstStyle/>
        <a:p>
          <a:endParaRPr lang="en-US"/>
        </a:p>
      </dgm:t>
    </dgm:pt>
    <dgm:pt modelId="{B5BE7E8E-EFD3-4903-9D4B-6A19148C061E}" type="sibTrans" cxnId="{450E8F48-8093-4629-B4C5-CADC6CE16BCE}">
      <dgm:prSet/>
      <dgm:spPr/>
      <dgm:t>
        <a:bodyPr/>
        <a:lstStyle/>
        <a:p>
          <a:endParaRPr lang="en-US"/>
        </a:p>
      </dgm:t>
    </dgm:pt>
    <dgm:pt modelId="{50226542-72C1-4378-B381-4A9D65FB0A35}">
      <dgm:prSet custT="1"/>
      <dgm:spPr/>
      <dgm:t>
        <a:bodyPr/>
        <a:lstStyle/>
        <a:p>
          <a:endParaRPr lang="en-US" sz="1350" dirty="0">
            <a:latin typeface="Arial" panose="020B0604020202020204" pitchFamily="34" charset="0"/>
            <a:cs typeface="Arial" panose="020B0604020202020204" pitchFamily="34" charset="0"/>
          </a:endParaRPr>
        </a:p>
      </dgm:t>
    </dgm:pt>
    <dgm:pt modelId="{B07574E7-B04B-4024-B476-E09C885D707E}" type="parTrans" cxnId="{C4A10A4A-C659-48B1-B350-23F9AA96DD91}">
      <dgm:prSet/>
      <dgm:spPr/>
      <dgm:t>
        <a:bodyPr/>
        <a:lstStyle/>
        <a:p>
          <a:endParaRPr lang="en-US"/>
        </a:p>
      </dgm:t>
    </dgm:pt>
    <dgm:pt modelId="{B4C88462-476E-4B17-B54E-6990A053068E}" type="sibTrans" cxnId="{C4A10A4A-C659-48B1-B350-23F9AA96DD91}">
      <dgm:prSet/>
      <dgm:spPr/>
      <dgm:t>
        <a:bodyPr/>
        <a:lstStyle/>
        <a:p>
          <a:endParaRPr lang="en-US"/>
        </a:p>
      </dgm:t>
    </dgm:pt>
    <dgm:pt modelId="{AC61A9C8-A19D-4A84-8D77-2D2DAA759C1E}" type="pres">
      <dgm:prSet presAssocID="{4CCD2550-BCA1-4C40-B70A-6ABD2D8EDD3A}" presName="Name0" presStyleCnt="0">
        <dgm:presLayoutVars>
          <dgm:dir/>
          <dgm:animLvl val="lvl"/>
          <dgm:resizeHandles/>
        </dgm:presLayoutVars>
      </dgm:prSet>
      <dgm:spPr/>
      <dgm:t>
        <a:bodyPr/>
        <a:lstStyle/>
        <a:p>
          <a:endParaRPr lang="en-US"/>
        </a:p>
      </dgm:t>
    </dgm:pt>
    <dgm:pt modelId="{DDA7AE5E-D399-4AFB-A127-0F2800DCB94E}" type="pres">
      <dgm:prSet presAssocID="{EA3EECE7-F808-42D7-9AF8-5CF33CD554C7}" presName="linNode" presStyleCnt="0"/>
      <dgm:spPr/>
    </dgm:pt>
    <dgm:pt modelId="{55BB2732-3347-42F8-ADF4-F05B6A2BE658}" type="pres">
      <dgm:prSet presAssocID="{EA3EECE7-F808-42D7-9AF8-5CF33CD554C7}" presName="parentShp" presStyleLbl="node1" presStyleIdx="0" presStyleCnt="2" custScaleX="77761" custScaleY="174956" custLinFactY="100000" custLinFactNeighborX="-2955" custLinFactNeighborY="121642">
        <dgm:presLayoutVars>
          <dgm:bulletEnabled val="1"/>
        </dgm:presLayoutVars>
      </dgm:prSet>
      <dgm:spPr/>
      <dgm:t>
        <a:bodyPr/>
        <a:lstStyle/>
        <a:p>
          <a:endParaRPr lang="en-US"/>
        </a:p>
      </dgm:t>
    </dgm:pt>
    <dgm:pt modelId="{4243A480-8212-4CAB-9047-BD2126780F40}" type="pres">
      <dgm:prSet presAssocID="{EA3EECE7-F808-42D7-9AF8-5CF33CD554C7}" presName="childShp" presStyleLbl="bgAccFollowNode1" presStyleIdx="0" presStyleCnt="2" custScaleX="107231" custScaleY="226946" custLinFactY="100000" custLinFactNeighborX="1351" custLinFactNeighborY="120112">
        <dgm:presLayoutVars>
          <dgm:bulletEnabled val="1"/>
        </dgm:presLayoutVars>
      </dgm:prSet>
      <dgm:spPr/>
      <dgm:t>
        <a:bodyPr/>
        <a:lstStyle/>
        <a:p>
          <a:endParaRPr lang="en-US"/>
        </a:p>
      </dgm:t>
    </dgm:pt>
    <dgm:pt modelId="{66523F8B-642C-419C-A979-95B303987A45}" type="pres">
      <dgm:prSet presAssocID="{B1607B59-7542-47E2-946E-D12FF14964AE}" presName="spacing" presStyleCnt="0"/>
      <dgm:spPr/>
    </dgm:pt>
    <dgm:pt modelId="{96651290-53D4-4CF6-9868-94D39F1F0540}" type="pres">
      <dgm:prSet presAssocID="{36C153CC-AAEE-461B-80ED-653DE47B2EC4}" presName="linNode" presStyleCnt="0"/>
      <dgm:spPr/>
    </dgm:pt>
    <dgm:pt modelId="{5FEDC1A7-35F3-4640-B363-09CD6EDAF75A}" type="pres">
      <dgm:prSet presAssocID="{36C153CC-AAEE-461B-80ED-653DE47B2EC4}" presName="parentShp" presStyleLbl="node1" presStyleIdx="1" presStyleCnt="2" custScaleX="77149" custScaleY="184506" custLinFactY="-100000" custLinFactNeighborX="-2527" custLinFactNeighborY="-124347">
        <dgm:presLayoutVars>
          <dgm:bulletEnabled val="1"/>
        </dgm:presLayoutVars>
      </dgm:prSet>
      <dgm:spPr/>
      <dgm:t>
        <a:bodyPr/>
        <a:lstStyle/>
        <a:p>
          <a:endParaRPr lang="en-US"/>
        </a:p>
      </dgm:t>
    </dgm:pt>
    <dgm:pt modelId="{A3364ECF-68BE-40F6-AE04-FB044855FC49}" type="pres">
      <dgm:prSet presAssocID="{36C153CC-AAEE-461B-80ED-653DE47B2EC4}" presName="childShp" presStyleLbl="bgAccFollowNode1" presStyleIdx="1" presStyleCnt="2" custScaleX="105028" custScaleY="208168" custLinFactY="-100000" custLinFactNeighborX="2645" custLinFactNeighborY="-125868">
        <dgm:presLayoutVars>
          <dgm:bulletEnabled val="1"/>
        </dgm:presLayoutVars>
      </dgm:prSet>
      <dgm:spPr/>
      <dgm:t>
        <a:bodyPr/>
        <a:lstStyle/>
        <a:p>
          <a:endParaRPr lang="en-US"/>
        </a:p>
      </dgm:t>
    </dgm:pt>
  </dgm:ptLst>
  <dgm:cxnLst>
    <dgm:cxn modelId="{E81DDD4B-291C-46F0-80BB-FF400D30639D}" srcId="{EA3EECE7-F808-42D7-9AF8-5CF33CD554C7}" destId="{5704F60C-E4EB-4B34-B983-69DEE65EB837}" srcOrd="1" destOrd="0" parTransId="{AA8EF1FD-F038-4BB4-984A-61CAC644A6E9}" sibTransId="{2372B1EA-AB4D-4DC4-8249-27EA65780B47}"/>
    <dgm:cxn modelId="{8F5A8467-59B7-4C17-AC40-C0AAAF0E66E5}" type="presOf" srcId="{F92FA791-3856-4189-A537-3CADCF68FBEE}" destId="{4243A480-8212-4CAB-9047-BD2126780F40}" srcOrd="0" destOrd="0" presId="urn:microsoft.com/office/officeart/2005/8/layout/vList6"/>
    <dgm:cxn modelId="{F1B656FF-5880-4B74-B2D6-028A0E201477}" srcId="{EA3EECE7-F808-42D7-9AF8-5CF33CD554C7}" destId="{F92FA791-3856-4189-A537-3CADCF68FBEE}" srcOrd="0" destOrd="0" parTransId="{79A54ED4-C39E-4DEC-94A2-98ED92DB92B6}" sibTransId="{B91C4A09-318B-4837-B952-A7696495727C}"/>
    <dgm:cxn modelId="{2C380996-8581-4808-8DDE-19F6712A264E}" srcId="{4CCD2550-BCA1-4C40-B70A-6ABD2D8EDD3A}" destId="{36C153CC-AAEE-461B-80ED-653DE47B2EC4}" srcOrd="1" destOrd="0" parTransId="{72A69452-EA71-49D3-BE77-E3493F0C85B1}" sibTransId="{1E43E2AF-9FC7-4637-8B8D-153E07D3E639}"/>
    <dgm:cxn modelId="{47B647CD-348D-4BCA-AB45-D0446E1C8B45}" type="presOf" srcId="{4CCD2550-BCA1-4C40-B70A-6ABD2D8EDD3A}" destId="{AC61A9C8-A19D-4A84-8D77-2D2DAA759C1E}" srcOrd="0" destOrd="0" presId="urn:microsoft.com/office/officeart/2005/8/layout/vList6"/>
    <dgm:cxn modelId="{6A14165A-C652-483B-8F95-6F1D10321CB8}" type="presOf" srcId="{50226542-72C1-4378-B381-4A9D65FB0A35}" destId="{A3364ECF-68BE-40F6-AE04-FB044855FC49}" srcOrd="0" destOrd="3" presId="urn:microsoft.com/office/officeart/2005/8/layout/vList6"/>
    <dgm:cxn modelId="{21D37C6D-8077-490D-AC88-1311BF5AFB70}" type="presOf" srcId="{39171667-D7A8-4459-A241-72FC77B8425A}" destId="{A3364ECF-68BE-40F6-AE04-FB044855FC49}" srcOrd="0" destOrd="1" presId="urn:microsoft.com/office/officeart/2005/8/layout/vList6"/>
    <dgm:cxn modelId="{9B5827A2-8AB3-4533-89FA-6DFD4EB18E6D}" type="presOf" srcId="{E5BC607D-CDFC-4228-90BE-E71EEB07D657}" destId="{4243A480-8212-4CAB-9047-BD2126780F40}" srcOrd="0" destOrd="2" presId="urn:microsoft.com/office/officeart/2005/8/layout/vList6"/>
    <dgm:cxn modelId="{5F49B113-1E42-485B-811E-83EE0E39C2E0}" type="presOf" srcId="{D587CA22-3AE6-40E7-9663-436F67FBD6E8}" destId="{A3364ECF-68BE-40F6-AE04-FB044855FC49}" srcOrd="0" destOrd="2" presId="urn:microsoft.com/office/officeart/2005/8/layout/vList6"/>
    <dgm:cxn modelId="{129100B7-48D5-4684-AECF-B09267069C33}" srcId="{4CCD2550-BCA1-4C40-B70A-6ABD2D8EDD3A}" destId="{EA3EECE7-F808-42D7-9AF8-5CF33CD554C7}" srcOrd="0" destOrd="0" parTransId="{B0BD7AB2-9C5B-4126-873B-D0E680030907}" sibTransId="{B1607B59-7542-47E2-946E-D12FF14964AE}"/>
    <dgm:cxn modelId="{450E8F48-8093-4629-B4C5-CADC6CE16BCE}" srcId="{36C153CC-AAEE-461B-80ED-653DE47B2EC4}" destId="{D587CA22-3AE6-40E7-9663-436F67FBD6E8}" srcOrd="2" destOrd="0" parTransId="{A7BE8FEC-E4AB-4F9B-AAB6-90BAA86AD256}" sibTransId="{B5BE7E8E-EFD3-4903-9D4B-6A19148C061E}"/>
    <dgm:cxn modelId="{D785A77F-7B76-4C45-B12B-FA7ED7F7B272}" srcId="{36C153CC-AAEE-461B-80ED-653DE47B2EC4}" destId="{2058720B-504B-426F-AFD4-0CE403FF29D1}" srcOrd="0" destOrd="0" parTransId="{861A98AC-C4B8-4A1E-968E-B6143391F7ED}" sibTransId="{EA6BAE7D-F314-4C06-9572-4655B95D8C33}"/>
    <dgm:cxn modelId="{884DC2A2-936F-4BCE-8EBA-3621FA30C567}" srcId="{36C153CC-AAEE-461B-80ED-653DE47B2EC4}" destId="{39171667-D7A8-4459-A241-72FC77B8425A}" srcOrd="1" destOrd="0" parTransId="{3075DC29-8B3D-48C6-BBFB-0C435407F5DE}" sibTransId="{3B8838E5-B528-4E75-BD64-49F1B0F9CD57}"/>
    <dgm:cxn modelId="{F669398C-AC7E-4D7C-B803-3614F7AA5244}" type="presOf" srcId="{EA3EECE7-F808-42D7-9AF8-5CF33CD554C7}" destId="{55BB2732-3347-42F8-ADF4-F05B6A2BE658}" srcOrd="0" destOrd="0" presId="urn:microsoft.com/office/officeart/2005/8/layout/vList6"/>
    <dgm:cxn modelId="{6127EA82-8E86-486A-99A1-1DFA071C1ABB}" type="presOf" srcId="{5704F60C-E4EB-4B34-B983-69DEE65EB837}" destId="{4243A480-8212-4CAB-9047-BD2126780F40}" srcOrd="0" destOrd="1" presId="urn:microsoft.com/office/officeart/2005/8/layout/vList6"/>
    <dgm:cxn modelId="{A06DF853-106A-4363-8E4B-5225930CC919}" type="presOf" srcId="{2058720B-504B-426F-AFD4-0CE403FF29D1}" destId="{A3364ECF-68BE-40F6-AE04-FB044855FC49}" srcOrd="0" destOrd="0" presId="urn:microsoft.com/office/officeart/2005/8/layout/vList6"/>
    <dgm:cxn modelId="{C4A10A4A-C659-48B1-B350-23F9AA96DD91}" srcId="{36C153CC-AAEE-461B-80ED-653DE47B2EC4}" destId="{50226542-72C1-4378-B381-4A9D65FB0A35}" srcOrd="3" destOrd="0" parTransId="{B07574E7-B04B-4024-B476-E09C885D707E}" sibTransId="{B4C88462-476E-4B17-B54E-6990A053068E}"/>
    <dgm:cxn modelId="{1475EEA0-20F5-4C21-B0C6-14FFA7450A97}" type="presOf" srcId="{36C153CC-AAEE-461B-80ED-653DE47B2EC4}" destId="{5FEDC1A7-35F3-4640-B363-09CD6EDAF75A}" srcOrd="0" destOrd="0" presId="urn:microsoft.com/office/officeart/2005/8/layout/vList6"/>
    <dgm:cxn modelId="{68F41091-433B-4C91-B5C5-65D01D4FB9F8}" srcId="{EA3EECE7-F808-42D7-9AF8-5CF33CD554C7}" destId="{E5BC607D-CDFC-4228-90BE-E71EEB07D657}" srcOrd="2" destOrd="0" parTransId="{6ECA0D9C-451A-44AB-AFF0-843F871104A5}" sibTransId="{0529196A-61C4-4D55-9C45-8C4EB429B624}"/>
    <dgm:cxn modelId="{729F3802-D4C3-47A0-8152-10B3FF1F69C3}" type="presParOf" srcId="{AC61A9C8-A19D-4A84-8D77-2D2DAA759C1E}" destId="{DDA7AE5E-D399-4AFB-A127-0F2800DCB94E}" srcOrd="0" destOrd="0" presId="urn:microsoft.com/office/officeart/2005/8/layout/vList6"/>
    <dgm:cxn modelId="{6789E0AC-8643-4DB8-9E6E-1AB6D39BDDDC}" type="presParOf" srcId="{DDA7AE5E-D399-4AFB-A127-0F2800DCB94E}" destId="{55BB2732-3347-42F8-ADF4-F05B6A2BE658}" srcOrd="0" destOrd="0" presId="urn:microsoft.com/office/officeart/2005/8/layout/vList6"/>
    <dgm:cxn modelId="{84D5057A-5D2D-4528-82D5-600521B9F5B9}" type="presParOf" srcId="{DDA7AE5E-D399-4AFB-A127-0F2800DCB94E}" destId="{4243A480-8212-4CAB-9047-BD2126780F40}" srcOrd="1" destOrd="0" presId="urn:microsoft.com/office/officeart/2005/8/layout/vList6"/>
    <dgm:cxn modelId="{61C86810-665F-43BB-BD6B-6262547A47F0}" type="presParOf" srcId="{AC61A9C8-A19D-4A84-8D77-2D2DAA759C1E}" destId="{66523F8B-642C-419C-A979-95B303987A45}" srcOrd="1" destOrd="0" presId="urn:microsoft.com/office/officeart/2005/8/layout/vList6"/>
    <dgm:cxn modelId="{364D596F-AAD8-4DD2-B1FC-438229F23271}" type="presParOf" srcId="{AC61A9C8-A19D-4A84-8D77-2D2DAA759C1E}" destId="{96651290-53D4-4CF6-9868-94D39F1F0540}" srcOrd="2" destOrd="0" presId="urn:microsoft.com/office/officeart/2005/8/layout/vList6"/>
    <dgm:cxn modelId="{3917B4B2-97C6-4916-8BF5-87E8CD7FF6B4}" type="presParOf" srcId="{96651290-53D4-4CF6-9868-94D39F1F0540}" destId="{5FEDC1A7-35F3-4640-B363-09CD6EDAF75A}" srcOrd="0" destOrd="0" presId="urn:microsoft.com/office/officeart/2005/8/layout/vList6"/>
    <dgm:cxn modelId="{F9EB0A53-E42D-4777-A2B9-B4EBC3E11D7A}" type="presParOf" srcId="{96651290-53D4-4CF6-9868-94D39F1F0540}" destId="{A3364ECF-68BE-40F6-AE04-FB044855FC49}" srcOrd="1" destOrd="0" presId="urn:microsoft.com/office/officeart/2005/8/layout/v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43A480-8212-4CAB-9047-BD2126780F40}">
      <dsp:nvSpPr>
        <dsp:cNvPr id="0" name=""/>
        <dsp:cNvSpPr/>
      </dsp:nvSpPr>
      <dsp:spPr>
        <a:xfrm>
          <a:off x="2896942" y="1601568"/>
          <a:ext cx="5486407" cy="1665219"/>
        </a:xfrm>
        <a:prstGeom prst="rightArrow">
          <a:avLst>
            <a:gd name="adj1" fmla="val 75000"/>
            <a:gd name="adj2" fmla="val 50000"/>
          </a:avLst>
        </a:prstGeom>
        <a:solidFill>
          <a:schemeClr val="accent3">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a:outerShdw blurRad="50800" dist="38100" dir="8100000" algn="tr"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00075">
            <a:lnSpc>
              <a:spcPct val="90000"/>
            </a:lnSpc>
            <a:spcBef>
              <a:spcPct val="0"/>
            </a:spcBef>
            <a:spcAft>
              <a:spcPct val="15000"/>
            </a:spcAft>
            <a:buChar char="••"/>
          </a:pPr>
          <a:endParaRPr lang="en-US" sz="1350" kern="1200" dirty="0">
            <a:latin typeface="Arial" panose="020B0604020202020204" pitchFamily="34" charset="0"/>
            <a:cs typeface="Arial" panose="020B0604020202020204" pitchFamily="34" charset="0"/>
          </a:endParaRPr>
        </a:p>
        <a:p>
          <a:pPr marL="114300" lvl="1" indent="-114300" algn="l" defTabSz="600075">
            <a:lnSpc>
              <a:spcPct val="90000"/>
            </a:lnSpc>
            <a:spcBef>
              <a:spcPct val="0"/>
            </a:spcBef>
            <a:spcAft>
              <a:spcPct val="15000"/>
            </a:spcAft>
            <a:buChar char="••"/>
          </a:pPr>
          <a:r>
            <a:rPr lang="en-US" sz="1350" kern="1200" dirty="0" smtClean="0">
              <a:latin typeface="Arial" panose="020B0604020202020204" pitchFamily="34" charset="0"/>
              <a:cs typeface="Arial" panose="020B0604020202020204" pitchFamily="34" charset="0"/>
            </a:rPr>
            <a:t>If employers do not offer health coverage to at least 95% of their full-time employees (and their dependents) that meets the affordability standard and  the minimum value standard, they may be subject to an Employer Shared Responsibility Payment  </a:t>
          </a:r>
          <a:endParaRPr lang="en-US" sz="1350" kern="1200" dirty="0">
            <a:latin typeface="Arial" panose="020B0604020202020204" pitchFamily="34" charset="0"/>
            <a:cs typeface="Arial" panose="020B0604020202020204" pitchFamily="34" charset="0"/>
          </a:endParaRPr>
        </a:p>
        <a:p>
          <a:pPr marL="114300" lvl="1" indent="-114300" algn="l" defTabSz="600075">
            <a:lnSpc>
              <a:spcPct val="90000"/>
            </a:lnSpc>
            <a:spcBef>
              <a:spcPct val="0"/>
            </a:spcBef>
            <a:spcAft>
              <a:spcPct val="15000"/>
            </a:spcAft>
            <a:buChar char="••"/>
          </a:pPr>
          <a:endParaRPr lang="en-US" sz="1350" kern="1200" dirty="0">
            <a:latin typeface="Arial" panose="020B0604020202020204" pitchFamily="34" charset="0"/>
            <a:cs typeface="Arial" panose="020B0604020202020204" pitchFamily="34" charset="0"/>
          </a:endParaRPr>
        </a:p>
      </dsp:txBody>
      <dsp:txXfrm>
        <a:off x="2896942" y="1809720"/>
        <a:ext cx="4861950" cy="1248915"/>
      </dsp:txXfrm>
    </dsp:sp>
    <dsp:sp modelId="{55BB2732-3347-42F8-ADF4-F05B6A2BE658}">
      <dsp:nvSpPr>
        <dsp:cNvPr id="0" name=""/>
        <dsp:cNvSpPr/>
      </dsp:nvSpPr>
      <dsp:spPr>
        <a:xfrm>
          <a:off x="47273" y="1817418"/>
          <a:ext cx="2652395" cy="1283741"/>
        </a:xfrm>
        <a:prstGeom prst="roundRect">
          <a:avLst/>
        </a:prstGeom>
        <a:solidFill>
          <a:srgbClr val="209BDE"/>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02354C"/>
              </a:solidFill>
              <a:latin typeface="Arial" panose="020B0604020202020204" pitchFamily="34" charset="0"/>
              <a:cs typeface="Arial" panose="020B0604020202020204" pitchFamily="34" charset="0"/>
            </a:rPr>
            <a:t>REQUIRED</a:t>
          </a:r>
          <a:r>
            <a:rPr lang="en-US" sz="2000" b="0" kern="1200" dirty="0" smtClean="0">
              <a:latin typeface="Arial" panose="020B0604020202020204" pitchFamily="34" charset="0"/>
              <a:cs typeface="Arial" panose="020B0604020202020204" pitchFamily="34" charset="0"/>
            </a:rPr>
            <a:t/>
          </a:r>
          <a:br>
            <a:rPr lang="en-US" sz="2000" b="0" kern="1200" dirty="0" smtClean="0">
              <a:latin typeface="Arial" panose="020B0604020202020204" pitchFamily="34" charset="0"/>
              <a:cs typeface="Arial" panose="020B0604020202020204" pitchFamily="34" charset="0"/>
            </a:rPr>
          </a:br>
          <a:r>
            <a:rPr lang="en-US" sz="2000" b="0" kern="1200" dirty="0" smtClean="0">
              <a:solidFill>
                <a:schemeClr val="bg1"/>
              </a:solidFill>
              <a:latin typeface="Arial" panose="020B0604020202020204" pitchFamily="34" charset="0"/>
              <a:cs typeface="Arial" panose="020B0604020202020204" pitchFamily="34" charset="0"/>
            </a:rPr>
            <a:t>50 or MORE Full-Time and  FTE Employees</a:t>
          </a:r>
          <a:endParaRPr lang="en-US" sz="2000" b="0" kern="1200" dirty="0">
            <a:solidFill>
              <a:schemeClr val="bg1"/>
            </a:solidFill>
            <a:latin typeface="Arial" panose="020B0604020202020204" pitchFamily="34" charset="0"/>
            <a:cs typeface="Arial" panose="020B0604020202020204" pitchFamily="34" charset="0"/>
          </a:endParaRPr>
        </a:p>
      </dsp:txBody>
      <dsp:txXfrm>
        <a:off x="109940" y="1880085"/>
        <a:ext cx="2527061" cy="1158407"/>
      </dsp:txXfrm>
    </dsp:sp>
    <dsp:sp modelId="{A3364ECF-68BE-40F6-AE04-FB044855FC49}">
      <dsp:nvSpPr>
        <dsp:cNvPr id="0" name=""/>
        <dsp:cNvSpPr/>
      </dsp:nvSpPr>
      <dsp:spPr>
        <a:xfrm>
          <a:off x="2986999" y="81664"/>
          <a:ext cx="5373692" cy="1527435"/>
        </a:xfrm>
        <a:prstGeom prst="rightArrow">
          <a:avLst>
            <a:gd name="adj1" fmla="val 75000"/>
            <a:gd name="adj2" fmla="val 50000"/>
          </a:avLst>
        </a:prstGeom>
        <a:solidFill>
          <a:schemeClr val="accent3">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a:outerShdw blurRad="50800" dist="38100" dir="8100000" algn="tr"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00075">
            <a:lnSpc>
              <a:spcPct val="90000"/>
            </a:lnSpc>
            <a:spcBef>
              <a:spcPct val="0"/>
            </a:spcBef>
            <a:spcAft>
              <a:spcPct val="15000"/>
            </a:spcAft>
            <a:buChar char="••"/>
          </a:pPr>
          <a:endParaRPr lang="en-US" sz="1350" kern="1200" dirty="0">
            <a:latin typeface="Arial" panose="020B0604020202020204" pitchFamily="34" charset="0"/>
            <a:cs typeface="Arial" panose="020B0604020202020204" pitchFamily="34" charset="0"/>
          </a:endParaRPr>
        </a:p>
        <a:p>
          <a:pPr marL="114300" lvl="1" indent="-114300" algn="l" defTabSz="600075">
            <a:lnSpc>
              <a:spcPct val="90000"/>
            </a:lnSpc>
            <a:spcBef>
              <a:spcPct val="0"/>
            </a:spcBef>
            <a:spcAft>
              <a:spcPct val="15000"/>
            </a:spcAft>
            <a:buChar char="••"/>
          </a:pPr>
          <a:r>
            <a:rPr lang="en-US" sz="1350" kern="1200" dirty="0">
              <a:latin typeface="Arial" panose="020B0604020202020204" pitchFamily="34" charset="0"/>
              <a:cs typeface="Arial" panose="020B0604020202020204" pitchFamily="34" charset="0"/>
            </a:rPr>
            <a:t>Employers with fewer than 50 full time and full-time equivalent (FTE) employees are not subject to the Employer Shared Responsibility Payment provisions.  </a:t>
          </a:r>
          <a:endParaRPr lang="en-US" sz="1350" kern="1200" dirty="0">
            <a:latin typeface="Arial" panose="020B0604020202020204" pitchFamily="34" charset="0"/>
            <a:cs typeface="Arial" panose="020B0604020202020204" pitchFamily="34" charset="0"/>
          </a:endParaRPr>
        </a:p>
        <a:p>
          <a:pPr marL="114300" lvl="1" indent="-114300" algn="l" defTabSz="600075">
            <a:lnSpc>
              <a:spcPct val="90000"/>
            </a:lnSpc>
            <a:spcBef>
              <a:spcPct val="0"/>
            </a:spcBef>
            <a:spcAft>
              <a:spcPct val="15000"/>
            </a:spcAft>
            <a:buChar char="••"/>
          </a:pPr>
          <a:r>
            <a:rPr lang="en-US" sz="1350" kern="1200" dirty="0">
              <a:latin typeface="Arial" panose="020B0604020202020204" pitchFamily="34" charset="0"/>
              <a:cs typeface="Arial" panose="020B0604020202020204" pitchFamily="34" charset="0"/>
            </a:rPr>
            <a:t>If they choose not to offer health coverage to their full-time employees (and their dependents), they will not be assessed an Employer Shared Responsibility Payment</a:t>
          </a:r>
          <a:endParaRPr lang="en-US" sz="1350" kern="1200" dirty="0">
            <a:latin typeface="Arial" panose="020B0604020202020204" pitchFamily="34" charset="0"/>
            <a:cs typeface="Arial" panose="020B0604020202020204" pitchFamily="34" charset="0"/>
          </a:endParaRPr>
        </a:p>
        <a:p>
          <a:pPr marL="114300" lvl="1" indent="-114300" algn="l" defTabSz="600075">
            <a:lnSpc>
              <a:spcPct val="90000"/>
            </a:lnSpc>
            <a:spcBef>
              <a:spcPct val="0"/>
            </a:spcBef>
            <a:spcAft>
              <a:spcPct val="15000"/>
            </a:spcAft>
            <a:buChar char="••"/>
          </a:pPr>
          <a:endParaRPr lang="en-US" sz="1350" kern="1200" dirty="0">
            <a:latin typeface="Arial" panose="020B0604020202020204" pitchFamily="34" charset="0"/>
            <a:cs typeface="Arial" panose="020B0604020202020204" pitchFamily="34" charset="0"/>
          </a:endParaRPr>
        </a:p>
      </dsp:txBody>
      <dsp:txXfrm>
        <a:off x="2986999" y="272593"/>
        <a:ext cx="4800904" cy="1145577"/>
      </dsp:txXfrm>
    </dsp:sp>
    <dsp:sp modelId="{5FEDC1A7-35F3-4640-B363-09CD6EDAF75A}">
      <dsp:nvSpPr>
        <dsp:cNvPr id="0" name=""/>
        <dsp:cNvSpPr/>
      </dsp:nvSpPr>
      <dsp:spPr>
        <a:xfrm>
          <a:off x="135967" y="179634"/>
          <a:ext cx="2631520" cy="1353815"/>
        </a:xfrm>
        <a:prstGeom prst="roundRect">
          <a:avLst/>
        </a:prstGeom>
        <a:solidFill>
          <a:srgbClr val="209BDE"/>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02354C"/>
              </a:solidFill>
              <a:latin typeface="Arial" panose="020B0604020202020204" pitchFamily="34" charset="0"/>
              <a:cs typeface="Arial" panose="020B0604020202020204" pitchFamily="34" charset="0"/>
            </a:rPr>
            <a:t>NOT REQUIRED</a:t>
          </a:r>
          <a:r>
            <a:rPr lang="en-US" sz="2500" b="1" kern="1200" dirty="0" smtClean="0">
              <a:latin typeface="Arial" panose="020B0604020202020204" pitchFamily="34" charset="0"/>
              <a:cs typeface="Arial" panose="020B0604020202020204" pitchFamily="34" charset="0"/>
            </a:rPr>
            <a:t/>
          </a:r>
          <a:br>
            <a:rPr lang="en-US" sz="2500" b="1" kern="1200" dirty="0" smtClean="0">
              <a:latin typeface="Arial" panose="020B0604020202020204" pitchFamily="34" charset="0"/>
              <a:cs typeface="Arial" panose="020B0604020202020204" pitchFamily="34" charset="0"/>
            </a:rPr>
          </a:br>
          <a:r>
            <a:rPr lang="en-US" sz="2000" b="0" kern="1200" dirty="0" smtClean="0">
              <a:solidFill>
                <a:schemeClr val="bg1"/>
              </a:solidFill>
              <a:latin typeface="Arial" panose="020B0604020202020204" pitchFamily="34" charset="0"/>
              <a:cs typeface="Arial" panose="020B0604020202020204" pitchFamily="34" charset="0"/>
            </a:rPr>
            <a:t>FEWER THAN 50 Full-Time and FTE Employees</a:t>
          </a:r>
          <a:endParaRPr lang="en-US" sz="2000" b="0" kern="1200" dirty="0">
            <a:solidFill>
              <a:schemeClr val="bg1"/>
            </a:solidFill>
            <a:latin typeface="Arial" panose="020B0604020202020204" pitchFamily="34" charset="0"/>
            <a:cs typeface="Arial" panose="020B0604020202020204" pitchFamily="34" charset="0"/>
          </a:endParaRPr>
        </a:p>
      </dsp:txBody>
      <dsp:txXfrm>
        <a:off x="202055" y="245722"/>
        <a:ext cx="2499344" cy="1221639"/>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898102" y="0"/>
            <a:ext cx="2982119" cy="466434"/>
          </a:xfrm>
          <a:prstGeom prst="rect">
            <a:avLst/>
          </a:prstGeom>
        </p:spPr>
        <p:txBody>
          <a:bodyPr vert="horz" lIns="93177" tIns="46589" rIns="93177" bIns="46589" rtlCol="0"/>
          <a:lstStyle>
            <a:lvl1pPr algn="r">
              <a:defRPr sz="1200"/>
            </a:lvl1pPr>
          </a:lstStyle>
          <a:p>
            <a:fld id="{D89FAB11-F12F-4AA2-BBF8-95E7C86076BA}" type="datetimeFigureOut">
              <a:rPr lang="en-US" smtClean="0"/>
              <a:t>10/21/2016</a:t>
            </a:fld>
            <a:endParaRPr lang="en-US" dirty="0"/>
          </a:p>
        </p:txBody>
      </p:sp>
      <p:sp>
        <p:nvSpPr>
          <p:cNvPr id="4" name="Footer Placeholder 3"/>
          <p:cNvSpPr>
            <a:spLocks noGrp="1"/>
          </p:cNvSpPr>
          <p:nvPr>
            <p:ph type="ftr" sz="quarter" idx="2"/>
          </p:nvPr>
        </p:nvSpPr>
        <p:spPr>
          <a:xfrm>
            <a:off x="0" y="8829968"/>
            <a:ext cx="2982119"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98102" y="8829968"/>
            <a:ext cx="2982119" cy="466433"/>
          </a:xfrm>
          <a:prstGeom prst="rect">
            <a:avLst/>
          </a:prstGeom>
        </p:spPr>
        <p:txBody>
          <a:bodyPr vert="horz" lIns="93177" tIns="46589" rIns="93177" bIns="46589" rtlCol="0" anchor="b"/>
          <a:lstStyle>
            <a:lvl1pPr algn="r">
              <a:defRPr sz="1200"/>
            </a:lvl1pPr>
          </a:lstStyle>
          <a:p>
            <a:fld id="{8F267028-00BA-4172-BA01-D633450528AD}" type="slidenum">
              <a:rPr lang="en-US" smtClean="0"/>
              <a:t>‹#›</a:t>
            </a:fld>
            <a:endParaRPr lang="en-US" dirty="0"/>
          </a:p>
        </p:txBody>
      </p:sp>
    </p:spTree>
    <p:extLst>
      <p:ext uri="{BB962C8B-B14F-4D97-AF65-F5344CB8AC3E}">
        <p14:creationId xmlns:p14="http://schemas.microsoft.com/office/powerpoint/2010/main" val="828152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898102" y="0"/>
            <a:ext cx="2982119" cy="466434"/>
          </a:xfrm>
          <a:prstGeom prst="rect">
            <a:avLst/>
          </a:prstGeom>
        </p:spPr>
        <p:txBody>
          <a:bodyPr vert="horz" lIns="93177" tIns="46589" rIns="93177" bIns="46589" rtlCol="0"/>
          <a:lstStyle>
            <a:lvl1pPr algn="r">
              <a:defRPr sz="1200"/>
            </a:lvl1pPr>
          </a:lstStyle>
          <a:p>
            <a:fld id="{1A1FD244-DF3F-46DF-B424-64FEDE64CC88}" type="datetimeFigureOut">
              <a:rPr lang="en-US" smtClean="0"/>
              <a:t>10/21/2016</a:t>
            </a:fld>
            <a:endParaRPr lang="en-US" dirty="0"/>
          </a:p>
        </p:txBody>
      </p:sp>
      <p:sp>
        <p:nvSpPr>
          <p:cNvPr id="4" name="Slide Image Placeholder 3"/>
          <p:cNvSpPr>
            <a:spLocks noGrp="1" noRot="1" noChangeAspect="1"/>
          </p:cNvSpPr>
          <p:nvPr>
            <p:ph type="sldImg" idx="2"/>
          </p:nvPr>
        </p:nvSpPr>
        <p:spPr>
          <a:xfrm>
            <a:off x="1350963" y="1162050"/>
            <a:ext cx="4179887"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688182" y="4473892"/>
            <a:ext cx="550545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8"/>
            <a:ext cx="2982119"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98102" y="8829968"/>
            <a:ext cx="2982119" cy="466433"/>
          </a:xfrm>
          <a:prstGeom prst="rect">
            <a:avLst/>
          </a:prstGeom>
        </p:spPr>
        <p:txBody>
          <a:bodyPr vert="horz" lIns="93177" tIns="46589" rIns="93177" bIns="46589" rtlCol="0" anchor="b"/>
          <a:lstStyle>
            <a:lvl1pPr algn="r">
              <a:defRPr sz="1200"/>
            </a:lvl1pPr>
          </a:lstStyle>
          <a:p>
            <a:fld id="{34CF45E3-81CD-4A30-BE3D-CD247F19EFE8}" type="slidenum">
              <a:rPr lang="en-US" smtClean="0"/>
              <a:t>‹#›</a:t>
            </a:fld>
            <a:endParaRPr lang="en-US" dirty="0"/>
          </a:p>
        </p:txBody>
      </p:sp>
    </p:spTree>
    <p:extLst>
      <p:ext uri="{BB962C8B-B14F-4D97-AF65-F5344CB8AC3E}">
        <p14:creationId xmlns:p14="http://schemas.microsoft.com/office/powerpoint/2010/main" val="303620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63DEF-EB64-4934-94D7-FD7BBA019E2B}" type="slidenum">
              <a:rPr lang="en-US" smtClean="0"/>
              <a:t>3</a:t>
            </a:fld>
            <a:endParaRPr lang="en-US" dirty="0"/>
          </a:p>
        </p:txBody>
      </p:sp>
    </p:spTree>
    <p:extLst>
      <p:ext uri="{BB962C8B-B14F-4D97-AF65-F5344CB8AC3E}">
        <p14:creationId xmlns:p14="http://schemas.microsoft.com/office/powerpoint/2010/main" val="3044584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63DEF-EB64-4934-94D7-FD7BBA019E2B}"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22613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63DEF-EB64-4934-94D7-FD7BBA019E2B}"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846511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898A01-842B-0042-9AB7-55364486B929}" type="slidenum">
              <a:rPr lang="en-US" smtClean="0"/>
              <a:pPr/>
              <a:t>22</a:t>
            </a:fld>
            <a:endParaRPr lang="en-US" dirty="0"/>
          </a:p>
        </p:txBody>
      </p:sp>
    </p:spTree>
    <p:extLst>
      <p:ext uri="{BB962C8B-B14F-4D97-AF65-F5344CB8AC3E}">
        <p14:creationId xmlns:p14="http://schemas.microsoft.com/office/powerpoint/2010/main" val="1428326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63DEF-EB64-4934-94D7-FD7BBA019E2B}"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14162803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63DEF-EB64-4934-94D7-FD7BBA019E2B}"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2292097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63DEF-EB64-4934-94D7-FD7BBA019E2B}"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946805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63DEF-EB64-4934-94D7-FD7BBA019E2B}" type="slidenum">
              <a:rPr lang="en-US" smtClean="0"/>
              <a:t>4</a:t>
            </a:fld>
            <a:endParaRPr lang="en-US" dirty="0"/>
          </a:p>
        </p:txBody>
      </p:sp>
    </p:spTree>
    <p:extLst>
      <p:ext uri="{BB962C8B-B14F-4D97-AF65-F5344CB8AC3E}">
        <p14:creationId xmlns:p14="http://schemas.microsoft.com/office/powerpoint/2010/main" val="2519633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63DEF-EB64-4934-94D7-FD7BBA019E2B}"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024934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1DDFE0-4245-4E77-9397-49E306959DA4}" type="slidenum">
              <a:rPr lang="en-US" smtClean="0"/>
              <a:pPr/>
              <a:t>6</a:t>
            </a:fld>
            <a:endParaRPr lang="en-US" dirty="0"/>
          </a:p>
        </p:txBody>
      </p:sp>
    </p:spTree>
    <p:extLst>
      <p:ext uri="{BB962C8B-B14F-4D97-AF65-F5344CB8AC3E}">
        <p14:creationId xmlns:p14="http://schemas.microsoft.com/office/powerpoint/2010/main" val="1972968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1DDFE0-4245-4E77-9397-49E306959DA4}" type="slidenum">
              <a:rPr lang="en-US" smtClean="0"/>
              <a:pPr/>
              <a:t>7</a:t>
            </a:fld>
            <a:endParaRPr lang="en-US" dirty="0"/>
          </a:p>
        </p:txBody>
      </p:sp>
    </p:spTree>
    <p:extLst>
      <p:ext uri="{BB962C8B-B14F-4D97-AF65-F5344CB8AC3E}">
        <p14:creationId xmlns:p14="http://schemas.microsoft.com/office/powerpoint/2010/main" val="1178474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63DEF-EB64-4934-94D7-FD7BBA019E2B}" type="slidenum">
              <a:rPr lang="en-US" smtClean="0"/>
              <a:t>8</a:t>
            </a:fld>
            <a:endParaRPr lang="en-US" dirty="0"/>
          </a:p>
        </p:txBody>
      </p:sp>
    </p:spTree>
    <p:extLst>
      <p:ext uri="{BB962C8B-B14F-4D97-AF65-F5344CB8AC3E}">
        <p14:creationId xmlns:p14="http://schemas.microsoft.com/office/powerpoint/2010/main" val="4041006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63DEF-EB64-4934-94D7-FD7BBA019E2B}"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065395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63DEF-EB64-4934-94D7-FD7BBA019E2B}"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25551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63DEF-EB64-4934-94D7-FD7BBA019E2B}"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42065936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 name="Picture 9"/>
          <p:cNvPicPr/>
          <p:nvPr userDrawn="1"/>
        </p:nvPicPr>
        <p:blipFill rotWithShape="1">
          <a:blip r:embed="rId2">
            <a:extLst>
              <a:ext uri="{28A0092B-C50C-407E-A947-70E740481C1C}">
                <a14:useLocalDpi xmlns:a14="http://schemas.microsoft.com/office/drawing/2010/main" val="0"/>
              </a:ext>
            </a:extLst>
          </a:blip>
          <a:srcRect t="-1921" b="-3"/>
          <a:stretch/>
        </p:blipFill>
        <p:spPr bwMode="auto">
          <a:xfrm>
            <a:off x="0" y="-159656"/>
            <a:ext cx="9144000" cy="7003144"/>
          </a:xfrm>
          <a:prstGeom prst="rect">
            <a:avLst/>
          </a:prstGeom>
          <a:ln>
            <a:noFill/>
          </a:ln>
          <a:extLst>
            <a:ext uri="{53640926-AAD7-44D8-BBD7-CCE9431645EC}">
              <a14:shadowObscured xmlns:a14="http://schemas.microsoft.com/office/drawing/2010/main"/>
            </a:ext>
          </a:extLst>
        </p:spPr>
      </p:pic>
      <p:sp>
        <p:nvSpPr>
          <p:cNvPr id="2" name="Title 1"/>
          <p:cNvSpPr>
            <a:spLocks noGrp="1"/>
          </p:cNvSpPr>
          <p:nvPr>
            <p:ph type="ctrTitle"/>
          </p:nvPr>
        </p:nvSpPr>
        <p:spPr>
          <a:xfrm>
            <a:off x="685800" y="1122363"/>
            <a:ext cx="7772400" cy="2387600"/>
          </a:xfrm>
        </p:spPr>
        <p:txBody>
          <a:bodyPr anchor="b">
            <a:normAutofit/>
          </a:bodyPr>
          <a:lstStyle>
            <a:lvl1pPr algn="l">
              <a:defRPr sz="4000" b="1">
                <a:solidFill>
                  <a:srgbClr val="209BDE"/>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D4A55D-D6EA-47DB-AFDC-3319C8657813}" type="datetime1">
              <a:rPr lang="en-US" smtClean="0"/>
              <a:t>10/21/2016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CA87AA-2568-400D-B3BF-28B9A5B3F4FB}" type="slidenum">
              <a:rPr lang="en-US" smtClean="0"/>
              <a:t>‹#›</a:t>
            </a:fld>
            <a:endParaRPr lang="en-US" dirty="0"/>
          </a:p>
        </p:txBody>
      </p:sp>
      <p:pic>
        <p:nvPicPr>
          <p:cNvPr id="9" name="Picture 8"/>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457950" y="6192314"/>
            <a:ext cx="2363623" cy="601732"/>
          </a:xfrm>
          <a:prstGeom prst="rect">
            <a:avLst/>
          </a:prstGeom>
        </p:spPr>
      </p:pic>
    </p:spTree>
    <p:extLst>
      <p:ext uri="{BB962C8B-B14F-4D97-AF65-F5344CB8AC3E}">
        <p14:creationId xmlns:p14="http://schemas.microsoft.com/office/powerpoint/2010/main" val="265131936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536242-F4C1-40F6-9AA8-99D4E1B15A63}" type="datetime1">
              <a:rPr lang="en-US" smtClean="0"/>
              <a:t>10/21/2016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CA87AA-2568-400D-B3BF-28B9A5B3F4FB}" type="slidenum">
              <a:rPr lang="en-US" smtClean="0"/>
              <a:t>‹#›</a:t>
            </a:fld>
            <a:endParaRPr lang="en-US" dirty="0"/>
          </a:p>
        </p:txBody>
      </p:sp>
    </p:spTree>
    <p:extLst>
      <p:ext uri="{BB962C8B-B14F-4D97-AF65-F5344CB8AC3E}">
        <p14:creationId xmlns:p14="http://schemas.microsoft.com/office/powerpoint/2010/main" val="4167201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A2A1CE-62E9-4FA5-8A87-A193725CD1E6}" type="datetime1">
              <a:rPr lang="en-US" smtClean="0"/>
              <a:t>10/21/2016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CA87AA-2568-400D-B3BF-28B9A5B3F4FB}" type="slidenum">
              <a:rPr lang="en-US" smtClean="0"/>
              <a:t>‹#›</a:t>
            </a:fld>
            <a:endParaRPr lang="en-US" dirty="0"/>
          </a:p>
        </p:txBody>
      </p:sp>
    </p:spTree>
    <p:extLst>
      <p:ext uri="{BB962C8B-B14F-4D97-AF65-F5344CB8AC3E}">
        <p14:creationId xmlns:p14="http://schemas.microsoft.com/office/powerpoint/2010/main" val="250487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MS content2">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1417638"/>
          </a:xfrm>
          <a:prstGeom prst="rect">
            <a:avLst/>
          </a:prstGeom>
          <a:solidFill>
            <a:srgbClr val="084A9C"/>
          </a:solidFill>
          <a:effectLst>
            <a:outerShdw dist="76200" dir="5640000" algn="tl" rotWithShape="0">
              <a:srgbClr val="FFD004"/>
            </a:outerShdw>
          </a:effectLst>
        </p:spPr>
        <p:txBody>
          <a:bodyPr/>
          <a:lstStyle>
            <a:lvl1pPr>
              <a:defRPr>
                <a:solidFill>
                  <a:schemeClr val="bg1"/>
                </a:solidFill>
              </a:defRPr>
            </a:lvl1pPr>
          </a:lstStyle>
          <a:p>
            <a:r>
              <a:rPr lang="en-US" smtClean="0"/>
              <a:t>Click to edit Master title style</a:t>
            </a:r>
            <a:endParaRPr lang="en-US" dirty="0"/>
          </a:p>
        </p:txBody>
      </p:sp>
      <p:sp>
        <p:nvSpPr>
          <p:cNvPr id="6" name="Content Placeholder 2"/>
          <p:cNvSpPr>
            <a:spLocks noGrp="1"/>
          </p:cNvSpPr>
          <p:nvPr>
            <p:ph idx="1"/>
          </p:nvPr>
        </p:nvSpPr>
        <p:spPr>
          <a:xfrm>
            <a:off x="457200" y="1828804"/>
            <a:ext cx="8229600" cy="4297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8469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grpSp>
        <p:nvGrpSpPr>
          <p:cNvPr id="9" name="Group 8"/>
          <p:cNvGrpSpPr/>
          <p:nvPr/>
        </p:nvGrpSpPr>
        <p:grpSpPr>
          <a:xfrm>
            <a:off x="-12698" y="1"/>
            <a:ext cx="9156700" cy="3309056"/>
            <a:chOff x="-2035" y="0"/>
            <a:chExt cx="9184132" cy="3309056"/>
          </a:xfrm>
        </p:grpSpPr>
        <p:sp>
          <p:nvSpPr>
            <p:cNvPr id="10" name="Freeform 9"/>
            <p:cNvSpPr/>
            <p:nvPr userDrawn="1"/>
          </p:nvSpPr>
          <p:spPr>
            <a:xfrm>
              <a:off x="-2035" y="0"/>
              <a:ext cx="9184132" cy="2438400"/>
            </a:xfrm>
            <a:custGeom>
              <a:avLst/>
              <a:gdLst>
                <a:gd name="connsiteX0" fmla="*/ 12700 w 9169400"/>
                <a:gd name="connsiteY0" fmla="*/ 0 h 952500"/>
                <a:gd name="connsiteX1" fmla="*/ 9156700 w 9169400"/>
                <a:gd name="connsiteY1" fmla="*/ 0 h 952500"/>
                <a:gd name="connsiteX2" fmla="*/ 9169400 w 9169400"/>
                <a:gd name="connsiteY2" fmla="*/ 952500 h 952500"/>
                <a:gd name="connsiteX3" fmla="*/ 0 w 9169400"/>
                <a:gd name="connsiteY3" fmla="*/ 952500 h 952500"/>
                <a:gd name="connsiteX4" fmla="*/ 12700 w 9169400"/>
                <a:gd name="connsiteY4" fmla="*/ 0 h 952500"/>
                <a:gd name="connsiteX0" fmla="*/ 12700 w 9169400"/>
                <a:gd name="connsiteY0" fmla="*/ 0 h 952500"/>
                <a:gd name="connsiteX1" fmla="*/ 9156700 w 9169400"/>
                <a:gd name="connsiteY1" fmla="*/ 0 h 952500"/>
                <a:gd name="connsiteX2" fmla="*/ 9169400 w 9169400"/>
                <a:gd name="connsiteY2" fmla="*/ 952500 h 952500"/>
                <a:gd name="connsiteX3" fmla="*/ 0 w 9169400"/>
                <a:gd name="connsiteY3" fmla="*/ 952500 h 952500"/>
                <a:gd name="connsiteX4" fmla="*/ 12700 w 9169400"/>
                <a:gd name="connsiteY4" fmla="*/ 0 h 952500"/>
                <a:gd name="connsiteX0" fmla="*/ 12700 w 9169400"/>
                <a:gd name="connsiteY0" fmla="*/ 0 h 952500"/>
                <a:gd name="connsiteX1" fmla="*/ 9156700 w 9169400"/>
                <a:gd name="connsiteY1" fmla="*/ 0 h 952500"/>
                <a:gd name="connsiteX2" fmla="*/ 9169400 w 9169400"/>
                <a:gd name="connsiteY2" fmla="*/ 892969 h 952500"/>
                <a:gd name="connsiteX3" fmla="*/ 0 w 9169400"/>
                <a:gd name="connsiteY3" fmla="*/ 952500 h 952500"/>
                <a:gd name="connsiteX4" fmla="*/ 12700 w 9169400"/>
                <a:gd name="connsiteY4" fmla="*/ 0 h 952500"/>
                <a:gd name="connsiteX0" fmla="*/ 12700 w 9169400"/>
                <a:gd name="connsiteY0" fmla="*/ 0 h 952500"/>
                <a:gd name="connsiteX1" fmla="*/ 9156700 w 9169400"/>
                <a:gd name="connsiteY1" fmla="*/ 0 h 952500"/>
                <a:gd name="connsiteX2" fmla="*/ 9169400 w 9169400"/>
                <a:gd name="connsiteY2" fmla="*/ 892969 h 952500"/>
                <a:gd name="connsiteX3" fmla="*/ 0 w 9169400"/>
                <a:gd name="connsiteY3" fmla="*/ 952500 h 952500"/>
                <a:gd name="connsiteX4" fmla="*/ 12700 w 9169400"/>
                <a:gd name="connsiteY4" fmla="*/ 0 h 952500"/>
                <a:gd name="connsiteX0" fmla="*/ 12700 w 9169400"/>
                <a:gd name="connsiteY0" fmla="*/ 0 h 952500"/>
                <a:gd name="connsiteX1" fmla="*/ 9156700 w 9169400"/>
                <a:gd name="connsiteY1" fmla="*/ 0 h 952500"/>
                <a:gd name="connsiteX2" fmla="*/ 9169400 w 9169400"/>
                <a:gd name="connsiteY2" fmla="*/ 892969 h 952500"/>
                <a:gd name="connsiteX3" fmla="*/ 0 w 9169400"/>
                <a:gd name="connsiteY3" fmla="*/ 952500 h 952500"/>
                <a:gd name="connsiteX4" fmla="*/ 12700 w 9169400"/>
                <a:gd name="connsiteY4" fmla="*/ 0 h 952500"/>
                <a:gd name="connsiteX0" fmla="*/ 12700 w 9169400"/>
                <a:gd name="connsiteY0" fmla="*/ 0 h 952500"/>
                <a:gd name="connsiteX1" fmla="*/ 9156700 w 9169400"/>
                <a:gd name="connsiteY1" fmla="*/ 0 h 952500"/>
                <a:gd name="connsiteX2" fmla="*/ 9169400 w 9169400"/>
                <a:gd name="connsiteY2" fmla="*/ 892969 h 952500"/>
                <a:gd name="connsiteX3" fmla="*/ 0 w 9169400"/>
                <a:gd name="connsiteY3" fmla="*/ 952500 h 952500"/>
                <a:gd name="connsiteX4" fmla="*/ 12700 w 9169400"/>
                <a:gd name="connsiteY4" fmla="*/ 0 h 952500"/>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9169400" h="952500">
                  <a:moveTo>
                    <a:pt x="12700" y="0"/>
                  </a:moveTo>
                  <a:lnTo>
                    <a:pt x="9156700" y="0"/>
                  </a:lnTo>
                  <a:lnTo>
                    <a:pt x="9169400" y="892969"/>
                  </a:lnTo>
                  <a:cubicBezTo>
                    <a:pt x="7078133" y="620118"/>
                    <a:pt x="2713567" y="997148"/>
                    <a:pt x="0" y="952500"/>
                  </a:cubicBezTo>
                  <a:lnTo>
                    <a:pt x="12700" y="0"/>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1" name="Freeform 10"/>
            <p:cNvSpPr/>
            <p:nvPr userDrawn="1"/>
          </p:nvSpPr>
          <p:spPr>
            <a:xfrm>
              <a:off x="0" y="2209800"/>
              <a:ext cx="9144000" cy="1099256"/>
            </a:xfrm>
            <a:custGeom>
              <a:avLst/>
              <a:gdLst>
                <a:gd name="connsiteX0" fmla="*/ 0 w 546100"/>
                <a:gd name="connsiteY0" fmla="*/ 0 h 228600"/>
                <a:gd name="connsiteX1" fmla="*/ 0 w 546100"/>
                <a:gd name="connsiteY1" fmla="*/ 228600 h 228600"/>
                <a:gd name="connsiteX2" fmla="*/ 546100 w 546100"/>
                <a:gd name="connsiteY2" fmla="*/ 228600 h 228600"/>
                <a:gd name="connsiteX3" fmla="*/ 546100 w 546100"/>
                <a:gd name="connsiteY3" fmla="*/ 12700 h 228600"/>
                <a:gd name="connsiteX4" fmla="*/ 0 w 546100"/>
                <a:gd name="connsiteY4" fmla="*/ 0 h 228600"/>
                <a:gd name="connsiteX0" fmla="*/ 0 w 546100"/>
                <a:gd name="connsiteY0" fmla="*/ 0 h 228600"/>
                <a:gd name="connsiteX1" fmla="*/ 0 w 546100"/>
                <a:gd name="connsiteY1" fmla="*/ 228600 h 228600"/>
                <a:gd name="connsiteX2" fmla="*/ 546100 w 546100"/>
                <a:gd name="connsiteY2" fmla="*/ 228600 h 228600"/>
                <a:gd name="connsiteX3" fmla="*/ 546100 w 546100"/>
                <a:gd name="connsiteY3" fmla="*/ 12700 h 228600"/>
                <a:gd name="connsiteX4" fmla="*/ 0 w 546100"/>
                <a:gd name="connsiteY4" fmla="*/ 0 h 228600"/>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41313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41313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479669"/>
                <a:gd name="connsiteX1" fmla="*/ 0 w 546100"/>
                <a:gd name="connsiteY1" fmla="*/ 479669 h 479669"/>
                <a:gd name="connsiteX2" fmla="*/ 341313 w 546100"/>
                <a:gd name="connsiteY2" fmla="*/ 17585 h 479669"/>
                <a:gd name="connsiteX3" fmla="*/ 546100 w 546100"/>
                <a:gd name="connsiteY3" fmla="*/ 57638 h 479669"/>
                <a:gd name="connsiteX4" fmla="*/ 546100 w 546100"/>
                <a:gd name="connsiteY4" fmla="*/ 0 h 479669"/>
                <a:gd name="connsiteX5" fmla="*/ 0 w 546100"/>
                <a:gd name="connsiteY5" fmla="*/ 145561 h 479669"/>
                <a:gd name="connsiteX0" fmla="*/ 0 w 546100"/>
                <a:gd name="connsiteY0" fmla="*/ 145561 h 479669"/>
                <a:gd name="connsiteX1" fmla="*/ 0 w 546100"/>
                <a:gd name="connsiteY1" fmla="*/ 479669 h 479669"/>
                <a:gd name="connsiteX2" fmla="*/ 341313 w 546100"/>
                <a:gd name="connsiteY2" fmla="*/ 17585 h 479669"/>
                <a:gd name="connsiteX3" fmla="*/ 546100 w 546100"/>
                <a:gd name="connsiteY3" fmla="*/ 57638 h 479669"/>
                <a:gd name="connsiteX4" fmla="*/ 546100 w 546100"/>
                <a:gd name="connsiteY4" fmla="*/ 0 h 479669"/>
                <a:gd name="connsiteX5" fmla="*/ 0 w 546100"/>
                <a:gd name="connsiteY5" fmla="*/ 145561 h 479669"/>
                <a:gd name="connsiteX0" fmla="*/ 0 w 546100"/>
                <a:gd name="connsiteY0" fmla="*/ 145561 h 479669"/>
                <a:gd name="connsiteX1" fmla="*/ 0 w 546100"/>
                <a:gd name="connsiteY1" fmla="*/ 479669 h 479669"/>
                <a:gd name="connsiteX2" fmla="*/ 341313 w 546100"/>
                <a:gd name="connsiteY2" fmla="*/ 17585 h 479669"/>
                <a:gd name="connsiteX3" fmla="*/ 546100 w 546100"/>
                <a:gd name="connsiteY3" fmla="*/ 57638 h 479669"/>
                <a:gd name="connsiteX4" fmla="*/ 546100 w 546100"/>
                <a:gd name="connsiteY4" fmla="*/ 0 h 479669"/>
                <a:gd name="connsiteX5" fmla="*/ 0 w 546100"/>
                <a:gd name="connsiteY5" fmla="*/ 145561 h 479669"/>
                <a:gd name="connsiteX0" fmla="*/ 0 w 546100"/>
                <a:gd name="connsiteY0" fmla="*/ 145561 h 479669"/>
                <a:gd name="connsiteX1" fmla="*/ 0 w 546100"/>
                <a:gd name="connsiteY1" fmla="*/ 479669 h 479669"/>
                <a:gd name="connsiteX2" fmla="*/ 341313 w 546100"/>
                <a:gd name="connsiteY2" fmla="*/ 17585 h 479669"/>
                <a:gd name="connsiteX3" fmla="*/ 546100 w 546100"/>
                <a:gd name="connsiteY3" fmla="*/ 426915 h 479669"/>
                <a:gd name="connsiteX4" fmla="*/ 546100 w 546100"/>
                <a:gd name="connsiteY4" fmla="*/ 0 h 479669"/>
                <a:gd name="connsiteX5" fmla="*/ 0 w 546100"/>
                <a:gd name="connsiteY5" fmla="*/ 145561 h 479669"/>
                <a:gd name="connsiteX0" fmla="*/ 0 w 546100"/>
                <a:gd name="connsiteY0" fmla="*/ 303822 h 637930"/>
                <a:gd name="connsiteX1" fmla="*/ 0 w 546100"/>
                <a:gd name="connsiteY1" fmla="*/ 637930 h 637930"/>
                <a:gd name="connsiteX2" fmla="*/ 341313 w 546100"/>
                <a:gd name="connsiteY2" fmla="*/ 175846 h 637930"/>
                <a:gd name="connsiteX3" fmla="*/ 546100 w 546100"/>
                <a:gd name="connsiteY3" fmla="*/ 58517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41313 w 546100"/>
                <a:gd name="connsiteY2" fmla="*/ 175846 h 637930"/>
                <a:gd name="connsiteX3" fmla="*/ 546100 w 546100"/>
                <a:gd name="connsiteY3" fmla="*/ 58517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41313 w 546100"/>
                <a:gd name="connsiteY2" fmla="*/ 175846 h 637930"/>
                <a:gd name="connsiteX3" fmla="*/ 546100 w 546100"/>
                <a:gd name="connsiteY3" fmla="*/ 16314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41313 w 546100"/>
                <a:gd name="connsiteY2" fmla="*/ 175846 h 637930"/>
                <a:gd name="connsiteX3" fmla="*/ 546100 w 546100"/>
                <a:gd name="connsiteY3" fmla="*/ 16314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41313 w 546100"/>
                <a:gd name="connsiteY2" fmla="*/ 175846 h 637930"/>
                <a:gd name="connsiteX3" fmla="*/ 546100 w 546100"/>
                <a:gd name="connsiteY3" fmla="*/ 16314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04906 w 546100"/>
                <a:gd name="connsiteY2" fmla="*/ 175846 h 637930"/>
                <a:gd name="connsiteX3" fmla="*/ 546100 w 546100"/>
                <a:gd name="connsiteY3" fmla="*/ 16314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04906 w 546100"/>
                <a:gd name="connsiteY2" fmla="*/ 175846 h 637930"/>
                <a:gd name="connsiteX3" fmla="*/ 546100 w 546100"/>
                <a:gd name="connsiteY3" fmla="*/ 16314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04906 w 546100"/>
                <a:gd name="connsiteY2" fmla="*/ 175846 h 637930"/>
                <a:gd name="connsiteX3" fmla="*/ 546100 w 546100"/>
                <a:gd name="connsiteY3" fmla="*/ 479669 h 637930"/>
                <a:gd name="connsiteX4" fmla="*/ 546100 w 546100"/>
                <a:gd name="connsiteY4" fmla="*/ 0 h 637930"/>
                <a:gd name="connsiteX5" fmla="*/ 0 w 546100"/>
                <a:gd name="connsiteY5" fmla="*/ 303822 h 637930"/>
                <a:gd name="connsiteX0" fmla="*/ 0 w 546100"/>
                <a:gd name="connsiteY0" fmla="*/ 198314 h 532422"/>
                <a:gd name="connsiteX1" fmla="*/ 0 w 546100"/>
                <a:gd name="connsiteY1" fmla="*/ 532422 h 532422"/>
                <a:gd name="connsiteX2" fmla="*/ 304906 w 546100"/>
                <a:gd name="connsiteY2" fmla="*/ 70338 h 532422"/>
                <a:gd name="connsiteX3" fmla="*/ 546100 w 546100"/>
                <a:gd name="connsiteY3" fmla="*/ 374161 h 532422"/>
                <a:gd name="connsiteX4" fmla="*/ 546100 w 546100"/>
                <a:gd name="connsiteY4" fmla="*/ 0 h 532422"/>
                <a:gd name="connsiteX5" fmla="*/ 0 w 546100"/>
                <a:gd name="connsiteY5" fmla="*/ 198314 h 532422"/>
                <a:gd name="connsiteX0" fmla="*/ 0 w 546100"/>
                <a:gd name="connsiteY0" fmla="*/ 303822 h 637930"/>
                <a:gd name="connsiteX1" fmla="*/ 0 w 546100"/>
                <a:gd name="connsiteY1" fmla="*/ 637930 h 637930"/>
                <a:gd name="connsiteX2" fmla="*/ 304906 w 546100"/>
                <a:gd name="connsiteY2" fmla="*/ 175846 h 637930"/>
                <a:gd name="connsiteX3" fmla="*/ 546100 w 546100"/>
                <a:gd name="connsiteY3" fmla="*/ 479669 h 637930"/>
                <a:gd name="connsiteX4" fmla="*/ 546100 w 546100"/>
                <a:gd name="connsiteY4" fmla="*/ 0 h 637930"/>
                <a:gd name="connsiteX5" fmla="*/ 0 w 546100"/>
                <a:gd name="connsiteY5" fmla="*/ 303822 h 637930"/>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6100" h="637930">
                  <a:moveTo>
                    <a:pt x="0" y="303822"/>
                  </a:moveTo>
                  <a:lnTo>
                    <a:pt x="0" y="637930"/>
                  </a:lnTo>
                  <a:cubicBezTo>
                    <a:pt x="123631" y="651771"/>
                    <a:pt x="167623" y="334108"/>
                    <a:pt x="304906" y="175846"/>
                  </a:cubicBezTo>
                  <a:cubicBezTo>
                    <a:pt x="463427" y="-52754"/>
                    <a:pt x="520312" y="482600"/>
                    <a:pt x="546100" y="479669"/>
                  </a:cubicBezTo>
                  <a:lnTo>
                    <a:pt x="546100" y="0"/>
                  </a:lnTo>
                  <a:cubicBezTo>
                    <a:pt x="336762" y="-439615"/>
                    <a:pt x="139559" y="664307"/>
                    <a:pt x="0" y="303822"/>
                  </a:cubicBezTo>
                  <a:close/>
                </a:path>
              </a:pathLst>
            </a:custGeom>
            <a:gradFill flip="none" rotWithShape="1">
              <a:gsLst>
                <a:gs pos="0">
                  <a:schemeClr val="accent1"/>
                </a:gs>
                <a:gs pos="50000">
                  <a:schemeClr val="accent1">
                    <a:lumMod val="20000"/>
                    <a:lumOff val="80000"/>
                    <a:alpha val="60000"/>
                  </a:schemeClr>
                </a:gs>
                <a:gs pos="100000">
                  <a:schemeClr val="accent1">
                    <a:lumMod val="20000"/>
                    <a:lumOff val="80000"/>
                    <a:shade val="100000"/>
                    <a:satMod val="115000"/>
                    <a:alpha val="24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2" name="Freeform 11"/>
            <p:cNvSpPr/>
            <p:nvPr userDrawn="1"/>
          </p:nvSpPr>
          <p:spPr>
            <a:xfrm>
              <a:off x="0" y="2108201"/>
              <a:ext cx="9171432" cy="921455"/>
            </a:xfrm>
            <a:custGeom>
              <a:avLst/>
              <a:gdLst>
                <a:gd name="connsiteX0" fmla="*/ 0 w 546100"/>
                <a:gd name="connsiteY0" fmla="*/ 0 h 228600"/>
                <a:gd name="connsiteX1" fmla="*/ 0 w 546100"/>
                <a:gd name="connsiteY1" fmla="*/ 228600 h 228600"/>
                <a:gd name="connsiteX2" fmla="*/ 546100 w 546100"/>
                <a:gd name="connsiteY2" fmla="*/ 228600 h 228600"/>
                <a:gd name="connsiteX3" fmla="*/ 546100 w 546100"/>
                <a:gd name="connsiteY3" fmla="*/ 12700 h 228600"/>
                <a:gd name="connsiteX4" fmla="*/ 0 w 546100"/>
                <a:gd name="connsiteY4" fmla="*/ 0 h 228600"/>
                <a:gd name="connsiteX0" fmla="*/ 0 w 546100"/>
                <a:gd name="connsiteY0" fmla="*/ 0 h 228600"/>
                <a:gd name="connsiteX1" fmla="*/ 0 w 546100"/>
                <a:gd name="connsiteY1" fmla="*/ 228600 h 228600"/>
                <a:gd name="connsiteX2" fmla="*/ 546100 w 546100"/>
                <a:gd name="connsiteY2" fmla="*/ 228600 h 228600"/>
                <a:gd name="connsiteX3" fmla="*/ 546100 w 546100"/>
                <a:gd name="connsiteY3" fmla="*/ 12700 h 228600"/>
                <a:gd name="connsiteX4" fmla="*/ 0 w 546100"/>
                <a:gd name="connsiteY4" fmla="*/ 0 h 228600"/>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41313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41313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479669"/>
                <a:gd name="connsiteX1" fmla="*/ 0 w 546100"/>
                <a:gd name="connsiteY1" fmla="*/ 479669 h 479669"/>
                <a:gd name="connsiteX2" fmla="*/ 341313 w 546100"/>
                <a:gd name="connsiteY2" fmla="*/ 17585 h 479669"/>
                <a:gd name="connsiteX3" fmla="*/ 546100 w 546100"/>
                <a:gd name="connsiteY3" fmla="*/ 57638 h 479669"/>
                <a:gd name="connsiteX4" fmla="*/ 546100 w 546100"/>
                <a:gd name="connsiteY4" fmla="*/ 0 h 479669"/>
                <a:gd name="connsiteX5" fmla="*/ 0 w 546100"/>
                <a:gd name="connsiteY5" fmla="*/ 145561 h 479669"/>
                <a:gd name="connsiteX0" fmla="*/ 0 w 546100"/>
                <a:gd name="connsiteY0" fmla="*/ 145561 h 479669"/>
                <a:gd name="connsiteX1" fmla="*/ 0 w 546100"/>
                <a:gd name="connsiteY1" fmla="*/ 479669 h 479669"/>
                <a:gd name="connsiteX2" fmla="*/ 341313 w 546100"/>
                <a:gd name="connsiteY2" fmla="*/ 17585 h 479669"/>
                <a:gd name="connsiteX3" fmla="*/ 546100 w 546100"/>
                <a:gd name="connsiteY3" fmla="*/ 57638 h 479669"/>
                <a:gd name="connsiteX4" fmla="*/ 546100 w 546100"/>
                <a:gd name="connsiteY4" fmla="*/ 0 h 479669"/>
                <a:gd name="connsiteX5" fmla="*/ 0 w 546100"/>
                <a:gd name="connsiteY5" fmla="*/ 145561 h 479669"/>
                <a:gd name="connsiteX0" fmla="*/ 0 w 546100"/>
                <a:gd name="connsiteY0" fmla="*/ 145561 h 479669"/>
                <a:gd name="connsiteX1" fmla="*/ 0 w 546100"/>
                <a:gd name="connsiteY1" fmla="*/ 479669 h 479669"/>
                <a:gd name="connsiteX2" fmla="*/ 341313 w 546100"/>
                <a:gd name="connsiteY2" fmla="*/ 17585 h 479669"/>
                <a:gd name="connsiteX3" fmla="*/ 546100 w 546100"/>
                <a:gd name="connsiteY3" fmla="*/ 57638 h 479669"/>
                <a:gd name="connsiteX4" fmla="*/ 546100 w 546100"/>
                <a:gd name="connsiteY4" fmla="*/ 0 h 479669"/>
                <a:gd name="connsiteX5" fmla="*/ 0 w 546100"/>
                <a:gd name="connsiteY5" fmla="*/ 145561 h 479669"/>
                <a:gd name="connsiteX0" fmla="*/ 0 w 546100"/>
                <a:gd name="connsiteY0" fmla="*/ 145561 h 479669"/>
                <a:gd name="connsiteX1" fmla="*/ 0 w 546100"/>
                <a:gd name="connsiteY1" fmla="*/ 479669 h 479669"/>
                <a:gd name="connsiteX2" fmla="*/ 341313 w 546100"/>
                <a:gd name="connsiteY2" fmla="*/ 17585 h 479669"/>
                <a:gd name="connsiteX3" fmla="*/ 546100 w 546100"/>
                <a:gd name="connsiteY3" fmla="*/ 426915 h 479669"/>
                <a:gd name="connsiteX4" fmla="*/ 546100 w 546100"/>
                <a:gd name="connsiteY4" fmla="*/ 0 h 479669"/>
                <a:gd name="connsiteX5" fmla="*/ 0 w 546100"/>
                <a:gd name="connsiteY5" fmla="*/ 145561 h 479669"/>
                <a:gd name="connsiteX0" fmla="*/ 0 w 546100"/>
                <a:gd name="connsiteY0" fmla="*/ 303822 h 637930"/>
                <a:gd name="connsiteX1" fmla="*/ 0 w 546100"/>
                <a:gd name="connsiteY1" fmla="*/ 637930 h 637930"/>
                <a:gd name="connsiteX2" fmla="*/ 341313 w 546100"/>
                <a:gd name="connsiteY2" fmla="*/ 175846 h 637930"/>
                <a:gd name="connsiteX3" fmla="*/ 546100 w 546100"/>
                <a:gd name="connsiteY3" fmla="*/ 58517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41313 w 546100"/>
                <a:gd name="connsiteY2" fmla="*/ 175846 h 637930"/>
                <a:gd name="connsiteX3" fmla="*/ 546100 w 546100"/>
                <a:gd name="connsiteY3" fmla="*/ 58517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41313 w 546100"/>
                <a:gd name="connsiteY2" fmla="*/ 175846 h 637930"/>
                <a:gd name="connsiteX3" fmla="*/ 546100 w 546100"/>
                <a:gd name="connsiteY3" fmla="*/ 16314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41313 w 546100"/>
                <a:gd name="connsiteY2" fmla="*/ 175846 h 637930"/>
                <a:gd name="connsiteX3" fmla="*/ 546100 w 546100"/>
                <a:gd name="connsiteY3" fmla="*/ 16314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41313 w 546100"/>
                <a:gd name="connsiteY2" fmla="*/ 175846 h 637930"/>
                <a:gd name="connsiteX3" fmla="*/ 546100 w 546100"/>
                <a:gd name="connsiteY3" fmla="*/ 16314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04906 w 546100"/>
                <a:gd name="connsiteY2" fmla="*/ 175846 h 637930"/>
                <a:gd name="connsiteX3" fmla="*/ 546100 w 546100"/>
                <a:gd name="connsiteY3" fmla="*/ 16314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04906 w 546100"/>
                <a:gd name="connsiteY2" fmla="*/ 175846 h 637930"/>
                <a:gd name="connsiteX3" fmla="*/ 546100 w 546100"/>
                <a:gd name="connsiteY3" fmla="*/ 163146 h 637930"/>
                <a:gd name="connsiteX4" fmla="*/ 546100 w 546100"/>
                <a:gd name="connsiteY4" fmla="*/ 0 h 637930"/>
                <a:gd name="connsiteX5" fmla="*/ 0 w 546100"/>
                <a:gd name="connsiteY5" fmla="*/ 303822 h 637930"/>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6100" h="637930">
                  <a:moveTo>
                    <a:pt x="0" y="303822"/>
                  </a:moveTo>
                  <a:lnTo>
                    <a:pt x="0" y="637930"/>
                  </a:lnTo>
                  <a:cubicBezTo>
                    <a:pt x="123631" y="651771"/>
                    <a:pt x="167623" y="334108"/>
                    <a:pt x="304906" y="175846"/>
                  </a:cubicBezTo>
                  <a:cubicBezTo>
                    <a:pt x="463427" y="-52754"/>
                    <a:pt x="520312" y="166077"/>
                    <a:pt x="546100" y="163146"/>
                  </a:cubicBezTo>
                  <a:lnTo>
                    <a:pt x="546100" y="0"/>
                  </a:lnTo>
                  <a:cubicBezTo>
                    <a:pt x="336762" y="-439615"/>
                    <a:pt x="139559" y="664307"/>
                    <a:pt x="0" y="303822"/>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3" name="Freeform 12"/>
            <p:cNvSpPr/>
            <p:nvPr userDrawn="1"/>
          </p:nvSpPr>
          <p:spPr>
            <a:xfrm>
              <a:off x="0" y="2044700"/>
              <a:ext cx="9171432" cy="540455"/>
            </a:xfrm>
            <a:custGeom>
              <a:avLst/>
              <a:gdLst>
                <a:gd name="connsiteX0" fmla="*/ 0 w 546100"/>
                <a:gd name="connsiteY0" fmla="*/ 0 h 228600"/>
                <a:gd name="connsiteX1" fmla="*/ 0 w 546100"/>
                <a:gd name="connsiteY1" fmla="*/ 228600 h 228600"/>
                <a:gd name="connsiteX2" fmla="*/ 546100 w 546100"/>
                <a:gd name="connsiteY2" fmla="*/ 228600 h 228600"/>
                <a:gd name="connsiteX3" fmla="*/ 546100 w 546100"/>
                <a:gd name="connsiteY3" fmla="*/ 12700 h 228600"/>
                <a:gd name="connsiteX4" fmla="*/ 0 w 546100"/>
                <a:gd name="connsiteY4" fmla="*/ 0 h 228600"/>
                <a:gd name="connsiteX0" fmla="*/ 0 w 546100"/>
                <a:gd name="connsiteY0" fmla="*/ 0 h 228600"/>
                <a:gd name="connsiteX1" fmla="*/ 0 w 546100"/>
                <a:gd name="connsiteY1" fmla="*/ 228600 h 228600"/>
                <a:gd name="connsiteX2" fmla="*/ 546100 w 546100"/>
                <a:gd name="connsiteY2" fmla="*/ 228600 h 228600"/>
                <a:gd name="connsiteX3" fmla="*/ 546100 w 546100"/>
                <a:gd name="connsiteY3" fmla="*/ 12700 h 228600"/>
                <a:gd name="connsiteX4" fmla="*/ 0 w 546100"/>
                <a:gd name="connsiteY4" fmla="*/ 0 h 228600"/>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41313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41313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6100" h="374161">
                  <a:moveTo>
                    <a:pt x="0" y="145561"/>
                  </a:moveTo>
                  <a:lnTo>
                    <a:pt x="0" y="374161"/>
                  </a:lnTo>
                  <a:cubicBezTo>
                    <a:pt x="122114" y="599017"/>
                    <a:pt x="204030" y="175847"/>
                    <a:pt x="341313" y="17585"/>
                  </a:cubicBezTo>
                  <a:cubicBezTo>
                    <a:pt x="480114" y="-87923"/>
                    <a:pt x="520312" y="60569"/>
                    <a:pt x="546100" y="57638"/>
                  </a:cubicBezTo>
                  <a:lnTo>
                    <a:pt x="546100" y="0"/>
                  </a:lnTo>
                  <a:cubicBezTo>
                    <a:pt x="372410" y="-378069"/>
                    <a:pt x="139559" y="506046"/>
                    <a:pt x="0" y="145561"/>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15" name="Title 1"/>
          <p:cNvSpPr>
            <a:spLocks noGrp="1"/>
          </p:cNvSpPr>
          <p:nvPr>
            <p:ph type="title"/>
          </p:nvPr>
        </p:nvSpPr>
        <p:spPr>
          <a:xfrm>
            <a:off x="0" y="3733800"/>
            <a:ext cx="9144000" cy="1143000"/>
          </a:xfrm>
        </p:spPr>
        <p:txBody>
          <a:bodyPr>
            <a:normAutofit/>
          </a:bodyPr>
          <a:lstStyle>
            <a:lvl1pPr algn="ctr">
              <a:defRPr sz="4800" b="0">
                <a:solidFill>
                  <a:schemeClr val="tx1"/>
                </a:solidFill>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2" name="Slide Number Placeholder 1"/>
          <p:cNvSpPr>
            <a:spLocks noGrp="1"/>
          </p:cNvSpPr>
          <p:nvPr>
            <p:ph type="sldNum" sz="quarter" idx="10"/>
          </p:nvPr>
        </p:nvSpPr>
        <p:spPr/>
        <p:txBody>
          <a:bodyPr/>
          <a:lstStyle/>
          <a:p>
            <a:fld id="{78722CDB-10C5-4BDD-A4E0-F116724D3E7A}" type="slidenum">
              <a:rPr lang="en-US" smtClean="0"/>
              <a:pPr/>
              <a:t>‹#›</a:t>
            </a:fld>
            <a:endParaRPr lang="en-US" dirty="0"/>
          </a:p>
        </p:txBody>
      </p:sp>
    </p:spTree>
    <p:extLst>
      <p:ext uri="{BB962C8B-B14F-4D97-AF65-F5344CB8AC3E}">
        <p14:creationId xmlns:p14="http://schemas.microsoft.com/office/powerpoint/2010/main" val="99094755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Title Slide">
    <p:spTree>
      <p:nvGrpSpPr>
        <p:cNvPr id="1" name=""/>
        <p:cNvGrpSpPr/>
        <p:nvPr/>
      </p:nvGrpSpPr>
      <p:grpSpPr>
        <a:xfrm>
          <a:off x="0" y="0"/>
          <a:ext cx="0" cy="0"/>
          <a:chOff x="0" y="0"/>
          <a:chExt cx="0" cy="0"/>
        </a:xfrm>
      </p:grpSpPr>
      <p:grpSp>
        <p:nvGrpSpPr>
          <p:cNvPr id="9" name="Group 8"/>
          <p:cNvGrpSpPr/>
          <p:nvPr/>
        </p:nvGrpSpPr>
        <p:grpSpPr>
          <a:xfrm>
            <a:off x="-12698" y="1"/>
            <a:ext cx="9156700" cy="3309056"/>
            <a:chOff x="-2035" y="0"/>
            <a:chExt cx="9184132" cy="3309056"/>
          </a:xfrm>
        </p:grpSpPr>
        <p:sp>
          <p:nvSpPr>
            <p:cNvPr id="10" name="Freeform 9"/>
            <p:cNvSpPr/>
            <p:nvPr userDrawn="1"/>
          </p:nvSpPr>
          <p:spPr>
            <a:xfrm>
              <a:off x="-2035" y="0"/>
              <a:ext cx="9184132" cy="2438400"/>
            </a:xfrm>
            <a:custGeom>
              <a:avLst/>
              <a:gdLst>
                <a:gd name="connsiteX0" fmla="*/ 12700 w 9169400"/>
                <a:gd name="connsiteY0" fmla="*/ 0 h 952500"/>
                <a:gd name="connsiteX1" fmla="*/ 9156700 w 9169400"/>
                <a:gd name="connsiteY1" fmla="*/ 0 h 952500"/>
                <a:gd name="connsiteX2" fmla="*/ 9169400 w 9169400"/>
                <a:gd name="connsiteY2" fmla="*/ 952500 h 952500"/>
                <a:gd name="connsiteX3" fmla="*/ 0 w 9169400"/>
                <a:gd name="connsiteY3" fmla="*/ 952500 h 952500"/>
                <a:gd name="connsiteX4" fmla="*/ 12700 w 9169400"/>
                <a:gd name="connsiteY4" fmla="*/ 0 h 952500"/>
                <a:gd name="connsiteX0" fmla="*/ 12700 w 9169400"/>
                <a:gd name="connsiteY0" fmla="*/ 0 h 952500"/>
                <a:gd name="connsiteX1" fmla="*/ 9156700 w 9169400"/>
                <a:gd name="connsiteY1" fmla="*/ 0 h 952500"/>
                <a:gd name="connsiteX2" fmla="*/ 9169400 w 9169400"/>
                <a:gd name="connsiteY2" fmla="*/ 952500 h 952500"/>
                <a:gd name="connsiteX3" fmla="*/ 0 w 9169400"/>
                <a:gd name="connsiteY3" fmla="*/ 952500 h 952500"/>
                <a:gd name="connsiteX4" fmla="*/ 12700 w 9169400"/>
                <a:gd name="connsiteY4" fmla="*/ 0 h 952500"/>
                <a:gd name="connsiteX0" fmla="*/ 12700 w 9169400"/>
                <a:gd name="connsiteY0" fmla="*/ 0 h 952500"/>
                <a:gd name="connsiteX1" fmla="*/ 9156700 w 9169400"/>
                <a:gd name="connsiteY1" fmla="*/ 0 h 952500"/>
                <a:gd name="connsiteX2" fmla="*/ 9169400 w 9169400"/>
                <a:gd name="connsiteY2" fmla="*/ 892969 h 952500"/>
                <a:gd name="connsiteX3" fmla="*/ 0 w 9169400"/>
                <a:gd name="connsiteY3" fmla="*/ 952500 h 952500"/>
                <a:gd name="connsiteX4" fmla="*/ 12700 w 9169400"/>
                <a:gd name="connsiteY4" fmla="*/ 0 h 952500"/>
                <a:gd name="connsiteX0" fmla="*/ 12700 w 9169400"/>
                <a:gd name="connsiteY0" fmla="*/ 0 h 952500"/>
                <a:gd name="connsiteX1" fmla="*/ 9156700 w 9169400"/>
                <a:gd name="connsiteY1" fmla="*/ 0 h 952500"/>
                <a:gd name="connsiteX2" fmla="*/ 9169400 w 9169400"/>
                <a:gd name="connsiteY2" fmla="*/ 892969 h 952500"/>
                <a:gd name="connsiteX3" fmla="*/ 0 w 9169400"/>
                <a:gd name="connsiteY3" fmla="*/ 952500 h 952500"/>
                <a:gd name="connsiteX4" fmla="*/ 12700 w 9169400"/>
                <a:gd name="connsiteY4" fmla="*/ 0 h 952500"/>
                <a:gd name="connsiteX0" fmla="*/ 12700 w 9169400"/>
                <a:gd name="connsiteY0" fmla="*/ 0 h 952500"/>
                <a:gd name="connsiteX1" fmla="*/ 9156700 w 9169400"/>
                <a:gd name="connsiteY1" fmla="*/ 0 h 952500"/>
                <a:gd name="connsiteX2" fmla="*/ 9169400 w 9169400"/>
                <a:gd name="connsiteY2" fmla="*/ 892969 h 952500"/>
                <a:gd name="connsiteX3" fmla="*/ 0 w 9169400"/>
                <a:gd name="connsiteY3" fmla="*/ 952500 h 952500"/>
                <a:gd name="connsiteX4" fmla="*/ 12700 w 9169400"/>
                <a:gd name="connsiteY4" fmla="*/ 0 h 952500"/>
                <a:gd name="connsiteX0" fmla="*/ 12700 w 9169400"/>
                <a:gd name="connsiteY0" fmla="*/ 0 h 952500"/>
                <a:gd name="connsiteX1" fmla="*/ 9156700 w 9169400"/>
                <a:gd name="connsiteY1" fmla="*/ 0 h 952500"/>
                <a:gd name="connsiteX2" fmla="*/ 9169400 w 9169400"/>
                <a:gd name="connsiteY2" fmla="*/ 892969 h 952500"/>
                <a:gd name="connsiteX3" fmla="*/ 0 w 9169400"/>
                <a:gd name="connsiteY3" fmla="*/ 952500 h 952500"/>
                <a:gd name="connsiteX4" fmla="*/ 12700 w 9169400"/>
                <a:gd name="connsiteY4" fmla="*/ 0 h 952500"/>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9169400" h="952500">
                  <a:moveTo>
                    <a:pt x="12700" y="0"/>
                  </a:moveTo>
                  <a:lnTo>
                    <a:pt x="9156700" y="0"/>
                  </a:lnTo>
                  <a:lnTo>
                    <a:pt x="9169400" y="892969"/>
                  </a:lnTo>
                  <a:cubicBezTo>
                    <a:pt x="7078133" y="620118"/>
                    <a:pt x="2713567" y="997148"/>
                    <a:pt x="0" y="952500"/>
                  </a:cubicBezTo>
                  <a:lnTo>
                    <a:pt x="12700" y="0"/>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1" name="Freeform 10"/>
            <p:cNvSpPr/>
            <p:nvPr userDrawn="1"/>
          </p:nvSpPr>
          <p:spPr>
            <a:xfrm>
              <a:off x="0" y="2209800"/>
              <a:ext cx="9144000" cy="1099256"/>
            </a:xfrm>
            <a:custGeom>
              <a:avLst/>
              <a:gdLst>
                <a:gd name="connsiteX0" fmla="*/ 0 w 546100"/>
                <a:gd name="connsiteY0" fmla="*/ 0 h 228600"/>
                <a:gd name="connsiteX1" fmla="*/ 0 w 546100"/>
                <a:gd name="connsiteY1" fmla="*/ 228600 h 228600"/>
                <a:gd name="connsiteX2" fmla="*/ 546100 w 546100"/>
                <a:gd name="connsiteY2" fmla="*/ 228600 h 228600"/>
                <a:gd name="connsiteX3" fmla="*/ 546100 w 546100"/>
                <a:gd name="connsiteY3" fmla="*/ 12700 h 228600"/>
                <a:gd name="connsiteX4" fmla="*/ 0 w 546100"/>
                <a:gd name="connsiteY4" fmla="*/ 0 h 228600"/>
                <a:gd name="connsiteX0" fmla="*/ 0 w 546100"/>
                <a:gd name="connsiteY0" fmla="*/ 0 h 228600"/>
                <a:gd name="connsiteX1" fmla="*/ 0 w 546100"/>
                <a:gd name="connsiteY1" fmla="*/ 228600 h 228600"/>
                <a:gd name="connsiteX2" fmla="*/ 546100 w 546100"/>
                <a:gd name="connsiteY2" fmla="*/ 228600 h 228600"/>
                <a:gd name="connsiteX3" fmla="*/ 546100 w 546100"/>
                <a:gd name="connsiteY3" fmla="*/ 12700 h 228600"/>
                <a:gd name="connsiteX4" fmla="*/ 0 w 546100"/>
                <a:gd name="connsiteY4" fmla="*/ 0 h 228600"/>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41313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41313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479669"/>
                <a:gd name="connsiteX1" fmla="*/ 0 w 546100"/>
                <a:gd name="connsiteY1" fmla="*/ 479669 h 479669"/>
                <a:gd name="connsiteX2" fmla="*/ 341313 w 546100"/>
                <a:gd name="connsiteY2" fmla="*/ 17585 h 479669"/>
                <a:gd name="connsiteX3" fmla="*/ 546100 w 546100"/>
                <a:gd name="connsiteY3" fmla="*/ 57638 h 479669"/>
                <a:gd name="connsiteX4" fmla="*/ 546100 w 546100"/>
                <a:gd name="connsiteY4" fmla="*/ 0 h 479669"/>
                <a:gd name="connsiteX5" fmla="*/ 0 w 546100"/>
                <a:gd name="connsiteY5" fmla="*/ 145561 h 479669"/>
                <a:gd name="connsiteX0" fmla="*/ 0 w 546100"/>
                <a:gd name="connsiteY0" fmla="*/ 145561 h 479669"/>
                <a:gd name="connsiteX1" fmla="*/ 0 w 546100"/>
                <a:gd name="connsiteY1" fmla="*/ 479669 h 479669"/>
                <a:gd name="connsiteX2" fmla="*/ 341313 w 546100"/>
                <a:gd name="connsiteY2" fmla="*/ 17585 h 479669"/>
                <a:gd name="connsiteX3" fmla="*/ 546100 w 546100"/>
                <a:gd name="connsiteY3" fmla="*/ 57638 h 479669"/>
                <a:gd name="connsiteX4" fmla="*/ 546100 w 546100"/>
                <a:gd name="connsiteY4" fmla="*/ 0 h 479669"/>
                <a:gd name="connsiteX5" fmla="*/ 0 w 546100"/>
                <a:gd name="connsiteY5" fmla="*/ 145561 h 479669"/>
                <a:gd name="connsiteX0" fmla="*/ 0 w 546100"/>
                <a:gd name="connsiteY0" fmla="*/ 145561 h 479669"/>
                <a:gd name="connsiteX1" fmla="*/ 0 w 546100"/>
                <a:gd name="connsiteY1" fmla="*/ 479669 h 479669"/>
                <a:gd name="connsiteX2" fmla="*/ 341313 w 546100"/>
                <a:gd name="connsiteY2" fmla="*/ 17585 h 479669"/>
                <a:gd name="connsiteX3" fmla="*/ 546100 w 546100"/>
                <a:gd name="connsiteY3" fmla="*/ 57638 h 479669"/>
                <a:gd name="connsiteX4" fmla="*/ 546100 w 546100"/>
                <a:gd name="connsiteY4" fmla="*/ 0 h 479669"/>
                <a:gd name="connsiteX5" fmla="*/ 0 w 546100"/>
                <a:gd name="connsiteY5" fmla="*/ 145561 h 479669"/>
                <a:gd name="connsiteX0" fmla="*/ 0 w 546100"/>
                <a:gd name="connsiteY0" fmla="*/ 145561 h 479669"/>
                <a:gd name="connsiteX1" fmla="*/ 0 w 546100"/>
                <a:gd name="connsiteY1" fmla="*/ 479669 h 479669"/>
                <a:gd name="connsiteX2" fmla="*/ 341313 w 546100"/>
                <a:gd name="connsiteY2" fmla="*/ 17585 h 479669"/>
                <a:gd name="connsiteX3" fmla="*/ 546100 w 546100"/>
                <a:gd name="connsiteY3" fmla="*/ 426915 h 479669"/>
                <a:gd name="connsiteX4" fmla="*/ 546100 w 546100"/>
                <a:gd name="connsiteY4" fmla="*/ 0 h 479669"/>
                <a:gd name="connsiteX5" fmla="*/ 0 w 546100"/>
                <a:gd name="connsiteY5" fmla="*/ 145561 h 479669"/>
                <a:gd name="connsiteX0" fmla="*/ 0 w 546100"/>
                <a:gd name="connsiteY0" fmla="*/ 303822 h 637930"/>
                <a:gd name="connsiteX1" fmla="*/ 0 w 546100"/>
                <a:gd name="connsiteY1" fmla="*/ 637930 h 637930"/>
                <a:gd name="connsiteX2" fmla="*/ 341313 w 546100"/>
                <a:gd name="connsiteY2" fmla="*/ 175846 h 637930"/>
                <a:gd name="connsiteX3" fmla="*/ 546100 w 546100"/>
                <a:gd name="connsiteY3" fmla="*/ 58517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41313 w 546100"/>
                <a:gd name="connsiteY2" fmla="*/ 175846 h 637930"/>
                <a:gd name="connsiteX3" fmla="*/ 546100 w 546100"/>
                <a:gd name="connsiteY3" fmla="*/ 58517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41313 w 546100"/>
                <a:gd name="connsiteY2" fmla="*/ 175846 h 637930"/>
                <a:gd name="connsiteX3" fmla="*/ 546100 w 546100"/>
                <a:gd name="connsiteY3" fmla="*/ 16314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41313 w 546100"/>
                <a:gd name="connsiteY2" fmla="*/ 175846 h 637930"/>
                <a:gd name="connsiteX3" fmla="*/ 546100 w 546100"/>
                <a:gd name="connsiteY3" fmla="*/ 16314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41313 w 546100"/>
                <a:gd name="connsiteY2" fmla="*/ 175846 h 637930"/>
                <a:gd name="connsiteX3" fmla="*/ 546100 w 546100"/>
                <a:gd name="connsiteY3" fmla="*/ 16314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04906 w 546100"/>
                <a:gd name="connsiteY2" fmla="*/ 175846 h 637930"/>
                <a:gd name="connsiteX3" fmla="*/ 546100 w 546100"/>
                <a:gd name="connsiteY3" fmla="*/ 16314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04906 w 546100"/>
                <a:gd name="connsiteY2" fmla="*/ 175846 h 637930"/>
                <a:gd name="connsiteX3" fmla="*/ 546100 w 546100"/>
                <a:gd name="connsiteY3" fmla="*/ 16314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04906 w 546100"/>
                <a:gd name="connsiteY2" fmla="*/ 175846 h 637930"/>
                <a:gd name="connsiteX3" fmla="*/ 546100 w 546100"/>
                <a:gd name="connsiteY3" fmla="*/ 479669 h 637930"/>
                <a:gd name="connsiteX4" fmla="*/ 546100 w 546100"/>
                <a:gd name="connsiteY4" fmla="*/ 0 h 637930"/>
                <a:gd name="connsiteX5" fmla="*/ 0 w 546100"/>
                <a:gd name="connsiteY5" fmla="*/ 303822 h 637930"/>
                <a:gd name="connsiteX0" fmla="*/ 0 w 546100"/>
                <a:gd name="connsiteY0" fmla="*/ 198314 h 532422"/>
                <a:gd name="connsiteX1" fmla="*/ 0 w 546100"/>
                <a:gd name="connsiteY1" fmla="*/ 532422 h 532422"/>
                <a:gd name="connsiteX2" fmla="*/ 304906 w 546100"/>
                <a:gd name="connsiteY2" fmla="*/ 70338 h 532422"/>
                <a:gd name="connsiteX3" fmla="*/ 546100 w 546100"/>
                <a:gd name="connsiteY3" fmla="*/ 374161 h 532422"/>
                <a:gd name="connsiteX4" fmla="*/ 546100 w 546100"/>
                <a:gd name="connsiteY4" fmla="*/ 0 h 532422"/>
                <a:gd name="connsiteX5" fmla="*/ 0 w 546100"/>
                <a:gd name="connsiteY5" fmla="*/ 198314 h 532422"/>
                <a:gd name="connsiteX0" fmla="*/ 0 w 546100"/>
                <a:gd name="connsiteY0" fmla="*/ 303822 h 637930"/>
                <a:gd name="connsiteX1" fmla="*/ 0 w 546100"/>
                <a:gd name="connsiteY1" fmla="*/ 637930 h 637930"/>
                <a:gd name="connsiteX2" fmla="*/ 304906 w 546100"/>
                <a:gd name="connsiteY2" fmla="*/ 175846 h 637930"/>
                <a:gd name="connsiteX3" fmla="*/ 546100 w 546100"/>
                <a:gd name="connsiteY3" fmla="*/ 479669 h 637930"/>
                <a:gd name="connsiteX4" fmla="*/ 546100 w 546100"/>
                <a:gd name="connsiteY4" fmla="*/ 0 h 637930"/>
                <a:gd name="connsiteX5" fmla="*/ 0 w 546100"/>
                <a:gd name="connsiteY5" fmla="*/ 303822 h 637930"/>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6100" h="637930">
                  <a:moveTo>
                    <a:pt x="0" y="303822"/>
                  </a:moveTo>
                  <a:lnTo>
                    <a:pt x="0" y="637930"/>
                  </a:lnTo>
                  <a:cubicBezTo>
                    <a:pt x="123631" y="651771"/>
                    <a:pt x="167623" y="334108"/>
                    <a:pt x="304906" y="175846"/>
                  </a:cubicBezTo>
                  <a:cubicBezTo>
                    <a:pt x="463427" y="-52754"/>
                    <a:pt x="520312" y="482600"/>
                    <a:pt x="546100" y="479669"/>
                  </a:cubicBezTo>
                  <a:lnTo>
                    <a:pt x="546100" y="0"/>
                  </a:lnTo>
                  <a:cubicBezTo>
                    <a:pt x="336762" y="-439615"/>
                    <a:pt x="139559" y="664307"/>
                    <a:pt x="0" y="303822"/>
                  </a:cubicBezTo>
                  <a:close/>
                </a:path>
              </a:pathLst>
            </a:custGeom>
            <a:gradFill flip="none" rotWithShape="1">
              <a:gsLst>
                <a:gs pos="0">
                  <a:schemeClr val="accent1"/>
                </a:gs>
                <a:gs pos="50000">
                  <a:schemeClr val="accent1">
                    <a:lumMod val="20000"/>
                    <a:lumOff val="80000"/>
                    <a:alpha val="60000"/>
                  </a:schemeClr>
                </a:gs>
                <a:gs pos="100000">
                  <a:schemeClr val="accent1">
                    <a:lumMod val="20000"/>
                    <a:lumOff val="80000"/>
                    <a:shade val="100000"/>
                    <a:satMod val="115000"/>
                    <a:alpha val="24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2" name="Freeform 11"/>
            <p:cNvSpPr/>
            <p:nvPr userDrawn="1"/>
          </p:nvSpPr>
          <p:spPr>
            <a:xfrm>
              <a:off x="0" y="2108201"/>
              <a:ext cx="9171432" cy="921455"/>
            </a:xfrm>
            <a:custGeom>
              <a:avLst/>
              <a:gdLst>
                <a:gd name="connsiteX0" fmla="*/ 0 w 546100"/>
                <a:gd name="connsiteY0" fmla="*/ 0 h 228600"/>
                <a:gd name="connsiteX1" fmla="*/ 0 w 546100"/>
                <a:gd name="connsiteY1" fmla="*/ 228600 h 228600"/>
                <a:gd name="connsiteX2" fmla="*/ 546100 w 546100"/>
                <a:gd name="connsiteY2" fmla="*/ 228600 h 228600"/>
                <a:gd name="connsiteX3" fmla="*/ 546100 w 546100"/>
                <a:gd name="connsiteY3" fmla="*/ 12700 h 228600"/>
                <a:gd name="connsiteX4" fmla="*/ 0 w 546100"/>
                <a:gd name="connsiteY4" fmla="*/ 0 h 228600"/>
                <a:gd name="connsiteX0" fmla="*/ 0 w 546100"/>
                <a:gd name="connsiteY0" fmla="*/ 0 h 228600"/>
                <a:gd name="connsiteX1" fmla="*/ 0 w 546100"/>
                <a:gd name="connsiteY1" fmla="*/ 228600 h 228600"/>
                <a:gd name="connsiteX2" fmla="*/ 546100 w 546100"/>
                <a:gd name="connsiteY2" fmla="*/ 228600 h 228600"/>
                <a:gd name="connsiteX3" fmla="*/ 546100 w 546100"/>
                <a:gd name="connsiteY3" fmla="*/ 12700 h 228600"/>
                <a:gd name="connsiteX4" fmla="*/ 0 w 546100"/>
                <a:gd name="connsiteY4" fmla="*/ 0 h 228600"/>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41313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41313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479669"/>
                <a:gd name="connsiteX1" fmla="*/ 0 w 546100"/>
                <a:gd name="connsiteY1" fmla="*/ 479669 h 479669"/>
                <a:gd name="connsiteX2" fmla="*/ 341313 w 546100"/>
                <a:gd name="connsiteY2" fmla="*/ 17585 h 479669"/>
                <a:gd name="connsiteX3" fmla="*/ 546100 w 546100"/>
                <a:gd name="connsiteY3" fmla="*/ 57638 h 479669"/>
                <a:gd name="connsiteX4" fmla="*/ 546100 w 546100"/>
                <a:gd name="connsiteY4" fmla="*/ 0 h 479669"/>
                <a:gd name="connsiteX5" fmla="*/ 0 w 546100"/>
                <a:gd name="connsiteY5" fmla="*/ 145561 h 479669"/>
                <a:gd name="connsiteX0" fmla="*/ 0 w 546100"/>
                <a:gd name="connsiteY0" fmla="*/ 145561 h 479669"/>
                <a:gd name="connsiteX1" fmla="*/ 0 w 546100"/>
                <a:gd name="connsiteY1" fmla="*/ 479669 h 479669"/>
                <a:gd name="connsiteX2" fmla="*/ 341313 w 546100"/>
                <a:gd name="connsiteY2" fmla="*/ 17585 h 479669"/>
                <a:gd name="connsiteX3" fmla="*/ 546100 w 546100"/>
                <a:gd name="connsiteY3" fmla="*/ 57638 h 479669"/>
                <a:gd name="connsiteX4" fmla="*/ 546100 w 546100"/>
                <a:gd name="connsiteY4" fmla="*/ 0 h 479669"/>
                <a:gd name="connsiteX5" fmla="*/ 0 w 546100"/>
                <a:gd name="connsiteY5" fmla="*/ 145561 h 479669"/>
                <a:gd name="connsiteX0" fmla="*/ 0 w 546100"/>
                <a:gd name="connsiteY0" fmla="*/ 145561 h 479669"/>
                <a:gd name="connsiteX1" fmla="*/ 0 w 546100"/>
                <a:gd name="connsiteY1" fmla="*/ 479669 h 479669"/>
                <a:gd name="connsiteX2" fmla="*/ 341313 w 546100"/>
                <a:gd name="connsiteY2" fmla="*/ 17585 h 479669"/>
                <a:gd name="connsiteX3" fmla="*/ 546100 w 546100"/>
                <a:gd name="connsiteY3" fmla="*/ 57638 h 479669"/>
                <a:gd name="connsiteX4" fmla="*/ 546100 w 546100"/>
                <a:gd name="connsiteY4" fmla="*/ 0 h 479669"/>
                <a:gd name="connsiteX5" fmla="*/ 0 w 546100"/>
                <a:gd name="connsiteY5" fmla="*/ 145561 h 479669"/>
                <a:gd name="connsiteX0" fmla="*/ 0 w 546100"/>
                <a:gd name="connsiteY0" fmla="*/ 145561 h 479669"/>
                <a:gd name="connsiteX1" fmla="*/ 0 w 546100"/>
                <a:gd name="connsiteY1" fmla="*/ 479669 h 479669"/>
                <a:gd name="connsiteX2" fmla="*/ 341313 w 546100"/>
                <a:gd name="connsiteY2" fmla="*/ 17585 h 479669"/>
                <a:gd name="connsiteX3" fmla="*/ 546100 w 546100"/>
                <a:gd name="connsiteY3" fmla="*/ 426915 h 479669"/>
                <a:gd name="connsiteX4" fmla="*/ 546100 w 546100"/>
                <a:gd name="connsiteY4" fmla="*/ 0 h 479669"/>
                <a:gd name="connsiteX5" fmla="*/ 0 w 546100"/>
                <a:gd name="connsiteY5" fmla="*/ 145561 h 479669"/>
                <a:gd name="connsiteX0" fmla="*/ 0 w 546100"/>
                <a:gd name="connsiteY0" fmla="*/ 303822 h 637930"/>
                <a:gd name="connsiteX1" fmla="*/ 0 w 546100"/>
                <a:gd name="connsiteY1" fmla="*/ 637930 h 637930"/>
                <a:gd name="connsiteX2" fmla="*/ 341313 w 546100"/>
                <a:gd name="connsiteY2" fmla="*/ 175846 h 637930"/>
                <a:gd name="connsiteX3" fmla="*/ 546100 w 546100"/>
                <a:gd name="connsiteY3" fmla="*/ 58517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41313 w 546100"/>
                <a:gd name="connsiteY2" fmla="*/ 175846 h 637930"/>
                <a:gd name="connsiteX3" fmla="*/ 546100 w 546100"/>
                <a:gd name="connsiteY3" fmla="*/ 58517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41313 w 546100"/>
                <a:gd name="connsiteY2" fmla="*/ 175846 h 637930"/>
                <a:gd name="connsiteX3" fmla="*/ 546100 w 546100"/>
                <a:gd name="connsiteY3" fmla="*/ 16314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41313 w 546100"/>
                <a:gd name="connsiteY2" fmla="*/ 175846 h 637930"/>
                <a:gd name="connsiteX3" fmla="*/ 546100 w 546100"/>
                <a:gd name="connsiteY3" fmla="*/ 16314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41313 w 546100"/>
                <a:gd name="connsiteY2" fmla="*/ 175846 h 637930"/>
                <a:gd name="connsiteX3" fmla="*/ 546100 w 546100"/>
                <a:gd name="connsiteY3" fmla="*/ 16314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04906 w 546100"/>
                <a:gd name="connsiteY2" fmla="*/ 175846 h 637930"/>
                <a:gd name="connsiteX3" fmla="*/ 546100 w 546100"/>
                <a:gd name="connsiteY3" fmla="*/ 16314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04906 w 546100"/>
                <a:gd name="connsiteY2" fmla="*/ 175846 h 637930"/>
                <a:gd name="connsiteX3" fmla="*/ 546100 w 546100"/>
                <a:gd name="connsiteY3" fmla="*/ 163146 h 637930"/>
                <a:gd name="connsiteX4" fmla="*/ 546100 w 546100"/>
                <a:gd name="connsiteY4" fmla="*/ 0 h 637930"/>
                <a:gd name="connsiteX5" fmla="*/ 0 w 546100"/>
                <a:gd name="connsiteY5" fmla="*/ 303822 h 637930"/>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6100" h="637930">
                  <a:moveTo>
                    <a:pt x="0" y="303822"/>
                  </a:moveTo>
                  <a:lnTo>
                    <a:pt x="0" y="637930"/>
                  </a:lnTo>
                  <a:cubicBezTo>
                    <a:pt x="123631" y="651771"/>
                    <a:pt x="167623" y="334108"/>
                    <a:pt x="304906" y="175846"/>
                  </a:cubicBezTo>
                  <a:cubicBezTo>
                    <a:pt x="463427" y="-52754"/>
                    <a:pt x="520312" y="166077"/>
                    <a:pt x="546100" y="163146"/>
                  </a:cubicBezTo>
                  <a:lnTo>
                    <a:pt x="546100" y="0"/>
                  </a:lnTo>
                  <a:cubicBezTo>
                    <a:pt x="336762" y="-439615"/>
                    <a:pt x="139559" y="664307"/>
                    <a:pt x="0" y="303822"/>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3" name="Freeform 12"/>
            <p:cNvSpPr/>
            <p:nvPr userDrawn="1"/>
          </p:nvSpPr>
          <p:spPr>
            <a:xfrm>
              <a:off x="0" y="2044700"/>
              <a:ext cx="9171432" cy="540455"/>
            </a:xfrm>
            <a:custGeom>
              <a:avLst/>
              <a:gdLst>
                <a:gd name="connsiteX0" fmla="*/ 0 w 546100"/>
                <a:gd name="connsiteY0" fmla="*/ 0 h 228600"/>
                <a:gd name="connsiteX1" fmla="*/ 0 w 546100"/>
                <a:gd name="connsiteY1" fmla="*/ 228600 h 228600"/>
                <a:gd name="connsiteX2" fmla="*/ 546100 w 546100"/>
                <a:gd name="connsiteY2" fmla="*/ 228600 h 228600"/>
                <a:gd name="connsiteX3" fmla="*/ 546100 w 546100"/>
                <a:gd name="connsiteY3" fmla="*/ 12700 h 228600"/>
                <a:gd name="connsiteX4" fmla="*/ 0 w 546100"/>
                <a:gd name="connsiteY4" fmla="*/ 0 h 228600"/>
                <a:gd name="connsiteX0" fmla="*/ 0 w 546100"/>
                <a:gd name="connsiteY0" fmla="*/ 0 h 228600"/>
                <a:gd name="connsiteX1" fmla="*/ 0 w 546100"/>
                <a:gd name="connsiteY1" fmla="*/ 228600 h 228600"/>
                <a:gd name="connsiteX2" fmla="*/ 546100 w 546100"/>
                <a:gd name="connsiteY2" fmla="*/ 228600 h 228600"/>
                <a:gd name="connsiteX3" fmla="*/ 546100 w 546100"/>
                <a:gd name="connsiteY3" fmla="*/ 12700 h 228600"/>
                <a:gd name="connsiteX4" fmla="*/ 0 w 546100"/>
                <a:gd name="connsiteY4" fmla="*/ 0 h 228600"/>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41313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41313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6100" h="374161">
                  <a:moveTo>
                    <a:pt x="0" y="145561"/>
                  </a:moveTo>
                  <a:lnTo>
                    <a:pt x="0" y="374161"/>
                  </a:lnTo>
                  <a:cubicBezTo>
                    <a:pt x="122114" y="599017"/>
                    <a:pt x="204030" y="175847"/>
                    <a:pt x="341313" y="17585"/>
                  </a:cubicBezTo>
                  <a:cubicBezTo>
                    <a:pt x="480114" y="-87923"/>
                    <a:pt x="520312" y="60569"/>
                    <a:pt x="546100" y="57638"/>
                  </a:cubicBezTo>
                  <a:lnTo>
                    <a:pt x="546100" y="0"/>
                  </a:lnTo>
                  <a:cubicBezTo>
                    <a:pt x="372410" y="-378069"/>
                    <a:pt x="139559" y="506046"/>
                    <a:pt x="0" y="145561"/>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15" name="Title 1"/>
          <p:cNvSpPr>
            <a:spLocks noGrp="1"/>
          </p:cNvSpPr>
          <p:nvPr>
            <p:ph type="title"/>
          </p:nvPr>
        </p:nvSpPr>
        <p:spPr>
          <a:xfrm>
            <a:off x="0" y="3733800"/>
            <a:ext cx="9144000" cy="1143000"/>
          </a:xfrm>
        </p:spPr>
        <p:txBody>
          <a:bodyPr>
            <a:normAutofit/>
          </a:bodyPr>
          <a:lstStyle>
            <a:lvl1pPr algn="ctr">
              <a:defRPr sz="4800" b="0">
                <a:solidFill>
                  <a:schemeClr val="tx1"/>
                </a:solidFill>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2" name="Slide Number Placeholder 1"/>
          <p:cNvSpPr>
            <a:spLocks noGrp="1"/>
          </p:cNvSpPr>
          <p:nvPr>
            <p:ph type="sldNum" sz="quarter" idx="10"/>
          </p:nvPr>
        </p:nvSpPr>
        <p:spPr/>
        <p:txBody>
          <a:bodyPr/>
          <a:lstStyle/>
          <a:p>
            <a:fld id="{78722CDB-10C5-4BDD-A4E0-F116724D3E7A}" type="slidenum">
              <a:rPr lang="en-US" smtClean="0"/>
              <a:pPr/>
              <a:t>‹#›</a:t>
            </a:fld>
            <a:endParaRPr lang="en-US" dirty="0"/>
          </a:p>
        </p:txBody>
      </p:sp>
    </p:spTree>
    <p:extLst>
      <p:ext uri="{BB962C8B-B14F-4D97-AF65-F5344CB8AC3E}">
        <p14:creationId xmlns:p14="http://schemas.microsoft.com/office/powerpoint/2010/main" val="99094755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3_Title Slide">
    <p:spTree>
      <p:nvGrpSpPr>
        <p:cNvPr id="1" name=""/>
        <p:cNvGrpSpPr/>
        <p:nvPr/>
      </p:nvGrpSpPr>
      <p:grpSpPr>
        <a:xfrm>
          <a:off x="0" y="0"/>
          <a:ext cx="0" cy="0"/>
          <a:chOff x="0" y="0"/>
          <a:chExt cx="0" cy="0"/>
        </a:xfrm>
      </p:grpSpPr>
      <p:grpSp>
        <p:nvGrpSpPr>
          <p:cNvPr id="9" name="Group 8"/>
          <p:cNvGrpSpPr/>
          <p:nvPr/>
        </p:nvGrpSpPr>
        <p:grpSpPr>
          <a:xfrm>
            <a:off x="-12698" y="1"/>
            <a:ext cx="9156700" cy="3309056"/>
            <a:chOff x="-2035" y="0"/>
            <a:chExt cx="9184132" cy="3309056"/>
          </a:xfrm>
        </p:grpSpPr>
        <p:sp>
          <p:nvSpPr>
            <p:cNvPr id="10" name="Freeform 9"/>
            <p:cNvSpPr/>
            <p:nvPr userDrawn="1"/>
          </p:nvSpPr>
          <p:spPr>
            <a:xfrm>
              <a:off x="-2035" y="0"/>
              <a:ext cx="9184132" cy="2438400"/>
            </a:xfrm>
            <a:custGeom>
              <a:avLst/>
              <a:gdLst>
                <a:gd name="connsiteX0" fmla="*/ 12700 w 9169400"/>
                <a:gd name="connsiteY0" fmla="*/ 0 h 952500"/>
                <a:gd name="connsiteX1" fmla="*/ 9156700 w 9169400"/>
                <a:gd name="connsiteY1" fmla="*/ 0 h 952500"/>
                <a:gd name="connsiteX2" fmla="*/ 9169400 w 9169400"/>
                <a:gd name="connsiteY2" fmla="*/ 952500 h 952500"/>
                <a:gd name="connsiteX3" fmla="*/ 0 w 9169400"/>
                <a:gd name="connsiteY3" fmla="*/ 952500 h 952500"/>
                <a:gd name="connsiteX4" fmla="*/ 12700 w 9169400"/>
                <a:gd name="connsiteY4" fmla="*/ 0 h 952500"/>
                <a:gd name="connsiteX0" fmla="*/ 12700 w 9169400"/>
                <a:gd name="connsiteY0" fmla="*/ 0 h 952500"/>
                <a:gd name="connsiteX1" fmla="*/ 9156700 w 9169400"/>
                <a:gd name="connsiteY1" fmla="*/ 0 h 952500"/>
                <a:gd name="connsiteX2" fmla="*/ 9169400 w 9169400"/>
                <a:gd name="connsiteY2" fmla="*/ 952500 h 952500"/>
                <a:gd name="connsiteX3" fmla="*/ 0 w 9169400"/>
                <a:gd name="connsiteY3" fmla="*/ 952500 h 952500"/>
                <a:gd name="connsiteX4" fmla="*/ 12700 w 9169400"/>
                <a:gd name="connsiteY4" fmla="*/ 0 h 952500"/>
                <a:gd name="connsiteX0" fmla="*/ 12700 w 9169400"/>
                <a:gd name="connsiteY0" fmla="*/ 0 h 952500"/>
                <a:gd name="connsiteX1" fmla="*/ 9156700 w 9169400"/>
                <a:gd name="connsiteY1" fmla="*/ 0 h 952500"/>
                <a:gd name="connsiteX2" fmla="*/ 9169400 w 9169400"/>
                <a:gd name="connsiteY2" fmla="*/ 892969 h 952500"/>
                <a:gd name="connsiteX3" fmla="*/ 0 w 9169400"/>
                <a:gd name="connsiteY3" fmla="*/ 952500 h 952500"/>
                <a:gd name="connsiteX4" fmla="*/ 12700 w 9169400"/>
                <a:gd name="connsiteY4" fmla="*/ 0 h 952500"/>
                <a:gd name="connsiteX0" fmla="*/ 12700 w 9169400"/>
                <a:gd name="connsiteY0" fmla="*/ 0 h 952500"/>
                <a:gd name="connsiteX1" fmla="*/ 9156700 w 9169400"/>
                <a:gd name="connsiteY1" fmla="*/ 0 h 952500"/>
                <a:gd name="connsiteX2" fmla="*/ 9169400 w 9169400"/>
                <a:gd name="connsiteY2" fmla="*/ 892969 h 952500"/>
                <a:gd name="connsiteX3" fmla="*/ 0 w 9169400"/>
                <a:gd name="connsiteY3" fmla="*/ 952500 h 952500"/>
                <a:gd name="connsiteX4" fmla="*/ 12700 w 9169400"/>
                <a:gd name="connsiteY4" fmla="*/ 0 h 952500"/>
                <a:gd name="connsiteX0" fmla="*/ 12700 w 9169400"/>
                <a:gd name="connsiteY0" fmla="*/ 0 h 952500"/>
                <a:gd name="connsiteX1" fmla="*/ 9156700 w 9169400"/>
                <a:gd name="connsiteY1" fmla="*/ 0 h 952500"/>
                <a:gd name="connsiteX2" fmla="*/ 9169400 w 9169400"/>
                <a:gd name="connsiteY2" fmla="*/ 892969 h 952500"/>
                <a:gd name="connsiteX3" fmla="*/ 0 w 9169400"/>
                <a:gd name="connsiteY3" fmla="*/ 952500 h 952500"/>
                <a:gd name="connsiteX4" fmla="*/ 12700 w 9169400"/>
                <a:gd name="connsiteY4" fmla="*/ 0 h 952500"/>
                <a:gd name="connsiteX0" fmla="*/ 12700 w 9169400"/>
                <a:gd name="connsiteY0" fmla="*/ 0 h 952500"/>
                <a:gd name="connsiteX1" fmla="*/ 9156700 w 9169400"/>
                <a:gd name="connsiteY1" fmla="*/ 0 h 952500"/>
                <a:gd name="connsiteX2" fmla="*/ 9169400 w 9169400"/>
                <a:gd name="connsiteY2" fmla="*/ 892969 h 952500"/>
                <a:gd name="connsiteX3" fmla="*/ 0 w 9169400"/>
                <a:gd name="connsiteY3" fmla="*/ 952500 h 952500"/>
                <a:gd name="connsiteX4" fmla="*/ 12700 w 9169400"/>
                <a:gd name="connsiteY4" fmla="*/ 0 h 952500"/>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9169400" h="952500">
                  <a:moveTo>
                    <a:pt x="12700" y="0"/>
                  </a:moveTo>
                  <a:lnTo>
                    <a:pt x="9156700" y="0"/>
                  </a:lnTo>
                  <a:lnTo>
                    <a:pt x="9169400" y="892969"/>
                  </a:lnTo>
                  <a:cubicBezTo>
                    <a:pt x="7078133" y="620118"/>
                    <a:pt x="2713567" y="997148"/>
                    <a:pt x="0" y="952500"/>
                  </a:cubicBezTo>
                  <a:lnTo>
                    <a:pt x="12700" y="0"/>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1" name="Freeform 10"/>
            <p:cNvSpPr/>
            <p:nvPr userDrawn="1"/>
          </p:nvSpPr>
          <p:spPr>
            <a:xfrm>
              <a:off x="0" y="2209800"/>
              <a:ext cx="9144000" cy="1099256"/>
            </a:xfrm>
            <a:custGeom>
              <a:avLst/>
              <a:gdLst>
                <a:gd name="connsiteX0" fmla="*/ 0 w 546100"/>
                <a:gd name="connsiteY0" fmla="*/ 0 h 228600"/>
                <a:gd name="connsiteX1" fmla="*/ 0 w 546100"/>
                <a:gd name="connsiteY1" fmla="*/ 228600 h 228600"/>
                <a:gd name="connsiteX2" fmla="*/ 546100 w 546100"/>
                <a:gd name="connsiteY2" fmla="*/ 228600 h 228600"/>
                <a:gd name="connsiteX3" fmla="*/ 546100 w 546100"/>
                <a:gd name="connsiteY3" fmla="*/ 12700 h 228600"/>
                <a:gd name="connsiteX4" fmla="*/ 0 w 546100"/>
                <a:gd name="connsiteY4" fmla="*/ 0 h 228600"/>
                <a:gd name="connsiteX0" fmla="*/ 0 w 546100"/>
                <a:gd name="connsiteY0" fmla="*/ 0 h 228600"/>
                <a:gd name="connsiteX1" fmla="*/ 0 w 546100"/>
                <a:gd name="connsiteY1" fmla="*/ 228600 h 228600"/>
                <a:gd name="connsiteX2" fmla="*/ 546100 w 546100"/>
                <a:gd name="connsiteY2" fmla="*/ 228600 h 228600"/>
                <a:gd name="connsiteX3" fmla="*/ 546100 w 546100"/>
                <a:gd name="connsiteY3" fmla="*/ 12700 h 228600"/>
                <a:gd name="connsiteX4" fmla="*/ 0 w 546100"/>
                <a:gd name="connsiteY4" fmla="*/ 0 h 228600"/>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41313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41313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479669"/>
                <a:gd name="connsiteX1" fmla="*/ 0 w 546100"/>
                <a:gd name="connsiteY1" fmla="*/ 479669 h 479669"/>
                <a:gd name="connsiteX2" fmla="*/ 341313 w 546100"/>
                <a:gd name="connsiteY2" fmla="*/ 17585 h 479669"/>
                <a:gd name="connsiteX3" fmla="*/ 546100 w 546100"/>
                <a:gd name="connsiteY3" fmla="*/ 57638 h 479669"/>
                <a:gd name="connsiteX4" fmla="*/ 546100 w 546100"/>
                <a:gd name="connsiteY4" fmla="*/ 0 h 479669"/>
                <a:gd name="connsiteX5" fmla="*/ 0 w 546100"/>
                <a:gd name="connsiteY5" fmla="*/ 145561 h 479669"/>
                <a:gd name="connsiteX0" fmla="*/ 0 w 546100"/>
                <a:gd name="connsiteY0" fmla="*/ 145561 h 479669"/>
                <a:gd name="connsiteX1" fmla="*/ 0 w 546100"/>
                <a:gd name="connsiteY1" fmla="*/ 479669 h 479669"/>
                <a:gd name="connsiteX2" fmla="*/ 341313 w 546100"/>
                <a:gd name="connsiteY2" fmla="*/ 17585 h 479669"/>
                <a:gd name="connsiteX3" fmla="*/ 546100 w 546100"/>
                <a:gd name="connsiteY3" fmla="*/ 57638 h 479669"/>
                <a:gd name="connsiteX4" fmla="*/ 546100 w 546100"/>
                <a:gd name="connsiteY4" fmla="*/ 0 h 479669"/>
                <a:gd name="connsiteX5" fmla="*/ 0 w 546100"/>
                <a:gd name="connsiteY5" fmla="*/ 145561 h 479669"/>
                <a:gd name="connsiteX0" fmla="*/ 0 w 546100"/>
                <a:gd name="connsiteY0" fmla="*/ 145561 h 479669"/>
                <a:gd name="connsiteX1" fmla="*/ 0 w 546100"/>
                <a:gd name="connsiteY1" fmla="*/ 479669 h 479669"/>
                <a:gd name="connsiteX2" fmla="*/ 341313 w 546100"/>
                <a:gd name="connsiteY2" fmla="*/ 17585 h 479669"/>
                <a:gd name="connsiteX3" fmla="*/ 546100 w 546100"/>
                <a:gd name="connsiteY3" fmla="*/ 57638 h 479669"/>
                <a:gd name="connsiteX4" fmla="*/ 546100 w 546100"/>
                <a:gd name="connsiteY4" fmla="*/ 0 h 479669"/>
                <a:gd name="connsiteX5" fmla="*/ 0 w 546100"/>
                <a:gd name="connsiteY5" fmla="*/ 145561 h 479669"/>
                <a:gd name="connsiteX0" fmla="*/ 0 w 546100"/>
                <a:gd name="connsiteY0" fmla="*/ 145561 h 479669"/>
                <a:gd name="connsiteX1" fmla="*/ 0 w 546100"/>
                <a:gd name="connsiteY1" fmla="*/ 479669 h 479669"/>
                <a:gd name="connsiteX2" fmla="*/ 341313 w 546100"/>
                <a:gd name="connsiteY2" fmla="*/ 17585 h 479669"/>
                <a:gd name="connsiteX3" fmla="*/ 546100 w 546100"/>
                <a:gd name="connsiteY3" fmla="*/ 426915 h 479669"/>
                <a:gd name="connsiteX4" fmla="*/ 546100 w 546100"/>
                <a:gd name="connsiteY4" fmla="*/ 0 h 479669"/>
                <a:gd name="connsiteX5" fmla="*/ 0 w 546100"/>
                <a:gd name="connsiteY5" fmla="*/ 145561 h 479669"/>
                <a:gd name="connsiteX0" fmla="*/ 0 w 546100"/>
                <a:gd name="connsiteY0" fmla="*/ 303822 h 637930"/>
                <a:gd name="connsiteX1" fmla="*/ 0 w 546100"/>
                <a:gd name="connsiteY1" fmla="*/ 637930 h 637930"/>
                <a:gd name="connsiteX2" fmla="*/ 341313 w 546100"/>
                <a:gd name="connsiteY2" fmla="*/ 175846 h 637930"/>
                <a:gd name="connsiteX3" fmla="*/ 546100 w 546100"/>
                <a:gd name="connsiteY3" fmla="*/ 58517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41313 w 546100"/>
                <a:gd name="connsiteY2" fmla="*/ 175846 h 637930"/>
                <a:gd name="connsiteX3" fmla="*/ 546100 w 546100"/>
                <a:gd name="connsiteY3" fmla="*/ 58517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41313 w 546100"/>
                <a:gd name="connsiteY2" fmla="*/ 175846 h 637930"/>
                <a:gd name="connsiteX3" fmla="*/ 546100 w 546100"/>
                <a:gd name="connsiteY3" fmla="*/ 16314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41313 w 546100"/>
                <a:gd name="connsiteY2" fmla="*/ 175846 h 637930"/>
                <a:gd name="connsiteX3" fmla="*/ 546100 w 546100"/>
                <a:gd name="connsiteY3" fmla="*/ 16314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41313 w 546100"/>
                <a:gd name="connsiteY2" fmla="*/ 175846 h 637930"/>
                <a:gd name="connsiteX3" fmla="*/ 546100 w 546100"/>
                <a:gd name="connsiteY3" fmla="*/ 16314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04906 w 546100"/>
                <a:gd name="connsiteY2" fmla="*/ 175846 h 637930"/>
                <a:gd name="connsiteX3" fmla="*/ 546100 w 546100"/>
                <a:gd name="connsiteY3" fmla="*/ 16314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04906 w 546100"/>
                <a:gd name="connsiteY2" fmla="*/ 175846 h 637930"/>
                <a:gd name="connsiteX3" fmla="*/ 546100 w 546100"/>
                <a:gd name="connsiteY3" fmla="*/ 16314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04906 w 546100"/>
                <a:gd name="connsiteY2" fmla="*/ 175846 h 637930"/>
                <a:gd name="connsiteX3" fmla="*/ 546100 w 546100"/>
                <a:gd name="connsiteY3" fmla="*/ 479669 h 637930"/>
                <a:gd name="connsiteX4" fmla="*/ 546100 w 546100"/>
                <a:gd name="connsiteY4" fmla="*/ 0 h 637930"/>
                <a:gd name="connsiteX5" fmla="*/ 0 w 546100"/>
                <a:gd name="connsiteY5" fmla="*/ 303822 h 637930"/>
                <a:gd name="connsiteX0" fmla="*/ 0 w 546100"/>
                <a:gd name="connsiteY0" fmla="*/ 198314 h 532422"/>
                <a:gd name="connsiteX1" fmla="*/ 0 w 546100"/>
                <a:gd name="connsiteY1" fmla="*/ 532422 h 532422"/>
                <a:gd name="connsiteX2" fmla="*/ 304906 w 546100"/>
                <a:gd name="connsiteY2" fmla="*/ 70338 h 532422"/>
                <a:gd name="connsiteX3" fmla="*/ 546100 w 546100"/>
                <a:gd name="connsiteY3" fmla="*/ 374161 h 532422"/>
                <a:gd name="connsiteX4" fmla="*/ 546100 w 546100"/>
                <a:gd name="connsiteY4" fmla="*/ 0 h 532422"/>
                <a:gd name="connsiteX5" fmla="*/ 0 w 546100"/>
                <a:gd name="connsiteY5" fmla="*/ 198314 h 532422"/>
                <a:gd name="connsiteX0" fmla="*/ 0 w 546100"/>
                <a:gd name="connsiteY0" fmla="*/ 303822 h 637930"/>
                <a:gd name="connsiteX1" fmla="*/ 0 w 546100"/>
                <a:gd name="connsiteY1" fmla="*/ 637930 h 637930"/>
                <a:gd name="connsiteX2" fmla="*/ 304906 w 546100"/>
                <a:gd name="connsiteY2" fmla="*/ 175846 h 637930"/>
                <a:gd name="connsiteX3" fmla="*/ 546100 w 546100"/>
                <a:gd name="connsiteY3" fmla="*/ 479669 h 637930"/>
                <a:gd name="connsiteX4" fmla="*/ 546100 w 546100"/>
                <a:gd name="connsiteY4" fmla="*/ 0 h 637930"/>
                <a:gd name="connsiteX5" fmla="*/ 0 w 546100"/>
                <a:gd name="connsiteY5" fmla="*/ 303822 h 637930"/>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6100" h="637930">
                  <a:moveTo>
                    <a:pt x="0" y="303822"/>
                  </a:moveTo>
                  <a:lnTo>
                    <a:pt x="0" y="637930"/>
                  </a:lnTo>
                  <a:cubicBezTo>
                    <a:pt x="123631" y="651771"/>
                    <a:pt x="167623" y="334108"/>
                    <a:pt x="304906" y="175846"/>
                  </a:cubicBezTo>
                  <a:cubicBezTo>
                    <a:pt x="463427" y="-52754"/>
                    <a:pt x="520312" y="482600"/>
                    <a:pt x="546100" y="479669"/>
                  </a:cubicBezTo>
                  <a:lnTo>
                    <a:pt x="546100" y="0"/>
                  </a:lnTo>
                  <a:cubicBezTo>
                    <a:pt x="336762" y="-439615"/>
                    <a:pt x="139559" y="664307"/>
                    <a:pt x="0" y="303822"/>
                  </a:cubicBezTo>
                  <a:close/>
                </a:path>
              </a:pathLst>
            </a:custGeom>
            <a:gradFill flip="none" rotWithShape="1">
              <a:gsLst>
                <a:gs pos="0">
                  <a:schemeClr val="accent1"/>
                </a:gs>
                <a:gs pos="50000">
                  <a:schemeClr val="accent1">
                    <a:lumMod val="20000"/>
                    <a:lumOff val="80000"/>
                    <a:alpha val="60000"/>
                  </a:schemeClr>
                </a:gs>
                <a:gs pos="100000">
                  <a:schemeClr val="accent1">
                    <a:lumMod val="20000"/>
                    <a:lumOff val="80000"/>
                    <a:shade val="100000"/>
                    <a:satMod val="115000"/>
                    <a:alpha val="24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2" name="Freeform 11"/>
            <p:cNvSpPr/>
            <p:nvPr userDrawn="1"/>
          </p:nvSpPr>
          <p:spPr>
            <a:xfrm>
              <a:off x="0" y="2108201"/>
              <a:ext cx="9171432" cy="921455"/>
            </a:xfrm>
            <a:custGeom>
              <a:avLst/>
              <a:gdLst>
                <a:gd name="connsiteX0" fmla="*/ 0 w 546100"/>
                <a:gd name="connsiteY0" fmla="*/ 0 h 228600"/>
                <a:gd name="connsiteX1" fmla="*/ 0 w 546100"/>
                <a:gd name="connsiteY1" fmla="*/ 228600 h 228600"/>
                <a:gd name="connsiteX2" fmla="*/ 546100 w 546100"/>
                <a:gd name="connsiteY2" fmla="*/ 228600 h 228600"/>
                <a:gd name="connsiteX3" fmla="*/ 546100 w 546100"/>
                <a:gd name="connsiteY3" fmla="*/ 12700 h 228600"/>
                <a:gd name="connsiteX4" fmla="*/ 0 w 546100"/>
                <a:gd name="connsiteY4" fmla="*/ 0 h 228600"/>
                <a:gd name="connsiteX0" fmla="*/ 0 w 546100"/>
                <a:gd name="connsiteY0" fmla="*/ 0 h 228600"/>
                <a:gd name="connsiteX1" fmla="*/ 0 w 546100"/>
                <a:gd name="connsiteY1" fmla="*/ 228600 h 228600"/>
                <a:gd name="connsiteX2" fmla="*/ 546100 w 546100"/>
                <a:gd name="connsiteY2" fmla="*/ 228600 h 228600"/>
                <a:gd name="connsiteX3" fmla="*/ 546100 w 546100"/>
                <a:gd name="connsiteY3" fmla="*/ 12700 h 228600"/>
                <a:gd name="connsiteX4" fmla="*/ 0 w 546100"/>
                <a:gd name="connsiteY4" fmla="*/ 0 h 228600"/>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41313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41313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479669"/>
                <a:gd name="connsiteX1" fmla="*/ 0 w 546100"/>
                <a:gd name="connsiteY1" fmla="*/ 479669 h 479669"/>
                <a:gd name="connsiteX2" fmla="*/ 341313 w 546100"/>
                <a:gd name="connsiteY2" fmla="*/ 17585 h 479669"/>
                <a:gd name="connsiteX3" fmla="*/ 546100 w 546100"/>
                <a:gd name="connsiteY3" fmla="*/ 57638 h 479669"/>
                <a:gd name="connsiteX4" fmla="*/ 546100 w 546100"/>
                <a:gd name="connsiteY4" fmla="*/ 0 h 479669"/>
                <a:gd name="connsiteX5" fmla="*/ 0 w 546100"/>
                <a:gd name="connsiteY5" fmla="*/ 145561 h 479669"/>
                <a:gd name="connsiteX0" fmla="*/ 0 w 546100"/>
                <a:gd name="connsiteY0" fmla="*/ 145561 h 479669"/>
                <a:gd name="connsiteX1" fmla="*/ 0 w 546100"/>
                <a:gd name="connsiteY1" fmla="*/ 479669 h 479669"/>
                <a:gd name="connsiteX2" fmla="*/ 341313 w 546100"/>
                <a:gd name="connsiteY2" fmla="*/ 17585 h 479669"/>
                <a:gd name="connsiteX3" fmla="*/ 546100 w 546100"/>
                <a:gd name="connsiteY3" fmla="*/ 57638 h 479669"/>
                <a:gd name="connsiteX4" fmla="*/ 546100 w 546100"/>
                <a:gd name="connsiteY4" fmla="*/ 0 h 479669"/>
                <a:gd name="connsiteX5" fmla="*/ 0 w 546100"/>
                <a:gd name="connsiteY5" fmla="*/ 145561 h 479669"/>
                <a:gd name="connsiteX0" fmla="*/ 0 w 546100"/>
                <a:gd name="connsiteY0" fmla="*/ 145561 h 479669"/>
                <a:gd name="connsiteX1" fmla="*/ 0 w 546100"/>
                <a:gd name="connsiteY1" fmla="*/ 479669 h 479669"/>
                <a:gd name="connsiteX2" fmla="*/ 341313 w 546100"/>
                <a:gd name="connsiteY2" fmla="*/ 17585 h 479669"/>
                <a:gd name="connsiteX3" fmla="*/ 546100 w 546100"/>
                <a:gd name="connsiteY3" fmla="*/ 57638 h 479669"/>
                <a:gd name="connsiteX4" fmla="*/ 546100 w 546100"/>
                <a:gd name="connsiteY4" fmla="*/ 0 h 479669"/>
                <a:gd name="connsiteX5" fmla="*/ 0 w 546100"/>
                <a:gd name="connsiteY5" fmla="*/ 145561 h 479669"/>
                <a:gd name="connsiteX0" fmla="*/ 0 w 546100"/>
                <a:gd name="connsiteY0" fmla="*/ 145561 h 479669"/>
                <a:gd name="connsiteX1" fmla="*/ 0 w 546100"/>
                <a:gd name="connsiteY1" fmla="*/ 479669 h 479669"/>
                <a:gd name="connsiteX2" fmla="*/ 341313 w 546100"/>
                <a:gd name="connsiteY2" fmla="*/ 17585 h 479669"/>
                <a:gd name="connsiteX3" fmla="*/ 546100 w 546100"/>
                <a:gd name="connsiteY3" fmla="*/ 426915 h 479669"/>
                <a:gd name="connsiteX4" fmla="*/ 546100 w 546100"/>
                <a:gd name="connsiteY4" fmla="*/ 0 h 479669"/>
                <a:gd name="connsiteX5" fmla="*/ 0 w 546100"/>
                <a:gd name="connsiteY5" fmla="*/ 145561 h 479669"/>
                <a:gd name="connsiteX0" fmla="*/ 0 w 546100"/>
                <a:gd name="connsiteY0" fmla="*/ 303822 h 637930"/>
                <a:gd name="connsiteX1" fmla="*/ 0 w 546100"/>
                <a:gd name="connsiteY1" fmla="*/ 637930 h 637930"/>
                <a:gd name="connsiteX2" fmla="*/ 341313 w 546100"/>
                <a:gd name="connsiteY2" fmla="*/ 175846 h 637930"/>
                <a:gd name="connsiteX3" fmla="*/ 546100 w 546100"/>
                <a:gd name="connsiteY3" fmla="*/ 58517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41313 w 546100"/>
                <a:gd name="connsiteY2" fmla="*/ 175846 h 637930"/>
                <a:gd name="connsiteX3" fmla="*/ 546100 w 546100"/>
                <a:gd name="connsiteY3" fmla="*/ 58517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41313 w 546100"/>
                <a:gd name="connsiteY2" fmla="*/ 175846 h 637930"/>
                <a:gd name="connsiteX3" fmla="*/ 546100 w 546100"/>
                <a:gd name="connsiteY3" fmla="*/ 16314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41313 w 546100"/>
                <a:gd name="connsiteY2" fmla="*/ 175846 h 637930"/>
                <a:gd name="connsiteX3" fmla="*/ 546100 w 546100"/>
                <a:gd name="connsiteY3" fmla="*/ 16314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41313 w 546100"/>
                <a:gd name="connsiteY2" fmla="*/ 175846 h 637930"/>
                <a:gd name="connsiteX3" fmla="*/ 546100 w 546100"/>
                <a:gd name="connsiteY3" fmla="*/ 16314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04906 w 546100"/>
                <a:gd name="connsiteY2" fmla="*/ 175846 h 637930"/>
                <a:gd name="connsiteX3" fmla="*/ 546100 w 546100"/>
                <a:gd name="connsiteY3" fmla="*/ 16314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04906 w 546100"/>
                <a:gd name="connsiteY2" fmla="*/ 175846 h 637930"/>
                <a:gd name="connsiteX3" fmla="*/ 546100 w 546100"/>
                <a:gd name="connsiteY3" fmla="*/ 163146 h 637930"/>
                <a:gd name="connsiteX4" fmla="*/ 546100 w 546100"/>
                <a:gd name="connsiteY4" fmla="*/ 0 h 637930"/>
                <a:gd name="connsiteX5" fmla="*/ 0 w 546100"/>
                <a:gd name="connsiteY5" fmla="*/ 303822 h 637930"/>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6100" h="637930">
                  <a:moveTo>
                    <a:pt x="0" y="303822"/>
                  </a:moveTo>
                  <a:lnTo>
                    <a:pt x="0" y="637930"/>
                  </a:lnTo>
                  <a:cubicBezTo>
                    <a:pt x="123631" y="651771"/>
                    <a:pt x="167623" y="334108"/>
                    <a:pt x="304906" y="175846"/>
                  </a:cubicBezTo>
                  <a:cubicBezTo>
                    <a:pt x="463427" y="-52754"/>
                    <a:pt x="520312" y="166077"/>
                    <a:pt x="546100" y="163146"/>
                  </a:cubicBezTo>
                  <a:lnTo>
                    <a:pt x="546100" y="0"/>
                  </a:lnTo>
                  <a:cubicBezTo>
                    <a:pt x="336762" y="-439615"/>
                    <a:pt x="139559" y="664307"/>
                    <a:pt x="0" y="303822"/>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3" name="Freeform 12"/>
            <p:cNvSpPr/>
            <p:nvPr userDrawn="1"/>
          </p:nvSpPr>
          <p:spPr>
            <a:xfrm>
              <a:off x="0" y="2044700"/>
              <a:ext cx="9171432" cy="540455"/>
            </a:xfrm>
            <a:custGeom>
              <a:avLst/>
              <a:gdLst>
                <a:gd name="connsiteX0" fmla="*/ 0 w 546100"/>
                <a:gd name="connsiteY0" fmla="*/ 0 h 228600"/>
                <a:gd name="connsiteX1" fmla="*/ 0 w 546100"/>
                <a:gd name="connsiteY1" fmla="*/ 228600 h 228600"/>
                <a:gd name="connsiteX2" fmla="*/ 546100 w 546100"/>
                <a:gd name="connsiteY2" fmla="*/ 228600 h 228600"/>
                <a:gd name="connsiteX3" fmla="*/ 546100 w 546100"/>
                <a:gd name="connsiteY3" fmla="*/ 12700 h 228600"/>
                <a:gd name="connsiteX4" fmla="*/ 0 w 546100"/>
                <a:gd name="connsiteY4" fmla="*/ 0 h 228600"/>
                <a:gd name="connsiteX0" fmla="*/ 0 w 546100"/>
                <a:gd name="connsiteY0" fmla="*/ 0 h 228600"/>
                <a:gd name="connsiteX1" fmla="*/ 0 w 546100"/>
                <a:gd name="connsiteY1" fmla="*/ 228600 h 228600"/>
                <a:gd name="connsiteX2" fmla="*/ 546100 w 546100"/>
                <a:gd name="connsiteY2" fmla="*/ 228600 h 228600"/>
                <a:gd name="connsiteX3" fmla="*/ 546100 w 546100"/>
                <a:gd name="connsiteY3" fmla="*/ 12700 h 228600"/>
                <a:gd name="connsiteX4" fmla="*/ 0 w 546100"/>
                <a:gd name="connsiteY4" fmla="*/ 0 h 228600"/>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41313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41313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6100" h="374161">
                  <a:moveTo>
                    <a:pt x="0" y="145561"/>
                  </a:moveTo>
                  <a:lnTo>
                    <a:pt x="0" y="374161"/>
                  </a:lnTo>
                  <a:cubicBezTo>
                    <a:pt x="122114" y="599017"/>
                    <a:pt x="204030" y="175847"/>
                    <a:pt x="341313" y="17585"/>
                  </a:cubicBezTo>
                  <a:cubicBezTo>
                    <a:pt x="480114" y="-87923"/>
                    <a:pt x="520312" y="60569"/>
                    <a:pt x="546100" y="57638"/>
                  </a:cubicBezTo>
                  <a:lnTo>
                    <a:pt x="546100" y="0"/>
                  </a:lnTo>
                  <a:cubicBezTo>
                    <a:pt x="372410" y="-378069"/>
                    <a:pt x="139559" y="506046"/>
                    <a:pt x="0" y="145561"/>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15" name="Title 1"/>
          <p:cNvSpPr>
            <a:spLocks noGrp="1"/>
          </p:cNvSpPr>
          <p:nvPr>
            <p:ph type="title"/>
          </p:nvPr>
        </p:nvSpPr>
        <p:spPr>
          <a:xfrm>
            <a:off x="0" y="3733800"/>
            <a:ext cx="9144000" cy="1143000"/>
          </a:xfrm>
        </p:spPr>
        <p:txBody>
          <a:bodyPr>
            <a:normAutofit/>
          </a:bodyPr>
          <a:lstStyle>
            <a:lvl1pPr algn="ctr">
              <a:defRPr sz="4800" b="0">
                <a:solidFill>
                  <a:schemeClr val="tx1"/>
                </a:solidFill>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2" name="Slide Number Placeholder 1"/>
          <p:cNvSpPr>
            <a:spLocks noGrp="1"/>
          </p:cNvSpPr>
          <p:nvPr>
            <p:ph type="sldNum" sz="quarter" idx="10"/>
          </p:nvPr>
        </p:nvSpPr>
        <p:spPr/>
        <p:txBody>
          <a:bodyPr/>
          <a:lstStyle/>
          <a:p>
            <a:fld id="{78722CDB-10C5-4BDD-A4E0-F116724D3E7A}" type="slidenum">
              <a:rPr lang="en-US" smtClean="0"/>
              <a:pPr/>
              <a:t>‹#›</a:t>
            </a:fld>
            <a:endParaRPr lang="en-US" dirty="0"/>
          </a:p>
        </p:txBody>
      </p:sp>
    </p:spTree>
    <p:extLst>
      <p:ext uri="{BB962C8B-B14F-4D97-AF65-F5344CB8AC3E}">
        <p14:creationId xmlns:p14="http://schemas.microsoft.com/office/powerpoint/2010/main" val="99094755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4_Title Slide">
    <p:spTree>
      <p:nvGrpSpPr>
        <p:cNvPr id="1" name=""/>
        <p:cNvGrpSpPr/>
        <p:nvPr/>
      </p:nvGrpSpPr>
      <p:grpSpPr>
        <a:xfrm>
          <a:off x="0" y="0"/>
          <a:ext cx="0" cy="0"/>
          <a:chOff x="0" y="0"/>
          <a:chExt cx="0" cy="0"/>
        </a:xfrm>
      </p:grpSpPr>
      <p:grpSp>
        <p:nvGrpSpPr>
          <p:cNvPr id="9" name="Group 8"/>
          <p:cNvGrpSpPr/>
          <p:nvPr/>
        </p:nvGrpSpPr>
        <p:grpSpPr>
          <a:xfrm>
            <a:off x="-12698" y="1"/>
            <a:ext cx="9156700" cy="3309056"/>
            <a:chOff x="-2035" y="0"/>
            <a:chExt cx="9184132" cy="3309056"/>
          </a:xfrm>
        </p:grpSpPr>
        <p:sp>
          <p:nvSpPr>
            <p:cNvPr id="10" name="Freeform 9"/>
            <p:cNvSpPr/>
            <p:nvPr userDrawn="1"/>
          </p:nvSpPr>
          <p:spPr>
            <a:xfrm>
              <a:off x="-2035" y="0"/>
              <a:ext cx="9184132" cy="2438400"/>
            </a:xfrm>
            <a:custGeom>
              <a:avLst/>
              <a:gdLst>
                <a:gd name="connsiteX0" fmla="*/ 12700 w 9169400"/>
                <a:gd name="connsiteY0" fmla="*/ 0 h 952500"/>
                <a:gd name="connsiteX1" fmla="*/ 9156700 w 9169400"/>
                <a:gd name="connsiteY1" fmla="*/ 0 h 952500"/>
                <a:gd name="connsiteX2" fmla="*/ 9169400 w 9169400"/>
                <a:gd name="connsiteY2" fmla="*/ 952500 h 952500"/>
                <a:gd name="connsiteX3" fmla="*/ 0 w 9169400"/>
                <a:gd name="connsiteY3" fmla="*/ 952500 h 952500"/>
                <a:gd name="connsiteX4" fmla="*/ 12700 w 9169400"/>
                <a:gd name="connsiteY4" fmla="*/ 0 h 952500"/>
                <a:gd name="connsiteX0" fmla="*/ 12700 w 9169400"/>
                <a:gd name="connsiteY0" fmla="*/ 0 h 952500"/>
                <a:gd name="connsiteX1" fmla="*/ 9156700 w 9169400"/>
                <a:gd name="connsiteY1" fmla="*/ 0 h 952500"/>
                <a:gd name="connsiteX2" fmla="*/ 9169400 w 9169400"/>
                <a:gd name="connsiteY2" fmla="*/ 952500 h 952500"/>
                <a:gd name="connsiteX3" fmla="*/ 0 w 9169400"/>
                <a:gd name="connsiteY3" fmla="*/ 952500 h 952500"/>
                <a:gd name="connsiteX4" fmla="*/ 12700 w 9169400"/>
                <a:gd name="connsiteY4" fmla="*/ 0 h 952500"/>
                <a:gd name="connsiteX0" fmla="*/ 12700 w 9169400"/>
                <a:gd name="connsiteY0" fmla="*/ 0 h 952500"/>
                <a:gd name="connsiteX1" fmla="*/ 9156700 w 9169400"/>
                <a:gd name="connsiteY1" fmla="*/ 0 h 952500"/>
                <a:gd name="connsiteX2" fmla="*/ 9169400 w 9169400"/>
                <a:gd name="connsiteY2" fmla="*/ 892969 h 952500"/>
                <a:gd name="connsiteX3" fmla="*/ 0 w 9169400"/>
                <a:gd name="connsiteY3" fmla="*/ 952500 h 952500"/>
                <a:gd name="connsiteX4" fmla="*/ 12700 w 9169400"/>
                <a:gd name="connsiteY4" fmla="*/ 0 h 952500"/>
                <a:gd name="connsiteX0" fmla="*/ 12700 w 9169400"/>
                <a:gd name="connsiteY0" fmla="*/ 0 h 952500"/>
                <a:gd name="connsiteX1" fmla="*/ 9156700 w 9169400"/>
                <a:gd name="connsiteY1" fmla="*/ 0 h 952500"/>
                <a:gd name="connsiteX2" fmla="*/ 9169400 w 9169400"/>
                <a:gd name="connsiteY2" fmla="*/ 892969 h 952500"/>
                <a:gd name="connsiteX3" fmla="*/ 0 w 9169400"/>
                <a:gd name="connsiteY3" fmla="*/ 952500 h 952500"/>
                <a:gd name="connsiteX4" fmla="*/ 12700 w 9169400"/>
                <a:gd name="connsiteY4" fmla="*/ 0 h 952500"/>
                <a:gd name="connsiteX0" fmla="*/ 12700 w 9169400"/>
                <a:gd name="connsiteY0" fmla="*/ 0 h 952500"/>
                <a:gd name="connsiteX1" fmla="*/ 9156700 w 9169400"/>
                <a:gd name="connsiteY1" fmla="*/ 0 h 952500"/>
                <a:gd name="connsiteX2" fmla="*/ 9169400 w 9169400"/>
                <a:gd name="connsiteY2" fmla="*/ 892969 h 952500"/>
                <a:gd name="connsiteX3" fmla="*/ 0 w 9169400"/>
                <a:gd name="connsiteY3" fmla="*/ 952500 h 952500"/>
                <a:gd name="connsiteX4" fmla="*/ 12700 w 9169400"/>
                <a:gd name="connsiteY4" fmla="*/ 0 h 952500"/>
                <a:gd name="connsiteX0" fmla="*/ 12700 w 9169400"/>
                <a:gd name="connsiteY0" fmla="*/ 0 h 952500"/>
                <a:gd name="connsiteX1" fmla="*/ 9156700 w 9169400"/>
                <a:gd name="connsiteY1" fmla="*/ 0 h 952500"/>
                <a:gd name="connsiteX2" fmla="*/ 9169400 w 9169400"/>
                <a:gd name="connsiteY2" fmla="*/ 892969 h 952500"/>
                <a:gd name="connsiteX3" fmla="*/ 0 w 9169400"/>
                <a:gd name="connsiteY3" fmla="*/ 952500 h 952500"/>
                <a:gd name="connsiteX4" fmla="*/ 12700 w 9169400"/>
                <a:gd name="connsiteY4" fmla="*/ 0 h 952500"/>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9169400" h="952500">
                  <a:moveTo>
                    <a:pt x="12700" y="0"/>
                  </a:moveTo>
                  <a:lnTo>
                    <a:pt x="9156700" y="0"/>
                  </a:lnTo>
                  <a:lnTo>
                    <a:pt x="9169400" y="892969"/>
                  </a:lnTo>
                  <a:cubicBezTo>
                    <a:pt x="7078133" y="620118"/>
                    <a:pt x="2713567" y="997148"/>
                    <a:pt x="0" y="952500"/>
                  </a:cubicBezTo>
                  <a:lnTo>
                    <a:pt x="12700" y="0"/>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1" name="Freeform 10"/>
            <p:cNvSpPr/>
            <p:nvPr userDrawn="1"/>
          </p:nvSpPr>
          <p:spPr>
            <a:xfrm>
              <a:off x="0" y="2209800"/>
              <a:ext cx="9144000" cy="1099256"/>
            </a:xfrm>
            <a:custGeom>
              <a:avLst/>
              <a:gdLst>
                <a:gd name="connsiteX0" fmla="*/ 0 w 546100"/>
                <a:gd name="connsiteY0" fmla="*/ 0 h 228600"/>
                <a:gd name="connsiteX1" fmla="*/ 0 w 546100"/>
                <a:gd name="connsiteY1" fmla="*/ 228600 h 228600"/>
                <a:gd name="connsiteX2" fmla="*/ 546100 w 546100"/>
                <a:gd name="connsiteY2" fmla="*/ 228600 h 228600"/>
                <a:gd name="connsiteX3" fmla="*/ 546100 w 546100"/>
                <a:gd name="connsiteY3" fmla="*/ 12700 h 228600"/>
                <a:gd name="connsiteX4" fmla="*/ 0 w 546100"/>
                <a:gd name="connsiteY4" fmla="*/ 0 h 228600"/>
                <a:gd name="connsiteX0" fmla="*/ 0 w 546100"/>
                <a:gd name="connsiteY0" fmla="*/ 0 h 228600"/>
                <a:gd name="connsiteX1" fmla="*/ 0 w 546100"/>
                <a:gd name="connsiteY1" fmla="*/ 228600 h 228600"/>
                <a:gd name="connsiteX2" fmla="*/ 546100 w 546100"/>
                <a:gd name="connsiteY2" fmla="*/ 228600 h 228600"/>
                <a:gd name="connsiteX3" fmla="*/ 546100 w 546100"/>
                <a:gd name="connsiteY3" fmla="*/ 12700 h 228600"/>
                <a:gd name="connsiteX4" fmla="*/ 0 w 546100"/>
                <a:gd name="connsiteY4" fmla="*/ 0 h 228600"/>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41313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41313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479669"/>
                <a:gd name="connsiteX1" fmla="*/ 0 w 546100"/>
                <a:gd name="connsiteY1" fmla="*/ 479669 h 479669"/>
                <a:gd name="connsiteX2" fmla="*/ 341313 w 546100"/>
                <a:gd name="connsiteY2" fmla="*/ 17585 h 479669"/>
                <a:gd name="connsiteX3" fmla="*/ 546100 w 546100"/>
                <a:gd name="connsiteY3" fmla="*/ 57638 h 479669"/>
                <a:gd name="connsiteX4" fmla="*/ 546100 w 546100"/>
                <a:gd name="connsiteY4" fmla="*/ 0 h 479669"/>
                <a:gd name="connsiteX5" fmla="*/ 0 w 546100"/>
                <a:gd name="connsiteY5" fmla="*/ 145561 h 479669"/>
                <a:gd name="connsiteX0" fmla="*/ 0 w 546100"/>
                <a:gd name="connsiteY0" fmla="*/ 145561 h 479669"/>
                <a:gd name="connsiteX1" fmla="*/ 0 w 546100"/>
                <a:gd name="connsiteY1" fmla="*/ 479669 h 479669"/>
                <a:gd name="connsiteX2" fmla="*/ 341313 w 546100"/>
                <a:gd name="connsiteY2" fmla="*/ 17585 h 479669"/>
                <a:gd name="connsiteX3" fmla="*/ 546100 w 546100"/>
                <a:gd name="connsiteY3" fmla="*/ 57638 h 479669"/>
                <a:gd name="connsiteX4" fmla="*/ 546100 w 546100"/>
                <a:gd name="connsiteY4" fmla="*/ 0 h 479669"/>
                <a:gd name="connsiteX5" fmla="*/ 0 w 546100"/>
                <a:gd name="connsiteY5" fmla="*/ 145561 h 479669"/>
                <a:gd name="connsiteX0" fmla="*/ 0 w 546100"/>
                <a:gd name="connsiteY0" fmla="*/ 145561 h 479669"/>
                <a:gd name="connsiteX1" fmla="*/ 0 w 546100"/>
                <a:gd name="connsiteY1" fmla="*/ 479669 h 479669"/>
                <a:gd name="connsiteX2" fmla="*/ 341313 w 546100"/>
                <a:gd name="connsiteY2" fmla="*/ 17585 h 479669"/>
                <a:gd name="connsiteX3" fmla="*/ 546100 w 546100"/>
                <a:gd name="connsiteY3" fmla="*/ 57638 h 479669"/>
                <a:gd name="connsiteX4" fmla="*/ 546100 w 546100"/>
                <a:gd name="connsiteY4" fmla="*/ 0 h 479669"/>
                <a:gd name="connsiteX5" fmla="*/ 0 w 546100"/>
                <a:gd name="connsiteY5" fmla="*/ 145561 h 479669"/>
                <a:gd name="connsiteX0" fmla="*/ 0 w 546100"/>
                <a:gd name="connsiteY0" fmla="*/ 145561 h 479669"/>
                <a:gd name="connsiteX1" fmla="*/ 0 w 546100"/>
                <a:gd name="connsiteY1" fmla="*/ 479669 h 479669"/>
                <a:gd name="connsiteX2" fmla="*/ 341313 w 546100"/>
                <a:gd name="connsiteY2" fmla="*/ 17585 h 479669"/>
                <a:gd name="connsiteX3" fmla="*/ 546100 w 546100"/>
                <a:gd name="connsiteY3" fmla="*/ 426915 h 479669"/>
                <a:gd name="connsiteX4" fmla="*/ 546100 w 546100"/>
                <a:gd name="connsiteY4" fmla="*/ 0 h 479669"/>
                <a:gd name="connsiteX5" fmla="*/ 0 w 546100"/>
                <a:gd name="connsiteY5" fmla="*/ 145561 h 479669"/>
                <a:gd name="connsiteX0" fmla="*/ 0 w 546100"/>
                <a:gd name="connsiteY0" fmla="*/ 303822 h 637930"/>
                <a:gd name="connsiteX1" fmla="*/ 0 w 546100"/>
                <a:gd name="connsiteY1" fmla="*/ 637930 h 637930"/>
                <a:gd name="connsiteX2" fmla="*/ 341313 w 546100"/>
                <a:gd name="connsiteY2" fmla="*/ 175846 h 637930"/>
                <a:gd name="connsiteX3" fmla="*/ 546100 w 546100"/>
                <a:gd name="connsiteY3" fmla="*/ 58517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41313 w 546100"/>
                <a:gd name="connsiteY2" fmla="*/ 175846 h 637930"/>
                <a:gd name="connsiteX3" fmla="*/ 546100 w 546100"/>
                <a:gd name="connsiteY3" fmla="*/ 58517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41313 w 546100"/>
                <a:gd name="connsiteY2" fmla="*/ 175846 h 637930"/>
                <a:gd name="connsiteX3" fmla="*/ 546100 w 546100"/>
                <a:gd name="connsiteY3" fmla="*/ 16314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41313 w 546100"/>
                <a:gd name="connsiteY2" fmla="*/ 175846 h 637930"/>
                <a:gd name="connsiteX3" fmla="*/ 546100 w 546100"/>
                <a:gd name="connsiteY3" fmla="*/ 16314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41313 w 546100"/>
                <a:gd name="connsiteY2" fmla="*/ 175846 h 637930"/>
                <a:gd name="connsiteX3" fmla="*/ 546100 w 546100"/>
                <a:gd name="connsiteY3" fmla="*/ 16314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04906 w 546100"/>
                <a:gd name="connsiteY2" fmla="*/ 175846 h 637930"/>
                <a:gd name="connsiteX3" fmla="*/ 546100 w 546100"/>
                <a:gd name="connsiteY3" fmla="*/ 16314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04906 w 546100"/>
                <a:gd name="connsiteY2" fmla="*/ 175846 h 637930"/>
                <a:gd name="connsiteX3" fmla="*/ 546100 w 546100"/>
                <a:gd name="connsiteY3" fmla="*/ 16314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04906 w 546100"/>
                <a:gd name="connsiteY2" fmla="*/ 175846 h 637930"/>
                <a:gd name="connsiteX3" fmla="*/ 546100 w 546100"/>
                <a:gd name="connsiteY3" fmla="*/ 479669 h 637930"/>
                <a:gd name="connsiteX4" fmla="*/ 546100 w 546100"/>
                <a:gd name="connsiteY4" fmla="*/ 0 h 637930"/>
                <a:gd name="connsiteX5" fmla="*/ 0 w 546100"/>
                <a:gd name="connsiteY5" fmla="*/ 303822 h 637930"/>
                <a:gd name="connsiteX0" fmla="*/ 0 w 546100"/>
                <a:gd name="connsiteY0" fmla="*/ 198314 h 532422"/>
                <a:gd name="connsiteX1" fmla="*/ 0 w 546100"/>
                <a:gd name="connsiteY1" fmla="*/ 532422 h 532422"/>
                <a:gd name="connsiteX2" fmla="*/ 304906 w 546100"/>
                <a:gd name="connsiteY2" fmla="*/ 70338 h 532422"/>
                <a:gd name="connsiteX3" fmla="*/ 546100 w 546100"/>
                <a:gd name="connsiteY3" fmla="*/ 374161 h 532422"/>
                <a:gd name="connsiteX4" fmla="*/ 546100 w 546100"/>
                <a:gd name="connsiteY4" fmla="*/ 0 h 532422"/>
                <a:gd name="connsiteX5" fmla="*/ 0 w 546100"/>
                <a:gd name="connsiteY5" fmla="*/ 198314 h 532422"/>
                <a:gd name="connsiteX0" fmla="*/ 0 w 546100"/>
                <a:gd name="connsiteY0" fmla="*/ 303822 h 637930"/>
                <a:gd name="connsiteX1" fmla="*/ 0 w 546100"/>
                <a:gd name="connsiteY1" fmla="*/ 637930 h 637930"/>
                <a:gd name="connsiteX2" fmla="*/ 304906 w 546100"/>
                <a:gd name="connsiteY2" fmla="*/ 175846 h 637930"/>
                <a:gd name="connsiteX3" fmla="*/ 546100 w 546100"/>
                <a:gd name="connsiteY3" fmla="*/ 479669 h 637930"/>
                <a:gd name="connsiteX4" fmla="*/ 546100 w 546100"/>
                <a:gd name="connsiteY4" fmla="*/ 0 h 637930"/>
                <a:gd name="connsiteX5" fmla="*/ 0 w 546100"/>
                <a:gd name="connsiteY5" fmla="*/ 303822 h 637930"/>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6100" h="637930">
                  <a:moveTo>
                    <a:pt x="0" y="303822"/>
                  </a:moveTo>
                  <a:lnTo>
                    <a:pt x="0" y="637930"/>
                  </a:lnTo>
                  <a:cubicBezTo>
                    <a:pt x="123631" y="651771"/>
                    <a:pt x="167623" y="334108"/>
                    <a:pt x="304906" y="175846"/>
                  </a:cubicBezTo>
                  <a:cubicBezTo>
                    <a:pt x="463427" y="-52754"/>
                    <a:pt x="520312" y="482600"/>
                    <a:pt x="546100" y="479669"/>
                  </a:cubicBezTo>
                  <a:lnTo>
                    <a:pt x="546100" y="0"/>
                  </a:lnTo>
                  <a:cubicBezTo>
                    <a:pt x="336762" y="-439615"/>
                    <a:pt x="139559" y="664307"/>
                    <a:pt x="0" y="303822"/>
                  </a:cubicBezTo>
                  <a:close/>
                </a:path>
              </a:pathLst>
            </a:custGeom>
            <a:gradFill flip="none" rotWithShape="1">
              <a:gsLst>
                <a:gs pos="0">
                  <a:schemeClr val="accent1"/>
                </a:gs>
                <a:gs pos="50000">
                  <a:schemeClr val="accent1">
                    <a:lumMod val="20000"/>
                    <a:lumOff val="80000"/>
                    <a:alpha val="60000"/>
                  </a:schemeClr>
                </a:gs>
                <a:gs pos="100000">
                  <a:schemeClr val="accent1">
                    <a:lumMod val="20000"/>
                    <a:lumOff val="80000"/>
                    <a:shade val="100000"/>
                    <a:satMod val="115000"/>
                    <a:alpha val="24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2" name="Freeform 11"/>
            <p:cNvSpPr/>
            <p:nvPr userDrawn="1"/>
          </p:nvSpPr>
          <p:spPr>
            <a:xfrm>
              <a:off x="0" y="2108201"/>
              <a:ext cx="9171432" cy="921455"/>
            </a:xfrm>
            <a:custGeom>
              <a:avLst/>
              <a:gdLst>
                <a:gd name="connsiteX0" fmla="*/ 0 w 546100"/>
                <a:gd name="connsiteY0" fmla="*/ 0 h 228600"/>
                <a:gd name="connsiteX1" fmla="*/ 0 w 546100"/>
                <a:gd name="connsiteY1" fmla="*/ 228600 h 228600"/>
                <a:gd name="connsiteX2" fmla="*/ 546100 w 546100"/>
                <a:gd name="connsiteY2" fmla="*/ 228600 h 228600"/>
                <a:gd name="connsiteX3" fmla="*/ 546100 w 546100"/>
                <a:gd name="connsiteY3" fmla="*/ 12700 h 228600"/>
                <a:gd name="connsiteX4" fmla="*/ 0 w 546100"/>
                <a:gd name="connsiteY4" fmla="*/ 0 h 228600"/>
                <a:gd name="connsiteX0" fmla="*/ 0 w 546100"/>
                <a:gd name="connsiteY0" fmla="*/ 0 h 228600"/>
                <a:gd name="connsiteX1" fmla="*/ 0 w 546100"/>
                <a:gd name="connsiteY1" fmla="*/ 228600 h 228600"/>
                <a:gd name="connsiteX2" fmla="*/ 546100 w 546100"/>
                <a:gd name="connsiteY2" fmla="*/ 228600 h 228600"/>
                <a:gd name="connsiteX3" fmla="*/ 546100 w 546100"/>
                <a:gd name="connsiteY3" fmla="*/ 12700 h 228600"/>
                <a:gd name="connsiteX4" fmla="*/ 0 w 546100"/>
                <a:gd name="connsiteY4" fmla="*/ 0 h 228600"/>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41313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41313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479669"/>
                <a:gd name="connsiteX1" fmla="*/ 0 w 546100"/>
                <a:gd name="connsiteY1" fmla="*/ 479669 h 479669"/>
                <a:gd name="connsiteX2" fmla="*/ 341313 w 546100"/>
                <a:gd name="connsiteY2" fmla="*/ 17585 h 479669"/>
                <a:gd name="connsiteX3" fmla="*/ 546100 w 546100"/>
                <a:gd name="connsiteY3" fmla="*/ 57638 h 479669"/>
                <a:gd name="connsiteX4" fmla="*/ 546100 w 546100"/>
                <a:gd name="connsiteY4" fmla="*/ 0 h 479669"/>
                <a:gd name="connsiteX5" fmla="*/ 0 w 546100"/>
                <a:gd name="connsiteY5" fmla="*/ 145561 h 479669"/>
                <a:gd name="connsiteX0" fmla="*/ 0 w 546100"/>
                <a:gd name="connsiteY0" fmla="*/ 145561 h 479669"/>
                <a:gd name="connsiteX1" fmla="*/ 0 w 546100"/>
                <a:gd name="connsiteY1" fmla="*/ 479669 h 479669"/>
                <a:gd name="connsiteX2" fmla="*/ 341313 w 546100"/>
                <a:gd name="connsiteY2" fmla="*/ 17585 h 479669"/>
                <a:gd name="connsiteX3" fmla="*/ 546100 w 546100"/>
                <a:gd name="connsiteY3" fmla="*/ 57638 h 479669"/>
                <a:gd name="connsiteX4" fmla="*/ 546100 w 546100"/>
                <a:gd name="connsiteY4" fmla="*/ 0 h 479669"/>
                <a:gd name="connsiteX5" fmla="*/ 0 w 546100"/>
                <a:gd name="connsiteY5" fmla="*/ 145561 h 479669"/>
                <a:gd name="connsiteX0" fmla="*/ 0 w 546100"/>
                <a:gd name="connsiteY0" fmla="*/ 145561 h 479669"/>
                <a:gd name="connsiteX1" fmla="*/ 0 w 546100"/>
                <a:gd name="connsiteY1" fmla="*/ 479669 h 479669"/>
                <a:gd name="connsiteX2" fmla="*/ 341313 w 546100"/>
                <a:gd name="connsiteY2" fmla="*/ 17585 h 479669"/>
                <a:gd name="connsiteX3" fmla="*/ 546100 w 546100"/>
                <a:gd name="connsiteY3" fmla="*/ 57638 h 479669"/>
                <a:gd name="connsiteX4" fmla="*/ 546100 w 546100"/>
                <a:gd name="connsiteY4" fmla="*/ 0 h 479669"/>
                <a:gd name="connsiteX5" fmla="*/ 0 w 546100"/>
                <a:gd name="connsiteY5" fmla="*/ 145561 h 479669"/>
                <a:gd name="connsiteX0" fmla="*/ 0 w 546100"/>
                <a:gd name="connsiteY0" fmla="*/ 145561 h 479669"/>
                <a:gd name="connsiteX1" fmla="*/ 0 w 546100"/>
                <a:gd name="connsiteY1" fmla="*/ 479669 h 479669"/>
                <a:gd name="connsiteX2" fmla="*/ 341313 w 546100"/>
                <a:gd name="connsiteY2" fmla="*/ 17585 h 479669"/>
                <a:gd name="connsiteX3" fmla="*/ 546100 w 546100"/>
                <a:gd name="connsiteY3" fmla="*/ 426915 h 479669"/>
                <a:gd name="connsiteX4" fmla="*/ 546100 w 546100"/>
                <a:gd name="connsiteY4" fmla="*/ 0 h 479669"/>
                <a:gd name="connsiteX5" fmla="*/ 0 w 546100"/>
                <a:gd name="connsiteY5" fmla="*/ 145561 h 479669"/>
                <a:gd name="connsiteX0" fmla="*/ 0 w 546100"/>
                <a:gd name="connsiteY0" fmla="*/ 303822 h 637930"/>
                <a:gd name="connsiteX1" fmla="*/ 0 w 546100"/>
                <a:gd name="connsiteY1" fmla="*/ 637930 h 637930"/>
                <a:gd name="connsiteX2" fmla="*/ 341313 w 546100"/>
                <a:gd name="connsiteY2" fmla="*/ 175846 h 637930"/>
                <a:gd name="connsiteX3" fmla="*/ 546100 w 546100"/>
                <a:gd name="connsiteY3" fmla="*/ 58517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41313 w 546100"/>
                <a:gd name="connsiteY2" fmla="*/ 175846 h 637930"/>
                <a:gd name="connsiteX3" fmla="*/ 546100 w 546100"/>
                <a:gd name="connsiteY3" fmla="*/ 58517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41313 w 546100"/>
                <a:gd name="connsiteY2" fmla="*/ 175846 h 637930"/>
                <a:gd name="connsiteX3" fmla="*/ 546100 w 546100"/>
                <a:gd name="connsiteY3" fmla="*/ 16314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41313 w 546100"/>
                <a:gd name="connsiteY2" fmla="*/ 175846 h 637930"/>
                <a:gd name="connsiteX3" fmla="*/ 546100 w 546100"/>
                <a:gd name="connsiteY3" fmla="*/ 16314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41313 w 546100"/>
                <a:gd name="connsiteY2" fmla="*/ 175846 h 637930"/>
                <a:gd name="connsiteX3" fmla="*/ 546100 w 546100"/>
                <a:gd name="connsiteY3" fmla="*/ 16314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04906 w 546100"/>
                <a:gd name="connsiteY2" fmla="*/ 175846 h 637930"/>
                <a:gd name="connsiteX3" fmla="*/ 546100 w 546100"/>
                <a:gd name="connsiteY3" fmla="*/ 163146 h 637930"/>
                <a:gd name="connsiteX4" fmla="*/ 546100 w 546100"/>
                <a:gd name="connsiteY4" fmla="*/ 0 h 637930"/>
                <a:gd name="connsiteX5" fmla="*/ 0 w 546100"/>
                <a:gd name="connsiteY5" fmla="*/ 303822 h 637930"/>
                <a:gd name="connsiteX0" fmla="*/ 0 w 546100"/>
                <a:gd name="connsiteY0" fmla="*/ 303822 h 637930"/>
                <a:gd name="connsiteX1" fmla="*/ 0 w 546100"/>
                <a:gd name="connsiteY1" fmla="*/ 637930 h 637930"/>
                <a:gd name="connsiteX2" fmla="*/ 304906 w 546100"/>
                <a:gd name="connsiteY2" fmla="*/ 175846 h 637930"/>
                <a:gd name="connsiteX3" fmla="*/ 546100 w 546100"/>
                <a:gd name="connsiteY3" fmla="*/ 163146 h 637930"/>
                <a:gd name="connsiteX4" fmla="*/ 546100 w 546100"/>
                <a:gd name="connsiteY4" fmla="*/ 0 h 637930"/>
                <a:gd name="connsiteX5" fmla="*/ 0 w 546100"/>
                <a:gd name="connsiteY5" fmla="*/ 303822 h 637930"/>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6100" h="637930">
                  <a:moveTo>
                    <a:pt x="0" y="303822"/>
                  </a:moveTo>
                  <a:lnTo>
                    <a:pt x="0" y="637930"/>
                  </a:lnTo>
                  <a:cubicBezTo>
                    <a:pt x="123631" y="651771"/>
                    <a:pt x="167623" y="334108"/>
                    <a:pt x="304906" y="175846"/>
                  </a:cubicBezTo>
                  <a:cubicBezTo>
                    <a:pt x="463427" y="-52754"/>
                    <a:pt x="520312" y="166077"/>
                    <a:pt x="546100" y="163146"/>
                  </a:cubicBezTo>
                  <a:lnTo>
                    <a:pt x="546100" y="0"/>
                  </a:lnTo>
                  <a:cubicBezTo>
                    <a:pt x="336762" y="-439615"/>
                    <a:pt x="139559" y="664307"/>
                    <a:pt x="0" y="303822"/>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3" name="Freeform 12"/>
            <p:cNvSpPr/>
            <p:nvPr userDrawn="1"/>
          </p:nvSpPr>
          <p:spPr>
            <a:xfrm>
              <a:off x="0" y="2044700"/>
              <a:ext cx="9171432" cy="540455"/>
            </a:xfrm>
            <a:custGeom>
              <a:avLst/>
              <a:gdLst>
                <a:gd name="connsiteX0" fmla="*/ 0 w 546100"/>
                <a:gd name="connsiteY0" fmla="*/ 0 h 228600"/>
                <a:gd name="connsiteX1" fmla="*/ 0 w 546100"/>
                <a:gd name="connsiteY1" fmla="*/ 228600 h 228600"/>
                <a:gd name="connsiteX2" fmla="*/ 546100 w 546100"/>
                <a:gd name="connsiteY2" fmla="*/ 228600 h 228600"/>
                <a:gd name="connsiteX3" fmla="*/ 546100 w 546100"/>
                <a:gd name="connsiteY3" fmla="*/ 12700 h 228600"/>
                <a:gd name="connsiteX4" fmla="*/ 0 w 546100"/>
                <a:gd name="connsiteY4" fmla="*/ 0 h 228600"/>
                <a:gd name="connsiteX0" fmla="*/ 0 w 546100"/>
                <a:gd name="connsiteY0" fmla="*/ 0 h 228600"/>
                <a:gd name="connsiteX1" fmla="*/ 0 w 546100"/>
                <a:gd name="connsiteY1" fmla="*/ 228600 h 228600"/>
                <a:gd name="connsiteX2" fmla="*/ 546100 w 546100"/>
                <a:gd name="connsiteY2" fmla="*/ 228600 h 228600"/>
                <a:gd name="connsiteX3" fmla="*/ 546100 w 546100"/>
                <a:gd name="connsiteY3" fmla="*/ 12700 h 228600"/>
                <a:gd name="connsiteX4" fmla="*/ 0 w 546100"/>
                <a:gd name="connsiteY4" fmla="*/ 0 h 228600"/>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374161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546100 w 546100"/>
                <a:gd name="connsiteY2" fmla="*/ 57638 h 374161"/>
                <a:gd name="connsiteX3" fmla="*/ 546100 w 546100"/>
                <a:gd name="connsiteY3" fmla="*/ 0 h 374161"/>
                <a:gd name="connsiteX4" fmla="*/ 0 w 546100"/>
                <a:gd name="connsiteY4"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91372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41313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 name="connsiteX0" fmla="*/ 0 w 546100"/>
                <a:gd name="connsiteY0" fmla="*/ 145561 h 374161"/>
                <a:gd name="connsiteX1" fmla="*/ 0 w 546100"/>
                <a:gd name="connsiteY1" fmla="*/ 374161 h 374161"/>
                <a:gd name="connsiteX2" fmla="*/ 341313 w 546100"/>
                <a:gd name="connsiteY2" fmla="*/ 17585 h 374161"/>
                <a:gd name="connsiteX3" fmla="*/ 546100 w 546100"/>
                <a:gd name="connsiteY3" fmla="*/ 57638 h 374161"/>
                <a:gd name="connsiteX4" fmla="*/ 546100 w 546100"/>
                <a:gd name="connsiteY4" fmla="*/ 0 h 374161"/>
                <a:gd name="connsiteX5" fmla="*/ 0 w 546100"/>
                <a:gd name="connsiteY5" fmla="*/ 145561 h 374161"/>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6100" h="374161">
                  <a:moveTo>
                    <a:pt x="0" y="145561"/>
                  </a:moveTo>
                  <a:lnTo>
                    <a:pt x="0" y="374161"/>
                  </a:lnTo>
                  <a:cubicBezTo>
                    <a:pt x="122114" y="599017"/>
                    <a:pt x="204030" y="175847"/>
                    <a:pt x="341313" y="17585"/>
                  </a:cubicBezTo>
                  <a:cubicBezTo>
                    <a:pt x="480114" y="-87923"/>
                    <a:pt x="520312" y="60569"/>
                    <a:pt x="546100" y="57638"/>
                  </a:cubicBezTo>
                  <a:lnTo>
                    <a:pt x="546100" y="0"/>
                  </a:lnTo>
                  <a:cubicBezTo>
                    <a:pt x="372410" y="-378069"/>
                    <a:pt x="139559" y="506046"/>
                    <a:pt x="0" y="145561"/>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15" name="Title 1"/>
          <p:cNvSpPr>
            <a:spLocks noGrp="1"/>
          </p:cNvSpPr>
          <p:nvPr>
            <p:ph type="title"/>
          </p:nvPr>
        </p:nvSpPr>
        <p:spPr>
          <a:xfrm>
            <a:off x="0" y="3733800"/>
            <a:ext cx="9144000" cy="1143000"/>
          </a:xfrm>
        </p:spPr>
        <p:txBody>
          <a:bodyPr>
            <a:normAutofit/>
          </a:bodyPr>
          <a:lstStyle>
            <a:lvl1pPr algn="ctr">
              <a:defRPr sz="4800" b="0">
                <a:solidFill>
                  <a:schemeClr val="tx1"/>
                </a:solidFill>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2" name="Slide Number Placeholder 1"/>
          <p:cNvSpPr>
            <a:spLocks noGrp="1"/>
          </p:cNvSpPr>
          <p:nvPr>
            <p:ph type="sldNum" sz="quarter" idx="10"/>
          </p:nvPr>
        </p:nvSpPr>
        <p:spPr/>
        <p:txBody>
          <a:bodyPr/>
          <a:lstStyle/>
          <a:p>
            <a:fld id="{78722CDB-10C5-4BDD-A4E0-F116724D3E7A}" type="slidenum">
              <a:rPr lang="en-US" smtClean="0"/>
              <a:pPr/>
              <a:t>‹#›</a:t>
            </a:fld>
            <a:endParaRPr lang="en-US" dirty="0"/>
          </a:p>
        </p:txBody>
      </p:sp>
    </p:spTree>
    <p:extLst>
      <p:ext uri="{BB962C8B-B14F-4D97-AF65-F5344CB8AC3E}">
        <p14:creationId xmlns:p14="http://schemas.microsoft.com/office/powerpoint/2010/main" val="99094755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Picture 8"/>
          <p:cNvPicPr/>
          <p:nvPr userDrawn="1"/>
        </p:nvPicPr>
        <p:blipFill rotWithShape="1">
          <a:blip r:embed="rId2">
            <a:extLst>
              <a:ext uri="{28A0092B-C50C-407E-A947-70E740481C1C}">
                <a14:useLocalDpi xmlns:a14="http://schemas.microsoft.com/office/drawing/2010/main" val="0"/>
              </a:ext>
            </a:extLst>
          </a:blip>
          <a:srcRect t="-1921" b="-3"/>
          <a:stretch/>
        </p:blipFill>
        <p:spPr bwMode="auto">
          <a:xfrm>
            <a:off x="0" y="-159656"/>
            <a:ext cx="9144000" cy="7003144"/>
          </a:xfrm>
          <a:prstGeom prst="rect">
            <a:avLst/>
          </a:prstGeom>
          <a:ln>
            <a:noFill/>
          </a:ln>
          <a:extLst>
            <a:ext uri="{53640926-AAD7-44D8-BBD7-CCE9431645EC}">
              <a14:shadowObscured xmlns:a14="http://schemas.microsoft.com/office/drawing/2010/main"/>
            </a:ext>
          </a:extLst>
        </p:spPr>
      </p:pic>
      <p:sp>
        <p:nvSpPr>
          <p:cNvPr id="2" name="Title 1"/>
          <p:cNvSpPr>
            <a:spLocks noGrp="1"/>
          </p:cNvSpPr>
          <p:nvPr>
            <p:ph type="title"/>
          </p:nvPr>
        </p:nvSpPr>
        <p:spPr>
          <a:xfrm>
            <a:off x="628650" y="796925"/>
            <a:ext cx="7886700" cy="893764"/>
          </a:xfrm>
        </p:spPr>
        <p:txBody>
          <a:bodyPr>
            <a:normAutofit/>
          </a:bodyPr>
          <a:lstStyle>
            <a:lvl1pPr>
              <a:defRPr sz="3600" b="1">
                <a:solidFill>
                  <a:srgbClr val="209BDE"/>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628650" y="1825625"/>
            <a:ext cx="7886700" cy="4003675"/>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5A6414-F1F6-4E78-B6DB-85C16333796B}" type="datetime1">
              <a:rPr lang="en-US" smtClean="0"/>
              <a:t>10/21/2016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CA87AA-2568-400D-B3BF-28B9A5B3F4FB}" type="slidenum">
              <a:rPr lang="en-US" smtClean="0"/>
              <a:t>‹#›</a:t>
            </a:fld>
            <a:endParaRPr lang="en-US" dirty="0"/>
          </a:p>
        </p:txBody>
      </p:sp>
      <p:pic>
        <p:nvPicPr>
          <p:cNvPr id="11" name="Picture 10"/>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457950" y="6192314"/>
            <a:ext cx="2363623" cy="601732"/>
          </a:xfrm>
          <a:prstGeom prst="rect">
            <a:avLst/>
          </a:prstGeom>
        </p:spPr>
      </p:pic>
    </p:spTree>
    <p:extLst>
      <p:ext uri="{BB962C8B-B14F-4D97-AF65-F5344CB8AC3E}">
        <p14:creationId xmlns:p14="http://schemas.microsoft.com/office/powerpoint/2010/main" val="739278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A8AD4-2097-4D07-929F-800CD4CB35AD}" type="datetime1">
              <a:rPr lang="en-US" smtClean="0"/>
              <a:t>10/21/2016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CA87AA-2568-400D-B3BF-28B9A5B3F4FB}" type="slidenum">
              <a:rPr lang="en-US" smtClean="0"/>
              <a:t>‹#›</a:t>
            </a:fld>
            <a:endParaRPr lang="en-US" dirty="0"/>
          </a:p>
        </p:txBody>
      </p:sp>
    </p:spTree>
    <p:extLst>
      <p:ext uri="{BB962C8B-B14F-4D97-AF65-F5344CB8AC3E}">
        <p14:creationId xmlns:p14="http://schemas.microsoft.com/office/powerpoint/2010/main" val="16320109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p:cNvPicPr/>
          <p:nvPr userDrawn="1"/>
        </p:nvPicPr>
        <p:blipFill rotWithShape="1">
          <a:blip r:embed="rId2">
            <a:extLst>
              <a:ext uri="{28A0092B-C50C-407E-A947-70E740481C1C}">
                <a14:useLocalDpi xmlns:a14="http://schemas.microsoft.com/office/drawing/2010/main" val="0"/>
              </a:ext>
            </a:extLst>
          </a:blip>
          <a:srcRect t="-1921" b="-3"/>
          <a:stretch/>
        </p:blipFill>
        <p:spPr bwMode="auto">
          <a:xfrm>
            <a:off x="0" y="-159656"/>
            <a:ext cx="9144000" cy="7003144"/>
          </a:xfrm>
          <a:prstGeom prst="rect">
            <a:avLst/>
          </a:prstGeom>
          <a:ln>
            <a:noFill/>
          </a:ln>
          <a:extLst>
            <a:ext uri="{53640926-AAD7-44D8-BBD7-CCE9431645EC}">
              <a14:shadowObscured xmlns:a14="http://schemas.microsoft.com/office/drawing/2010/main"/>
            </a:ext>
          </a:extLst>
        </p:spPr>
      </p:pic>
      <p:sp>
        <p:nvSpPr>
          <p:cNvPr id="3" name="Content Placeholder 2"/>
          <p:cNvSpPr>
            <a:spLocks noGrp="1"/>
          </p:cNvSpPr>
          <p:nvPr>
            <p:ph sz="half" idx="1"/>
          </p:nvPr>
        </p:nvSpPr>
        <p:spPr>
          <a:xfrm>
            <a:off x="628650" y="1825625"/>
            <a:ext cx="3886200" cy="4117975"/>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117975"/>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8AE5562-649D-484F-BC22-7F40E55361E5}" type="datetime1">
              <a:rPr lang="en-US" smtClean="0"/>
              <a:t>10/21/2016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7CA87AA-2568-400D-B3BF-28B9A5B3F4FB}" type="slidenum">
              <a:rPr lang="en-US" smtClean="0"/>
              <a:t>‹#›</a:t>
            </a:fld>
            <a:endParaRPr lang="en-US" dirty="0"/>
          </a:p>
        </p:txBody>
      </p:sp>
      <p:sp>
        <p:nvSpPr>
          <p:cNvPr id="9" name="Title 1"/>
          <p:cNvSpPr>
            <a:spLocks noGrp="1"/>
          </p:cNvSpPr>
          <p:nvPr>
            <p:ph type="title"/>
          </p:nvPr>
        </p:nvSpPr>
        <p:spPr>
          <a:xfrm>
            <a:off x="628650" y="796925"/>
            <a:ext cx="7886700" cy="893764"/>
          </a:xfrm>
        </p:spPr>
        <p:txBody>
          <a:bodyPr>
            <a:normAutofit/>
          </a:bodyPr>
          <a:lstStyle>
            <a:lvl1pPr>
              <a:defRPr sz="3600" b="1">
                <a:solidFill>
                  <a:srgbClr val="209BDE"/>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84163677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DDCC3E-61B7-47D7-B9FA-2969CC1E8FF7}" type="datetime1">
              <a:rPr lang="en-US" smtClean="0"/>
              <a:t>10/21/2016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7CA87AA-2568-400D-B3BF-28B9A5B3F4FB}" type="slidenum">
              <a:rPr lang="en-US" smtClean="0"/>
              <a:t>‹#›</a:t>
            </a:fld>
            <a:endParaRPr lang="en-US" dirty="0"/>
          </a:p>
        </p:txBody>
      </p:sp>
    </p:spTree>
    <p:extLst>
      <p:ext uri="{BB962C8B-B14F-4D97-AF65-F5344CB8AC3E}">
        <p14:creationId xmlns:p14="http://schemas.microsoft.com/office/powerpoint/2010/main" val="3991091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0A5288B-C5F2-4AF8-AF5B-790B7809A0B4}" type="datetime1">
              <a:rPr lang="en-US" smtClean="0"/>
              <a:t>10/21/2016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7CA87AA-2568-400D-B3BF-28B9A5B3F4FB}" type="slidenum">
              <a:rPr lang="en-US" smtClean="0"/>
              <a:t>‹#›</a:t>
            </a:fld>
            <a:endParaRPr lang="en-US" dirty="0"/>
          </a:p>
        </p:txBody>
      </p:sp>
    </p:spTree>
    <p:extLst>
      <p:ext uri="{BB962C8B-B14F-4D97-AF65-F5344CB8AC3E}">
        <p14:creationId xmlns:p14="http://schemas.microsoft.com/office/powerpoint/2010/main" val="21600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23748-8E4D-4DBF-BD7F-5EAA8A06FE10}" type="datetime1">
              <a:rPr lang="en-US" smtClean="0"/>
              <a:t>10/21/2016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7CA87AA-2568-400D-B3BF-28B9A5B3F4FB}" type="slidenum">
              <a:rPr lang="en-US" smtClean="0"/>
              <a:t>‹#›</a:t>
            </a:fld>
            <a:endParaRPr lang="en-US" dirty="0"/>
          </a:p>
        </p:txBody>
      </p:sp>
    </p:spTree>
    <p:extLst>
      <p:ext uri="{BB962C8B-B14F-4D97-AF65-F5344CB8AC3E}">
        <p14:creationId xmlns:p14="http://schemas.microsoft.com/office/powerpoint/2010/main" val="4068121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A21EA9-7272-49C8-AD0E-6F13B6DAEC8D}" type="datetime1">
              <a:rPr lang="en-US" smtClean="0"/>
              <a:t>10/21/2016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7CA87AA-2568-400D-B3BF-28B9A5B3F4FB}" type="slidenum">
              <a:rPr lang="en-US" smtClean="0"/>
              <a:t>‹#›</a:t>
            </a:fld>
            <a:endParaRPr lang="en-US" dirty="0"/>
          </a:p>
        </p:txBody>
      </p:sp>
    </p:spTree>
    <p:extLst>
      <p:ext uri="{BB962C8B-B14F-4D97-AF65-F5344CB8AC3E}">
        <p14:creationId xmlns:p14="http://schemas.microsoft.com/office/powerpoint/2010/main" val="15010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5362A8-E5FC-4A1D-BCC2-A783C5E530B1}" type="datetime1">
              <a:rPr lang="en-US" smtClean="0"/>
              <a:t>10/21/2016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7CA87AA-2568-400D-B3BF-28B9A5B3F4FB}" type="slidenum">
              <a:rPr lang="en-US" smtClean="0"/>
              <a:t>‹#›</a:t>
            </a:fld>
            <a:endParaRPr lang="en-US" dirty="0"/>
          </a:p>
        </p:txBody>
      </p:sp>
    </p:spTree>
    <p:extLst>
      <p:ext uri="{BB962C8B-B14F-4D97-AF65-F5344CB8AC3E}">
        <p14:creationId xmlns:p14="http://schemas.microsoft.com/office/powerpoint/2010/main" val="966169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55E187-8107-4D76-8038-8913DF499F53}" type="datetime1">
              <a:rPr lang="en-US" smtClean="0"/>
              <a:t>10/21/2016</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CA87AA-2568-400D-B3BF-28B9A5B3F4FB}" type="slidenum">
              <a:rPr lang="en-US" smtClean="0"/>
              <a:t>‹#›</a:t>
            </a:fld>
            <a:endParaRPr lang="en-US" dirty="0"/>
          </a:p>
        </p:txBody>
      </p:sp>
    </p:spTree>
    <p:extLst>
      <p:ext uri="{BB962C8B-B14F-4D97-AF65-F5344CB8AC3E}">
        <p14:creationId xmlns:p14="http://schemas.microsoft.com/office/powerpoint/2010/main" val="1596003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marketplace.cms.gov/outreach-and-education/shop-premium-payments.pdf"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healthcare.gov/shop-calculators-taxcredit/"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hyperlink" Target="https://www.healthcare.gov/small-businesse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go.hc.gov/shop-videos" TargetMode="External"/><Relationship Id="rId3" Type="http://schemas.openxmlformats.org/officeDocument/2006/relationships/hyperlink" Target="http://www.irs.gov/Affordable-Care-Act" TargetMode="External"/><Relationship Id="rId7" Type="http://schemas.openxmlformats.org/officeDocument/2006/relationships/hyperlink" Target="https://www.cms.gov/cciio/programs-and-initiatives/health-insurance-marketplaces/a-b-resources.html" TargetMode="External"/><Relationship Id="rId2" Type="http://schemas.openxmlformats.org/officeDocument/2006/relationships/hyperlink" Target="https://www.healthcare.gov/small-businesses/get-answers/" TargetMode="External"/><Relationship Id="rId1" Type="http://schemas.openxmlformats.org/officeDocument/2006/relationships/slideLayout" Target="../slideLayouts/slideLayout2.xml"/><Relationship Id="rId6" Type="http://schemas.openxmlformats.org/officeDocument/2006/relationships/hyperlink" Target="https://eidm.cms.gov/EIDMLoginApp/login.jsp?contextType=external&amp;username=string&amp;OverrideRetryLimit=3&amp;contextValue=/oam&amp;password=sercure_string&amp;challenge_url=https://eidm.cms.gov/EIDMLoginApp/login.jsp&amp;ssoCookie=Secure&amp;request_id=8719609763519560068&amp;authn_try_count=0&amp;locale=en_US&amp;resource_url=https://www.healthcare.gov/marketplace/small-businesses/agent" TargetMode="External"/><Relationship Id="rId5" Type="http://schemas.openxmlformats.org/officeDocument/2006/relationships/hyperlink" Target="https://www.healthcare.gov/small-businesses/for-agents-and-brokers/" TargetMode="External"/><Relationship Id="rId4" Type="http://schemas.openxmlformats.org/officeDocument/2006/relationships/hyperlink" Target="https://www.youtube.com/watch?v=6q07nQ511ds&amp;index=21&amp;list=PLrwM1ZVcvDhZyJgnLLzrfOoEGZcAPxBUC"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marketplace.cms.gov/outreach-and-education/enroll-in-shop.pdf" TargetMode="External"/><Relationship Id="rId7" Type="http://schemas.openxmlformats.org/officeDocument/2006/relationships/hyperlink" Target="https://www.cms.gov/cciio/programs-and-initiatives/health-insurance-marketplaces/a-b-resources.html" TargetMode="External"/><Relationship Id="rId2" Type="http://schemas.openxmlformats.org/officeDocument/2006/relationships/hyperlink" Target="https://www.healthcare.gov/small-businesses/provide-shop-coverage/using-insurance-agents-and-brokers/" TargetMode="External"/><Relationship Id="rId1" Type="http://schemas.openxmlformats.org/officeDocument/2006/relationships/slideLayout" Target="../slideLayouts/slideLayout2.xml"/><Relationship Id="rId6" Type="http://schemas.openxmlformats.org/officeDocument/2006/relationships/hyperlink" Target="https://marketplace.cms.gov/outreach-and-education/employees-should-know-about-shop-2016.pdf" TargetMode="External"/><Relationship Id="rId5" Type="http://schemas.openxmlformats.org/officeDocument/2006/relationships/hyperlink" Target="https://marketplace.cms.gov/outreach-and-education/enroll-in-shop-employees.pdf" TargetMode="External"/><Relationship Id="rId4" Type="http://schemas.openxmlformats.org/officeDocument/2006/relationships/hyperlink" Target="https://marketplace.cms.gov/outreach-and-education/enroll-in-shop-employees-2016.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hyperlink" Target="https://www.healthcare.gov/shop-calculators-fte/" TargetMode="External"/><Relationship Id="rId5" Type="http://schemas.openxmlformats.org/officeDocument/2006/relationships/tags" Target="../tags/tag5.xml"/><Relationship Id="rId10" Type="http://schemas.openxmlformats.org/officeDocument/2006/relationships/notesSlide" Target="../notesSlides/notesSlide3.xml"/><Relationship Id="rId4" Type="http://schemas.openxmlformats.org/officeDocument/2006/relationships/tags" Target="../tags/tag4.xml"/><Relationship Id="rId9"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www.healthcare.gov/glossary/affordable-coverage/" TargetMode="External"/><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hyperlink" Target="https://www.healthcare.gov/small-businesses/shop-calculators-mpr/"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375" y="1983701"/>
            <a:ext cx="7611825" cy="1470662"/>
          </a:xfrm>
          <a:prstGeom prst="rect">
            <a:avLst/>
          </a:prstGeom>
        </p:spPr>
      </p:pic>
      <p:sp>
        <p:nvSpPr>
          <p:cNvPr id="7" name="Subtitle 2"/>
          <p:cNvSpPr txBox="1">
            <a:spLocks/>
          </p:cNvSpPr>
          <p:nvPr/>
        </p:nvSpPr>
        <p:spPr>
          <a:xfrm>
            <a:off x="470780" y="3654588"/>
            <a:ext cx="8229600" cy="5364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i="1" dirty="0" smtClean="0">
                <a:solidFill>
                  <a:srgbClr val="209BDE"/>
                </a:solidFill>
              </a:rPr>
              <a:t>An Overview for 2017 Coverage</a:t>
            </a:r>
            <a:endParaRPr lang="en-US" dirty="0"/>
          </a:p>
        </p:txBody>
      </p:sp>
    </p:spTree>
    <p:extLst>
      <p:ext uri="{BB962C8B-B14F-4D97-AF65-F5344CB8AC3E}">
        <p14:creationId xmlns:p14="http://schemas.microsoft.com/office/powerpoint/2010/main" val="2799889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900791"/>
            <a:ext cx="9143999" cy="893764"/>
          </a:xfrm>
        </p:spPr>
        <p:txBody>
          <a:bodyPr>
            <a:noAutofit/>
          </a:bodyPr>
          <a:lstStyle/>
          <a:p>
            <a:pPr algn="ctr"/>
            <a:r>
              <a:rPr lang="en-US" sz="3200" dirty="0" smtClean="0"/>
              <a:t>Health </a:t>
            </a:r>
            <a:r>
              <a:rPr lang="en-US" sz="3200" dirty="0"/>
              <a:t>&amp; Dental Coverage </a:t>
            </a:r>
            <a:r>
              <a:rPr lang="en-US" sz="3200" dirty="0" smtClean="0"/>
              <a:t>Options </a:t>
            </a:r>
            <a:br>
              <a:rPr lang="en-US" sz="3200" dirty="0" smtClean="0"/>
            </a:br>
            <a:r>
              <a:rPr lang="en-US" sz="3200" dirty="0" smtClean="0"/>
              <a:t>in the SHOP Marketplace</a:t>
            </a:r>
            <a:endParaRPr lang="en-US" sz="3200" dirty="0"/>
          </a:p>
        </p:txBody>
      </p:sp>
      <p:sp>
        <p:nvSpPr>
          <p:cNvPr id="3" name="Content Placeholder 2"/>
          <p:cNvSpPr>
            <a:spLocks noGrp="1"/>
          </p:cNvSpPr>
          <p:nvPr>
            <p:ph idx="1"/>
          </p:nvPr>
        </p:nvSpPr>
        <p:spPr>
          <a:xfrm>
            <a:off x="457200" y="1918934"/>
            <a:ext cx="8251902" cy="4386036"/>
          </a:xfrm>
        </p:spPr>
        <p:txBody>
          <a:bodyPr>
            <a:normAutofit/>
          </a:bodyPr>
          <a:lstStyle/>
          <a:p>
            <a:r>
              <a:rPr lang="en-US" sz="1800" dirty="0" smtClean="0"/>
              <a:t>Employers may offer their qualified employees one of three options</a:t>
            </a:r>
            <a:r>
              <a:rPr lang="en-US" sz="1800" dirty="0" smtClean="0">
                <a:solidFill>
                  <a:srgbClr val="FF0000"/>
                </a:solidFill>
              </a:rPr>
              <a:t> </a:t>
            </a:r>
            <a:r>
              <a:rPr lang="en-US" sz="1800" dirty="0" smtClean="0"/>
              <a:t>through the SHOP Marketplace: </a:t>
            </a:r>
          </a:p>
          <a:p>
            <a:pPr marL="800100" lvl="1" indent="-342900">
              <a:buFont typeface="+mj-lt"/>
              <a:buAutoNum type="arabicPeriod"/>
            </a:pPr>
            <a:r>
              <a:rPr lang="en-US" sz="1800" dirty="0" smtClean="0"/>
              <a:t>Only </a:t>
            </a:r>
            <a:r>
              <a:rPr lang="en-US" sz="1800" dirty="0"/>
              <a:t>health coverage </a:t>
            </a:r>
          </a:p>
          <a:p>
            <a:pPr marL="800100" lvl="1" indent="-342900">
              <a:buFont typeface="+mj-lt"/>
              <a:buAutoNum type="arabicPeriod"/>
            </a:pPr>
            <a:r>
              <a:rPr lang="en-US" sz="1800" dirty="0"/>
              <a:t>Only dental coverage</a:t>
            </a:r>
          </a:p>
          <a:p>
            <a:pPr marL="800100" lvl="1" indent="-342900">
              <a:buFont typeface="+mj-lt"/>
              <a:buAutoNum type="arabicPeriod"/>
            </a:pPr>
            <a:r>
              <a:rPr lang="en-US" sz="1800" dirty="0"/>
              <a:t>Both health and dental </a:t>
            </a:r>
            <a:r>
              <a:rPr lang="en-US" sz="1800" dirty="0" smtClean="0"/>
              <a:t>coverage</a:t>
            </a:r>
          </a:p>
          <a:p>
            <a:pPr lvl="1">
              <a:buFont typeface="Arial" panose="020B0604020202020204" pitchFamily="34" charset="0"/>
              <a:buChar char="−"/>
            </a:pPr>
            <a:r>
              <a:rPr lang="en-US" sz="1600" dirty="0"/>
              <a:t>If a qualified employee is offered both health and dental coverage, he/she may choose to enroll in both health and dental coverage, only health coverage, or only dental coverage</a:t>
            </a:r>
          </a:p>
          <a:p>
            <a:r>
              <a:rPr lang="en-US" sz="1800" dirty="0" smtClean="0"/>
              <a:t>Employers may also offer health and dental coverage to their employees’ dependents</a:t>
            </a:r>
          </a:p>
          <a:p>
            <a:pPr lvl="1">
              <a:buFont typeface="Arial" panose="020B0604020202020204" pitchFamily="34" charset="0"/>
              <a:buChar char="−"/>
            </a:pPr>
            <a:r>
              <a:rPr lang="en-US" sz="1600" dirty="0"/>
              <a:t>Dependents must enroll in the same health </a:t>
            </a:r>
            <a:r>
              <a:rPr lang="en-US" sz="1600" dirty="0" smtClean="0"/>
              <a:t>and/or </a:t>
            </a:r>
            <a:r>
              <a:rPr lang="en-US" sz="1600" dirty="0"/>
              <a:t>dental plan as the </a:t>
            </a:r>
            <a:r>
              <a:rPr lang="en-US" sz="1600" dirty="0" smtClean="0"/>
              <a:t>qualified employee</a:t>
            </a:r>
            <a:endParaRPr lang="en-US" sz="1600" dirty="0"/>
          </a:p>
          <a:p>
            <a:pPr lvl="1">
              <a:buFont typeface="Arial" panose="020B0604020202020204" pitchFamily="34" charset="0"/>
              <a:buChar char="−"/>
            </a:pPr>
            <a:r>
              <a:rPr lang="en-US" sz="1600" dirty="0"/>
              <a:t>If </a:t>
            </a:r>
            <a:r>
              <a:rPr lang="en-US" sz="1600" dirty="0" smtClean="0"/>
              <a:t>a qualified employee </a:t>
            </a:r>
            <a:r>
              <a:rPr lang="en-US" sz="1600" dirty="0"/>
              <a:t>is offered both health and dental </a:t>
            </a:r>
            <a:r>
              <a:rPr lang="en-US" sz="1600" dirty="0" smtClean="0"/>
              <a:t>coverage and enrolls in both, dependents </a:t>
            </a:r>
            <a:r>
              <a:rPr lang="en-US" sz="1600" dirty="0"/>
              <a:t>will be able to enroll in either the health or dental coverage the </a:t>
            </a:r>
            <a:r>
              <a:rPr lang="en-US" sz="1600" dirty="0" smtClean="0"/>
              <a:t>employee </a:t>
            </a:r>
            <a:r>
              <a:rPr lang="en-US" sz="1600" dirty="0"/>
              <a:t>picks, or in both</a:t>
            </a:r>
          </a:p>
        </p:txBody>
      </p:sp>
      <p:sp>
        <p:nvSpPr>
          <p:cNvPr id="5" name="Slide Number Placeholder 3"/>
          <p:cNvSpPr txBox="1">
            <a:spLocks/>
          </p:cNvSpPr>
          <p:nvPr/>
        </p:nvSpPr>
        <p:spPr>
          <a:xfrm>
            <a:off x="0" y="6356351"/>
            <a:ext cx="9143999"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10</a:t>
            </a:r>
            <a:endParaRPr lang="en-US" dirty="0"/>
          </a:p>
        </p:txBody>
      </p:sp>
    </p:spTree>
    <p:extLst>
      <p:ext uri="{BB962C8B-B14F-4D97-AF65-F5344CB8AC3E}">
        <p14:creationId xmlns:p14="http://schemas.microsoft.com/office/powerpoint/2010/main" val="14858263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7171"/>
            <a:ext cx="8251902" cy="893764"/>
          </a:xfrm>
        </p:spPr>
        <p:txBody>
          <a:bodyPr>
            <a:noAutofit/>
          </a:bodyPr>
          <a:lstStyle/>
          <a:p>
            <a:pPr algn="ctr"/>
            <a:r>
              <a:rPr lang="en-US" sz="3200" dirty="0"/>
              <a:t>How the SHOP Marketplace Works: Different Plans for Different Budgets</a:t>
            </a:r>
          </a:p>
        </p:txBody>
      </p:sp>
      <p:sp>
        <p:nvSpPr>
          <p:cNvPr id="3" name="Content Placeholder 2"/>
          <p:cNvSpPr>
            <a:spLocks noGrp="1"/>
          </p:cNvSpPr>
          <p:nvPr>
            <p:ph idx="1"/>
          </p:nvPr>
        </p:nvSpPr>
        <p:spPr>
          <a:xfrm>
            <a:off x="457200" y="1689549"/>
            <a:ext cx="8251902" cy="4620986"/>
          </a:xfrm>
        </p:spPr>
        <p:txBody>
          <a:bodyPr>
            <a:normAutofit/>
          </a:bodyPr>
          <a:lstStyle/>
          <a:p>
            <a:r>
              <a:rPr lang="en-US" sz="1600" b="1" dirty="0" smtClean="0"/>
              <a:t>SHOP Marketplace </a:t>
            </a:r>
            <a:r>
              <a:rPr lang="en-US" sz="1600" b="1" dirty="0" smtClean="0">
                <a:solidFill>
                  <a:srgbClr val="209BDE"/>
                </a:solidFill>
              </a:rPr>
              <a:t>health plans </a:t>
            </a:r>
            <a:r>
              <a:rPr lang="en-US" sz="1600" b="1" dirty="0" smtClean="0"/>
              <a:t>are available in four plan categories: </a:t>
            </a:r>
            <a:br>
              <a:rPr lang="en-US" sz="1600" b="1" dirty="0" smtClean="0"/>
            </a:br>
            <a:r>
              <a:rPr lang="en-US" sz="1600" b="1" dirty="0" smtClean="0">
                <a:solidFill>
                  <a:srgbClr val="209BDE"/>
                </a:solidFill>
              </a:rPr>
              <a:t>Bronze</a:t>
            </a:r>
            <a:r>
              <a:rPr lang="en-US" sz="1600" b="1" dirty="0"/>
              <a:t>,</a:t>
            </a:r>
            <a:r>
              <a:rPr lang="en-US" sz="1600" b="1" dirty="0">
                <a:solidFill>
                  <a:srgbClr val="209BDE"/>
                </a:solidFill>
              </a:rPr>
              <a:t> Silver</a:t>
            </a:r>
            <a:r>
              <a:rPr lang="en-US" sz="1600" b="1" dirty="0"/>
              <a:t>,</a:t>
            </a:r>
            <a:r>
              <a:rPr lang="en-US" sz="1600" b="1" dirty="0">
                <a:solidFill>
                  <a:srgbClr val="209BDE"/>
                </a:solidFill>
              </a:rPr>
              <a:t> Gold</a:t>
            </a:r>
            <a:r>
              <a:rPr lang="en-US" sz="1600" b="1" dirty="0"/>
              <a:t>, </a:t>
            </a:r>
            <a:r>
              <a:rPr lang="en-US" sz="1600" b="1" dirty="0" smtClean="0"/>
              <a:t>and </a:t>
            </a:r>
            <a:r>
              <a:rPr lang="en-US" sz="1600" b="1" dirty="0" smtClean="0">
                <a:solidFill>
                  <a:srgbClr val="209BDE"/>
                </a:solidFill>
              </a:rPr>
              <a:t>Platinum</a:t>
            </a:r>
          </a:p>
          <a:p>
            <a:pPr lvl="1">
              <a:buFont typeface="Arial" panose="020B0604020202020204" pitchFamily="34" charset="0"/>
              <a:buChar char="−"/>
            </a:pPr>
            <a:r>
              <a:rPr lang="en-US" sz="1400" dirty="0" smtClean="0"/>
              <a:t>Categories </a:t>
            </a:r>
            <a:r>
              <a:rPr lang="en-US" sz="1400" dirty="0"/>
              <a:t>generally reflect how </a:t>
            </a:r>
            <a:r>
              <a:rPr lang="en-US" sz="1400" dirty="0" smtClean="0"/>
              <a:t>much enrollees pay for premiums, deductibles, copayments, and the total amount they’d expect to have to spend out-of-pocket for the year</a:t>
            </a:r>
          </a:p>
          <a:p>
            <a:pPr marL="457200" lvl="1" indent="0">
              <a:lnSpc>
                <a:spcPct val="100000"/>
              </a:lnSpc>
              <a:spcBef>
                <a:spcPts val="0"/>
              </a:spcBef>
              <a:buNone/>
            </a:pPr>
            <a:r>
              <a:rPr lang="en-US" sz="1400" b="1" dirty="0" smtClean="0"/>
              <a:t>      Example: </a:t>
            </a:r>
          </a:p>
          <a:p>
            <a:pPr lvl="2">
              <a:lnSpc>
                <a:spcPct val="100000"/>
              </a:lnSpc>
              <a:spcBef>
                <a:spcPts val="0"/>
              </a:spcBef>
            </a:pPr>
            <a:r>
              <a:rPr lang="en-US" sz="1400" dirty="0" smtClean="0"/>
              <a:t>Platinum health plans may be expected to cover 90% of the total cost of covering essential health benefits, but the monthly premium will generally be the highest compared to plans in the other categories</a:t>
            </a:r>
          </a:p>
          <a:p>
            <a:pPr lvl="1">
              <a:buFont typeface="Arial" panose="020B0604020202020204" pitchFamily="34" charset="0"/>
              <a:buChar char="−"/>
            </a:pPr>
            <a:r>
              <a:rPr lang="en-US" sz="1400" dirty="0" smtClean="0"/>
              <a:t>All </a:t>
            </a:r>
            <a:r>
              <a:rPr lang="en-US" sz="1400" dirty="0"/>
              <a:t>plans cover “essential health benefits,” but </a:t>
            </a:r>
            <a:r>
              <a:rPr lang="en-US" sz="1400" dirty="0" smtClean="0"/>
              <a:t>can differ by provider </a:t>
            </a:r>
            <a:r>
              <a:rPr lang="en-US" sz="1400" dirty="0"/>
              <a:t>network, prescription drug formularies, </a:t>
            </a:r>
            <a:r>
              <a:rPr lang="en-US" sz="1400" dirty="0" smtClean="0"/>
              <a:t>or additional </a:t>
            </a:r>
            <a:r>
              <a:rPr lang="en-US" sz="1400" dirty="0"/>
              <a:t>benefits </a:t>
            </a:r>
            <a:r>
              <a:rPr lang="en-US" sz="1400" dirty="0" smtClean="0"/>
              <a:t>offered, among other things</a:t>
            </a:r>
          </a:p>
          <a:p>
            <a:pPr lvl="1">
              <a:buFont typeface="Arial" panose="020B0604020202020204" pitchFamily="34" charset="0"/>
              <a:buChar char="−"/>
            </a:pPr>
            <a:r>
              <a:rPr lang="en-US" sz="1400" dirty="0" smtClean="0"/>
              <a:t>Plans cannot charge higher premiums for enrollees based on high medical costs or pre-existing medical conditions, raise premiums because an enrollee needs care, or charge women more than men based on gender</a:t>
            </a:r>
            <a:endParaRPr lang="en-US" sz="1400" dirty="0"/>
          </a:p>
          <a:p>
            <a:endParaRPr lang="en-US" sz="1600" dirty="0"/>
          </a:p>
        </p:txBody>
      </p:sp>
      <p:graphicFrame>
        <p:nvGraphicFramePr>
          <p:cNvPr id="6" name="Table 5"/>
          <p:cNvGraphicFramePr>
            <a:graphicFrameLocks noGrp="1"/>
          </p:cNvGraphicFramePr>
          <p:nvPr>
            <p:extLst>
              <p:ext uri="{D42A27DB-BD31-4B8C-83A1-F6EECF244321}">
                <p14:modId xmlns:p14="http://schemas.microsoft.com/office/powerpoint/2010/main" val="2184878480"/>
              </p:ext>
            </p:extLst>
          </p:nvPr>
        </p:nvGraphicFramePr>
        <p:xfrm>
          <a:off x="1225996" y="4658194"/>
          <a:ext cx="6714309" cy="1463040"/>
        </p:xfrm>
        <a:graphic>
          <a:graphicData uri="http://schemas.openxmlformats.org/drawingml/2006/table">
            <a:tbl>
              <a:tblPr firstRow="1" bandRow="1">
                <a:tableStyleId>{5C22544A-7EE6-4342-B048-85BDC9FD1C3A}</a:tableStyleId>
              </a:tblPr>
              <a:tblGrid>
                <a:gridCol w="1045029"/>
                <a:gridCol w="2834640"/>
                <a:gridCol w="2834640"/>
              </a:tblGrid>
              <a:tr h="274425">
                <a:tc>
                  <a:txBody>
                    <a:bodyPr/>
                    <a:lstStyle/>
                    <a:p>
                      <a:pPr algn="ctr"/>
                      <a:r>
                        <a:rPr lang="en-US" sz="1100" b="1" dirty="0" smtClean="0">
                          <a:latin typeface="Arial" panose="020B0604020202020204" pitchFamily="34" charset="0"/>
                          <a:cs typeface="Arial" panose="020B0604020202020204" pitchFamily="34" charset="0"/>
                        </a:rPr>
                        <a:t>Plan Category</a:t>
                      </a:r>
                      <a:endParaRPr lang="en-US" sz="1100" b="1"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09BDE"/>
                    </a:solidFill>
                  </a:tcPr>
                </a:tc>
                <a:tc>
                  <a:txBody>
                    <a:bodyPr/>
                    <a:lstStyle/>
                    <a:p>
                      <a:pPr algn="ctr"/>
                      <a:r>
                        <a:rPr lang="en-US" sz="1100" b="1" baseline="0" dirty="0" smtClean="0">
                          <a:latin typeface="Arial" panose="020B0604020202020204" pitchFamily="34" charset="0"/>
                          <a:cs typeface="Arial" panose="020B0604020202020204" pitchFamily="34" charset="0"/>
                        </a:rPr>
                        <a:t>Total cost of care paid by the plan      </a:t>
                      </a:r>
                      <a:r>
                        <a:rPr lang="en-US" sz="1100" b="1" baseline="0" dirty="0" smtClean="0">
                          <a:solidFill>
                            <a:schemeClr val="bg1"/>
                          </a:solidFill>
                          <a:latin typeface="Arial" panose="020B0604020202020204" pitchFamily="34" charset="0"/>
                          <a:cs typeface="Arial" panose="020B0604020202020204" pitchFamily="34" charset="0"/>
                        </a:rPr>
                        <a:t>(on average)</a:t>
                      </a:r>
                      <a:endParaRPr lang="en-US" sz="1100" b="1" dirty="0">
                        <a:solidFill>
                          <a:schemeClr val="bg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09BDE"/>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smtClean="0">
                          <a:latin typeface="Arial" panose="020B0604020202020204" pitchFamily="34" charset="0"/>
                          <a:cs typeface="Arial" panose="020B0604020202020204" pitchFamily="34" charset="0"/>
                        </a:rPr>
                        <a:t>T</a:t>
                      </a:r>
                      <a:r>
                        <a:rPr lang="en-US" sz="1100" b="1" baseline="0" dirty="0" smtClean="0">
                          <a:latin typeface="Arial" panose="020B0604020202020204" pitchFamily="34" charset="0"/>
                          <a:cs typeface="Arial" panose="020B0604020202020204" pitchFamily="34" charset="0"/>
                        </a:rPr>
                        <a:t>otal cost of care paid by the employee (on average)</a:t>
                      </a:r>
                      <a:endParaRPr lang="en-US" sz="1100" b="1" dirty="0" smtClean="0">
                        <a:latin typeface="Arial" panose="020B0604020202020204" pitchFamily="34" charset="0"/>
                        <a:cs typeface="Arial" panose="020B0604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09BDE"/>
                    </a:solidFill>
                  </a:tcPr>
                </a:tc>
              </a:tr>
              <a:tr h="165719">
                <a:tc>
                  <a:txBody>
                    <a:bodyPr/>
                    <a:lstStyle/>
                    <a:p>
                      <a:pPr algn="ctr"/>
                      <a:r>
                        <a:rPr lang="en-US" sz="1100" b="1" dirty="0" smtClean="0">
                          <a:latin typeface="Arial" panose="020B0604020202020204" pitchFamily="34" charset="0"/>
                          <a:cs typeface="Arial" panose="020B0604020202020204" pitchFamily="34" charset="0"/>
                        </a:rPr>
                        <a:t>Bronze</a:t>
                      </a:r>
                      <a:endParaRPr lang="en-US" sz="1100" b="1" dirty="0">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latin typeface="Arial" panose="020B0604020202020204" pitchFamily="34" charset="0"/>
                          <a:cs typeface="Arial" panose="020B0604020202020204" pitchFamily="34" charset="0"/>
                        </a:rPr>
                        <a:t>60%</a:t>
                      </a:r>
                      <a:endParaRPr lang="en-US" sz="1100" b="1" dirty="0">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latin typeface="Arial" panose="020B0604020202020204" pitchFamily="34" charset="0"/>
                          <a:cs typeface="Arial" panose="020B0604020202020204" pitchFamily="34" charset="0"/>
                        </a:rPr>
                        <a:t>40%</a:t>
                      </a:r>
                      <a:endParaRPr lang="en-US" sz="1100" b="1" dirty="0">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165719">
                <a:tc>
                  <a:txBody>
                    <a:bodyPr/>
                    <a:lstStyle/>
                    <a:p>
                      <a:pPr algn="ctr"/>
                      <a:r>
                        <a:rPr lang="en-US" sz="1100" b="1" dirty="0" smtClean="0">
                          <a:latin typeface="Arial" panose="020B0604020202020204" pitchFamily="34" charset="0"/>
                          <a:cs typeface="Arial" panose="020B0604020202020204" pitchFamily="34" charset="0"/>
                        </a:rPr>
                        <a:t>Silver</a:t>
                      </a:r>
                      <a:endParaRPr lang="en-US" sz="1100" b="1"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latin typeface="Arial" panose="020B0604020202020204" pitchFamily="34" charset="0"/>
                          <a:cs typeface="Arial" panose="020B0604020202020204" pitchFamily="34" charset="0"/>
                        </a:rPr>
                        <a:t>70%</a:t>
                      </a:r>
                      <a:endParaRPr lang="en-US" sz="1100" b="1"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latin typeface="Arial" panose="020B0604020202020204" pitchFamily="34" charset="0"/>
                          <a:cs typeface="Arial" panose="020B0604020202020204" pitchFamily="34" charset="0"/>
                        </a:rPr>
                        <a:t>30%</a:t>
                      </a:r>
                      <a:endParaRPr lang="en-US" sz="1100" b="1"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65719">
                <a:tc>
                  <a:txBody>
                    <a:bodyPr/>
                    <a:lstStyle/>
                    <a:p>
                      <a:pPr algn="ctr"/>
                      <a:r>
                        <a:rPr lang="en-US" sz="1100" b="1" dirty="0" smtClean="0">
                          <a:latin typeface="Arial" panose="020B0604020202020204" pitchFamily="34" charset="0"/>
                          <a:cs typeface="Arial" panose="020B0604020202020204" pitchFamily="34" charset="0"/>
                        </a:rPr>
                        <a:t>Gold</a:t>
                      </a:r>
                      <a:endParaRPr lang="en-US" sz="1100" b="1"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latin typeface="Arial" panose="020B0604020202020204" pitchFamily="34" charset="0"/>
                          <a:cs typeface="Arial" panose="020B0604020202020204" pitchFamily="34" charset="0"/>
                        </a:rPr>
                        <a:t>80%</a:t>
                      </a:r>
                      <a:endParaRPr lang="en-US" sz="1100" b="1"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latin typeface="Arial" panose="020B0604020202020204" pitchFamily="34" charset="0"/>
                          <a:cs typeface="Arial" panose="020B0604020202020204" pitchFamily="34" charset="0"/>
                        </a:rPr>
                        <a:t>20%</a:t>
                      </a:r>
                      <a:endParaRPr lang="en-US" sz="1100" b="1"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65719">
                <a:tc>
                  <a:txBody>
                    <a:bodyPr/>
                    <a:lstStyle/>
                    <a:p>
                      <a:pPr algn="ctr"/>
                      <a:r>
                        <a:rPr lang="en-US" sz="1100" b="1" dirty="0" smtClean="0">
                          <a:latin typeface="Arial" panose="020B0604020202020204" pitchFamily="34" charset="0"/>
                          <a:cs typeface="Arial" panose="020B0604020202020204" pitchFamily="34" charset="0"/>
                        </a:rPr>
                        <a:t>Platinum</a:t>
                      </a:r>
                      <a:endParaRPr lang="en-US" sz="1100" b="1"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latin typeface="Arial" panose="020B0604020202020204" pitchFamily="34" charset="0"/>
                          <a:cs typeface="Arial" panose="020B0604020202020204" pitchFamily="34" charset="0"/>
                        </a:rPr>
                        <a:t>90%</a:t>
                      </a:r>
                      <a:endParaRPr lang="en-US" sz="1100" b="1"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100" b="1" dirty="0" smtClean="0">
                          <a:latin typeface="Arial" panose="020B0604020202020204" pitchFamily="34" charset="0"/>
                          <a:cs typeface="Arial" panose="020B0604020202020204" pitchFamily="34" charset="0"/>
                        </a:rPr>
                        <a:t>10%</a:t>
                      </a:r>
                      <a:endParaRPr lang="en-US" sz="1100" b="1"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7" name="Slide Number Placeholder 3"/>
          <p:cNvSpPr txBox="1">
            <a:spLocks/>
          </p:cNvSpPr>
          <p:nvPr/>
        </p:nvSpPr>
        <p:spPr>
          <a:xfrm>
            <a:off x="0" y="6356351"/>
            <a:ext cx="9143999"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11</a:t>
            </a:r>
            <a:endParaRPr lang="en-US" dirty="0"/>
          </a:p>
        </p:txBody>
      </p:sp>
    </p:spTree>
    <p:extLst>
      <p:ext uri="{BB962C8B-B14F-4D97-AF65-F5344CB8AC3E}">
        <p14:creationId xmlns:p14="http://schemas.microsoft.com/office/powerpoint/2010/main" val="27935369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4557"/>
            <a:ext cx="8251902" cy="893764"/>
          </a:xfrm>
        </p:spPr>
        <p:txBody>
          <a:bodyPr>
            <a:noAutofit/>
          </a:bodyPr>
          <a:lstStyle/>
          <a:p>
            <a:pPr algn="ctr"/>
            <a:r>
              <a:rPr lang="en-US" sz="3200" dirty="0"/>
              <a:t>How the SHOP Marketplace Works: Different Plans for Different </a:t>
            </a:r>
            <a:r>
              <a:rPr lang="en-US" sz="3200" dirty="0" smtClean="0"/>
              <a:t>Budgets</a:t>
            </a:r>
            <a:endParaRPr lang="en-US" sz="2000" dirty="0"/>
          </a:p>
        </p:txBody>
      </p:sp>
      <p:sp>
        <p:nvSpPr>
          <p:cNvPr id="3" name="Content Placeholder 2"/>
          <p:cNvSpPr>
            <a:spLocks noGrp="1"/>
          </p:cNvSpPr>
          <p:nvPr>
            <p:ph idx="1"/>
          </p:nvPr>
        </p:nvSpPr>
        <p:spPr>
          <a:xfrm>
            <a:off x="457200" y="2344278"/>
            <a:ext cx="8251902" cy="4213278"/>
          </a:xfrm>
        </p:spPr>
        <p:txBody>
          <a:bodyPr>
            <a:normAutofit/>
          </a:bodyPr>
          <a:lstStyle/>
          <a:p>
            <a:r>
              <a:rPr lang="en-US" sz="1800" b="1" dirty="0"/>
              <a:t>SHOP Marketplace </a:t>
            </a:r>
            <a:r>
              <a:rPr lang="en-US" sz="1800" b="1" dirty="0">
                <a:solidFill>
                  <a:srgbClr val="209BDE"/>
                </a:solidFill>
              </a:rPr>
              <a:t>dental plans </a:t>
            </a:r>
            <a:r>
              <a:rPr lang="en-US" sz="1800" b="1" dirty="0"/>
              <a:t>are available in two plan categories: </a:t>
            </a:r>
            <a:r>
              <a:rPr lang="en-US" sz="1800" b="1" dirty="0">
                <a:solidFill>
                  <a:srgbClr val="209BDE"/>
                </a:solidFill>
              </a:rPr>
              <a:t>High</a:t>
            </a:r>
            <a:r>
              <a:rPr lang="en-US" sz="1800" b="1" dirty="0"/>
              <a:t> and </a:t>
            </a:r>
            <a:r>
              <a:rPr lang="en-US" sz="1800" b="1" dirty="0">
                <a:solidFill>
                  <a:srgbClr val="209BDE"/>
                </a:solidFill>
              </a:rPr>
              <a:t>Low</a:t>
            </a:r>
          </a:p>
          <a:p>
            <a:pPr lvl="1">
              <a:buFont typeface="Arial" panose="020B0604020202020204" pitchFamily="34" charset="0"/>
              <a:buChar char="−"/>
            </a:pPr>
            <a:r>
              <a:rPr lang="en-US" sz="1600" dirty="0" smtClean="0"/>
              <a:t>Categories </a:t>
            </a:r>
            <a:r>
              <a:rPr lang="en-US" sz="1600" dirty="0"/>
              <a:t>generally reflect how </a:t>
            </a:r>
            <a:r>
              <a:rPr lang="en-US" sz="1600" dirty="0" smtClean="0"/>
              <a:t>much enrollees pay for premiums, deductibles, copayments, and the total amount they’d expect to pay out-of-pocket for the year</a:t>
            </a:r>
          </a:p>
          <a:p>
            <a:pPr lvl="2">
              <a:lnSpc>
                <a:spcPct val="100000"/>
              </a:lnSpc>
              <a:spcBef>
                <a:spcPts val="600"/>
              </a:spcBef>
            </a:pPr>
            <a:r>
              <a:rPr lang="en-US" sz="1600" b="1" dirty="0"/>
              <a:t>High</a:t>
            </a:r>
            <a:r>
              <a:rPr lang="en-US" sz="1600" dirty="0"/>
              <a:t> dental plans have </a:t>
            </a:r>
            <a:r>
              <a:rPr lang="en-US" sz="1600" dirty="0" smtClean="0"/>
              <a:t>generally higher </a:t>
            </a:r>
            <a:r>
              <a:rPr lang="en-US" sz="1600" dirty="0"/>
              <a:t>premiums but lower copayments and deductibles compared to low dental </a:t>
            </a:r>
            <a:r>
              <a:rPr lang="en-US" sz="1600" dirty="0" smtClean="0"/>
              <a:t>plans. So you’ll generally pay more every month, but less when you go to the dentist</a:t>
            </a:r>
            <a:endParaRPr lang="en-US" sz="1600" dirty="0"/>
          </a:p>
          <a:p>
            <a:pPr lvl="2">
              <a:lnSpc>
                <a:spcPct val="100000"/>
              </a:lnSpc>
              <a:spcBef>
                <a:spcPts val="0"/>
              </a:spcBef>
            </a:pPr>
            <a:r>
              <a:rPr lang="en-US" sz="1600" b="1" dirty="0"/>
              <a:t>Low</a:t>
            </a:r>
            <a:r>
              <a:rPr lang="en-US" sz="1600" dirty="0"/>
              <a:t> </a:t>
            </a:r>
            <a:r>
              <a:rPr lang="en-US" sz="1600" dirty="0" smtClean="0"/>
              <a:t>dental plans generally have lower </a:t>
            </a:r>
            <a:r>
              <a:rPr lang="en-US" sz="1600" dirty="0"/>
              <a:t>premiums but higher copayments and </a:t>
            </a:r>
            <a:r>
              <a:rPr lang="en-US" sz="1600" dirty="0" smtClean="0"/>
              <a:t>deductibles compared to high dental plans. </a:t>
            </a:r>
            <a:r>
              <a:rPr lang="en-US" sz="1600" dirty="0"/>
              <a:t>So you’ll </a:t>
            </a:r>
            <a:r>
              <a:rPr lang="en-US" sz="1600" dirty="0" smtClean="0"/>
              <a:t>generally pay </a:t>
            </a:r>
            <a:r>
              <a:rPr lang="en-US" sz="1600" dirty="0"/>
              <a:t>less every month, but </a:t>
            </a:r>
            <a:r>
              <a:rPr lang="en-US" sz="1600" dirty="0" smtClean="0"/>
              <a:t>more </a:t>
            </a:r>
            <a:r>
              <a:rPr lang="en-US" sz="1600" dirty="0"/>
              <a:t>when you go to the </a:t>
            </a:r>
            <a:r>
              <a:rPr lang="en-US" sz="1600" dirty="0" smtClean="0"/>
              <a:t>dentist</a:t>
            </a:r>
            <a:endParaRPr lang="en-US" sz="1600" dirty="0"/>
          </a:p>
        </p:txBody>
      </p:sp>
      <p:sp>
        <p:nvSpPr>
          <p:cNvPr id="7" name="Slide Number Placeholder 3"/>
          <p:cNvSpPr txBox="1">
            <a:spLocks/>
          </p:cNvSpPr>
          <p:nvPr/>
        </p:nvSpPr>
        <p:spPr>
          <a:xfrm>
            <a:off x="0" y="6356351"/>
            <a:ext cx="9143999"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12</a:t>
            </a:r>
            <a:endParaRPr lang="en-US" dirty="0"/>
          </a:p>
        </p:txBody>
      </p:sp>
    </p:spTree>
    <p:extLst>
      <p:ext uri="{BB962C8B-B14F-4D97-AF65-F5344CB8AC3E}">
        <p14:creationId xmlns:p14="http://schemas.microsoft.com/office/powerpoint/2010/main" val="14903787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783308"/>
            <a:ext cx="8218448" cy="893764"/>
          </a:xfrm>
        </p:spPr>
        <p:txBody>
          <a:bodyPr>
            <a:noAutofit/>
          </a:bodyPr>
          <a:lstStyle/>
          <a:p>
            <a:pPr algn="ctr"/>
            <a:r>
              <a:rPr lang="en-US" sz="3200" dirty="0"/>
              <a:t>Employee Choice: </a:t>
            </a:r>
            <a:r>
              <a:rPr lang="en-US" sz="3200" dirty="0" smtClean="0"/>
              <a:t/>
            </a:r>
            <a:br>
              <a:rPr lang="en-US" sz="3200" dirty="0" smtClean="0"/>
            </a:br>
            <a:r>
              <a:rPr lang="en-US" sz="3200" dirty="0" smtClean="0"/>
              <a:t>Offering Employers Flexibility </a:t>
            </a:r>
            <a:r>
              <a:rPr lang="en-US" sz="3200" dirty="0"/>
              <a:t>&amp; Control </a:t>
            </a:r>
          </a:p>
        </p:txBody>
      </p:sp>
      <p:sp>
        <p:nvSpPr>
          <p:cNvPr id="3" name="Content Placeholder 2"/>
          <p:cNvSpPr>
            <a:spLocks noGrp="1"/>
          </p:cNvSpPr>
          <p:nvPr>
            <p:ph idx="1"/>
          </p:nvPr>
        </p:nvSpPr>
        <p:spPr>
          <a:xfrm>
            <a:off x="457201" y="1929688"/>
            <a:ext cx="8218448" cy="4386036"/>
          </a:xfrm>
        </p:spPr>
        <p:txBody>
          <a:bodyPr>
            <a:normAutofit/>
          </a:bodyPr>
          <a:lstStyle/>
          <a:p>
            <a:pPr marL="0" indent="0">
              <a:buNone/>
            </a:pPr>
            <a:r>
              <a:rPr lang="en-US" sz="1900" b="1" dirty="0" smtClean="0"/>
              <a:t>Employers can offer qualified employees: </a:t>
            </a:r>
          </a:p>
          <a:p>
            <a:pPr marL="457200" indent="-457200">
              <a:buAutoNum type="arabicPeriod"/>
            </a:pPr>
            <a:r>
              <a:rPr lang="en-US" sz="1900" dirty="0" smtClean="0"/>
              <a:t>A single health or dental plan</a:t>
            </a:r>
          </a:p>
          <a:p>
            <a:pPr marL="457200" indent="-457200">
              <a:buAutoNum type="arabicPeriod"/>
            </a:pPr>
            <a:r>
              <a:rPr lang="en-US" sz="1900" dirty="0" smtClean="0"/>
              <a:t>A choice of plans within a plan </a:t>
            </a:r>
            <a:br>
              <a:rPr lang="en-US" sz="1900" dirty="0" smtClean="0"/>
            </a:br>
            <a:r>
              <a:rPr lang="en-US" sz="1900" dirty="0" smtClean="0"/>
              <a:t>category the employer chooses</a:t>
            </a:r>
            <a:endParaRPr lang="en-US" sz="1900" strike="sngStrike" dirty="0" smtClean="0">
              <a:solidFill>
                <a:srgbClr val="FF0000"/>
              </a:solidFill>
            </a:endParaRPr>
          </a:p>
          <a:p>
            <a:pPr lvl="1"/>
            <a:r>
              <a:rPr lang="en-US" sz="1600" dirty="0" smtClean="0"/>
              <a:t>Qualified employees </a:t>
            </a:r>
            <a:r>
              <a:rPr lang="en-US" sz="1600" dirty="0"/>
              <a:t>choose any plan </a:t>
            </a:r>
            <a:r>
              <a:rPr lang="en-US" sz="1600" dirty="0" smtClean="0"/>
              <a:t>across                                                 insurance companies within the selected plan                                                      category </a:t>
            </a:r>
          </a:p>
          <a:p>
            <a:pPr marL="457200" indent="-457200">
              <a:buAutoNum type="arabicPeriod"/>
            </a:pPr>
            <a:r>
              <a:rPr lang="en-US" sz="1900" dirty="0" smtClean="0"/>
              <a:t>And, in some states a choice of plans                                              offered by a single health insurance company</a:t>
            </a:r>
            <a:br>
              <a:rPr lang="en-US" sz="1900" dirty="0" smtClean="0"/>
            </a:br>
            <a:r>
              <a:rPr lang="en-US" sz="1900" dirty="0" smtClean="0"/>
              <a:t> the employer chooses</a:t>
            </a:r>
            <a:endParaRPr lang="en-US" sz="1900" strike="sngStrike" dirty="0" smtClean="0">
              <a:solidFill>
                <a:srgbClr val="FF0000"/>
              </a:solidFill>
            </a:endParaRPr>
          </a:p>
          <a:p>
            <a:pPr lvl="1"/>
            <a:r>
              <a:rPr lang="en-US" sz="1600" dirty="0" smtClean="0"/>
              <a:t>Qualified employees choose any plan across coverage</a:t>
            </a:r>
            <a:br>
              <a:rPr lang="en-US" sz="1600" dirty="0" smtClean="0"/>
            </a:br>
            <a:r>
              <a:rPr lang="en-US" sz="1600" dirty="0" smtClean="0"/>
              <a:t>categories offered by the selected health insurance                                               company</a:t>
            </a:r>
            <a:endParaRPr lang="en-US" sz="1900" dirty="0" smtClean="0"/>
          </a:p>
        </p:txBody>
      </p:sp>
      <p:pic>
        <p:nvPicPr>
          <p:cNvPr id="5" name="Picture 2"/>
          <p:cNvPicPr>
            <a:picLocks noChangeAspect="1" noChangeArrowheads="1"/>
          </p:cNvPicPr>
          <p:nvPr/>
        </p:nvPicPr>
        <p:blipFill>
          <a:blip r:embed="rId2" cstate="print"/>
          <a:srcRect l="28636" t="31716" r="20596" b="11940"/>
          <a:stretch>
            <a:fillRect/>
          </a:stretch>
        </p:blipFill>
        <p:spPr bwMode="auto">
          <a:xfrm>
            <a:off x="5878537" y="2102876"/>
            <a:ext cx="2784380" cy="1737360"/>
          </a:xfrm>
          <a:prstGeom prst="rect">
            <a:avLst/>
          </a:prstGeom>
          <a:noFill/>
          <a:ln w="9525">
            <a:noFill/>
            <a:miter lim="800000"/>
            <a:headEnd/>
            <a:tailEnd/>
          </a:ln>
        </p:spPr>
      </p:pic>
      <p:sp>
        <p:nvSpPr>
          <p:cNvPr id="7" name="Slide Number Placeholder 3"/>
          <p:cNvSpPr txBox="1">
            <a:spLocks/>
          </p:cNvSpPr>
          <p:nvPr/>
        </p:nvSpPr>
        <p:spPr>
          <a:xfrm>
            <a:off x="0" y="6356351"/>
            <a:ext cx="9143999"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13</a:t>
            </a:r>
            <a:endParaRPr lang="en-US" dirty="0"/>
          </a:p>
        </p:txBody>
      </p:sp>
      <p:sp>
        <p:nvSpPr>
          <p:cNvPr id="4" name="TextBox 3"/>
          <p:cNvSpPr txBox="1"/>
          <p:nvPr/>
        </p:nvSpPr>
        <p:spPr>
          <a:xfrm>
            <a:off x="5900997" y="1838739"/>
            <a:ext cx="2774652" cy="261610"/>
          </a:xfrm>
          <a:prstGeom prst="rect">
            <a:avLst/>
          </a:prstGeom>
          <a:noFill/>
          <a:ln>
            <a:noFill/>
          </a:ln>
        </p:spPr>
        <p:txBody>
          <a:bodyPr wrap="square" rtlCol="0" anchor="b">
            <a:spAutoFit/>
          </a:bodyPr>
          <a:lstStyle/>
          <a:p>
            <a:pPr algn="ctr"/>
            <a:r>
              <a:rPr lang="en-US" sz="1100" b="1" dirty="0" smtClean="0">
                <a:latin typeface="Arial" panose="020B0604020202020204" pitchFamily="34" charset="0"/>
                <a:cs typeface="Arial" panose="020B0604020202020204" pitchFamily="34" charset="0"/>
              </a:rPr>
              <a:t>Employee Choice by Plan Category </a:t>
            </a:r>
            <a:endParaRPr lang="en-US" sz="1100" b="1"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3"/>
          <a:stretch>
            <a:fillRect/>
          </a:stretch>
        </p:blipFill>
        <p:spPr>
          <a:xfrm>
            <a:off x="6231737" y="4241874"/>
            <a:ext cx="2774652" cy="1724908"/>
          </a:xfrm>
          <a:prstGeom prst="rect">
            <a:avLst/>
          </a:prstGeom>
        </p:spPr>
      </p:pic>
      <p:sp>
        <p:nvSpPr>
          <p:cNvPr id="11" name="TextBox 10"/>
          <p:cNvSpPr txBox="1"/>
          <p:nvPr/>
        </p:nvSpPr>
        <p:spPr>
          <a:xfrm>
            <a:off x="6119837" y="3949347"/>
            <a:ext cx="2975452" cy="261610"/>
          </a:xfrm>
          <a:prstGeom prst="rect">
            <a:avLst/>
          </a:prstGeom>
          <a:noFill/>
          <a:ln>
            <a:noFill/>
          </a:ln>
        </p:spPr>
        <p:txBody>
          <a:bodyPr wrap="square" rtlCol="0" anchor="b">
            <a:spAutoFit/>
          </a:bodyPr>
          <a:lstStyle/>
          <a:p>
            <a:pPr algn="ctr"/>
            <a:r>
              <a:rPr lang="en-US" sz="1100" b="1" dirty="0" smtClean="0">
                <a:latin typeface="Arial" panose="020B0604020202020204" pitchFamily="34" charset="0"/>
                <a:cs typeface="Arial" panose="020B0604020202020204" pitchFamily="34" charset="0"/>
              </a:rPr>
              <a:t>Employee Choice by Insurance Company</a:t>
            </a:r>
            <a:endParaRPr lang="en-US" sz="11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13285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007048"/>
            <a:ext cx="8218448" cy="893764"/>
          </a:xfrm>
        </p:spPr>
        <p:txBody>
          <a:bodyPr>
            <a:noAutofit/>
          </a:bodyPr>
          <a:lstStyle/>
          <a:p>
            <a:pPr algn="ctr"/>
            <a:r>
              <a:rPr lang="en-US" sz="3200" dirty="0"/>
              <a:t>Employee Choice: </a:t>
            </a:r>
            <a:r>
              <a:rPr lang="en-US" sz="3200" dirty="0" smtClean="0"/>
              <a:t/>
            </a:r>
            <a:br>
              <a:rPr lang="en-US" sz="3200" dirty="0" smtClean="0"/>
            </a:br>
            <a:r>
              <a:rPr lang="en-US" sz="3200" dirty="0" smtClean="0"/>
              <a:t>Offering Employers Flexibility </a:t>
            </a:r>
            <a:r>
              <a:rPr lang="en-US" sz="3200" dirty="0"/>
              <a:t>&amp; </a:t>
            </a:r>
            <a:r>
              <a:rPr lang="en-US" sz="3200" dirty="0" smtClean="0"/>
              <a:t>Control</a:t>
            </a:r>
            <a:br>
              <a:rPr lang="en-US" sz="3200" dirty="0" smtClean="0"/>
            </a:br>
            <a:r>
              <a:rPr lang="en-US" sz="2000" dirty="0" smtClean="0"/>
              <a:t>(Continued)</a:t>
            </a:r>
            <a:endParaRPr lang="en-US" sz="2000" dirty="0"/>
          </a:p>
        </p:txBody>
      </p:sp>
      <p:sp>
        <p:nvSpPr>
          <p:cNvPr id="3" name="Content Placeholder 2"/>
          <p:cNvSpPr>
            <a:spLocks noGrp="1"/>
          </p:cNvSpPr>
          <p:nvPr>
            <p:ph idx="1"/>
          </p:nvPr>
        </p:nvSpPr>
        <p:spPr>
          <a:xfrm>
            <a:off x="457201" y="1826855"/>
            <a:ext cx="8218448" cy="4386036"/>
          </a:xfrm>
        </p:spPr>
        <p:txBody>
          <a:bodyPr>
            <a:normAutofit/>
          </a:bodyPr>
          <a:lstStyle/>
          <a:p>
            <a:pPr marL="0" indent="0">
              <a:buFont typeface="Arial" panose="020B0604020202020204" pitchFamily="34" charset="0"/>
              <a:buNone/>
            </a:pPr>
            <a:r>
              <a:rPr lang="en-US" sz="1900" dirty="0" smtClean="0"/>
              <a:t> </a:t>
            </a:r>
            <a:endParaRPr lang="en-US" sz="1900" dirty="0"/>
          </a:p>
          <a:p>
            <a:pPr marL="0" indent="0">
              <a:buNone/>
            </a:pPr>
            <a:r>
              <a:rPr lang="en-US" sz="1800" b="1" dirty="0" smtClean="0"/>
              <a:t>Advantages </a:t>
            </a:r>
            <a:r>
              <a:rPr lang="en-US" sz="1800" b="1" dirty="0"/>
              <a:t>of offering </a:t>
            </a:r>
            <a:r>
              <a:rPr lang="en-US" sz="1800" b="1" dirty="0" smtClean="0"/>
              <a:t>qualified employees a </a:t>
            </a:r>
            <a:r>
              <a:rPr lang="en-US" sz="1800" b="1" dirty="0"/>
              <a:t>choice of plans</a:t>
            </a:r>
            <a:r>
              <a:rPr lang="en-US" sz="1800" b="1" dirty="0" smtClean="0"/>
              <a:t>:</a:t>
            </a:r>
          </a:p>
          <a:p>
            <a:pPr lvl="1"/>
            <a:r>
              <a:rPr lang="en-US" sz="1800" dirty="0" smtClean="0"/>
              <a:t>They can choose </a:t>
            </a:r>
            <a:r>
              <a:rPr lang="en-US" sz="1800" dirty="0"/>
              <a:t>plans that best fit their coverage needs </a:t>
            </a:r>
          </a:p>
          <a:p>
            <a:pPr lvl="1"/>
            <a:r>
              <a:rPr lang="en-US" sz="1800" dirty="0" smtClean="0"/>
              <a:t>Employer does not have to predict their health care needs</a:t>
            </a:r>
          </a:p>
          <a:p>
            <a:pPr lvl="1"/>
            <a:r>
              <a:rPr lang="en-US" sz="1800" dirty="0" smtClean="0"/>
              <a:t>Employer </a:t>
            </a:r>
            <a:r>
              <a:rPr lang="en-US" sz="1800" dirty="0"/>
              <a:t>receives and pays just </a:t>
            </a:r>
            <a:r>
              <a:rPr lang="en-US" sz="1800" b="1" dirty="0"/>
              <a:t>one monthly </a:t>
            </a:r>
            <a:r>
              <a:rPr lang="en-US" sz="1800" b="1" dirty="0" smtClean="0"/>
              <a:t>bill </a:t>
            </a:r>
            <a:r>
              <a:rPr lang="en-US" sz="1800" dirty="0" smtClean="0"/>
              <a:t>even when offering multiple plans with different health insurance companies, per state</a:t>
            </a:r>
            <a:endParaRPr lang="en-US" sz="1800" dirty="0"/>
          </a:p>
          <a:p>
            <a:pPr lvl="1"/>
            <a:r>
              <a:rPr lang="en-US" sz="1800" dirty="0"/>
              <a:t>Employer sets choice </a:t>
            </a:r>
            <a:r>
              <a:rPr lang="en-US" sz="1800" dirty="0" smtClean="0"/>
              <a:t>limits to control health care costs</a:t>
            </a:r>
            <a:endParaRPr lang="en-US" sz="1800" dirty="0"/>
          </a:p>
          <a:p>
            <a:endParaRPr lang="en-US" sz="1600" dirty="0"/>
          </a:p>
        </p:txBody>
      </p:sp>
      <p:sp>
        <p:nvSpPr>
          <p:cNvPr id="7" name="Slide Number Placeholder 3"/>
          <p:cNvSpPr txBox="1">
            <a:spLocks/>
          </p:cNvSpPr>
          <p:nvPr/>
        </p:nvSpPr>
        <p:spPr>
          <a:xfrm>
            <a:off x="0" y="6356351"/>
            <a:ext cx="9143999"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14</a:t>
            </a:r>
            <a:endParaRPr lang="en-US" dirty="0"/>
          </a:p>
        </p:txBody>
      </p:sp>
    </p:spTree>
    <p:extLst>
      <p:ext uri="{BB962C8B-B14F-4D97-AF65-F5344CB8AC3E}">
        <p14:creationId xmlns:p14="http://schemas.microsoft.com/office/powerpoint/2010/main" val="14328899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877367"/>
            <a:ext cx="9144000" cy="955592"/>
          </a:xfrm>
          <a:solidFill>
            <a:srgbClr val="084A9C">
              <a:alpha val="0"/>
            </a:srgbClr>
          </a:solidFill>
          <a:effectLst>
            <a:outerShdw dist="76200" dir="5640000" algn="tl" rotWithShape="0">
              <a:srgbClr val="FFD004">
                <a:alpha val="0"/>
              </a:srgbClr>
            </a:outerShdw>
          </a:effectLst>
        </p:spPr>
        <p:txBody>
          <a:bodyPr>
            <a:normAutofit/>
          </a:bodyPr>
          <a:lstStyle/>
          <a:p>
            <a:pPr algn="ctr"/>
            <a:r>
              <a:rPr lang="en-US" sz="3200" dirty="0" smtClean="0"/>
              <a:t>See Plans &amp; Prices </a:t>
            </a:r>
            <a:r>
              <a:rPr lang="en-US" sz="3200" dirty="0"/>
              <a:t>on HealthCare.gov</a:t>
            </a:r>
          </a:p>
        </p:txBody>
      </p:sp>
      <p:sp>
        <p:nvSpPr>
          <p:cNvPr id="5" name="Slide Number Placeholder 4"/>
          <p:cNvSpPr>
            <a:spLocks noGrp="1"/>
          </p:cNvSpPr>
          <p:nvPr>
            <p:ph type="sldNum" sz="quarter" idx="12"/>
          </p:nvPr>
        </p:nvSpPr>
        <p:spPr>
          <a:xfrm>
            <a:off x="0" y="6356351"/>
            <a:ext cx="9144000" cy="365125"/>
          </a:xfrm>
        </p:spPr>
        <p:txBody>
          <a:bodyPr/>
          <a:lstStyle/>
          <a:p>
            <a:pPr algn="ctr"/>
            <a:r>
              <a:rPr lang="en-US" dirty="0" smtClean="0">
                <a:solidFill>
                  <a:prstClr val="black">
                    <a:tint val="75000"/>
                  </a:prstClr>
                </a:solidFill>
              </a:rPr>
              <a:t>15</a:t>
            </a:r>
            <a:endParaRPr lang="en-US" dirty="0">
              <a:solidFill>
                <a:prstClr val="black">
                  <a:tint val="75000"/>
                </a:prstClr>
              </a:solidFill>
            </a:endParaRPr>
          </a:p>
        </p:txBody>
      </p:sp>
      <p:sp>
        <p:nvSpPr>
          <p:cNvPr id="6" name="Content Placeholder 3"/>
          <p:cNvSpPr>
            <a:spLocks noGrp="1"/>
          </p:cNvSpPr>
          <p:nvPr>
            <p:ph idx="1"/>
          </p:nvPr>
        </p:nvSpPr>
        <p:spPr>
          <a:xfrm>
            <a:off x="457199" y="1742123"/>
            <a:ext cx="8240751" cy="4206501"/>
          </a:xfrm>
        </p:spPr>
        <p:txBody>
          <a:bodyPr numCol="1">
            <a:noAutofit/>
          </a:bodyPr>
          <a:lstStyle/>
          <a:p>
            <a:pPr marL="457200" indent="-457200">
              <a:buFont typeface="+mj-lt"/>
              <a:buAutoNum type="arabicPeriod"/>
            </a:pPr>
            <a:r>
              <a:rPr lang="en-US" sz="2000" b="1" dirty="0" smtClean="0"/>
              <a:t>Browse</a:t>
            </a:r>
            <a:r>
              <a:rPr lang="en-US" sz="2000" dirty="0" smtClean="0"/>
              <a:t> </a:t>
            </a:r>
            <a:r>
              <a:rPr lang="en-US" sz="2000" dirty="0"/>
              <a:t>available SHOP Marketplace health and dental plans before </a:t>
            </a:r>
            <a:r>
              <a:rPr lang="en-US" sz="2000" dirty="0" smtClean="0"/>
              <a:t>choosing coverage</a:t>
            </a:r>
          </a:p>
          <a:p>
            <a:pPr marL="742950" lvl="1" indent="-285750"/>
            <a:r>
              <a:rPr lang="en-US" sz="1600" dirty="0"/>
              <a:t>Save time with the application process by becoming familiar with coverage options before you get started</a:t>
            </a:r>
          </a:p>
          <a:p>
            <a:pPr marL="742950" lvl="1" indent="-285750"/>
            <a:r>
              <a:rPr lang="en-US" sz="1600" dirty="0"/>
              <a:t>See plan and pricing options that are available in your area without creating an account</a:t>
            </a:r>
            <a:endParaRPr lang="en-US" sz="1600" strike="sngStrike" dirty="0"/>
          </a:p>
          <a:p>
            <a:pPr marL="457200" indent="-457200">
              <a:buFont typeface="+mj-lt"/>
              <a:buAutoNum type="arabicPeriod"/>
            </a:pPr>
            <a:r>
              <a:rPr lang="en-US" sz="2000" b="1" dirty="0"/>
              <a:t>Generate estimates </a:t>
            </a:r>
            <a:r>
              <a:rPr lang="en-US" sz="2000" dirty="0"/>
              <a:t>for </a:t>
            </a:r>
            <a:r>
              <a:rPr lang="en-US" sz="2000" dirty="0" smtClean="0"/>
              <a:t>customized premium </a:t>
            </a:r>
            <a:r>
              <a:rPr lang="en-US" sz="2000" dirty="0"/>
              <a:t>and out-of-pocket plan </a:t>
            </a:r>
            <a:r>
              <a:rPr lang="en-US" sz="2000" dirty="0" smtClean="0"/>
              <a:t>costs</a:t>
            </a:r>
          </a:p>
          <a:p>
            <a:pPr lvl="1"/>
            <a:r>
              <a:rPr lang="en-US" sz="1600" dirty="0"/>
              <a:t>Choose </a:t>
            </a:r>
            <a:r>
              <a:rPr lang="en-US" sz="1600" dirty="0" smtClean="0"/>
              <a:t>coverage that </a:t>
            </a:r>
            <a:r>
              <a:rPr lang="en-US" sz="1600" dirty="0"/>
              <a:t>is affordable for both employers and </a:t>
            </a:r>
            <a:r>
              <a:rPr lang="en-US" sz="1600" dirty="0" smtClean="0"/>
              <a:t>employees</a:t>
            </a:r>
          </a:p>
          <a:p>
            <a:pPr marL="457200" indent="-457200">
              <a:buFont typeface="+mj-lt"/>
              <a:buAutoNum type="arabicPeriod"/>
            </a:pPr>
            <a:r>
              <a:rPr lang="en-US" sz="2000" b="1" dirty="0">
                <a:solidFill>
                  <a:prstClr val="black"/>
                </a:solidFill>
              </a:rPr>
              <a:t>Compare plans </a:t>
            </a:r>
            <a:r>
              <a:rPr lang="en-US" sz="2000" dirty="0">
                <a:solidFill>
                  <a:prstClr val="black"/>
                </a:solidFill>
              </a:rPr>
              <a:t>based on </a:t>
            </a:r>
            <a:r>
              <a:rPr lang="en-US" sz="2000" dirty="0" smtClean="0">
                <a:solidFill>
                  <a:prstClr val="black"/>
                </a:solidFill>
              </a:rPr>
              <a:t>product network type, plan </a:t>
            </a:r>
            <a:r>
              <a:rPr lang="en-US" sz="2000" dirty="0">
                <a:solidFill>
                  <a:prstClr val="black"/>
                </a:solidFill>
              </a:rPr>
              <a:t>category, </a:t>
            </a:r>
            <a:r>
              <a:rPr lang="en-US" sz="2000" dirty="0" smtClean="0">
                <a:solidFill>
                  <a:prstClr val="black"/>
                </a:solidFill>
              </a:rPr>
              <a:t>insurance company</a:t>
            </a:r>
            <a:r>
              <a:rPr lang="en-US" sz="2000" dirty="0">
                <a:solidFill>
                  <a:prstClr val="black"/>
                </a:solidFill>
              </a:rPr>
              <a:t>, premium, deductible, and </a:t>
            </a:r>
            <a:r>
              <a:rPr lang="en-US" sz="2000" dirty="0" smtClean="0">
                <a:solidFill>
                  <a:prstClr val="black"/>
                </a:solidFill>
              </a:rPr>
              <a:t>out-of-pocket maximum</a:t>
            </a:r>
          </a:p>
          <a:p>
            <a:pPr lvl="1"/>
            <a:r>
              <a:rPr lang="en-US" sz="1600" dirty="0">
                <a:solidFill>
                  <a:prstClr val="black"/>
                </a:solidFill>
              </a:rPr>
              <a:t>Make an informed decision that fits employers’ and employees’ budget and coverage needs </a:t>
            </a:r>
            <a:endParaRPr lang="en-US" sz="1600" dirty="0"/>
          </a:p>
          <a:p>
            <a:pPr marL="914400" lvl="1" indent="-457200">
              <a:buFont typeface="+mj-lt"/>
              <a:buAutoNum type="arabicPeriod"/>
            </a:pPr>
            <a:endParaRPr lang="en-US" sz="1600" dirty="0"/>
          </a:p>
          <a:p>
            <a:pPr marL="457200" indent="-457200">
              <a:buFont typeface="+mj-lt"/>
              <a:buAutoNum type="arabicPeriod"/>
            </a:pPr>
            <a:endParaRPr lang="en-US" sz="2000" dirty="0"/>
          </a:p>
          <a:p>
            <a:pPr marL="914400" lvl="1" indent="-457200">
              <a:buFont typeface="+mj-lt"/>
              <a:buAutoNum type="arabicPeriod"/>
            </a:pPr>
            <a:endParaRPr lang="en-US" sz="1600" dirty="0"/>
          </a:p>
        </p:txBody>
      </p:sp>
    </p:spTree>
    <p:extLst>
      <p:ext uri="{BB962C8B-B14F-4D97-AF65-F5344CB8AC3E}">
        <p14:creationId xmlns:p14="http://schemas.microsoft.com/office/powerpoint/2010/main" val="19562330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09291"/>
            <a:ext cx="9144000" cy="893764"/>
          </a:xfrm>
          <a:solidFill>
            <a:srgbClr val="084A9C">
              <a:alpha val="0"/>
            </a:srgbClr>
          </a:solidFill>
          <a:effectLst>
            <a:outerShdw dist="76200" dir="5640000" algn="tl" rotWithShape="0">
              <a:srgbClr val="FFD004">
                <a:alpha val="0"/>
              </a:srgbClr>
            </a:outerShdw>
          </a:effectLst>
        </p:spPr>
        <p:txBody>
          <a:bodyPr>
            <a:noAutofit/>
          </a:bodyPr>
          <a:lstStyle/>
          <a:p>
            <a:pPr algn="ctr">
              <a:lnSpc>
                <a:spcPct val="100000"/>
              </a:lnSpc>
            </a:pPr>
            <a:r>
              <a:rPr lang="en-US" sz="3200" dirty="0"/>
              <a:t>How to Enroll in the SHOP </a:t>
            </a:r>
            <a:r>
              <a:rPr lang="en-US" sz="3200" dirty="0" smtClean="0"/>
              <a:t>Marketplace: Employers</a:t>
            </a:r>
            <a:endParaRPr lang="en-US" sz="2000" b="1" dirty="0"/>
          </a:p>
        </p:txBody>
      </p:sp>
      <p:sp>
        <p:nvSpPr>
          <p:cNvPr id="5" name="Slide Number Placeholder 4"/>
          <p:cNvSpPr>
            <a:spLocks noGrp="1"/>
          </p:cNvSpPr>
          <p:nvPr>
            <p:ph type="sldNum" sz="quarter" idx="12"/>
          </p:nvPr>
        </p:nvSpPr>
        <p:spPr>
          <a:xfrm>
            <a:off x="464277" y="6356351"/>
            <a:ext cx="8196036" cy="365125"/>
          </a:xfrm>
        </p:spPr>
        <p:txBody>
          <a:bodyPr/>
          <a:lstStyle/>
          <a:p>
            <a:pPr algn="ctr"/>
            <a:fld id="{D7CA87AA-2568-400D-B3BF-28B9A5B3F4FB}" type="slidenum">
              <a:rPr lang="en-US" smtClean="0">
                <a:solidFill>
                  <a:prstClr val="black">
                    <a:tint val="75000"/>
                  </a:prstClr>
                </a:solidFill>
              </a:rPr>
              <a:pPr algn="ctr"/>
              <a:t>16</a:t>
            </a:fld>
            <a:endParaRPr lang="en-US" dirty="0">
              <a:solidFill>
                <a:prstClr val="black">
                  <a:tint val="75000"/>
                </a:prstClr>
              </a:solidFill>
            </a:endParaRPr>
          </a:p>
        </p:txBody>
      </p:sp>
      <p:sp>
        <p:nvSpPr>
          <p:cNvPr id="2" name="Content Placeholder 1"/>
          <p:cNvSpPr>
            <a:spLocks noGrp="1"/>
          </p:cNvSpPr>
          <p:nvPr>
            <p:ph idx="1"/>
          </p:nvPr>
        </p:nvSpPr>
        <p:spPr>
          <a:xfrm>
            <a:off x="457200" y="2711303"/>
            <a:ext cx="7886700" cy="3355866"/>
          </a:xfrm>
        </p:spPr>
        <p:txBody>
          <a:bodyPr>
            <a:normAutofit lnSpcReduction="10000"/>
          </a:bodyPr>
          <a:lstStyle/>
          <a:p>
            <a:pPr marL="0" indent="0">
              <a:buNone/>
            </a:pPr>
            <a:r>
              <a:rPr lang="en-US" sz="2400" b="1" dirty="0" smtClean="0"/>
              <a:t>Option 1</a:t>
            </a:r>
            <a:r>
              <a:rPr lang="en-US" sz="2400" b="1" dirty="0"/>
              <a:t>:</a:t>
            </a:r>
            <a:r>
              <a:rPr lang="en-US" sz="2400" b="1" dirty="0" smtClean="0"/>
              <a:t> Enroll with a SHOP Marketplace registered agent or broker: </a:t>
            </a:r>
            <a:endParaRPr lang="en-US" sz="2400" b="1" strike="sngStrike" dirty="0" smtClean="0">
              <a:solidFill>
                <a:srgbClr val="FF0000"/>
              </a:solidFill>
            </a:endParaRPr>
          </a:p>
          <a:p>
            <a:pPr marL="800100" lvl="1" indent="-342900">
              <a:spcBef>
                <a:spcPts val="800"/>
              </a:spcBef>
              <a:buFont typeface="Arial" panose="020B0604020202020204" pitchFamily="34" charset="0"/>
              <a:buAutoNum type="arabicPeriod"/>
            </a:pPr>
            <a:r>
              <a:rPr lang="en-US" sz="1700" dirty="0"/>
              <a:t>Create </a:t>
            </a:r>
            <a:r>
              <a:rPr lang="en-US" sz="1700" dirty="0" smtClean="0"/>
              <a:t>an account on HealthCare.gov</a:t>
            </a:r>
            <a:endParaRPr lang="en-US" sz="1700" dirty="0"/>
          </a:p>
          <a:p>
            <a:pPr marL="800100" lvl="1" indent="-342900">
              <a:spcBef>
                <a:spcPts val="800"/>
              </a:spcBef>
              <a:buFont typeface="Arial" panose="020B0604020202020204" pitchFamily="34" charset="0"/>
              <a:buAutoNum type="arabicPeriod"/>
            </a:pPr>
            <a:r>
              <a:rPr lang="en-US" sz="1700" dirty="0"/>
              <a:t>L</a:t>
            </a:r>
            <a:r>
              <a:rPr lang="en-US" sz="1700" dirty="0" smtClean="0"/>
              <a:t>og in and select the “Get Assistance/ Find an Agent or Broker” tab to find and authorize a SHOP Marketplace registered agent/broker to assist with your SHOP Marketplace application and enrollment. </a:t>
            </a:r>
          </a:p>
          <a:p>
            <a:pPr marL="800100" lvl="1" indent="-342900">
              <a:spcBef>
                <a:spcPts val="800"/>
              </a:spcBef>
              <a:buFont typeface="Arial" panose="020B0604020202020204" pitchFamily="34" charset="0"/>
              <a:buAutoNum type="arabicPeriod"/>
            </a:pPr>
            <a:r>
              <a:rPr lang="en-US" sz="1700" dirty="0" smtClean="0"/>
              <a:t>Authorize a SHOP Marketplace registered agent or broker to help enroll </a:t>
            </a:r>
            <a:r>
              <a:rPr lang="en-US" sz="1700" dirty="0"/>
              <a:t>your group in SHOP Marketplace </a:t>
            </a:r>
            <a:r>
              <a:rPr lang="en-US" sz="1700" dirty="0" smtClean="0"/>
              <a:t>coverage</a:t>
            </a:r>
          </a:p>
          <a:p>
            <a:pPr marL="800100" lvl="1" indent="-342900">
              <a:spcBef>
                <a:spcPts val="800"/>
              </a:spcBef>
              <a:buFont typeface="Arial" panose="020B0604020202020204" pitchFamily="34" charset="0"/>
              <a:buAutoNum type="arabicPeriod"/>
            </a:pPr>
            <a:r>
              <a:rPr lang="en-US" sz="1700" dirty="0" smtClean="0"/>
              <a:t>Submit initial premium payment—you should submit your initial premium payment once your employees have responded to your offer of coverage after the applicable minimum participation rate has been met. Agents and brokers can’t submit payments for you </a:t>
            </a:r>
            <a:endParaRPr lang="en-US" sz="1700" dirty="0"/>
          </a:p>
          <a:p>
            <a:pPr marL="0" indent="0">
              <a:buNone/>
            </a:pPr>
            <a:endParaRPr lang="en-US" dirty="0"/>
          </a:p>
          <a:p>
            <a:pPr marL="0" indent="0">
              <a:buNone/>
            </a:pPr>
            <a:endParaRPr lang="en-US" dirty="0"/>
          </a:p>
        </p:txBody>
      </p:sp>
      <p:sp>
        <p:nvSpPr>
          <p:cNvPr id="6" name="TextBox 5"/>
          <p:cNvSpPr txBox="1"/>
          <p:nvPr/>
        </p:nvSpPr>
        <p:spPr>
          <a:xfrm>
            <a:off x="457200" y="1912326"/>
            <a:ext cx="8343899"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There are two ways employers may </a:t>
            </a:r>
            <a:r>
              <a:rPr lang="en-US" sz="2000" dirty="0" smtClean="0">
                <a:latin typeface="Arial" panose="020B0604020202020204" pitchFamily="34" charset="0"/>
                <a:cs typeface="Arial" panose="020B0604020202020204" pitchFamily="34" charset="0"/>
              </a:rPr>
              <a:t>enroll their group in SHOP Marketplace coverage through HealthCare.gov:</a:t>
            </a:r>
            <a:endParaRPr lang="en-US" sz="2000" dirty="0"/>
          </a:p>
        </p:txBody>
      </p:sp>
    </p:spTree>
    <p:extLst>
      <p:ext uri="{BB962C8B-B14F-4D97-AF65-F5344CB8AC3E}">
        <p14:creationId xmlns:p14="http://schemas.microsoft.com/office/powerpoint/2010/main" val="8284662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30767"/>
            <a:ext cx="9144000" cy="893764"/>
          </a:xfrm>
          <a:solidFill>
            <a:srgbClr val="084A9C">
              <a:alpha val="0"/>
            </a:srgbClr>
          </a:solidFill>
          <a:effectLst>
            <a:outerShdw dist="76200" dir="5640000" algn="tl" rotWithShape="0">
              <a:srgbClr val="FFD004">
                <a:alpha val="0"/>
              </a:srgbClr>
            </a:outerShdw>
          </a:effectLst>
        </p:spPr>
        <p:txBody>
          <a:bodyPr>
            <a:noAutofit/>
          </a:bodyPr>
          <a:lstStyle/>
          <a:p>
            <a:pPr algn="ctr">
              <a:lnSpc>
                <a:spcPct val="100000"/>
              </a:lnSpc>
            </a:pPr>
            <a:r>
              <a:rPr lang="en-US" sz="3200" dirty="0"/>
              <a:t>How to Enroll in the SHOP </a:t>
            </a:r>
            <a:r>
              <a:rPr lang="en-US" sz="3200" dirty="0" smtClean="0"/>
              <a:t>Marketplace: Employers </a:t>
            </a:r>
            <a:r>
              <a:rPr lang="en-US" sz="2000" dirty="0"/>
              <a:t>(continued)</a:t>
            </a:r>
            <a:endParaRPr lang="en-US" sz="2000" b="1" dirty="0"/>
          </a:p>
        </p:txBody>
      </p:sp>
      <p:sp>
        <p:nvSpPr>
          <p:cNvPr id="5" name="Slide Number Placeholder 4"/>
          <p:cNvSpPr>
            <a:spLocks noGrp="1"/>
          </p:cNvSpPr>
          <p:nvPr>
            <p:ph type="sldNum" sz="quarter" idx="12"/>
          </p:nvPr>
        </p:nvSpPr>
        <p:spPr>
          <a:xfrm>
            <a:off x="464277" y="6356351"/>
            <a:ext cx="8196036" cy="365125"/>
          </a:xfrm>
        </p:spPr>
        <p:txBody>
          <a:bodyPr/>
          <a:lstStyle/>
          <a:p>
            <a:pPr algn="ctr"/>
            <a:fld id="{D7CA87AA-2568-400D-B3BF-28B9A5B3F4FB}" type="slidenum">
              <a:rPr lang="en-US" smtClean="0">
                <a:solidFill>
                  <a:prstClr val="black">
                    <a:tint val="75000"/>
                  </a:prstClr>
                </a:solidFill>
              </a:rPr>
              <a:pPr algn="ctr"/>
              <a:t>17</a:t>
            </a:fld>
            <a:endParaRPr lang="en-US" dirty="0">
              <a:solidFill>
                <a:prstClr val="black">
                  <a:tint val="75000"/>
                </a:prstClr>
              </a:solidFill>
            </a:endParaRPr>
          </a:p>
        </p:txBody>
      </p:sp>
      <p:sp>
        <p:nvSpPr>
          <p:cNvPr id="2" name="Content Placeholder 1"/>
          <p:cNvSpPr>
            <a:spLocks noGrp="1"/>
          </p:cNvSpPr>
          <p:nvPr>
            <p:ph idx="1"/>
          </p:nvPr>
        </p:nvSpPr>
        <p:spPr>
          <a:xfrm>
            <a:off x="850899" y="2065021"/>
            <a:ext cx="7692159" cy="4003675"/>
          </a:xfrm>
        </p:spPr>
        <p:txBody>
          <a:bodyPr>
            <a:normAutofit/>
          </a:bodyPr>
          <a:lstStyle/>
          <a:p>
            <a:pPr marL="0" indent="0">
              <a:buNone/>
            </a:pPr>
            <a:r>
              <a:rPr lang="en-US" sz="2400" b="1" dirty="0" smtClean="0"/>
              <a:t>Option 2</a:t>
            </a:r>
            <a:r>
              <a:rPr lang="en-US" sz="2400" b="1" dirty="0"/>
              <a:t>:</a:t>
            </a:r>
            <a:r>
              <a:rPr lang="en-US" sz="2400" b="1" dirty="0" smtClean="0"/>
              <a:t> Enroll on your own without an agent or broker</a:t>
            </a:r>
          </a:p>
          <a:p>
            <a:pPr marL="800100" lvl="1" indent="-342900">
              <a:buFont typeface="Arial" panose="020B0604020202020204" pitchFamily="34" charset="0"/>
              <a:buAutoNum type="arabicPeriod"/>
            </a:pPr>
            <a:r>
              <a:rPr lang="en-US" sz="2000" dirty="0" smtClean="0"/>
              <a:t>Select the “Small Business” tab on the top of </a:t>
            </a:r>
            <a:br>
              <a:rPr lang="en-US" sz="2000" dirty="0" smtClean="0"/>
            </a:br>
            <a:r>
              <a:rPr lang="en-US" sz="2000" dirty="0" smtClean="0"/>
              <a:t>HealthCare.gov and then the green “For Employers” button</a:t>
            </a:r>
            <a:endParaRPr lang="en-US" sz="2000" dirty="0"/>
          </a:p>
          <a:p>
            <a:pPr marL="800100" lvl="1" indent="-342900">
              <a:buFont typeface="Arial" panose="020B0604020202020204" pitchFamily="34" charset="0"/>
              <a:buAutoNum type="arabicPeriod"/>
            </a:pPr>
            <a:r>
              <a:rPr lang="en-US" sz="2000" dirty="0"/>
              <a:t>Select your state from the drop-down menu and click “Apply Now”</a:t>
            </a:r>
          </a:p>
          <a:p>
            <a:pPr marL="800100" lvl="1" indent="-342900">
              <a:buFont typeface="Arial" panose="020B0604020202020204" pitchFamily="34" charset="0"/>
              <a:buAutoNum type="arabicPeriod"/>
            </a:pPr>
            <a:r>
              <a:rPr lang="en-US" sz="2000" dirty="0"/>
              <a:t>Create </a:t>
            </a:r>
            <a:r>
              <a:rPr lang="en-US" sz="2000" dirty="0" smtClean="0"/>
              <a:t>a HealthCare.gov account </a:t>
            </a:r>
          </a:p>
          <a:p>
            <a:pPr marL="800100" lvl="1" indent="-342900">
              <a:buFont typeface="Arial" panose="020B0604020202020204" pitchFamily="34" charset="0"/>
              <a:buAutoNum type="arabicPeriod"/>
            </a:pPr>
            <a:r>
              <a:rPr lang="en-US" sz="2000" dirty="0" smtClean="0"/>
              <a:t>Complete </a:t>
            </a:r>
            <a:r>
              <a:rPr lang="en-US" sz="2000" dirty="0"/>
              <a:t>a SHOP Marketplace application</a:t>
            </a:r>
          </a:p>
          <a:p>
            <a:pPr marL="800100" lvl="1" indent="-342900">
              <a:buFont typeface="Arial" panose="020B0604020202020204" pitchFamily="34" charset="0"/>
              <a:buAutoNum type="arabicPeriod"/>
            </a:pPr>
            <a:r>
              <a:rPr lang="en-US" sz="2000" dirty="0"/>
              <a:t>Select </a:t>
            </a:r>
            <a:r>
              <a:rPr lang="en-US" sz="2000" dirty="0" smtClean="0"/>
              <a:t>coverage, contribution, </a:t>
            </a:r>
            <a:r>
              <a:rPr lang="en-US" sz="2000" dirty="0"/>
              <a:t>and make an offer to </a:t>
            </a:r>
            <a:r>
              <a:rPr lang="en-US" sz="2000" dirty="0" smtClean="0"/>
              <a:t>employees </a:t>
            </a:r>
            <a:endParaRPr lang="en-US" sz="2000" dirty="0"/>
          </a:p>
          <a:p>
            <a:pPr marL="800100" lvl="1" indent="-342900">
              <a:buFont typeface="Arial" panose="020B0604020202020204" pitchFamily="34" charset="0"/>
              <a:buAutoNum type="arabicPeriod"/>
            </a:pPr>
            <a:r>
              <a:rPr lang="en-US" sz="2000" dirty="0"/>
              <a:t>Track employee participation and submit enrollment </a:t>
            </a:r>
            <a:endParaRPr lang="en-US" sz="2000" dirty="0" smtClean="0"/>
          </a:p>
          <a:p>
            <a:pPr marL="800100" lvl="1" indent="-342900">
              <a:buFont typeface="Arial" panose="020B0604020202020204" pitchFamily="34" charset="0"/>
              <a:buAutoNum type="arabicPeriod"/>
            </a:pPr>
            <a:r>
              <a:rPr lang="en-US" sz="2000" dirty="0" smtClean="0"/>
              <a:t>Submit initial premium payment</a:t>
            </a:r>
            <a:endParaRPr lang="en-US" dirty="0"/>
          </a:p>
          <a:p>
            <a:pPr marL="0" indent="0">
              <a:buNone/>
            </a:pPr>
            <a:endParaRPr lang="en-US" dirty="0"/>
          </a:p>
        </p:txBody>
      </p:sp>
    </p:spTree>
    <p:extLst>
      <p:ext uri="{BB962C8B-B14F-4D97-AF65-F5344CB8AC3E}">
        <p14:creationId xmlns:p14="http://schemas.microsoft.com/office/powerpoint/2010/main" val="37729177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8351" y="946187"/>
            <a:ext cx="8240751" cy="893764"/>
          </a:xfrm>
          <a:solidFill>
            <a:srgbClr val="084A9C">
              <a:alpha val="0"/>
            </a:srgbClr>
          </a:solidFill>
          <a:effectLst>
            <a:outerShdw dist="76200" dir="5640000" algn="tl" rotWithShape="0">
              <a:srgbClr val="FFD004">
                <a:alpha val="0"/>
              </a:srgbClr>
            </a:outerShdw>
          </a:effectLst>
        </p:spPr>
        <p:txBody>
          <a:bodyPr>
            <a:normAutofit fontScale="90000"/>
          </a:bodyPr>
          <a:lstStyle/>
          <a:p>
            <a:pPr algn="ctr">
              <a:lnSpc>
                <a:spcPct val="100000"/>
              </a:lnSpc>
            </a:pPr>
            <a:r>
              <a:rPr lang="en-US" dirty="0"/>
              <a:t>How </a:t>
            </a:r>
            <a:r>
              <a:rPr lang="en-US" dirty="0" smtClean="0"/>
              <a:t>to Enroll in the SHOP Marketplace: Employees</a:t>
            </a:r>
            <a:endParaRPr lang="en-US" sz="4000" b="1" dirty="0">
              <a:solidFill>
                <a:srgbClr val="FF0000"/>
              </a:solidFill>
            </a:endParaRPr>
          </a:p>
        </p:txBody>
      </p:sp>
      <p:sp>
        <p:nvSpPr>
          <p:cNvPr id="5" name="Slide Number Placeholder 4"/>
          <p:cNvSpPr>
            <a:spLocks noGrp="1"/>
          </p:cNvSpPr>
          <p:nvPr>
            <p:ph type="sldNum" sz="quarter" idx="12"/>
          </p:nvPr>
        </p:nvSpPr>
        <p:spPr>
          <a:xfrm>
            <a:off x="0" y="6356351"/>
            <a:ext cx="9144000" cy="365125"/>
          </a:xfrm>
        </p:spPr>
        <p:txBody>
          <a:bodyPr/>
          <a:lstStyle/>
          <a:p>
            <a:pPr algn="ctr"/>
            <a:fld id="{D7CA87AA-2568-400D-B3BF-28B9A5B3F4FB}" type="slidenum">
              <a:rPr lang="en-US" smtClean="0">
                <a:solidFill>
                  <a:prstClr val="black">
                    <a:tint val="75000"/>
                  </a:prstClr>
                </a:solidFill>
              </a:rPr>
              <a:pPr algn="ctr"/>
              <a:t>18</a:t>
            </a:fld>
            <a:endParaRPr lang="en-US" dirty="0">
              <a:solidFill>
                <a:prstClr val="black">
                  <a:tint val="75000"/>
                </a:prstClr>
              </a:solidFill>
            </a:endParaRPr>
          </a:p>
        </p:txBody>
      </p:sp>
      <p:sp>
        <p:nvSpPr>
          <p:cNvPr id="7" name="Content Placeholder 1"/>
          <p:cNvSpPr>
            <a:spLocks noGrp="1"/>
          </p:cNvSpPr>
          <p:nvPr>
            <p:ph idx="1"/>
          </p:nvPr>
        </p:nvSpPr>
        <p:spPr>
          <a:xfrm>
            <a:off x="628650" y="2025893"/>
            <a:ext cx="7886700" cy="4003675"/>
          </a:xfrm>
        </p:spPr>
        <p:txBody>
          <a:bodyPr>
            <a:normAutofit/>
          </a:bodyPr>
          <a:lstStyle/>
          <a:p>
            <a:pPr marL="0" indent="0">
              <a:buNone/>
            </a:pPr>
            <a:r>
              <a:rPr lang="en-US" sz="1800" b="1" dirty="0" smtClean="0"/>
              <a:t>Enroll online through HealthCare.gov</a:t>
            </a:r>
          </a:p>
          <a:p>
            <a:pPr marL="800100" lvl="1" indent="-342900">
              <a:buFont typeface="Arial" panose="020B0604020202020204" pitchFamily="34" charset="0"/>
              <a:buAutoNum type="arabicPeriod"/>
            </a:pPr>
            <a:r>
              <a:rPr lang="en-US" sz="1800" dirty="0" smtClean="0"/>
              <a:t>Receive an email from the SHOP Marketplace that includes the employer’s offer of coverage and a SHOP participation code </a:t>
            </a:r>
          </a:p>
          <a:p>
            <a:pPr marL="800100" lvl="1" indent="-342900">
              <a:buFont typeface="Arial" panose="020B0604020202020204" pitchFamily="34" charset="0"/>
              <a:buAutoNum type="arabicPeriod"/>
            </a:pPr>
            <a:r>
              <a:rPr lang="en-US" sz="1800" dirty="0" smtClean="0"/>
              <a:t>Create a HealthCare.gov account and log in</a:t>
            </a:r>
          </a:p>
          <a:p>
            <a:pPr marL="800100" lvl="1" indent="-342900">
              <a:buFont typeface="Arial" panose="020B0604020202020204" pitchFamily="34" charset="0"/>
              <a:buAutoNum type="arabicPeriod"/>
            </a:pPr>
            <a:r>
              <a:rPr lang="en-US" sz="1800" dirty="0" smtClean="0"/>
              <a:t>Select “Visit Employee Marketplace”</a:t>
            </a:r>
          </a:p>
          <a:p>
            <a:pPr marL="800100" lvl="1" indent="-342900">
              <a:buFont typeface="Arial" panose="020B0604020202020204" pitchFamily="34" charset="0"/>
              <a:buAutoNum type="arabicPeriod"/>
            </a:pPr>
            <a:r>
              <a:rPr lang="en-US" sz="1800" dirty="0" smtClean="0"/>
              <a:t>Confirm eligibility by entering the participation code included in your offer email </a:t>
            </a:r>
          </a:p>
          <a:p>
            <a:pPr marL="800100" lvl="1" indent="-342900">
              <a:buFont typeface="Arial" panose="020B0604020202020204" pitchFamily="34" charset="0"/>
              <a:buAutoNum type="arabicPeriod"/>
            </a:pPr>
            <a:r>
              <a:rPr lang="en-US" sz="1800" dirty="0" smtClean="0"/>
              <a:t>Review your coverage offer; if the employer is offering you a choice of plans, select a plan, and add dependents if applicable</a:t>
            </a:r>
          </a:p>
          <a:p>
            <a:pPr marL="0" indent="0">
              <a:buNone/>
            </a:pPr>
            <a:endParaRPr lang="en-US" dirty="0" smtClean="0"/>
          </a:p>
          <a:p>
            <a:pPr marL="0" indent="0">
              <a:buNone/>
            </a:pPr>
            <a:endParaRPr lang="en-US" dirty="0"/>
          </a:p>
        </p:txBody>
      </p:sp>
      <p:sp>
        <p:nvSpPr>
          <p:cNvPr id="8" name="TextBox 7"/>
          <p:cNvSpPr txBox="1"/>
          <p:nvPr/>
        </p:nvSpPr>
        <p:spPr>
          <a:xfrm>
            <a:off x="1089243" y="4826302"/>
            <a:ext cx="6735411" cy="1046259"/>
          </a:xfrm>
          <a:prstGeom prst="rect">
            <a:avLst/>
          </a:prstGeom>
          <a:solidFill>
            <a:schemeClr val="accent1">
              <a:lumMod val="20000"/>
              <a:lumOff val="80000"/>
            </a:schemeClr>
          </a:solidFill>
        </p:spPr>
        <p:txBody>
          <a:bodyPr wrap="square" rtlCol="0">
            <a:noAutofit/>
          </a:bodyPr>
          <a:lstStyle/>
          <a:p>
            <a:r>
              <a:rPr lang="en-US" sz="1600" b="1" dirty="0">
                <a:latin typeface="Arial" panose="020B0604020202020204" pitchFamily="34" charset="0"/>
                <a:cs typeface="Arial" panose="020B0604020202020204" pitchFamily="34" charset="0"/>
              </a:rPr>
              <a:t>NOTE: </a:t>
            </a:r>
            <a:r>
              <a:rPr lang="en-US" sz="1600" dirty="0">
                <a:latin typeface="Arial" panose="020B0604020202020204" pitchFamily="34" charset="0"/>
                <a:cs typeface="Arial" panose="020B0604020202020204" pitchFamily="34" charset="0"/>
              </a:rPr>
              <a:t>If </a:t>
            </a:r>
            <a:r>
              <a:rPr lang="en-US" sz="1600" dirty="0" smtClean="0">
                <a:latin typeface="Arial" panose="020B0604020202020204" pitchFamily="34" charset="0"/>
                <a:cs typeface="Arial" panose="020B0604020202020204" pitchFamily="34" charset="0"/>
              </a:rPr>
              <a:t>an employee </a:t>
            </a:r>
            <a:r>
              <a:rPr lang="en-US" sz="1600" dirty="0">
                <a:latin typeface="Arial" panose="020B0604020202020204" pitchFamily="34" charset="0"/>
                <a:cs typeface="Arial" panose="020B0604020202020204" pitchFamily="34" charset="0"/>
              </a:rPr>
              <a:t>does not sign up for SHOP Marketplace coverage during the initial enrollment period, he/she </a:t>
            </a:r>
            <a:r>
              <a:rPr lang="en-US" sz="1600" dirty="0" smtClean="0">
                <a:latin typeface="Arial" panose="020B0604020202020204" pitchFamily="34" charset="0"/>
                <a:cs typeface="Arial" panose="020B0604020202020204" pitchFamily="34" charset="0"/>
              </a:rPr>
              <a:t>can only enroll later </a:t>
            </a:r>
            <a:r>
              <a:rPr lang="en-US" sz="1600" dirty="0">
                <a:latin typeface="Arial" panose="020B0604020202020204" pitchFamily="34" charset="0"/>
                <a:cs typeface="Arial" panose="020B0604020202020204" pitchFamily="34" charset="0"/>
              </a:rPr>
              <a:t>due to a life-changing event, such as having or adopting a child or getting </a:t>
            </a:r>
            <a:r>
              <a:rPr lang="en-US" sz="1600" dirty="0" smtClean="0">
                <a:latin typeface="Arial" panose="020B0604020202020204" pitchFamily="34" charset="0"/>
                <a:cs typeface="Arial" panose="020B0604020202020204" pitchFamily="34" charset="0"/>
              </a:rPr>
              <a:t>married, or wait until the annual renewal period for the employer.</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39812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7676" y="837020"/>
            <a:ext cx="8229600" cy="893764"/>
          </a:xfrm>
          <a:solidFill>
            <a:srgbClr val="084A9C">
              <a:alpha val="0"/>
            </a:srgbClr>
          </a:solidFill>
          <a:effectLst>
            <a:outerShdw dist="76200" dir="5640000" algn="tl" rotWithShape="0">
              <a:srgbClr val="FFD004">
                <a:alpha val="0"/>
              </a:srgbClr>
            </a:outerShdw>
          </a:effectLst>
        </p:spPr>
        <p:txBody>
          <a:bodyPr>
            <a:noAutofit/>
          </a:bodyPr>
          <a:lstStyle/>
          <a:p>
            <a:pPr algn="ctr"/>
            <a:r>
              <a:rPr lang="en-US" sz="3200" b="1" dirty="0" smtClean="0"/>
              <a:t>How to Pay SHOP Marketplace Premiums</a:t>
            </a:r>
            <a:endParaRPr lang="en-US" sz="3200" b="1" dirty="0"/>
          </a:p>
        </p:txBody>
      </p:sp>
      <p:sp>
        <p:nvSpPr>
          <p:cNvPr id="5" name="Slide Number Placeholder 4"/>
          <p:cNvSpPr>
            <a:spLocks noGrp="1"/>
          </p:cNvSpPr>
          <p:nvPr>
            <p:ph type="sldNum" sz="quarter" idx="12"/>
          </p:nvPr>
        </p:nvSpPr>
        <p:spPr>
          <a:xfrm>
            <a:off x="0" y="6356351"/>
            <a:ext cx="9144000" cy="365125"/>
          </a:xfrm>
        </p:spPr>
        <p:txBody>
          <a:bodyPr/>
          <a:lstStyle/>
          <a:p>
            <a:pPr algn="ctr"/>
            <a:fld id="{D7CA87AA-2568-400D-B3BF-28B9A5B3F4FB}" type="slidenum">
              <a:rPr lang="en-US" smtClean="0">
                <a:solidFill>
                  <a:prstClr val="black">
                    <a:tint val="75000"/>
                  </a:prstClr>
                </a:solidFill>
              </a:rPr>
              <a:pPr algn="ctr"/>
              <a:t>19</a:t>
            </a:fld>
            <a:endParaRPr lang="en-US" dirty="0">
              <a:solidFill>
                <a:prstClr val="black">
                  <a:tint val="75000"/>
                </a:prstClr>
              </a:solidFill>
            </a:endParaRPr>
          </a:p>
        </p:txBody>
      </p:sp>
      <p:sp>
        <p:nvSpPr>
          <p:cNvPr id="6" name="TextBox 5"/>
          <p:cNvSpPr txBox="1"/>
          <p:nvPr/>
        </p:nvSpPr>
        <p:spPr>
          <a:xfrm>
            <a:off x="404131" y="2082157"/>
            <a:ext cx="2008445" cy="2169825"/>
          </a:xfrm>
          <a:prstGeom prst="rect">
            <a:avLst/>
          </a:prstGeom>
          <a:noFill/>
        </p:spPr>
        <p:txBody>
          <a:bodyPr wrap="square" rtlCol="0">
            <a:noAutofit/>
          </a:bodyPr>
          <a:lstStyle/>
          <a:p>
            <a:pPr lvl="0"/>
            <a:r>
              <a:rPr lang="en-US" b="1" dirty="0" smtClean="0">
                <a:solidFill>
                  <a:srgbClr val="02354C"/>
                </a:solidFill>
                <a:latin typeface="Arial" panose="020B0604020202020204" pitchFamily="34" charset="0"/>
                <a:cs typeface="Arial" panose="020B0604020202020204" pitchFamily="34" charset="0"/>
              </a:rPr>
              <a:t>QUALIFIED</a:t>
            </a:r>
          </a:p>
          <a:p>
            <a:pPr lvl="0"/>
            <a:r>
              <a:rPr lang="en-US" b="1" dirty="0" smtClean="0">
                <a:solidFill>
                  <a:srgbClr val="02354C"/>
                </a:solidFill>
                <a:latin typeface="Arial" panose="020B0604020202020204" pitchFamily="34" charset="0"/>
                <a:cs typeface="Arial" panose="020B0604020202020204" pitchFamily="34" charset="0"/>
              </a:rPr>
              <a:t>EMPLOYEES</a:t>
            </a:r>
            <a:r>
              <a:rPr lang="en-US" sz="1500" dirty="0" smtClean="0">
                <a:latin typeface="Arial" panose="020B0604020202020204" pitchFamily="34" charset="0"/>
                <a:cs typeface="Arial" panose="020B0604020202020204" pitchFamily="34" charset="0"/>
              </a:rPr>
              <a:t/>
            </a:r>
            <a:br>
              <a:rPr lang="en-US" sz="1500" dirty="0" smtClean="0">
                <a:latin typeface="Arial" panose="020B0604020202020204" pitchFamily="34" charset="0"/>
                <a:cs typeface="Arial" panose="020B0604020202020204" pitchFamily="34" charset="0"/>
              </a:rPr>
            </a:br>
            <a:r>
              <a:rPr lang="en-US" sz="1400" dirty="0" smtClean="0">
                <a:latin typeface="Arial" panose="020B0604020202020204" pitchFamily="34" charset="0"/>
                <a:cs typeface="Arial" panose="020B0604020202020204" pitchFamily="34" charset="0"/>
              </a:rPr>
              <a:t>generally </a:t>
            </a:r>
            <a:r>
              <a:rPr lang="en-US" sz="1400" dirty="0">
                <a:latin typeface="Arial" panose="020B0604020202020204" pitchFamily="34" charset="0"/>
                <a:cs typeface="Arial" panose="020B0604020202020204" pitchFamily="34" charset="0"/>
              </a:rPr>
              <a:t>pay SHOP Marketplace premiums to their </a:t>
            </a:r>
            <a:r>
              <a:rPr lang="en-US" sz="1400" dirty="0" smtClean="0">
                <a:latin typeface="Arial" panose="020B0604020202020204" pitchFamily="34" charset="0"/>
                <a:cs typeface="Arial" panose="020B0604020202020204" pitchFamily="34" charset="0"/>
              </a:rPr>
              <a:t>employer through a payroll deduction or upfront (unless their employer is paying their entire premium) </a:t>
            </a:r>
            <a:endParaRPr lang="en-US" sz="1400" dirty="0"/>
          </a:p>
        </p:txBody>
      </p:sp>
      <p:sp>
        <p:nvSpPr>
          <p:cNvPr id="11" name="TextBox 10"/>
          <p:cNvSpPr txBox="1"/>
          <p:nvPr/>
        </p:nvSpPr>
        <p:spPr>
          <a:xfrm>
            <a:off x="2768096" y="2082158"/>
            <a:ext cx="1896583" cy="2169824"/>
          </a:xfrm>
          <a:prstGeom prst="rect">
            <a:avLst/>
          </a:prstGeom>
          <a:noFill/>
        </p:spPr>
        <p:txBody>
          <a:bodyPr wrap="square" rtlCol="0">
            <a:noAutofit/>
          </a:bodyPr>
          <a:lstStyle/>
          <a:p>
            <a:pPr lvl="0">
              <a:spcAft>
                <a:spcPts val="600"/>
              </a:spcAft>
            </a:pPr>
            <a:r>
              <a:rPr lang="en-US" b="1" dirty="0" smtClean="0">
                <a:solidFill>
                  <a:srgbClr val="02354C"/>
                </a:solidFill>
                <a:latin typeface="Arial" panose="020B0604020202020204" pitchFamily="34" charset="0"/>
                <a:cs typeface="Arial" panose="020B0604020202020204" pitchFamily="34" charset="0"/>
              </a:rPr>
              <a:t>EMPLOYER</a:t>
            </a:r>
            <a:r>
              <a:rPr lang="en-US" sz="1500" dirty="0">
                <a:latin typeface="Arial" panose="020B0604020202020204" pitchFamily="34" charset="0"/>
                <a:cs typeface="Arial" panose="020B0604020202020204" pitchFamily="34" charset="0"/>
              </a:rPr>
              <a:t/>
            </a:r>
            <a:br>
              <a:rPr lang="en-US" sz="1500" dirty="0">
                <a:latin typeface="Arial" panose="020B0604020202020204" pitchFamily="34" charset="0"/>
                <a:cs typeface="Arial" panose="020B0604020202020204" pitchFamily="34" charset="0"/>
              </a:rPr>
            </a:br>
            <a:r>
              <a:rPr lang="en-US" sz="1400" dirty="0" smtClean="0">
                <a:latin typeface="Arial" panose="020B0604020202020204" pitchFamily="34" charset="0"/>
                <a:cs typeface="Arial" panose="020B0604020202020204" pitchFamily="34" charset="0"/>
              </a:rPr>
              <a:t>receives </a:t>
            </a:r>
            <a:r>
              <a:rPr lang="en-US" sz="1400" dirty="0">
                <a:latin typeface="Arial" panose="020B0604020202020204" pitchFamily="34" charset="0"/>
                <a:cs typeface="Arial" panose="020B0604020202020204" pitchFamily="34" charset="0"/>
              </a:rPr>
              <a:t>one monthly bill from the SHOP </a:t>
            </a:r>
            <a:r>
              <a:rPr lang="en-US" sz="1400" dirty="0" smtClean="0">
                <a:latin typeface="Arial" panose="020B0604020202020204" pitchFamily="34" charset="0"/>
                <a:cs typeface="Arial" panose="020B0604020202020204" pitchFamily="34" charset="0"/>
              </a:rPr>
              <a:t>Marketplace in each state, </a:t>
            </a:r>
            <a:r>
              <a:rPr lang="en-US" sz="1400" dirty="0">
                <a:latin typeface="Arial" panose="020B0604020202020204" pitchFamily="34" charset="0"/>
                <a:cs typeface="Arial" panose="020B0604020202020204" pitchFamily="34" charset="0"/>
              </a:rPr>
              <a:t>even if </a:t>
            </a:r>
            <a:r>
              <a:rPr lang="en-US" sz="1400" dirty="0" smtClean="0">
                <a:latin typeface="Arial" panose="020B0604020202020204" pitchFamily="34" charset="0"/>
                <a:cs typeface="Arial" panose="020B0604020202020204" pitchFamily="34" charset="0"/>
              </a:rPr>
              <a:t>employees </a:t>
            </a:r>
            <a:r>
              <a:rPr lang="en-US" sz="1400" dirty="0">
                <a:latin typeface="Arial" panose="020B0604020202020204" pitchFamily="34" charset="0"/>
                <a:cs typeface="Arial" panose="020B0604020202020204" pitchFamily="34" charset="0"/>
              </a:rPr>
              <a:t>are enrolled in different plans with different insurance companies</a:t>
            </a:r>
          </a:p>
        </p:txBody>
      </p:sp>
      <p:sp>
        <p:nvSpPr>
          <p:cNvPr id="12" name="TextBox 11"/>
          <p:cNvSpPr txBox="1"/>
          <p:nvPr/>
        </p:nvSpPr>
        <p:spPr>
          <a:xfrm>
            <a:off x="5006749" y="2082158"/>
            <a:ext cx="1921836" cy="2169825"/>
          </a:xfrm>
          <a:prstGeom prst="rect">
            <a:avLst/>
          </a:prstGeom>
          <a:noFill/>
        </p:spPr>
        <p:txBody>
          <a:bodyPr wrap="square" rtlCol="0">
            <a:noAutofit/>
          </a:bodyPr>
          <a:lstStyle/>
          <a:p>
            <a:pPr lvl="0"/>
            <a:r>
              <a:rPr lang="en-US" b="1" dirty="0" smtClean="0">
                <a:solidFill>
                  <a:srgbClr val="02354C"/>
                </a:solidFill>
                <a:latin typeface="Arial" panose="020B0604020202020204" pitchFamily="34" charset="0"/>
                <a:cs typeface="Arial" panose="020B0604020202020204" pitchFamily="34" charset="0"/>
              </a:rPr>
              <a:t>EMPLOYER</a:t>
            </a:r>
            <a:r>
              <a:rPr lang="en-US" sz="1500" b="1" i="1" dirty="0">
                <a:latin typeface="Arial" panose="020B0604020202020204" pitchFamily="34" charset="0"/>
                <a:cs typeface="Arial" panose="020B0604020202020204" pitchFamily="34" charset="0"/>
              </a:rPr>
              <a:t/>
            </a:r>
            <a:br>
              <a:rPr lang="en-US" sz="1500" b="1" i="1" dirty="0">
                <a:latin typeface="Arial" panose="020B0604020202020204" pitchFamily="34" charset="0"/>
                <a:cs typeface="Arial" panose="020B0604020202020204" pitchFamily="34" charset="0"/>
              </a:rPr>
            </a:br>
            <a:r>
              <a:rPr lang="en-US" sz="1400" dirty="0" smtClean="0">
                <a:latin typeface="Arial" panose="020B0604020202020204" pitchFamily="34" charset="0"/>
                <a:cs typeface="Arial" panose="020B0604020202020204" pitchFamily="34" charset="0"/>
              </a:rPr>
              <a:t>pays SHOP </a:t>
            </a:r>
            <a:r>
              <a:rPr lang="en-US" sz="1400" dirty="0">
                <a:latin typeface="Arial" panose="020B0604020202020204" pitchFamily="34" charset="0"/>
                <a:cs typeface="Arial" panose="020B0604020202020204" pitchFamily="34" charset="0"/>
              </a:rPr>
              <a:t>Marketplace </a:t>
            </a:r>
            <a:r>
              <a:rPr lang="en-US" sz="1400" dirty="0" smtClean="0">
                <a:latin typeface="Arial" panose="020B0604020202020204" pitchFamily="34" charset="0"/>
                <a:cs typeface="Arial" panose="020B0604020202020204" pitchFamily="34" charset="0"/>
              </a:rPr>
              <a:t/>
            </a:r>
            <a:br>
              <a:rPr lang="en-US" sz="1400" dirty="0" smtClean="0">
                <a:latin typeface="Arial" panose="020B0604020202020204" pitchFamily="34" charset="0"/>
                <a:cs typeface="Arial" panose="020B0604020202020204" pitchFamily="34" charset="0"/>
              </a:rPr>
            </a:br>
            <a:r>
              <a:rPr lang="en-US" sz="1400" dirty="0" smtClean="0">
                <a:latin typeface="Arial" panose="020B0604020202020204" pitchFamily="34" charset="0"/>
                <a:cs typeface="Arial" panose="020B0604020202020204" pitchFamily="34" charset="0"/>
              </a:rPr>
              <a:t>premiums </a:t>
            </a:r>
            <a:r>
              <a:rPr lang="en-US" sz="1400" dirty="0">
                <a:latin typeface="Arial" panose="020B0604020202020204" pitchFamily="34" charset="0"/>
                <a:cs typeface="Arial" panose="020B0604020202020204" pitchFamily="34" charset="0"/>
              </a:rPr>
              <a:t>using </a:t>
            </a:r>
            <a:r>
              <a:rPr lang="en-US" sz="1400" dirty="0" smtClean="0">
                <a:latin typeface="Arial" panose="020B0604020202020204" pitchFamily="34" charset="0"/>
                <a:cs typeface="Arial" panose="020B0604020202020204" pitchFamily="34" charset="0"/>
              </a:rPr>
              <a:t>one </a:t>
            </a:r>
            <a:br>
              <a:rPr lang="en-US" sz="1400" dirty="0" smtClean="0">
                <a:latin typeface="Arial" panose="020B0604020202020204" pitchFamily="34" charset="0"/>
                <a:cs typeface="Arial" panose="020B0604020202020204" pitchFamily="34" charset="0"/>
              </a:rPr>
            </a:br>
            <a:r>
              <a:rPr lang="en-US" sz="1400" dirty="0" smtClean="0">
                <a:latin typeface="Arial" panose="020B0604020202020204" pitchFamily="34" charset="0"/>
                <a:cs typeface="Arial" panose="020B0604020202020204" pitchFamily="34" charset="0"/>
              </a:rPr>
              <a:t>of </a:t>
            </a:r>
            <a:r>
              <a:rPr lang="en-US" sz="1400" dirty="0">
                <a:latin typeface="Arial" panose="020B0604020202020204" pitchFamily="34" charset="0"/>
                <a:cs typeface="Arial" panose="020B0604020202020204" pitchFamily="34" charset="0"/>
              </a:rPr>
              <a:t>the following options: </a:t>
            </a:r>
          </a:p>
          <a:p>
            <a:pPr lvl="0"/>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Online</a:t>
            </a:r>
          </a:p>
          <a:p>
            <a:pPr lvl="0"/>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Phone</a:t>
            </a:r>
          </a:p>
          <a:p>
            <a:pPr lvl="0"/>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Mail </a:t>
            </a:r>
          </a:p>
        </p:txBody>
      </p:sp>
      <p:sp>
        <p:nvSpPr>
          <p:cNvPr id="13" name="TextBox 12"/>
          <p:cNvSpPr txBox="1"/>
          <p:nvPr/>
        </p:nvSpPr>
        <p:spPr>
          <a:xfrm>
            <a:off x="7129560" y="2082158"/>
            <a:ext cx="2014440" cy="2169824"/>
          </a:xfrm>
          <a:prstGeom prst="rect">
            <a:avLst/>
          </a:prstGeom>
          <a:noFill/>
        </p:spPr>
        <p:txBody>
          <a:bodyPr wrap="square" rtlCol="0">
            <a:noAutofit/>
          </a:bodyPr>
          <a:lstStyle/>
          <a:p>
            <a:pPr lvl="0"/>
            <a:r>
              <a:rPr lang="en-US" b="1" dirty="0">
                <a:solidFill>
                  <a:srgbClr val="02354C"/>
                </a:solidFill>
                <a:latin typeface="Arial" panose="020B0604020202020204" pitchFamily="34" charset="0"/>
                <a:cs typeface="Arial" panose="020B0604020202020204" pitchFamily="34" charset="0"/>
              </a:rPr>
              <a:t>SHOP </a:t>
            </a:r>
            <a:r>
              <a:rPr lang="en-US" b="1" dirty="0" smtClean="0">
                <a:solidFill>
                  <a:srgbClr val="02354C"/>
                </a:solidFill>
                <a:latin typeface="Arial" panose="020B0604020202020204" pitchFamily="34" charset="0"/>
                <a:cs typeface="Arial" panose="020B0604020202020204" pitchFamily="34" charset="0"/>
              </a:rPr>
              <a:t>MARKETPLACE</a:t>
            </a:r>
            <a:r>
              <a:rPr lang="en-US" sz="1500" dirty="0" smtClean="0">
                <a:latin typeface="Arial" panose="020B0604020202020204" pitchFamily="34" charset="0"/>
                <a:cs typeface="Arial" panose="020B0604020202020204" pitchFamily="34" charset="0"/>
              </a:rPr>
              <a:t/>
            </a:r>
            <a:br>
              <a:rPr lang="en-US" sz="1500" dirty="0" smtClean="0">
                <a:latin typeface="Arial" panose="020B0604020202020204" pitchFamily="34" charset="0"/>
                <a:cs typeface="Arial" panose="020B0604020202020204" pitchFamily="34" charset="0"/>
              </a:rPr>
            </a:br>
            <a:r>
              <a:rPr lang="en-US" sz="1400" dirty="0" smtClean="0">
                <a:latin typeface="Arial" panose="020B0604020202020204" pitchFamily="34" charset="0"/>
                <a:cs typeface="Arial" panose="020B0604020202020204" pitchFamily="34" charset="0"/>
              </a:rPr>
              <a:t>disburses employer’s </a:t>
            </a:r>
            <a:r>
              <a:rPr lang="en-US" sz="1400" dirty="0">
                <a:latin typeface="Arial" panose="020B0604020202020204" pitchFamily="34" charset="0"/>
                <a:cs typeface="Arial" panose="020B0604020202020204" pitchFamily="34" charset="0"/>
              </a:rPr>
              <a:t>premium payment to the insurance company(ies) upon receipt </a:t>
            </a:r>
          </a:p>
        </p:txBody>
      </p:sp>
      <p:cxnSp>
        <p:nvCxnSpPr>
          <p:cNvPr id="17" name="Straight Arrow Connector 16"/>
          <p:cNvCxnSpPr/>
          <p:nvPr/>
        </p:nvCxnSpPr>
        <p:spPr>
          <a:xfrm>
            <a:off x="2429994" y="3167070"/>
            <a:ext cx="3256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672053" y="3151156"/>
            <a:ext cx="3256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803937" y="3143952"/>
            <a:ext cx="3256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54108" y="4571528"/>
            <a:ext cx="7225367" cy="765312"/>
          </a:xfrm>
          <a:prstGeom prst="rect">
            <a:avLst/>
          </a:prstGeom>
          <a:solidFill>
            <a:schemeClr val="accent1">
              <a:lumMod val="20000"/>
              <a:lumOff val="80000"/>
            </a:schemeClr>
          </a:solidFill>
        </p:spPr>
        <p:txBody>
          <a:bodyPr wrap="square" rtlCol="0">
            <a:noAutofit/>
          </a:bodyPr>
          <a:lstStyle/>
          <a:p>
            <a:pPr algn="ctr"/>
            <a:r>
              <a:rPr lang="en-US" sz="1600" b="1" dirty="0">
                <a:latin typeface="Arial" panose="020B0604020202020204" pitchFamily="34" charset="0"/>
                <a:cs typeface="Arial" panose="020B0604020202020204" pitchFamily="34" charset="0"/>
              </a:rPr>
              <a:t>NOTE: </a:t>
            </a:r>
            <a:r>
              <a:rPr lang="en-US" sz="1600" dirty="0" smtClean="0">
                <a:latin typeface="Arial" panose="020B0604020202020204" pitchFamily="34" charset="0"/>
                <a:cs typeface="Arial" panose="020B0604020202020204" pitchFamily="34" charset="0"/>
              </a:rPr>
              <a:t>The SHOP Marketplace must </a:t>
            </a:r>
            <a:r>
              <a:rPr lang="en-US" sz="1600" u="sng" dirty="0" smtClean="0">
                <a:latin typeface="Arial" panose="020B0604020202020204" pitchFamily="34" charset="0"/>
                <a:cs typeface="Arial" panose="020B0604020202020204" pitchFamily="34" charset="0"/>
              </a:rPr>
              <a:t>receive</a:t>
            </a:r>
            <a:r>
              <a:rPr lang="en-US" sz="1600" dirty="0" smtClean="0">
                <a:latin typeface="Arial" panose="020B0604020202020204" pitchFamily="34" charset="0"/>
                <a:cs typeface="Arial" panose="020B0604020202020204" pitchFamily="34" charset="0"/>
              </a:rPr>
              <a:t> the initial premium payment by the 20</a:t>
            </a:r>
            <a:r>
              <a:rPr lang="en-US" sz="1600" baseline="30000" dirty="0" smtClean="0">
                <a:latin typeface="Arial" panose="020B0604020202020204" pitchFamily="34" charset="0"/>
                <a:cs typeface="Arial" panose="020B0604020202020204" pitchFamily="34" charset="0"/>
              </a:rPr>
              <a:t>th</a:t>
            </a:r>
            <a:r>
              <a:rPr lang="en-US" sz="1600" dirty="0" smtClean="0">
                <a:latin typeface="Arial" panose="020B0604020202020204" pitchFamily="34" charset="0"/>
                <a:cs typeface="Arial" panose="020B0604020202020204" pitchFamily="34" charset="0"/>
              </a:rPr>
              <a:t> of the month for coverage to begin on the 1</a:t>
            </a:r>
            <a:r>
              <a:rPr lang="en-US" sz="1600" baseline="30000" dirty="0" smtClean="0">
                <a:latin typeface="Arial" panose="020B0604020202020204" pitchFamily="34" charset="0"/>
                <a:cs typeface="Arial" panose="020B0604020202020204" pitchFamily="34" charset="0"/>
              </a:rPr>
              <a:t>st</a:t>
            </a:r>
            <a:r>
              <a:rPr lang="en-US" sz="1600" dirty="0" smtClean="0">
                <a:latin typeface="Arial" panose="020B0604020202020204" pitchFamily="34" charset="0"/>
                <a:cs typeface="Arial" panose="020B0604020202020204" pitchFamily="34" charset="0"/>
              </a:rPr>
              <a:t> of the following month.</a:t>
            </a:r>
            <a:endParaRPr lang="en-US" sz="1600" u="sng" dirty="0">
              <a:latin typeface="Arial" panose="020B0604020202020204" pitchFamily="34" charset="0"/>
              <a:cs typeface="Arial" panose="020B0604020202020204" pitchFamily="34" charset="0"/>
            </a:endParaRPr>
          </a:p>
        </p:txBody>
      </p:sp>
      <p:sp>
        <p:nvSpPr>
          <p:cNvPr id="14" name="Right Arrow 13"/>
          <p:cNvSpPr/>
          <p:nvPr/>
        </p:nvSpPr>
        <p:spPr>
          <a:xfrm>
            <a:off x="2327926" y="3101666"/>
            <a:ext cx="426720" cy="130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4567959" y="3085753"/>
            <a:ext cx="426720" cy="130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6702840" y="3078110"/>
            <a:ext cx="426720" cy="130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0482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53323"/>
            <a:ext cx="9143999" cy="893764"/>
          </a:xfrm>
        </p:spPr>
        <p:txBody>
          <a:bodyPr>
            <a:noAutofit/>
          </a:bodyPr>
          <a:lstStyle/>
          <a:p>
            <a:pPr algn="ctr"/>
            <a:r>
              <a:rPr lang="en-US" sz="3200" dirty="0" smtClean="0"/>
              <a:t>Presentation Overview </a:t>
            </a:r>
            <a:endParaRPr lang="en-US" sz="3200" dirty="0"/>
          </a:p>
        </p:txBody>
      </p:sp>
      <p:sp>
        <p:nvSpPr>
          <p:cNvPr id="3" name="Content Placeholder 2"/>
          <p:cNvSpPr>
            <a:spLocks noGrp="1"/>
          </p:cNvSpPr>
          <p:nvPr>
            <p:ph idx="1"/>
          </p:nvPr>
        </p:nvSpPr>
        <p:spPr>
          <a:xfrm>
            <a:off x="628649" y="1364343"/>
            <a:ext cx="8024031" cy="4627383"/>
          </a:xfrm>
        </p:spPr>
        <p:txBody>
          <a:bodyPr>
            <a:normAutofit fontScale="85000" lnSpcReduction="20000"/>
          </a:bodyPr>
          <a:lstStyle/>
          <a:p>
            <a:pPr marL="0" indent="0">
              <a:lnSpc>
                <a:spcPct val="120000"/>
              </a:lnSpc>
              <a:spcAft>
                <a:spcPts val="1200"/>
              </a:spcAft>
              <a:buNone/>
            </a:pPr>
            <a:r>
              <a:rPr lang="en-US" sz="1700" dirty="0" smtClean="0"/>
              <a:t>This presentation provides an overview of the benefits of the Small Business Health Options Program Marketplaces (a SHOP Marketplace) available through on HealthCare.gov</a:t>
            </a:r>
            <a:endParaRPr lang="en-US" sz="1700" dirty="0"/>
          </a:p>
          <a:p>
            <a:pPr marL="0" indent="0">
              <a:buNone/>
            </a:pPr>
            <a:r>
              <a:rPr lang="en-US" sz="1600" b="1" dirty="0" smtClean="0"/>
              <a:t>Topics Covered:</a:t>
            </a:r>
          </a:p>
          <a:p>
            <a:r>
              <a:rPr lang="en-US" sz="1500" dirty="0" smtClean="0"/>
              <a:t>What is a SHOP Marketplace</a:t>
            </a:r>
          </a:p>
          <a:p>
            <a:r>
              <a:rPr lang="en-US" sz="1500" dirty="0" smtClean="0"/>
              <a:t>Benefits of </a:t>
            </a:r>
            <a:r>
              <a:rPr lang="en-US" sz="1500" dirty="0"/>
              <a:t>a</a:t>
            </a:r>
            <a:r>
              <a:rPr lang="en-US" sz="1500" dirty="0" smtClean="0"/>
              <a:t> SHOP Marketplace</a:t>
            </a:r>
          </a:p>
          <a:p>
            <a:r>
              <a:rPr lang="en-US" sz="1500" dirty="0" smtClean="0"/>
              <a:t>Which employers can participate in </a:t>
            </a:r>
            <a:r>
              <a:rPr lang="en-US" sz="1500" dirty="0"/>
              <a:t>a</a:t>
            </a:r>
            <a:r>
              <a:rPr lang="en-US" sz="1500" dirty="0" smtClean="0"/>
              <a:t> SHOP Marketplace and when can they enroll</a:t>
            </a:r>
          </a:p>
          <a:p>
            <a:r>
              <a:rPr lang="en-US" sz="1500" dirty="0" smtClean="0"/>
              <a:t>Marketplace options for the self-employed</a:t>
            </a:r>
          </a:p>
          <a:p>
            <a:r>
              <a:rPr lang="en-US" sz="1500" dirty="0" smtClean="0"/>
              <a:t>Who is required to offer health insurance coverage</a:t>
            </a:r>
          </a:p>
          <a:p>
            <a:r>
              <a:rPr lang="en-US" sz="1500" dirty="0" smtClean="0"/>
              <a:t>SHOP Marketplace Minimum Participation Rate</a:t>
            </a:r>
            <a:endParaRPr lang="en-US" sz="1500" strike="sngStrike" dirty="0"/>
          </a:p>
          <a:p>
            <a:r>
              <a:rPr lang="en-US" sz="1500" dirty="0" smtClean="0"/>
              <a:t>Health and dental coverage options </a:t>
            </a:r>
          </a:p>
          <a:p>
            <a:r>
              <a:rPr lang="en-US" sz="1500" dirty="0" smtClean="0"/>
              <a:t>How </a:t>
            </a:r>
            <a:r>
              <a:rPr lang="en-US" sz="1500" dirty="0"/>
              <a:t>a</a:t>
            </a:r>
            <a:r>
              <a:rPr lang="en-US" sz="1500" dirty="0" smtClean="0"/>
              <a:t> SHOP Marketplace works</a:t>
            </a:r>
          </a:p>
          <a:p>
            <a:r>
              <a:rPr lang="en-US" sz="1500" dirty="0" smtClean="0"/>
              <a:t>Employee </a:t>
            </a:r>
            <a:r>
              <a:rPr lang="en-US" sz="1500" dirty="0"/>
              <a:t>c</a:t>
            </a:r>
            <a:r>
              <a:rPr lang="en-US" sz="1500" dirty="0" smtClean="0"/>
              <a:t>hoice</a:t>
            </a:r>
          </a:p>
          <a:p>
            <a:r>
              <a:rPr lang="en-US" sz="1500" dirty="0" smtClean="0"/>
              <a:t>SHOP Marketplace enrollment </a:t>
            </a:r>
            <a:r>
              <a:rPr lang="en-US" sz="1500" dirty="0"/>
              <a:t>p</a:t>
            </a:r>
            <a:r>
              <a:rPr lang="en-US" sz="1500" dirty="0" smtClean="0"/>
              <a:t>rocess </a:t>
            </a:r>
          </a:p>
          <a:p>
            <a:r>
              <a:rPr lang="en-US" sz="1500" dirty="0" smtClean="0"/>
              <a:t>How to pay SHOP Marketplace premiums</a:t>
            </a:r>
          </a:p>
          <a:p>
            <a:r>
              <a:rPr lang="en-US" sz="1500" dirty="0" smtClean="0"/>
              <a:t>The Small Business Health Care Tax Credit</a:t>
            </a:r>
          </a:p>
          <a:p>
            <a:r>
              <a:rPr lang="en-US" sz="1500" dirty="0" smtClean="0"/>
              <a:t>SHOP Marketplace resources and tools</a:t>
            </a:r>
          </a:p>
          <a:p>
            <a:endParaRPr lang="en-US" sz="1400" dirty="0" smtClean="0"/>
          </a:p>
          <a:p>
            <a:endParaRPr lang="en-US" sz="1400" dirty="0" smtClean="0"/>
          </a:p>
          <a:p>
            <a:endParaRPr lang="en-US" sz="1400" dirty="0"/>
          </a:p>
        </p:txBody>
      </p:sp>
      <p:sp>
        <p:nvSpPr>
          <p:cNvPr id="5" name="Slide Number Placeholder 4"/>
          <p:cNvSpPr>
            <a:spLocks noGrp="1"/>
          </p:cNvSpPr>
          <p:nvPr>
            <p:ph type="sldNum" sz="quarter" idx="12"/>
          </p:nvPr>
        </p:nvSpPr>
        <p:spPr>
          <a:xfrm>
            <a:off x="1" y="6356351"/>
            <a:ext cx="9143998" cy="365125"/>
          </a:xfrm>
        </p:spPr>
        <p:txBody>
          <a:bodyPr/>
          <a:lstStyle/>
          <a:p>
            <a:pPr algn="ctr"/>
            <a:r>
              <a:rPr lang="en-US" dirty="0"/>
              <a:t>2</a:t>
            </a:r>
          </a:p>
        </p:txBody>
      </p:sp>
    </p:spTree>
    <p:extLst>
      <p:ext uri="{BB962C8B-B14F-4D97-AF65-F5344CB8AC3E}">
        <p14:creationId xmlns:p14="http://schemas.microsoft.com/office/powerpoint/2010/main" val="20661868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894747"/>
            <a:ext cx="9143999" cy="730365"/>
          </a:xfrm>
        </p:spPr>
        <p:txBody>
          <a:bodyPr>
            <a:noAutofit/>
          </a:bodyPr>
          <a:lstStyle/>
          <a:p>
            <a:pPr algn="ctr"/>
            <a:r>
              <a:rPr lang="en-US" sz="3200" dirty="0" smtClean="0"/>
              <a:t>Employer Options </a:t>
            </a:r>
            <a:r>
              <a:rPr lang="en-US" sz="3200" dirty="0"/>
              <a:t>for </a:t>
            </a:r>
            <a:r>
              <a:rPr lang="en-US" sz="3200" dirty="0" smtClean="0"/>
              <a:t>Premium Contributions </a:t>
            </a:r>
            <a:endParaRPr lang="en-US" sz="3200" dirty="0"/>
          </a:p>
        </p:txBody>
      </p:sp>
      <p:sp>
        <p:nvSpPr>
          <p:cNvPr id="8" name="Rectangle 7"/>
          <p:cNvSpPr/>
          <p:nvPr/>
        </p:nvSpPr>
        <p:spPr>
          <a:xfrm>
            <a:off x="940253" y="6382922"/>
            <a:ext cx="6779186" cy="338554"/>
          </a:xfrm>
          <a:prstGeom prst="rect">
            <a:avLst/>
          </a:prstGeom>
        </p:spPr>
        <p:txBody>
          <a:bodyPr wrap="square">
            <a:spAutoFit/>
          </a:bodyPr>
          <a:lstStyle/>
          <a:p>
            <a:pPr lvl="1" algn="ctr"/>
            <a:endParaRPr lang="en-US" sz="1600" b="1" dirty="0">
              <a:solidFill>
                <a:schemeClr val="bg1"/>
              </a:solidFill>
              <a:latin typeface="Arial" panose="020B0604020202020204" pitchFamily="34" charset="0"/>
              <a:cs typeface="Arial" panose="020B0604020202020204" pitchFamily="34" charset="0"/>
            </a:endParaRPr>
          </a:p>
        </p:txBody>
      </p:sp>
      <p:sp>
        <p:nvSpPr>
          <p:cNvPr id="11" name="Slide Number Placeholder 3"/>
          <p:cNvSpPr txBox="1">
            <a:spLocks/>
          </p:cNvSpPr>
          <p:nvPr/>
        </p:nvSpPr>
        <p:spPr>
          <a:xfrm>
            <a:off x="0" y="6356351"/>
            <a:ext cx="9143999"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20</a:t>
            </a:r>
            <a:endParaRPr lang="en-US" dirty="0"/>
          </a:p>
        </p:txBody>
      </p:sp>
      <p:sp>
        <p:nvSpPr>
          <p:cNvPr id="3" name="TextBox 2"/>
          <p:cNvSpPr txBox="1"/>
          <p:nvPr/>
        </p:nvSpPr>
        <p:spPr>
          <a:xfrm>
            <a:off x="457199" y="1530350"/>
            <a:ext cx="8382001" cy="1015663"/>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C</a:t>
            </a:r>
            <a:r>
              <a:rPr lang="en-US" sz="2000" b="1" dirty="0" smtClean="0">
                <a:latin typeface="Arial" panose="020B0604020202020204" pitchFamily="34" charset="0"/>
                <a:cs typeface="Arial" panose="020B0604020202020204" pitchFamily="34" charset="0"/>
              </a:rPr>
              <a:t>ontribution methods available through the SHOP Marketplace: </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F</a:t>
            </a:r>
            <a:r>
              <a:rPr lang="en-US" sz="2000" dirty="0" smtClean="0">
                <a:latin typeface="Arial" panose="020B0604020202020204" pitchFamily="34" charset="0"/>
                <a:cs typeface="Arial" panose="020B0604020202020204" pitchFamily="34" charset="0"/>
              </a:rPr>
              <a:t>ixed percentage </a:t>
            </a: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Reference Plan Contribution</a:t>
            </a:r>
            <a:endParaRPr lang="en-US" sz="2000" dirty="0">
              <a:latin typeface="Arial" panose="020B0604020202020204" pitchFamily="34" charset="0"/>
              <a:cs typeface="Arial" panose="020B0604020202020204" pitchFamily="34" charset="0"/>
            </a:endParaRPr>
          </a:p>
        </p:txBody>
      </p:sp>
      <p:sp>
        <p:nvSpPr>
          <p:cNvPr id="7" name="TextBox 6"/>
          <p:cNvSpPr txBox="1"/>
          <p:nvPr/>
        </p:nvSpPr>
        <p:spPr>
          <a:xfrm>
            <a:off x="457199" y="2478661"/>
            <a:ext cx="8077201" cy="2031325"/>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Fixed Percentage: </a:t>
            </a:r>
            <a:r>
              <a:rPr lang="en-US" dirty="0" smtClean="0">
                <a:latin typeface="Arial" panose="020B0604020202020204" pitchFamily="34" charset="0"/>
                <a:cs typeface="Arial" panose="020B0604020202020204" pitchFamily="34" charset="0"/>
              </a:rPr>
              <a:t>Employer </a:t>
            </a:r>
            <a:r>
              <a:rPr lang="en-US" dirty="0">
                <a:latin typeface="Arial" panose="020B0604020202020204" pitchFamily="34" charset="0"/>
                <a:cs typeface="Arial" panose="020B0604020202020204" pitchFamily="34" charset="0"/>
              </a:rPr>
              <a:t>chooses a fixed percentage </a:t>
            </a:r>
            <a:r>
              <a:rPr lang="en-US" dirty="0" smtClean="0">
                <a:latin typeface="Arial" panose="020B0604020202020204" pitchFamily="34" charset="0"/>
                <a:cs typeface="Arial" panose="020B0604020202020204" pitchFamily="34" charset="0"/>
              </a:rPr>
              <a:t>to </a:t>
            </a:r>
            <a:r>
              <a:rPr lang="en-US" dirty="0">
                <a:latin typeface="Arial" panose="020B0604020202020204" pitchFamily="34" charset="0"/>
                <a:cs typeface="Arial" panose="020B0604020202020204" pitchFamily="34" charset="0"/>
              </a:rPr>
              <a:t>contribute to </a:t>
            </a:r>
            <a:r>
              <a:rPr lang="en-US" dirty="0" smtClean="0">
                <a:latin typeface="Arial" panose="020B0604020202020204" pitchFamily="34" charset="0"/>
                <a:cs typeface="Arial" panose="020B0604020202020204" pitchFamily="34" charset="0"/>
              </a:rPr>
              <a:t>employees and (if applicable) </a:t>
            </a:r>
            <a:r>
              <a:rPr lang="en-US" dirty="0">
                <a:latin typeface="Arial" panose="020B0604020202020204" pitchFamily="34" charset="0"/>
                <a:cs typeface="Arial" panose="020B0604020202020204" pitchFamily="34" charset="0"/>
              </a:rPr>
              <a:t>dependents’ </a:t>
            </a:r>
            <a:r>
              <a:rPr lang="en-US" dirty="0" smtClean="0">
                <a:latin typeface="Arial" panose="020B0604020202020204" pitchFamily="34" charset="0"/>
                <a:cs typeface="Arial" panose="020B0604020202020204" pitchFamily="34" charset="0"/>
              </a:rPr>
              <a:t>monthly </a:t>
            </a:r>
            <a:r>
              <a:rPr lang="en-US" dirty="0">
                <a:latin typeface="Arial" panose="020B0604020202020204" pitchFamily="34" charset="0"/>
                <a:cs typeface="Arial" panose="020B0604020202020204" pitchFamily="34" charset="0"/>
              </a:rPr>
              <a:t>premiums </a:t>
            </a:r>
            <a:r>
              <a:rPr lang="en-US" dirty="0" smtClean="0">
                <a:latin typeface="Arial" panose="020B0604020202020204" pitchFamily="34" charset="0"/>
                <a:cs typeface="Arial" panose="020B0604020202020204" pitchFamily="34" charset="0"/>
              </a:rPr>
              <a:t>before any applicable tobacco surcharge is applied(</a:t>
            </a:r>
            <a:r>
              <a:rPr lang="en-US" sz="1600" dirty="0" smtClean="0">
                <a:latin typeface="Arial" panose="020B0604020202020204" pitchFamily="34" charset="0"/>
                <a:cs typeface="Arial" panose="020B0604020202020204" pitchFamily="34" charset="0"/>
                <a:hlinkClick r:id="rId2"/>
              </a:rPr>
              <a:t>marketplace.cms.gov/outreach-and-education/shop-premium-payments.pdf</a:t>
            </a:r>
            <a:r>
              <a:rPr lang="en-US" dirty="0" smtClean="0">
                <a:latin typeface="Arial" panose="020B0604020202020204" pitchFamily="34" charset="0"/>
                <a:cs typeface="Arial" panose="020B0604020202020204" pitchFamily="34" charset="0"/>
              </a:rPr>
              <a:t>). Employer offering a single plan must use this method. </a:t>
            </a:r>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9" name="TextBox 8"/>
          <p:cNvSpPr txBox="1"/>
          <p:nvPr/>
        </p:nvSpPr>
        <p:spPr>
          <a:xfrm>
            <a:off x="789152" y="4040195"/>
            <a:ext cx="3638551" cy="1885949"/>
          </a:xfrm>
          <a:prstGeom prst="rect">
            <a:avLst/>
          </a:prstGeom>
          <a:solidFill>
            <a:schemeClr val="accent1">
              <a:lumMod val="20000"/>
              <a:lumOff val="80000"/>
            </a:schemeClr>
          </a:solidFill>
        </p:spPr>
        <p:txBody>
          <a:bodyPr wrap="square" rtlCol="0">
            <a:noAutofit/>
          </a:bodyPr>
          <a:lstStyle/>
          <a:p>
            <a:r>
              <a:rPr lang="en-US" sz="1600" b="1" dirty="0">
                <a:latin typeface="Arial" panose="020B0604020202020204" pitchFamily="34" charset="0"/>
                <a:cs typeface="Arial" panose="020B0604020202020204" pitchFamily="34" charset="0"/>
              </a:rPr>
              <a:t>Example</a:t>
            </a:r>
            <a:r>
              <a:rPr lang="en-US" sz="1600" dirty="0">
                <a:latin typeface="Arial" panose="020B0604020202020204" pitchFamily="34" charset="0"/>
                <a:cs typeface="Arial" panose="020B0604020202020204" pitchFamily="34" charset="0"/>
              </a:rPr>
              <a:t>: Jane is 25 and her plan premium is $</a:t>
            </a:r>
            <a:r>
              <a:rPr lang="en-US" sz="1600" dirty="0" smtClean="0">
                <a:latin typeface="Arial" panose="020B0604020202020204" pitchFamily="34" charset="0"/>
                <a:cs typeface="Arial" panose="020B0604020202020204" pitchFamily="34" charset="0"/>
              </a:rPr>
              <a:t>200, John </a:t>
            </a:r>
            <a:r>
              <a:rPr lang="en-US" sz="1600" dirty="0">
                <a:latin typeface="Arial" panose="020B0604020202020204" pitchFamily="34" charset="0"/>
                <a:cs typeface="Arial" panose="020B0604020202020204" pitchFamily="34" charset="0"/>
              </a:rPr>
              <a:t>is 60 and his plan premium is $300. The fixed percentage is 80%. The employer will pay $160 toward Jane’s plan premium and $240 toward John’s plan premium</a:t>
            </a:r>
          </a:p>
          <a:p>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3204441236"/>
              </p:ext>
            </p:extLst>
          </p:nvPr>
        </p:nvGraphicFramePr>
        <p:xfrm>
          <a:off x="5061424" y="4027494"/>
          <a:ext cx="2784475" cy="1885950"/>
        </p:xfrm>
        <a:graphic>
          <a:graphicData uri="http://schemas.openxmlformats.org/drawingml/2006/table">
            <a:tbl>
              <a:tblPr>
                <a:tableStyleId>{5C22544A-7EE6-4342-B048-85BDC9FD1C3A}</a:tableStyleId>
              </a:tblPr>
              <a:tblGrid>
                <a:gridCol w="1314451"/>
                <a:gridCol w="685800"/>
                <a:gridCol w="784224"/>
              </a:tblGrid>
              <a:tr h="269421">
                <a:tc>
                  <a:txBody>
                    <a:bodyPr/>
                    <a:lstStyle/>
                    <a:p>
                      <a:pPr algn="l" fontAlgn="ct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20000"/>
                        <a:lumOff val="80000"/>
                      </a:schemeClr>
                    </a:solidFill>
                  </a:tcPr>
                </a:tc>
                <a:tc>
                  <a:txBody>
                    <a:bodyPr/>
                    <a:lstStyle/>
                    <a:p>
                      <a:pPr algn="ctr" fontAlgn="ctr"/>
                      <a:r>
                        <a:rPr lang="en-US" sz="1600" b="1" u="none" strike="noStrike" dirty="0">
                          <a:effectLst/>
                          <a:latin typeface="Arial" panose="020B0604020202020204" pitchFamily="34" charset="0"/>
                          <a:cs typeface="Arial" panose="020B0604020202020204" pitchFamily="34" charset="0"/>
                        </a:rPr>
                        <a:t>Jane</a:t>
                      </a:r>
                      <a:endParaRPr lang="en-US" sz="16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solidFill>
                      <a:schemeClr val="accent1">
                        <a:lumMod val="20000"/>
                        <a:lumOff val="80000"/>
                      </a:schemeClr>
                    </a:solidFill>
                  </a:tcPr>
                </a:tc>
                <a:tc>
                  <a:txBody>
                    <a:bodyPr/>
                    <a:lstStyle/>
                    <a:p>
                      <a:pPr algn="ctr" fontAlgn="ctr"/>
                      <a:r>
                        <a:rPr lang="en-US" sz="1600" b="1" u="none" strike="noStrike" dirty="0">
                          <a:effectLst/>
                          <a:latin typeface="Arial" panose="020B0604020202020204" pitchFamily="34" charset="0"/>
                          <a:cs typeface="Arial" panose="020B0604020202020204" pitchFamily="34" charset="0"/>
                        </a:rPr>
                        <a:t>John</a:t>
                      </a:r>
                      <a:endParaRPr lang="en-US" sz="16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solidFill>
                      <a:schemeClr val="accent1">
                        <a:lumMod val="20000"/>
                        <a:lumOff val="80000"/>
                      </a:schemeClr>
                    </a:solidFill>
                  </a:tcPr>
                </a:tc>
              </a:tr>
              <a:tr h="538843">
                <a:tc>
                  <a:txBody>
                    <a:bodyPr/>
                    <a:lstStyle/>
                    <a:p>
                      <a:pPr algn="ctr" fontAlgn="ctr"/>
                      <a:r>
                        <a:rPr lang="en-US" sz="1600" u="none" strike="noStrike" dirty="0">
                          <a:effectLst/>
                          <a:latin typeface="Arial" panose="020B0604020202020204" pitchFamily="34" charset="0"/>
                          <a:cs typeface="Arial" panose="020B0604020202020204" pitchFamily="34" charset="0"/>
                        </a:rPr>
                        <a:t>Plan</a:t>
                      </a:r>
                      <a:br>
                        <a:rPr lang="en-US" sz="1600" u="none" strike="noStrike" dirty="0">
                          <a:effectLst/>
                          <a:latin typeface="Arial" panose="020B0604020202020204" pitchFamily="34" charset="0"/>
                          <a:cs typeface="Arial" panose="020B0604020202020204" pitchFamily="34" charset="0"/>
                        </a:rPr>
                      </a:br>
                      <a:r>
                        <a:rPr lang="en-US" sz="1600" u="none" strike="noStrike" dirty="0">
                          <a:effectLst/>
                          <a:latin typeface="Arial" panose="020B0604020202020204" pitchFamily="34" charset="0"/>
                          <a:cs typeface="Arial" panose="020B0604020202020204" pitchFamily="34" charset="0"/>
                        </a:rPr>
                        <a:t>Premium</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20000"/>
                        <a:lumOff val="80000"/>
                      </a:schemeClr>
                    </a:solidFill>
                  </a:tcPr>
                </a:tc>
                <a:tc>
                  <a:txBody>
                    <a:bodyPr/>
                    <a:lstStyle/>
                    <a:p>
                      <a:pPr algn="ctr" fontAlgn="ctr"/>
                      <a:r>
                        <a:rPr lang="en-US" sz="1600" u="none" strike="noStrike" dirty="0">
                          <a:effectLst/>
                          <a:latin typeface="Arial" panose="020B0604020202020204" pitchFamily="34" charset="0"/>
                          <a:cs typeface="Arial" panose="020B0604020202020204" pitchFamily="34" charset="0"/>
                        </a:rPr>
                        <a:t>$200 </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20000"/>
                        <a:lumOff val="80000"/>
                      </a:schemeClr>
                    </a:solidFill>
                  </a:tcPr>
                </a:tc>
                <a:tc>
                  <a:txBody>
                    <a:bodyPr/>
                    <a:lstStyle/>
                    <a:p>
                      <a:pPr algn="ctr" fontAlgn="ctr"/>
                      <a:r>
                        <a:rPr lang="en-US" sz="1600" u="none" strike="noStrike" dirty="0">
                          <a:effectLst/>
                          <a:latin typeface="Arial" panose="020B0604020202020204" pitchFamily="34" charset="0"/>
                          <a:cs typeface="Arial" panose="020B0604020202020204" pitchFamily="34" charset="0"/>
                        </a:rPr>
                        <a:t>$300 </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20000"/>
                        <a:lumOff val="80000"/>
                      </a:schemeClr>
                    </a:solidFill>
                  </a:tcPr>
                </a:tc>
              </a:tr>
              <a:tr h="538843">
                <a:tc>
                  <a:txBody>
                    <a:bodyPr/>
                    <a:lstStyle/>
                    <a:p>
                      <a:pPr algn="ctr" fontAlgn="ctr"/>
                      <a:r>
                        <a:rPr lang="en-US" sz="1600" u="none" strike="noStrike" dirty="0">
                          <a:effectLst/>
                          <a:latin typeface="Arial" panose="020B0604020202020204" pitchFamily="34" charset="0"/>
                          <a:cs typeface="Arial" panose="020B0604020202020204" pitchFamily="34" charset="0"/>
                        </a:rPr>
                        <a:t>Fixed </a:t>
                      </a:r>
                      <a:br>
                        <a:rPr lang="en-US" sz="1600" u="none" strike="noStrike" dirty="0">
                          <a:effectLst/>
                          <a:latin typeface="Arial" panose="020B0604020202020204" pitchFamily="34" charset="0"/>
                          <a:cs typeface="Arial" panose="020B0604020202020204" pitchFamily="34" charset="0"/>
                        </a:rPr>
                      </a:br>
                      <a:r>
                        <a:rPr lang="en-US" sz="1600" u="none" strike="noStrike" dirty="0">
                          <a:effectLst/>
                          <a:latin typeface="Arial" panose="020B0604020202020204" pitchFamily="34" charset="0"/>
                          <a:cs typeface="Arial" panose="020B0604020202020204" pitchFamily="34" charset="0"/>
                        </a:rPr>
                        <a:t>Percentage</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20000"/>
                        <a:lumOff val="80000"/>
                      </a:schemeClr>
                    </a:solidFill>
                  </a:tcPr>
                </a:tc>
                <a:tc gridSpan="2">
                  <a:txBody>
                    <a:bodyPr/>
                    <a:lstStyle/>
                    <a:p>
                      <a:pPr algn="ctr" fontAlgn="ctr"/>
                      <a:r>
                        <a:rPr lang="en-US" sz="1600" u="none" strike="noStrike" dirty="0">
                          <a:effectLst/>
                          <a:latin typeface="Arial" panose="020B0604020202020204" pitchFamily="34" charset="0"/>
                          <a:cs typeface="Arial" panose="020B0604020202020204" pitchFamily="34" charset="0"/>
                        </a:rPr>
                        <a:t>80%</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20000"/>
                        <a:lumOff val="80000"/>
                      </a:schemeClr>
                    </a:solidFill>
                  </a:tcPr>
                </a:tc>
                <a:tc hMerge="1">
                  <a:txBody>
                    <a:bodyPr/>
                    <a:lstStyle/>
                    <a:p>
                      <a:endParaRPr lang="en-US"/>
                    </a:p>
                  </a:txBody>
                  <a:tcPr/>
                </a:tc>
              </a:tr>
              <a:tr h="538843">
                <a:tc>
                  <a:txBody>
                    <a:bodyPr/>
                    <a:lstStyle/>
                    <a:p>
                      <a:pPr algn="ctr" fontAlgn="ctr"/>
                      <a:r>
                        <a:rPr lang="en-US" sz="1600" u="none" strike="noStrike" dirty="0">
                          <a:effectLst/>
                          <a:latin typeface="Arial" panose="020B0604020202020204" pitchFamily="34" charset="0"/>
                          <a:cs typeface="Arial" panose="020B0604020202020204" pitchFamily="34" charset="0"/>
                        </a:rPr>
                        <a:t>Employer</a:t>
                      </a:r>
                      <a:br>
                        <a:rPr lang="en-US" sz="1600" u="none" strike="noStrike" dirty="0">
                          <a:effectLst/>
                          <a:latin typeface="Arial" panose="020B0604020202020204" pitchFamily="34" charset="0"/>
                          <a:cs typeface="Arial" panose="020B0604020202020204" pitchFamily="34" charset="0"/>
                        </a:rPr>
                      </a:br>
                      <a:r>
                        <a:rPr lang="en-US" sz="1600" u="none" strike="noStrike" dirty="0">
                          <a:effectLst/>
                          <a:latin typeface="Arial" panose="020B0604020202020204" pitchFamily="34" charset="0"/>
                          <a:cs typeface="Arial" panose="020B0604020202020204" pitchFamily="34" charset="0"/>
                        </a:rPr>
                        <a:t>Contribution</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20000"/>
                        <a:lumOff val="80000"/>
                      </a:schemeClr>
                    </a:solidFill>
                  </a:tcPr>
                </a:tc>
                <a:tc>
                  <a:txBody>
                    <a:bodyPr/>
                    <a:lstStyle/>
                    <a:p>
                      <a:pPr algn="ctr" fontAlgn="ctr"/>
                      <a:r>
                        <a:rPr lang="en-US" sz="1600" b="1" u="none" strike="noStrike" dirty="0">
                          <a:effectLst/>
                          <a:latin typeface="Arial" panose="020B0604020202020204" pitchFamily="34" charset="0"/>
                          <a:cs typeface="Arial" panose="020B0604020202020204" pitchFamily="34" charset="0"/>
                        </a:rPr>
                        <a:t>$160 </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20000"/>
                        <a:lumOff val="80000"/>
                      </a:schemeClr>
                    </a:solidFill>
                  </a:tcPr>
                </a:tc>
                <a:tc>
                  <a:txBody>
                    <a:bodyPr/>
                    <a:lstStyle/>
                    <a:p>
                      <a:pPr algn="ctr" fontAlgn="ctr"/>
                      <a:r>
                        <a:rPr lang="en-US" sz="1600" b="1" u="none" strike="noStrike" dirty="0">
                          <a:effectLst/>
                          <a:latin typeface="Arial" panose="020B0604020202020204" pitchFamily="34" charset="0"/>
                          <a:cs typeface="Arial" panose="020B0604020202020204" pitchFamily="34" charset="0"/>
                        </a:rPr>
                        <a:t>$240 </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20000"/>
                        <a:lumOff val="80000"/>
                      </a:schemeClr>
                    </a:solidFill>
                  </a:tcPr>
                </a:tc>
              </a:tr>
            </a:tbl>
          </a:graphicData>
        </a:graphic>
      </p:graphicFrame>
      <p:sp>
        <p:nvSpPr>
          <p:cNvPr id="10" name="Right Arrow 9"/>
          <p:cNvSpPr/>
          <p:nvPr/>
        </p:nvSpPr>
        <p:spPr>
          <a:xfrm>
            <a:off x="4508244" y="4941709"/>
            <a:ext cx="426720" cy="130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40252" y="5861806"/>
            <a:ext cx="6905647" cy="338554"/>
          </a:xfrm>
          <a:prstGeom prst="rect">
            <a:avLst/>
          </a:prstGeom>
          <a:noFill/>
        </p:spPr>
        <p:txBody>
          <a:bodyPr wrap="square" rtlCol="0">
            <a:spAutoFit/>
          </a:bodyPr>
          <a:lstStyle/>
          <a:p>
            <a:r>
              <a:rPr lang="en-US" sz="1600" i="1" dirty="0" smtClean="0"/>
              <a:t>*premium prices reflected here do not include any applicable tobacco surcharge</a:t>
            </a:r>
            <a:endParaRPr lang="en-US" sz="1600" i="1" dirty="0"/>
          </a:p>
        </p:txBody>
      </p:sp>
    </p:spTree>
    <p:extLst>
      <p:ext uri="{BB962C8B-B14F-4D97-AF65-F5344CB8AC3E}">
        <p14:creationId xmlns:p14="http://schemas.microsoft.com/office/powerpoint/2010/main" val="13363378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45239"/>
            <a:ext cx="9143999" cy="730365"/>
          </a:xfrm>
        </p:spPr>
        <p:txBody>
          <a:bodyPr>
            <a:noAutofit/>
          </a:bodyPr>
          <a:lstStyle/>
          <a:p>
            <a:pPr algn="ctr"/>
            <a:r>
              <a:rPr lang="en-US" sz="3200" dirty="0" smtClean="0"/>
              <a:t>Employer Options </a:t>
            </a:r>
            <a:r>
              <a:rPr lang="en-US" sz="3200" dirty="0"/>
              <a:t>for </a:t>
            </a:r>
            <a:r>
              <a:rPr lang="en-US" sz="3200" dirty="0" smtClean="0"/>
              <a:t>Premium Contributions </a:t>
            </a:r>
            <a:r>
              <a:rPr lang="en-US" sz="2000" dirty="0"/>
              <a:t>(continued)</a:t>
            </a:r>
            <a:endParaRPr lang="en-US" sz="3200" dirty="0"/>
          </a:p>
        </p:txBody>
      </p:sp>
      <p:sp>
        <p:nvSpPr>
          <p:cNvPr id="8" name="Rectangle 7"/>
          <p:cNvSpPr/>
          <p:nvPr/>
        </p:nvSpPr>
        <p:spPr>
          <a:xfrm>
            <a:off x="940253" y="6382922"/>
            <a:ext cx="6779186" cy="338554"/>
          </a:xfrm>
          <a:prstGeom prst="rect">
            <a:avLst/>
          </a:prstGeom>
        </p:spPr>
        <p:txBody>
          <a:bodyPr wrap="square">
            <a:spAutoFit/>
          </a:bodyPr>
          <a:lstStyle/>
          <a:p>
            <a:pPr lvl="1" algn="ctr"/>
            <a:endParaRPr lang="en-US" sz="1600" b="1" dirty="0">
              <a:solidFill>
                <a:schemeClr val="bg1"/>
              </a:solidFill>
              <a:latin typeface="Arial" panose="020B0604020202020204" pitchFamily="34" charset="0"/>
              <a:cs typeface="Arial" panose="020B0604020202020204" pitchFamily="34" charset="0"/>
            </a:endParaRPr>
          </a:p>
        </p:txBody>
      </p:sp>
      <p:sp>
        <p:nvSpPr>
          <p:cNvPr id="11" name="Slide Number Placeholder 3"/>
          <p:cNvSpPr txBox="1">
            <a:spLocks/>
          </p:cNvSpPr>
          <p:nvPr/>
        </p:nvSpPr>
        <p:spPr>
          <a:xfrm>
            <a:off x="0" y="6356351"/>
            <a:ext cx="9143999"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21</a:t>
            </a:r>
            <a:endParaRPr lang="en-US" dirty="0"/>
          </a:p>
        </p:txBody>
      </p:sp>
      <p:sp>
        <p:nvSpPr>
          <p:cNvPr id="7" name="TextBox 6"/>
          <p:cNvSpPr txBox="1"/>
          <p:nvPr/>
        </p:nvSpPr>
        <p:spPr>
          <a:xfrm>
            <a:off x="457199" y="1886498"/>
            <a:ext cx="8077201" cy="2092881"/>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Reference Plan </a:t>
            </a:r>
            <a:r>
              <a:rPr lang="en-US" b="1" dirty="0">
                <a:latin typeface="Arial" panose="020B0604020202020204" pitchFamily="34" charset="0"/>
                <a:cs typeface="Arial" panose="020B0604020202020204" pitchFamily="34" charset="0"/>
              </a:rPr>
              <a:t>C</a:t>
            </a:r>
            <a:r>
              <a:rPr lang="en-US" b="1" dirty="0" smtClean="0">
                <a:latin typeface="Arial" panose="020B0604020202020204" pitchFamily="34" charset="0"/>
                <a:cs typeface="Arial" panose="020B0604020202020204" pitchFamily="34" charset="0"/>
              </a:rPr>
              <a:t>ontribution: </a:t>
            </a:r>
            <a:r>
              <a:rPr lang="en-US" sz="1600" dirty="0" smtClean="0">
                <a:latin typeface="Arial" panose="020B0604020202020204" pitchFamily="34" charset="0"/>
                <a:cs typeface="Arial" panose="020B0604020202020204" pitchFamily="34" charset="0"/>
              </a:rPr>
              <a:t>When </a:t>
            </a:r>
            <a:r>
              <a:rPr lang="en-US" sz="1600" dirty="0">
                <a:latin typeface="Arial" panose="020B0604020202020204" pitchFamily="34" charset="0"/>
                <a:cs typeface="Arial" panose="020B0604020202020204" pitchFamily="34" charset="0"/>
              </a:rPr>
              <a:t>an employer decides to offer their employees a choice of plans, they can select to calculate premiums based off of a fixed contribution or they can select one plan to base their premium contribution off of (“reference plan”). The amount the employer decides to contribute towards all of his/her employee contributions will be based off of this reference plan regardless of the plan the employee chooses. If dependent coverage is offered, the employer can choose a different contribution amount. The employer’s contribution is calculated based on an enrollee’s premium before any applicable tobacco surcharge is applied. </a:t>
            </a:r>
            <a:endParaRPr lang="en-US" sz="1600" dirty="0" smtClean="0">
              <a:latin typeface="Arial" panose="020B0604020202020204" pitchFamily="34" charset="0"/>
              <a:cs typeface="Arial" panose="020B0604020202020204" pitchFamily="34" charset="0"/>
            </a:endParaRPr>
          </a:p>
        </p:txBody>
      </p:sp>
      <p:sp>
        <p:nvSpPr>
          <p:cNvPr id="9" name="TextBox 8"/>
          <p:cNvSpPr txBox="1"/>
          <p:nvPr/>
        </p:nvSpPr>
        <p:spPr>
          <a:xfrm>
            <a:off x="784902" y="4019329"/>
            <a:ext cx="3903271" cy="1876178"/>
          </a:xfrm>
          <a:prstGeom prst="rect">
            <a:avLst/>
          </a:prstGeom>
          <a:solidFill>
            <a:schemeClr val="accent1">
              <a:lumMod val="20000"/>
              <a:lumOff val="80000"/>
            </a:schemeClr>
          </a:solidFill>
        </p:spPr>
        <p:txBody>
          <a:bodyPr wrap="square" rtlCol="0">
            <a:noAutofit/>
          </a:bodyPr>
          <a:lstStyle/>
          <a:p>
            <a:pPr>
              <a:defRPr/>
            </a:pPr>
            <a:r>
              <a:rPr lang="en-US" sz="1600" b="1" dirty="0">
                <a:latin typeface="Arial" panose="020B0604020202020204" pitchFamily="34" charset="0"/>
                <a:cs typeface="Arial" panose="020B0604020202020204" pitchFamily="34" charset="0"/>
              </a:rPr>
              <a:t>Example</a:t>
            </a:r>
            <a:r>
              <a:rPr lang="en-US" sz="1600" dirty="0">
                <a:latin typeface="Arial" panose="020B0604020202020204" pitchFamily="34" charset="0"/>
                <a:cs typeface="Arial" panose="020B0604020202020204" pitchFamily="34" charset="0"/>
              </a:rPr>
              <a:t>: If the reference plan premium is $100 for an employee and the employer’s contribution is 50%, the employer will pay $50 toward the employee’s plan premium—even if the employee chooses a plan other than the reference plan</a:t>
            </a:r>
          </a:p>
          <a:p>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181794149"/>
              </p:ext>
            </p:extLst>
          </p:nvPr>
        </p:nvGraphicFramePr>
        <p:xfrm>
          <a:off x="5358950" y="4050577"/>
          <a:ext cx="2000251" cy="1857630"/>
        </p:xfrm>
        <a:graphic>
          <a:graphicData uri="http://schemas.openxmlformats.org/drawingml/2006/table">
            <a:tbl>
              <a:tblPr>
                <a:tableStyleId>{5C22544A-7EE6-4342-B048-85BDC9FD1C3A}</a:tableStyleId>
              </a:tblPr>
              <a:tblGrid>
                <a:gridCol w="1314451"/>
                <a:gridCol w="685800"/>
              </a:tblGrid>
              <a:tr h="538843">
                <a:tc>
                  <a:txBody>
                    <a:bodyPr/>
                    <a:lstStyle/>
                    <a:p>
                      <a:pPr algn="ctr" fontAlgn="ctr"/>
                      <a:r>
                        <a:rPr lang="en-US" sz="1600" u="none" strike="noStrike" dirty="0" smtClean="0">
                          <a:effectLst/>
                          <a:latin typeface="Arial" panose="020B0604020202020204" pitchFamily="34" charset="0"/>
                          <a:cs typeface="Arial" panose="020B0604020202020204" pitchFamily="34" charset="0"/>
                        </a:rPr>
                        <a:t>Reference Plan</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20000"/>
                        <a:lumOff val="80000"/>
                      </a:schemeClr>
                    </a:solidFill>
                  </a:tcPr>
                </a:tc>
                <a:tc>
                  <a:txBody>
                    <a:bodyPr/>
                    <a:lstStyle/>
                    <a:p>
                      <a:pPr algn="ctr" fontAlgn="ctr"/>
                      <a:r>
                        <a:rPr lang="en-US" sz="1600" u="none" strike="noStrike" dirty="0" smtClean="0">
                          <a:effectLst/>
                          <a:latin typeface="Arial" panose="020B0604020202020204" pitchFamily="34" charset="0"/>
                          <a:cs typeface="Arial" panose="020B0604020202020204" pitchFamily="34" charset="0"/>
                        </a:rPr>
                        <a:t>$100</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20000"/>
                        <a:lumOff val="80000"/>
                      </a:schemeClr>
                    </a:solidFill>
                  </a:tcPr>
                </a:tc>
              </a:tr>
              <a:tr h="695789">
                <a:tc>
                  <a:txBody>
                    <a:bodyPr/>
                    <a:lstStyle/>
                    <a:p>
                      <a:pPr algn="ctr" fontAlgn="ctr"/>
                      <a:r>
                        <a:rPr lang="en-US" sz="1600" u="none" strike="noStrike" dirty="0" smtClean="0">
                          <a:effectLst/>
                          <a:latin typeface="Arial" panose="020B0604020202020204" pitchFamily="34" charset="0"/>
                          <a:cs typeface="Arial" panose="020B0604020202020204" pitchFamily="34" charset="0"/>
                        </a:rPr>
                        <a:t>Percentage</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20000"/>
                        <a:lumOff val="80000"/>
                      </a:schemeClr>
                    </a:solidFill>
                  </a:tcPr>
                </a:tc>
                <a:tc>
                  <a:txBody>
                    <a:bodyPr/>
                    <a:lstStyle/>
                    <a:p>
                      <a:pPr algn="ctr" fontAlgn="ctr"/>
                      <a:r>
                        <a:rPr lang="en-US" sz="1600" u="none" strike="noStrike" dirty="0">
                          <a:effectLst/>
                          <a:latin typeface="Arial" panose="020B0604020202020204" pitchFamily="34" charset="0"/>
                          <a:cs typeface="Arial" panose="020B0604020202020204" pitchFamily="34" charset="0"/>
                        </a:rPr>
                        <a:t>5</a:t>
                      </a:r>
                      <a:r>
                        <a:rPr lang="en-US" sz="1600" u="none" strike="noStrike" dirty="0" smtClean="0">
                          <a:effectLst/>
                          <a:latin typeface="Arial" panose="020B0604020202020204" pitchFamily="34" charset="0"/>
                          <a:cs typeface="Arial" panose="020B0604020202020204" pitchFamily="34" charset="0"/>
                        </a:rPr>
                        <a:t>0</a:t>
                      </a:r>
                      <a:r>
                        <a:rPr lang="en-US" sz="1600" u="none" strike="noStrike" dirty="0">
                          <a:effectLst/>
                          <a:latin typeface="Arial" panose="020B0604020202020204" pitchFamily="34" charset="0"/>
                          <a:cs typeface="Arial" panose="020B0604020202020204" pitchFamily="34" charset="0"/>
                        </a:rPr>
                        <a:t>%</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20000"/>
                        <a:lumOff val="80000"/>
                      </a:schemeClr>
                    </a:solidFill>
                  </a:tcPr>
                </a:tc>
              </a:tr>
              <a:tr h="622998">
                <a:tc>
                  <a:txBody>
                    <a:bodyPr/>
                    <a:lstStyle/>
                    <a:p>
                      <a:pPr algn="ctr" fontAlgn="ctr"/>
                      <a:r>
                        <a:rPr lang="en-US" sz="1600" u="none" strike="noStrike" dirty="0">
                          <a:effectLst/>
                          <a:latin typeface="Arial" panose="020B0604020202020204" pitchFamily="34" charset="0"/>
                          <a:cs typeface="Arial" panose="020B0604020202020204" pitchFamily="34" charset="0"/>
                        </a:rPr>
                        <a:t>Employer</a:t>
                      </a:r>
                      <a:br>
                        <a:rPr lang="en-US" sz="1600" u="none" strike="noStrike" dirty="0">
                          <a:effectLst/>
                          <a:latin typeface="Arial" panose="020B0604020202020204" pitchFamily="34" charset="0"/>
                          <a:cs typeface="Arial" panose="020B0604020202020204" pitchFamily="34" charset="0"/>
                        </a:rPr>
                      </a:br>
                      <a:r>
                        <a:rPr lang="en-US" sz="1600" u="none" strike="noStrike" dirty="0">
                          <a:effectLst/>
                          <a:latin typeface="Arial" panose="020B0604020202020204" pitchFamily="34" charset="0"/>
                          <a:cs typeface="Arial" panose="020B0604020202020204" pitchFamily="34" charset="0"/>
                        </a:rPr>
                        <a:t>Contribution</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20000"/>
                        <a:lumOff val="80000"/>
                      </a:schemeClr>
                    </a:solidFill>
                  </a:tcPr>
                </a:tc>
                <a:tc>
                  <a:txBody>
                    <a:bodyPr/>
                    <a:lstStyle/>
                    <a:p>
                      <a:pPr algn="ctr" fontAlgn="ctr"/>
                      <a:r>
                        <a:rPr lang="en-US" sz="1600" b="1" u="none" strike="noStrike" dirty="0" smtClean="0">
                          <a:effectLst/>
                          <a:latin typeface="Arial" panose="020B0604020202020204" pitchFamily="34" charset="0"/>
                          <a:cs typeface="Arial" panose="020B0604020202020204" pitchFamily="34" charset="0"/>
                        </a:rPr>
                        <a:t>$50</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20000"/>
                        <a:lumOff val="80000"/>
                      </a:schemeClr>
                    </a:solidFill>
                  </a:tcPr>
                </a:tc>
              </a:tr>
            </a:tbl>
          </a:graphicData>
        </a:graphic>
      </p:graphicFrame>
      <p:sp>
        <p:nvSpPr>
          <p:cNvPr id="13" name="Right Arrow 12"/>
          <p:cNvSpPr/>
          <p:nvPr/>
        </p:nvSpPr>
        <p:spPr>
          <a:xfrm>
            <a:off x="4810601" y="4722918"/>
            <a:ext cx="426720" cy="130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041400" y="5844707"/>
            <a:ext cx="6337300" cy="338554"/>
          </a:xfrm>
          <a:prstGeom prst="rect">
            <a:avLst/>
          </a:prstGeom>
          <a:noFill/>
        </p:spPr>
        <p:txBody>
          <a:bodyPr wrap="square" rtlCol="0">
            <a:spAutoFit/>
          </a:bodyPr>
          <a:lstStyle/>
          <a:p>
            <a:r>
              <a:rPr lang="en-US" sz="1600" i="1" dirty="0" smtClean="0"/>
              <a:t>*premium estimates do not include any applicable tobacco surcharge </a:t>
            </a:r>
            <a:endParaRPr lang="en-US" sz="1600" i="1" dirty="0"/>
          </a:p>
        </p:txBody>
      </p:sp>
    </p:spTree>
    <p:extLst>
      <p:ext uri="{BB962C8B-B14F-4D97-AF65-F5344CB8AC3E}">
        <p14:creationId xmlns:p14="http://schemas.microsoft.com/office/powerpoint/2010/main" val="20869018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5395"/>
            <a:ext cx="9113520" cy="693321"/>
          </a:xfrm>
        </p:spPr>
        <p:txBody>
          <a:bodyPr>
            <a:normAutofit/>
          </a:bodyPr>
          <a:lstStyle/>
          <a:p>
            <a:pPr algn="ctr"/>
            <a:r>
              <a:rPr lang="en-US" sz="3200" dirty="0" smtClean="0"/>
              <a:t>Contribution Comparison</a:t>
            </a:r>
            <a:endParaRPr lang="en-US" sz="32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75248703"/>
              </p:ext>
            </p:extLst>
          </p:nvPr>
        </p:nvGraphicFramePr>
        <p:xfrm>
          <a:off x="304800" y="1752600"/>
          <a:ext cx="5486400" cy="1844040"/>
        </p:xfrm>
        <a:graphic>
          <a:graphicData uri="http://schemas.openxmlformats.org/drawingml/2006/table">
            <a:tbl>
              <a:tblPr firstRow="1" bandRow="1">
                <a:tableStyleId>{5C22544A-7EE6-4342-B048-85BDC9FD1C3A}</a:tableStyleId>
              </a:tblPr>
              <a:tblGrid>
                <a:gridCol w="2057400"/>
                <a:gridCol w="1143000"/>
                <a:gridCol w="1143000"/>
                <a:gridCol w="1143000"/>
              </a:tblGrid>
              <a:tr h="381000">
                <a:tc>
                  <a:txBody>
                    <a:bodyPr/>
                    <a:lstStyle/>
                    <a:p>
                      <a:r>
                        <a:rPr lang="en-US" sz="1400" dirty="0" smtClean="0"/>
                        <a:t>EMPLOYEE</a:t>
                      </a:r>
                      <a:endParaRPr lang="en-US" sz="1400" dirty="0"/>
                    </a:p>
                  </a:txBody>
                  <a:tcPr/>
                </a:tc>
                <a:tc>
                  <a:txBody>
                    <a:bodyPr/>
                    <a:lstStyle/>
                    <a:p>
                      <a:r>
                        <a:rPr lang="en-US" sz="1400" dirty="0" smtClean="0"/>
                        <a:t>PLAN</a:t>
                      </a:r>
                      <a:r>
                        <a:rPr lang="en-US" sz="1400" baseline="0" dirty="0" smtClean="0"/>
                        <a:t> A</a:t>
                      </a:r>
                      <a:endParaRPr lang="en-US" sz="1400" dirty="0"/>
                    </a:p>
                  </a:txBody>
                  <a:tcPr/>
                </a:tc>
                <a:tc>
                  <a:txBody>
                    <a:bodyPr/>
                    <a:lstStyle/>
                    <a:p>
                      <a:r>
                        <a:rPr lang="en-US" sz="1400" dirty="0" smtClean="0"/>
                        <a:t>PLAN B</a:t>
                      </a:r>
                      <a:endParaRPr lang="en-US" sz="1400" dirty="0"/>
                    </a:p>
                  </a:txBody>
                  <a:tcPr/>
                </a:tc>
                <a:tc>
                  <a:txBody>
                    <a:bodyPr/>
                    <a:lstStyle/>
                    <a:p>
                      <a:r>
                        <a:rPr lang="en-US" sz="1400" dirty="0" smtClean="0"/>
                        <a:t>PLAN</a:t>
                      </a:r>
                      <a:r>
                        <a:rPr lang="en-US" sz="1400" baseline="0" dirty="0" smtClean="0"/>
                        <a:t> C</a:t>
                      </a:r>
                      <a:endParaRPr lang="en-US" sz="1400" dirty="0"/>
                    </a:p>
                  </a:txBody>
                  <a:tcPr/>
                </a:tc>
              </a:tr>
              <a:tr h="370840">
                <a:tc>
                  <a:txBody>
                    <a:bodyPr/>
                    <a:lstStyle/>
                    <a:p>
                      <a:r>
                        <a:rPr lang="en-US" sz="1400" dirty="0" smtClean="0"/>
                        <a:t>Jane</a:t>
                      </a:r>
                      <a:r>
                        <a:rPr lang="en-US" sz="1400" baseline="0" dirty="0" smtClean="0"/>
                        <a:t> Doe (25)</a:t>
                      </a:r>
                      <a:endParaRPr lang="en-US" sz="1400" dirty="0"/>
                    </a:p>
                  </a:txBody>
                  <a:tcPr/>
                </a:tc>
                <a:tc>
                  <a:txBody>
                    <a:bodyPr/>
                    <a:lstStyle/>
                    <a:p>
                      <a:r>
                        <a:rPr lang="en-US" sz="1400" dirty="0" smtClean="0"/>
                        <a:t>$ 200</a:t>
                      </a:r>
                      <a:r>
                        <a:rPr lang="en-US" sz="1400" baseline="0" dirty="0" smtClean="0"/>
                        <a:t> </a:t>
                      </a:r>
                    </a:p>
                    <a:p>
                      <a:r>
                        <a:rPr lang="en-US" sz="1400" u="sng" dirty="0" smtClean="0"/>
                        <a:t>x 80%</a:t>
                      </a:r>
                    </a:p>
                    <a:p>
                      <a:r>
                        <a:rPr lang="en-US" sz="1400" dirty="0" smtClean="0"/>
                        <a:t>$160</a:t>
                      </a:r>
                    </a:p>
                  </a:txBody>
                  <a:tcPr/>
                </a:tc>
                <a:tc>
                  <a:txBody>
                    <a:bodyPr/>
                    <a:lstStyle/>
                    <a:p>
                      <a:r>
                        <a:rPr lang="en-US" sz="1400" dirty="0" smtClean="0"/>
                        <a:t>$250</a:t>
                      </a:r>
                    </a:p>
                    <a:p>
                      <a:r>
                        <a:rPr lang="en-US" sz="1400" u="sng" dirty="0" smtClean="0"/>
                        <a:t>x 80%</a:t>
                      </a:r>
                    </a:p>
                    <a:p>
                      <a:r>
                        <a:rPr lang="en-US" sz="1400" dirty="0" smtClean="0"/>
                        <a:t>$200</a:t>
                      </a:r>
                    </a:p>
                  </a:txBody>
                  <a:tcPr/>
                </a:tc>
                <a:tc>
                  <a:txBody>
                    <a:bodyPr/>
                    <a:lstStyle/>
                    <a:p>
                      <a:r>
                        <a:rPr lang="en-US" sz="1400" dirty="0" smtClean="0"/>
                        <a:t>$275</a:t>
                      </a:r>
                    </a:p>
                    <a:p>
                      <a:r>
                        <a:rPr lang="en-US" sz="1400" u="sng" dirty="0" smtClean="0"/>
                        <a:t>x 80%</a:t>
                      </a:r>
                    </a:p>
                    <a:p>
                      <a:r>
                        <a:rPr lang="en-US" sz="1400" u="none" dirty="0" smtClean="0"/>
                        <a:t>$220</a:t>
                      </a:r>
                      <a:endParaRPr lang="en-US" sz="1400" u="none" baseline="0" dirty="0" smtClean="0"/>
                    </a:p>
                  </a:txBody>
                  <a:tcPr/>
                </a:tc>
              </a:tr>
              <a:tr h="370840">
                <a:tc>
                  <a:txBody>
                    <a:bodyPr/>
                    <a:lstStyle/>
                    <a:p>
                      <a:r>
                        <a:rPr lang="en-US" sz="1400" dirty="0" smtClean="0"/>
                        <a:t>John Doe (60)</a:t>
                      </a:r>
                      <a:endParaRPr lang="en-US" sz="1400" dirty="0"/>
                    </a:p>
                  </a:txBody>
                  <a:tcPr/>
                </a:tc>
                <a:tc>
                  <a:txBody>
                    <a:bodyPr/>
                    <a:lstStyle/>
                    <a:p>
                      <a:r>
                        <a:rPr lang="en-US" sz="1400" dirty="0" smtClean="0"/>
                        <a:t>$300</a:t>
                      </a:r>
                    </a:p>
                    <a:p>
                      <a:r>
                        <a:rPr lang="en-US" sz="1400" u="sng" dirty="0" smtClean="0"/>
                        <a:t>x 80%</a:t>
                      </a:r>
                    </a:p>
                    <a:p>
                      <a:r>
                        <a:rPr lang="en-US" sz="1400" u="none" dirty="0" smtClean="0"/>
                        <a:t>$240</a:t>
                      </a:r>
                      <a:endParaRPr lang="en-US" sz="1400" u="none" dirty="0"/>
                    </a:p>
                  </a:txBody>
                  <a:tcPr/>
                </a:tc>
                <a:tc>
                  <a:txBody>
                    <a:bodyPr/>
                    <a:lstStyle/>
                    <a:p>
                      <a:r>
                        <a:rPr lang="en-US" sz="1400" dirty="0" smtClean="0"/>
                        <a:t>$350</a:t>
                      </a:r>
                    </a:p>
                    <a:p>
                      <a:r>
                        <a:rPr lang="en-US" sz="1400" u="sng" dirty="0" smtClean="0"/>
                        <a:t>x 80%</a:t>
                      </a:r>
                    </a:p>
                    <a:p>
                      <a:r>
                        <a:rPr lang="en-US" sz="1400" u="none" dirty="0" smtClean="0"/>
                        <a:t>$280</a:t>
                      </a:r>
                      <a:endParaRPr lang="en-US" sz="1400" u="none" dirty="0"/>
                    </a:p>
                  </a:txBody>
                  <a:tcPr/>
                </a:tc>
                <a:tc>
                  <a:txBody>
                    <a:bodyPr/>
                    <a:lstStyle/>
                    <a:p>
                      <a:r>
                        <a:rPr lang="en-US" sz="1400" dirty="0" smtClean="0"/>
                        <a:t>$375</a:t>
                      </a:r>
                    </a:p>
                    <a:p>
                      <a:r>
                        <a:rPr lang="en-US" sz="1400" u="sng" dirty="0" smtClean="0"/>
                        <a:t>X 80%</a:t>
                      </a:r>
                    </a:p>
                    <a:p>
                      <a:r>
                        <a:rPr lang="en-US" sz="1400" u="none" dirty="0" smtClean="0"/>
                        <a:t>$300</a:t>
                      </a:r>
                      <a:endParaRPr lang="en-US" sz="1400" u="none" dirty="0"/>
                    </a:p>
                  </a:txBody>
                  <a:tcPr/>
                </a:tc>
              </a:tr>
            </a:tbl>
          </a:graphicData>
        </a:graphic>
      </p:graphicFrame>
      <p:sp>
        <p:nvSpPr>
          <p:cNvPr id="5" name="Slide Number Placeholder 4"/>
          <p:cNvSpPr>
            <a:spLocks noGrp="1"/>
          </p:cNvSpPr>
          <p:nvPr>
            <p:ph type="sldNum" sz="quarter" idx="12"/>
          </p:nvPr>
        </p:nvSpPr>
        <p:spPr>
          <a:xfrm>
            <a:off x="3493202" y="6366972"/>
            <a:ext cx="2145598" cy="365125"/>
          </a:xfrm>
        </p:spPr>
        <p:txBody>
          <a:bodyPr/>
          <a:lstStyle/>
          <a:p>
            <a:pPr algn="ctr"/>
            <a:r>
              <a:rPr lang="en-US" dirty="0" smtClean="0"/>
              <a:t>22</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103893241"/>
              </p:ext>
            </p:extLst>
          </p:nvPr>
        </p:nvGraphicFramePr>
        <p:xfrm>
          <a:off x="304800" y="4064876"/>
          <a:ext cx="5486399" cy="1981200"/>
        </p:xfrm>
        <a:graphic>
          <a:graphicData uri="http://schemas.openxmlformats.org/drawingml/2006/table">
            <a:tbl>
              <a:tblPr firstRow="1" bandRow="1">
                <a:tableStyleId>{5C22544A-7EE6-4342-B048-85BDC9FD1C3A}</a:tableStyleId>
              </a:tblPr>
              <a:tblGrid>
                <a:gridCol w="2029216"/>
                <a:gridCol w="1127342"/>
                <a:gridCol w="1127342"/>
                <a:gridCol w="1202499"/>
              </a:tblGrid>
              <a:tr h="381000">
                <a:tc>
                  <a:txBody>
                    <a:bodyPr/>
                    <a:lstStyle/>
                    <a:p>
                      <a:r>
                        <a:rPr lang="en-US" sz="1400" dirty="0" smtClean="0"/>
                        <a:t>EMPLOYEE</a:t>
                      </a:r>
                      <a:endParaRPr lang="en-US" sz="1400" dirty="0"/>
                    </a:p>
                  </a:txBody>
                  <a:tcPr/>
                </a:tc>
                <a:tc>
                  <a:txBody>
                    <a:bodyPr/>
                    <a:lstStyle/>
                    <a:p>
                      <a:r>
                        <a:rPr lang="en-US" sz="1400" dirty="0" smtClean="0"/>
                        <a:t>PLAN</a:t>
                      </a:r>
                      <a:r>
                        <a:rPr lang="en-US" sz="1400" baseline="0" dirty="0" smtClean="0"/>
                        <a:t> A</a:t>
                      </a:r>
                      <a:endParaRPr lang="en-US" sz="1400" dirty="0"/>
                    </a:p>
                  </a:txBody>
                  <a:tcPr/>
                </a:tc>
                <a:tc>
                  <a:txBody>
                    <a:bodyPr/>
                    <a:lstStyle/>
                    <a:p>
                      <a:r>
                        <a:rPr lang="en-US" sz="1400" dirty="0" smtClean="0"/>
                        <a:t>PLAN B</a:t>
                      </a:r>
                    </a:p>
                    <a:p>
                      <a:r>
                        <a:rPr lang="en-US" sz="1400" dirty="0" smtClean="0"/>
                        <a:t>(Reference)</a:t>
                      </a:r>
                      <a:endParaRPr lang="en-US" sz="1400" dirty="0"/>
                    </a:p>
                  </a:txBody>
                  <a:tcPr/>
                </a:tc>
                <a:tc>
                  <a:txBody>
                    <a:bodyPr/>
                    <a:lstStyle/>
                    <a:p>
                      <a:r>
                        <a:rPr lang="en-US" sz="1400" dirty="0" smtClean="0"/>
                        <a:t>PLAN</a:t>
                      </a:r>
                      <a:r>
                        <a:rPr lang="en-US" sz="1400" baseline="0" dirty="0" smtClean="0"/>
                        <a:t> C</a:t>
                      </a:r>
                      <a:endParaRPr lang="en-US" sz="1400" dirty="0"/>
                    </a:p>
                  </a:txBody>
                  <a:tcPr/>
                </a:tc>
              </a:tr>
              <a:tr h="370840">
                <a:tc>
                  <a:txBody>
                    <a:bodyPr/>
                    <a:lstStyle/>
                    <a:p>
                      <a:r>
                        <a:rPr lang="en-US" sz="1400" dirty="0" smtClean="0"/>
                        <a:t>Jane</a:t>
                      </a:r>
                      <a:r>
                        <a:rPr lang="en-US" sz="1400" baseline="0" dirty="0" smtClean="0"/>
                        <a:t> Doe (25)</a:t>
                      </a:r>
                      <a:endParaRPr lang="en-US" sz="1400" dirty="0"/>
                    </a:p>
                  </a:txBody>
                  <a:tcPr/>
                </a:tc>
                <a:tc>
                  <a:txBody>
                    <a:bodyPr/>
                    <a:lstStyle/>
                    <a:p>
                      <a:r>
                        <a:rPr lang="en-US" sz="1400" dirty="0" smtClean="0"/>
                        <a:t>$ 200</a:t>
                      </a:r>
                      <a:r>
                        <a:rPr lang="en-US" sz="1400" baseline="0" dirty="0" smtClean="0"/>
                        <a:t> </a:t>
                      </a:r>
                    </a:p>
                    <a:p>
                      <a:endParaRPr lang="en-US" sz="1400" dirty="0" smtClean="0"/>
                    </a:p>
                    <a:p>
                      <a:r>
                        <a:rPr lang="en-US" sz="1400" dirty="0" smtClean="0"/>
                        <a:t>$200</a:t>
                      </a:r>
                    </a:p>
                  </a:txBody>
                  <a:tcPr/>
                </a:tc>
                <a:tc>
                  <a:txBody>
                    <a:bodyPr/>
                    <a:lstStyle/>
                    <a:p>
                      <a:r>
                        <a:rPr lang="en-US" sz="1400" dirty="0" smtClean="0"/>
                        <a:t>$250</a:t>
                      </a:r>
                    </a:p>
                    <a:p>
                      <a:r>
                        <a:rPr lang="en-US" sz="1400" u="sng" dirty="0" smtClean="0"/>
                        <a:t>x 80%</a:t>
                      </a:r>
                    </a:p>
                    <a:p>
                      <a:r>
                        <a:rPr lang="en-US" sz="1400" dirty="0" smtClean="0"/>
                        <a:t>$200</a:t>
                      </a:r>
                    </a:p>
                  </a:txBody>
                  <a:tcPr/>
                </a:tc>
                <a:tc>
                  <a:txBody>
                    <a:bodyPr/>
                    <a:lstStyle/>
                    <a:p>
                      <a:r>
                        <a:rPr lang="en-US" sz="1400" dirty="0" smtClean="0"/>
                        <a:t>$275</a:t>
                      </a:r>
                    </a:p>
                    <a:p>
                      <a:endParaRPr lang="en-US" sz="1400" u="none" dirty="0" smtClean="0"/>
                    </a:p>
                    <a:p>
                      <a:r>
                        <a:rPr lang="en-US" sz="1400" u="none" dirty="0" smtClean="0"/>
                        <a:t>$200</a:t>
                      </a:r>
                      <a:endParaRPr lang="en-US" sz="1400" u="none" baseline="0" dirty="0" smtClean="0"/>
                    </a:p>
                  </a:txBody>
                  <a:tcPr/>
                </a:tc>
              </a:tr>
              <a:tr h="370840">
                <a:tc>
                  <a:txBody>
                    <a:bodyPr/>
                    <a:lstStyle/>
                    <a:p>
                      <a:r>
                        <a:rPr lang="en-US" sz="1400" dirty="0" smtClean="0"/>
                        <a:t>John Doe (60)</a:t>
                      </a:r>
                      <a:endParaRPr lang="en-US" sz="1400" dirty="0"/>
                    </a:p>
                  </a:txBody>
                  <a:tcPr/>
                </a:tc>
                <a:tc>
                  <a:txBody>
                    <a:bodyPr/>
                    <a:lstStyle/>
                    <a:p>
                      <a:r>
                        <a:rPr lang="en-US" sz="1400" dirty="0" smtClean="0"/>
                        <a:t>$300</a:t>
                      </a:r>
                    </a:p>
                    <a:p>
                      <a:endParaRPr lang="en-US" sz="1400" u="none" dirty="0" smtClean="0"/>
                    </a:p>
                    <a:p>
                      <a:r>
                        <a:rPr lang="en-US" sz="1400" u="none" dirty="0" smtClean="0"/>
                        <a:t>$280</a:t>
                      </a:r>
                      <a:endParaRPr lang="en-US" sz="1400" u="none" dirty="0"/>
                    </a:p>
                  </a:txBody>
                  <a:tcPr/>
                </a:tc>
                <a:tc>
                  <a:txBody>
                    <a:bodyPr/>
                    <a:lstStyle/>
                    <a:p>
                      <a:r>
                        <a:rPr lang="en-US" sz="1400" dirty="0" smtClean="0"/>
                        <a:t>$350</a:t>
                      </a:r>
                    </a:p>
                    <a:p>
                      <a:r>
                        <a:rPr lang="en-US" sz="1400" u="sng" dirty="0" smtClean="0"/>
                        <a:t>x 80%</a:t>
                      </a:r>
                    </a:p>
                    <a:p>
                      <a:r>
                        <a:rPr lang="en-US" sz="1400" u="none" dirty="0" smtClean="0"/>
                        <a:t>$280</a:t>
                      </a:r>
                      <a:endParaRPr lang="en-US" sz="1400" u="none" dirty="0"/>
                    </a:p>
                  </a:txBody>
                  <a:tcPr/>
                </a:tc>
                <a:tc>
                  <a:txBody>
                    <a:bodyPr/>
                    <a:lstStyle/>
                    <a:p>
                      <a:r>
                        <a:rPr lang="en-US" sz="1400" dirty="0" smtClean="0"/>
                        <a:t>$375</a:t>
                      </a:r>
                    </a:p>
                    <a:p>
                      <a:endParaRPr lang="en-US" sz="1400" u="none" dirty="0" smtClean="0"/>
                    </a:p>
                    <a:p>
                      <a:r>
                        <a:rPr lang="en-US" sz="1400" u="none" dirty="0" smtClean="0"/>
                        <a:t>$280</a:t>
                      </a:r>
                      <a:endParaRPr lang="en-US" sz="1400" u="none" dirty="0"/>
                    </a:p>
                  </a:txBody>
                  <a:tcPr/>
                </a:tc>
              </a:tr>
            </a:tbl>
          </a:graphicData>
        </a:graphic>
      </p:graphicFrame>
      <p:sp>
        <p:nvSpPr>
          <p:cNvPr id="10" name="Rectangle 9"/>
          <p:cNvSpPr/>
          <p:nvPr/>
        </p:nvSpPr>
        <p:spPr>
          <a:xfrm>
            <a:off x="228600" y="1421190"/>
            <a:ext cx="3048000"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Fixed Percentage</a:t>
            </a:r>
            <a:endParaRPr lang="en-US" b="1" dirty="0">
              <a:latin typeface="Arial" panose="020B0604020202020204" pitchFamily="34" charset="0"/>
              <a:cs typeface="Arial" panose="020B0604020202020204" pitchFamily="34" charset="0"/>
            </a:endParaRPr>
          </a:p>
        </p:txBody>
      </p:sp>
      <p:sp>
        <p:nvSpPr>
          <p:cNvPr id="11" name="Rectangle 10"/>
          <p:cNvSpPr/>
          <p:nvPr/>
        </p:nvSpPr>
        <p:spPr>
          <a:xfrm>
            <a:off x="228600" y="3743980"/>
            <a:ext cx="5410200" cy="338554"/>
          </a:xfrm>
          <a:prstGeom prst="rect">
            <a:avLst/>
          </a:prstGeom>
        </p:spPr>
        <p:txBody>
          <a:bodyPr wrap="square">
            <a:spAutoFit/>
          </a:bodyPr>
          <a:lstStyle/>
          <a:p>
            <a:r>
              <a:rPr lang="en-US" sz="1600" b="1" dirty="0" smtClean="0">
                <a:latin typeface="Arial" panose="020B0604020202020204" pitchFamily="34" charset="0"/>
                <a:cs typeface="Arial" panose="020B0604020202020204" pitchFamily="34" charset="0"/>
              </a:rPr>
              <a:t>Reference Plan Contribution </a:t>
            </a:r>
            <a:endParaRPr lang="en-US" sz="1600" b="1" dirty="0">
              <a:latin typeface="Arial" panose="020B0604020202020204" pitchFamily="34" charset="0"/>
              <a:cs typeface="Arial" panose="020B0604020202020204" pitchFamily="34" charset="0"/>
            </a:endParaRPr>
          </a:p>
        </p:txBody>
      </p:sp>
      <p:sp>
        <p:nvSpPr>
          <p:cNvPr id="12" name="Rectangle 11"/>
          <p:cNvSpPr/>
          <p:nvPr/>
        </p:nvSpPr>
        <p:spPr>
          <a:xfrm>
            <a:off x="5928890" y="1767159"/>
            <a:ext cx="3048000" cy="3970318"/>
          </a:xfrm>
          <a:prstGeom prst="rect">
            <a:avLst/>
          </a:prstGeom>
        </p:spPr>
        <p:txBody>
          <a:bodyPr wrap="square">
            <a:spAutoFit/>
          </a:bodyPr>
          <a:lstStyle/>
          <a:p>
            <a:pPr marL="342900"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Assume an 80% employer contribution for both examples </a:t>
            </a:r>
          </a:p>
          <a:p>
            <a:pPr marL="342900"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In the fixed percentage, employer contributions vary by plan and enrollee age</a:t>
            </a: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Assume the employer chooses Plan B as a reference plan</a:t>
            </a:r>
          </a:p>
          <a:p>
            <a:pPr marL="342900"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Employer contribution is constant across plans (but still varies for each enrollee based on age)</a:t>
            </a:r>
            <a:endParaRPr lang="en-US" dirty="0">
              <a:latin typeface="Arial" panose="020B0604020202020204" pitchFamily="34" charset="0"/>
              <a:cs typeface="Arial" panose="020B0604020202020204" pitchFamily="34" charset="0"/>
            </a:endParaRPr>
          </a:p>
        </p:txBody>
      </p:sp>
      <p:sp>
        <p:nvSpPr>
          <p:cNvPr id="13" name="Right Arrow 12"/>
          <p:cNvSpPr/>
          <p:nvPr/>
        </p:nvSpPr>
        <p:spPr>
          <a:xfrm>
            <a:off x="4114800" y="5817477"/>
            <a:ext cx="426720" cy="130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10800000">
            <a:off x="2971800" y="5817477"/>
            <a:ext cx="426720" cy="130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4114800" y="5077072"/>
            <a:ext cx="426720" cy="130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0800000">
            <a:off x="2971800" y="5077072"/>
            <a:ext cx="426720" cy="130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67880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765469"/>
            <a:ext cx="9143999" cy="893764"/>
          </a:xfrm>
          <a:solidFill>
            <a:srgbClr val="084A9C">
              <a:alpha val="0"/>
            </a:srgbClr>
          </a:solidFill>
          <a:effectLst>
            <a:outerShdw dist="76200" dir="5640000" algn="tl" rotWithShape="0">
              <a:srgbClr val="FFD004">
                <a:alpha val="0"/>
              </a:srgbClr>
            </a:outerShdw>
          </a:effectLst>
        </p:spPr>
        <p:txBody>
          <a:bodyPr>
            <a:normAutofit fontScale="90000"/>
          </a:bodyPr>
          <a:lstStyle/>
          <a:p>
            <a:pPr algn="ctr"/>
            <a:r>
              <a:rPr lang="en-US" dirty="0"/>
              <a:t>What is the Small Business </a:t>
            </a:r>
            <a:r>
              <a:rPr lang="en-US" dirty="0" smtClean="0"/>
              <a:t/>
            </a:r>
            <a:br>
              <a:rPr lang="en-US" dirty="0" smtClean="0"/>
            </a:br>
            <a:r>
              <a:rPr lang="en-US" dirty="0" smtClean="0"/>
              <a:t>Health </a:t>
            </a:r>
            <a:r>
              <a:rPr lang="en-US" dirty="0"/>
              <a:t>Care Tax </a:t>
            </a:r>
            <a:r>
              <a:rPr lang="en-US" dirty="0" smtClean="0"/>
              <a:t>Credit?</a:t>
            </a:r>
            <a:endParaRPr lang="en-US" sz="4000" b="1" dirty="0"/>
          </a:p>
        </p:txBody>
      </p:sp>
      <p:sp>
        <p:nvSpPr>
          <p:cNvPr id="4" name="Content Placeholder 3"/>
          <p:cNvSpPr>
            <a:spLocks noGrp="1"/>
          </p:cNvSpPr>
          <p:nvPr>
            <p:ph idx="1"/>
          </p:nvPr>
        </p:nvSpPr>
        <p:spPr>
          <a:xfrm>
            <a:off x="457199" y="1699188"/>
            <a:ext cx="8375302" cy="4507948"/>
          </a:xfrm>
        </p:spPr>
        <p:txBody>
          <a:bodyPr numCol="1">
            <a:noAutofit/>
          </a:bodyPr>
          <a:lstStyle/>
          <a:p>
            <a:pPr>
              <a:lnSpc>
                <a:spcPct val="100000"/>
              </a:lnSpc>
              <a:spcBef>
                <a:spcPct val="20000"/>
              </a:spcBef>
              <a:defRPr/>
            </a:pPr>
            <a:r>
              <a:rPr lang="en-US" sz="2000" dirty="0" smtClean="0"/>
              <a:t>The Small Business Health Care Tax Credit is generally only available to employers who have purchased coverage through a SHOP Marketplace </a:t>
            </a:r>
          </a:p>
          <a:p>
            <a:pPr>
              <a:lnSpc>
                <a:spcPct val="100000"/>
              </a:lnSpc>
              <a:spcBef>
                <a:spcPct val="20000"/>
              </a:spcBef>
              <a:defRPr/>
            </a:pPr>
            <a:r>
              <a:rPr lang="en-US" sz="2000" dirty="0">
                <a:solidFill>
                  <a:prstClr val="black"/>
                </a:solidFill>
              </a:rPr>
              <a:t>S</a:t>
            </a:r>
            <a:r>
              <a:rPr lang="en-US" sz="2000" dirty="0" smtClean="0">
                <a:solidFill>
                  <a:prstClr val="black"/>
                </a:solidFill>
              </a:rPr>
              <a:t>mall employers </a:t>
            </a:r>
            <a:r>
              <a:rPr lang="en-US" sz="2000" dirty="0" smtClean="0"/>
              <a:t>ability to </a:t>
            </a:r>
            <a:r>
              <a:rPr lang="en-US" sz="2000" dirty="0" smtClean="0">
                <a:solidFill>
                  <a:prstClr val="black"/>
                </a:solidFill>
              </a:rPr>
              <a:t>get back a portion of their premium contributions through the tax credit</a:t>
            </a:r>
          </a:p>
          <a:p>
            <a:pPr lvl="1">
              <a:buFont typeface="Arial" panose="020B0604020202020204" pitchFamily="34" charset="0"/>
              <a:buChar char="−"/>
            </a:pPr>
            <a:r>
              <a:rPr lang="en-US" sz="1800" dirty="0" smtClean="0"/>
              <a:t>The tax credit </a:t>
            </a:r>
            <a:r>
              <a:rPr lang="en-US" sz="1800" dirty="0"/>
              <a:t>may </a:t>
            </a:r>
            <a:r>
              <a:rPr lang="en-US" sz="1800" dirty="0" smtClean="0"/>
              <a:t>be worth up to 50% of eligible </a:t>
            </a:r>
            <a:r>
              <a:rPr lang="en-US" sz="1800" dirty="0"/>
              <a:t>employers’ premium </a:t>
            </a:r>
            <a:r>
              <a:rPr lang="en-US" sz="1800" dirty="0" smtClean="0"/>
              <a:t>contributions (up to 35% for tax-exempt employers)</a:t>
            </a:r>
            <a:endParaRPr lang="en-US" sz="1600" dirty="0" smtClean="0"/>
          </a:p>
          <a:p>
            <a:pPr>
              <a:lnSpc>
                <a:spcPct val="100000"/>
              </a:lnSpc>
              <a:spcBef>
                <a:spcPts val="600"/>
              </a:spcBef>
              <a:defRPr/>
            </a:pPr>
            <a:r>
              <a:rPr lang="en-US" sz="2000" dirty="0" smtClean="0"/>
              <a:t>To qualify for the tax credit, employers must:</a:t>
            </a:r>
            <a:endParaRPr lang="en-US" sz="2000" dirty="0"/>
          </a:p>
          <a:p>
            <a:pPr marL="914400" lvl="1" indent="-457200">
              <a:lnSpc>
                <a:spcPct val="100000"/>
              </a:lnSpc>
              <a:spcBef>
                <a:spcPct val="20000"/>
              </a:spcBef>
              <a:buFont typeface="+mj-lt"/>
              <a:buAutoNum type="arabicPeriod"/>
              <a:defRPr/>
            </a:pPr>
            <a:r>
              <a:rPr lang="en-US" sz="1800" dirty="0" smtClean="0"/>
              <a:t>Have employees </a:t>
            </a:r>
            <a:r>
              <a:rPr lang="en-US" sz="1800" dirty="0"/>
              <a:t>enrolled in SHOP Marketplace health or dental </a:t>
            </a:r>
            <a:r>
              <a:rPr lang="en-US" sz="1800" dirty="0" smtClean="0"/>
              <a:t>plan(s)</a:t>
            </a:r>
            <a:endParaRPr lang="en-US" sz="1800" dirty="0"/>
          </a:p>
          <a:p>
            <a:pPr marL="914400" lvl="1" indent="-457200">
              <a:lnSpc>
                <a:spcPct val="100000"/>
              </a:lnSpc>
              <a:spcBef>
                <a:spcPct val="20000"/>
              </a:spcBef>
              <a:buFont typeface="+mj-lt"/>
              <a:buAutoNum type="arabicPeriod"/>
              <a:defRPr/>
            </a:pPr>
            <a:r>
              <a:rPr lang="en-US" sz="1800" dirty="0" smtClean="0"/>
              <a:t>Have fewer </a:t>
            </a:r>
            <a:r>
              <a:rPr lang="en-US" sz="1800" dirty="0"/>
              <a:t>than 25 </a:t>
            </a:r>
            <a:r>
              <a:rPr lang="en-US" sz="1800" dirty="0" smtClean="0"/>
              <a:t>FTEs (based on a 40 hour work week)</a:t>
            </a:r>
            <a:endParaRPr lang="en-US" sz="1800" dirty="0"/>
          </a:p>
          <a:p>
            <a:pPr marL="914400" lvl="1" indent="-457200">
              <a:lnSpc>
                <a:spcPct val="100000"/>
              </a:lnSpc>
              <a:spcBef>
                <a:spcPct val="20000"/>
              </a:spcBef>
              <a:buFont typeface="+mj-lt"/>
              <a:buAutoNum type="arabicPeriod"/>
              <a:defRPr/>
            </a:pPr>
            <a:r>
              <a:rPr lang="en-US" sz="1800" dirty="0" smtClean="0"/>
              <a:t>Pay average wages of less than around </a:t>
            </a:r>
            <a:r>
              <a:rPr lang="en-US" sz="1800" dirty="0"/>
              <a:t>$</a:t>
            </a:r>
            <a:r>
              <a:rPr lang="en-US" sz="1800" dirty="0" smtClean="0"/>
              <a:t>50,000 </a:t>
            </a:r>
            <a:r>
              <a:rPr lang="en-US" sz="1800" dirty="0"/>
              <a:t>per </a:t>
            </a:r>
            <a:r>
              <a:rPr lang="en-US" sz="1800" dirty="0" smtClean="0"/>
              <a:t>year per FTE, adjusted </a:t>
            </a:r>
            <a:r>
              <a:rPr lang="en-US" sz="1800" dirty="0"/>
              <a:t>annually for </a:t>
            </a:r>
            <a:r>
              <a:rPr lang="en-US" sz="1800" dirty="0" smtClean="0"/>
              <a:t>inflation </a:t>
            </a:r>
            <a:endParaRPr lang="en-US" sz="1800" dirty="0"/>
          </a:p>
          <a:p>
            <a:pPr marL="914400" lvl="1" indent="-457200">
              <a:lnSpc>
                <a:spcPct val="100000"/>
              </a:lnSpc>
              <a:spcBef>
                <a:spcPct val="20000"/>
              </a:spcBef>
              <a:buFont typeface="+mj-lt"/>
              <a:buAutoNum type="arabicPeriod"/>
              <a:defRPr/>
            </a:pPr>
            <a:r>
              <a:rPr lang="en-US" sz="1800" dirty="0" smtClean="0"/>
              <a:t>Contribute at </a:t>
            </a:r>
            <a:r>
              <a:rPr lang="en-US" sz="1800" dirty="0"/>
              <a:t>least 50% </a:t>
            </a:r>
            <a:r>
              <a:rPr lang="en-US" sz="1800" dirty="0" smtClean="0"/>
              <a:t>toward employee-only </a:t>
            </a:r>
            <a:r>
              <a:rPr lang="en-US" sz="1800" dirty="0"/>
              <a:t>premium </a:t>
            </a:r>
            <a:r>
              <a:rPr lang="en-US" sz="1800" dirty="0" smtClean="0"/>
              <a:t>costs</a:t>
            </a:r>
          </a:p>
          <a:p>
            <a:pPr marL="914400" lvl="1" indent="-457200">
              <a:lnSpc>
                <a:spcPct val="100000"/>
              </a:lnSpc>
              <a:spcBef>
                <a:spcPct val="20000"/>
              </a:spcBef>
              <a:buFont typeface="+mj-lt"/>
              <a:buAutoNum type="arabicPeriod"/>
              <a:defRPr/>
            </a:pPr>
            <a:r>
              <a:rPr lang="en-US" sz="1800" dirty="0" smtClean="0"/>
              <a:t>File for the tax credit with IRS</a:t>
            </a:r>
            <a:endParaRPr lang="en-US" sz="2800" dirty="0" smtClean="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0" y="6356351"/>
            <a:ext cx="9144000" cy="365125"/>
          </a:xfrm>
        </p:spPr>
        <p:txBody>
          <a:bodyPr/>
          <a:lstStyle/>
          <a:p>
            <a:pPr algn="ctr"/>
            <a:fld id="{D7CA87AA-2568-400D-B3BF-28B9A5B3F4FB}" type="slidenum">
              <a:rPr lang="en-US" smtClean="0">
                <a:solidFill>
                  <a:prstClr val="black">
                    <a:tint val="75000"/>
                  </a:prstClr>
                </a:solidFill>
              </a:rPr>
              <a:pPr algn="ctr"/>
              <a:t>23</a:t>
            </a:fld>
            <a:endParaRPr lang="en-US" dirty="0">
              <a:solidFill>
                <a:prstClr val="black">
                  <a:tint val="75000"/>
                </a:prstClr>
              </a:solidFill>
            </a:endParaRPr>
          </a:p>
        </p:txBody>
      </p:sp>
    </p:spTree>
    <p:extLst>
      <p:ext uri="{BB962C8B-B14F-4D97-AF65-F5344CB8AC3E}">
        <p14:creationId xmlns:p14="http://schemas.microsoft.com/office/powerpoint/2010/main" val="2120937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35036"/>
            <a:ext cx="9143999" cy="893764"/>
          </a:xfrm>
          <a:solidFill>
            <a:srgbClr val="084A9C">
              <a:alpha val="0"/>
            </a:srgbClr>
          </a:solidFill>
          <a:effectLst>
            <a:outerShdw dist="76200" dir="5640000" algn="tl" rotWithShape="0">
              <a:srgbClr val="FFD004">
                <a:alpha val="0"/>
              </a:srgbClr>
            </a:outerShdw>
          </a:effectLst>
        </p:spPr>
        <p:txBody>
          <a:bodyPr>
            <a:normAutofit/>
          </a:bodyPr>
          <a:lstStyle/>
          <a:p>
            <a:pPr algn="ctr"/>
            <a:r>
              <a:rPr lang="en-US" sz="3200" dirty="0" smtClean="0"/>
              <a:t>Small </a:t>
            </a:r>
            <a:r>
              <a:rPr lang="en-US" sz="3200" dirty="0"/>
              <a:t>Business Health Care Tax </a:t>
            </a:r>
            <a:r>
              <a:rPr lang="en-US" sz="3200" dirty="0" smtClean="0"/>
              <a:t>Credit </a:t>
            </a:r>
            <a:r>
              <a:rPr lang="en-US" sz="2200" dirty="0" smtClean="0"/>
              <a:t>(continued)</a:t>
            </a:r>
            <a:endParaRPr lang="en-US" sz="2200" b="1" dirty="0"/>
          </a:p>
        </p:txBody>
      </p:sp>
      <p:sp>
        <p:nvSpPr>
          <p:cNvPr id="4" name="Content Placeholder 3"/>
          <p:cNvSpPr>
            <a:spLocks noGrp="1"/>
          </p:cNvSpPr>
          <p:nvPr>
            <p:ph idx="1"/>
          </p:nvPr>
        </p:nvSpPr>
        <p:spPr>
          <a:xfrm>
            <a:off x="457199" y="2137429"/>
            <a:ext cx="8229601" cy="3252608"/>
          </a:xfrm>
        </p:spPr>
        <p:txBody>
          <a:bodyPr numCol="1">
            <a:noAutofit/>
          </a:bodyPr>
          <a:lstStyle/>
          <a:p>
            <a:pPr>
              <a:lnSpc>
                <a:spcPct val="100000"/>
              </a:lnSpc>
              <a:spcBef>
                <a:spcPct val="20000"/>
              </a:spcBef>
              <a:defRPr/>
            </a:pPr>
            <a:r>
              <a:rPr lang="en-US" sz="1800" dirty="0" smtClean="0">
                <a:solidFill>
                  <a:prstClr val="black"/>
                </a:solidFill>
              </a:rPr>
              <a:t>For tax years 2014 and beyond, employers can claim the tax credit for </a:t>
            </a:r>
            <a:r>
              <a:rPr lang="en-US" sz="1800" b="1" dirty="0" smtClean="0">
                <a:solidFill>
                  <a:prstClr val="black"/>
                </a:solidFill>
              </a:rPr>
              <a:t>two consecutive years</a:t>
            </a:r>
            <a:endParaRPr lang="en-US" sz="1800" dirty="0">
              <a:solidFill>
                <a:srgbClr val="FF0000"/>
              </a:solidFill>
            </a:endParaRPr>
          </a:p>
          <a:p>
            <a:pPr marL="0" indent="0">
              <a:buNone/>
            </a:pPr>
            <a:endParaRPr lang="en-US" sz="1800" dirty="0" smtClean="0">
              <a:solidFill>
                <a:prstClr val="black"/>
              </a:solidFill>
            </a:endParaRPr>
          </a:p>
          <a:p>
            <a:pPr marL="0" indent="0">
              <a:buNone/>
            </a:pPr>
            <a:r>
              <a:rPr lang="en-US" sz="1800" dirty="0" smtClean="0">
                <a:solidFill>
                  <a:prstClr val="black"/>
                </a:solidFill>
              </a:rPr>
              <a:t>Use the</a:t>
            </a:r>
            <a:r>
              <a:rPr lang="en-US" sz="1800" b="1" dirty="0">
                <a:solidFill>
                  <a:prstClr val="black"/>
                </a:solidFill>
              </a:rPr>
              <a:t> </a:t>
            </a:r>
            <a:r>
              <a:rPr lang="en-US" sz="1800" b="1" dirty="0" smtClean="0">
                <a:solidFill>
                  <a:prstClr val="black"/>
                </a:solidFill>
              </a:rPr>
              <a:t>Tax </a:t>
            </a:r>
            <a:r>
              <a:rPr lang="en-US" sz="1800" b="1" dirty="0">
                <a:solidFill>
                  <a:prstClr val="black"/>
                </a:solidFill>
              </a:rPr>
              <a:t>Credit </a:t>
            </a:r>
            <a:r>
              <a:rPr lang="en-US" sz="1800" b="1" dirty="0" smtClean="0"/>
              <a:t>Estimator</a:t>
            </a:r>
            <a:r>
              <a:rPr lang="en-US" sz="1800" b="1" dirty="0" smtClean="0">
                <a:solidFill>
                  <a:prstClr val="black"/>
                </a:solidFill>
              </a:rPr>
              <a:t> </a:t>
            </a:r>
            <a:r>
              <a:rPr lang="en-US" sz="1800" dirty="0">
                <a:solidFill>
                  <a:prstClr val="black"/>
                </a:solidFill>
              </a:rPr>
              <a:t>on HealthCare.gov </a:t>
            </a:r>
            <a:r>
              <a:rPr lang="en-US" sz="1800" dirty="0" smtClean="0">
                <a:solidFill>
                  <a:prstClr val="black"/>
                </a:solidFill>
              </a:rPr>
              <a:t>to see if you might be eligible </a:t>
            </a:r>
            <a:r>
              <a:rPr lang="en-US" sz="1800" dirty="0" smtClean="0"/>
              <a:t>and how much the credit could be worth for your business</a:t>
            </a:r>
            <a:endParaRPr lang="en-US" sz="1800" dirty="0"/>
          </a:p>
          <a:p>
            <a:pPr lvl="1">
              <a:buFont typeface="Arial" panose="020B0604020202020204" pitchFamily="34" charset="0"/>
              <a:buChar char="−"/>
            </a:pPr>
            <a:endParaRPr lang="en-US" sz="2000" dirty="0" smtClean="0">
              <a:solidFill>
                <a:prstClr val="black"/>
              </a:solidFill>
            </a:endParaRPr>
          </a:p>
          <a:p>
            <a:pPr lvl="1">
              <a:lnSpc>
                <a:spcPct val="100000"/>
              </a:lnSpc>
              <a:spcBef>
                <a:spcPct val="20000"/>
              </a:spcBef>
              <a:defRPr/>
            </a:pPr>
            <a:endParaRPr lang="en-US" sz="2400" dirty="0" smtClean="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0" y="6356351"/>
            <a:ext cx="9144000" cy="365125"/>
          </a:xfrm>
        </p:spPr>
        <p:txBody>
          <a:bodyPr/>
          <a:lstStyle/>
          <a:p>
            <a:pPr algn="ctr"/>
            <a:fld id="{D7CA87AA-2568-400D-B3BF-28B9A5B3F4FB}" type="slidenum">
              <a:rPr lang="en-US" smtClean="0">
                <a:solidFill>
                  <a:prstClr val="black">
                    <a:tint val="75000"/>
                  </a:prstClr>
                </a:solidFill>
              </a:rPr>
              <a:pPr algn="ctr"/>
              <a:t>24</a:t>
            </a:fld>
            <a:endParaRPr lang="en-US" dirty="0">
              <a:solidFill>
                <a:prstClr val="black">
                  <a:tint val="75000"/>
                </a:prstClr>
              </a:solidFill>
            </a:endParaRPr>
          </a:p>
        </p:txBody>
      </p:sp>
      <p:pic>
        <p:nvPicPr>
          <p:cNvPr id="10" name="Picture 9">
            <a:hlinkClick r:id="rId3"/>
          </p:cNvPr>
          <p:cNvPicPr>
            <a:picLocks noChangeAspect="1"/>
          </p:cNvPicPr>
          <p:nvPr/>
        </p:nvPicPr>
        <p:blipFill rotWithShape="1">
          <a:blip r:embed="rId4"/>
          <a:srcRect l="15944" t="37616" r="58460" b="18118"/>
          <a:stretch/>
        </p:blipFill>
        <p:spPr>
          <a:xfrm>
            <a:off x="3707484" y="4208031"/>
            <a:ext cx="1574200" cy="1463339"/>
          </a:xfrm>
          <a:prstGeom prst="roundRect">
            <a:avLst>
              <a:gd name="adj" fmla="val 8594"/>
            </a:avLst>
          </a:prstGeom>
          <a:solidFill>
            <a:srgbClr val="FFFFFF">
              <a:shade val="85000"/>
            </a:srgbClr>
          </a:solidFill>
          <a:ln>
            <a:noFill/>
          </a:ln>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9597114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783562"/>
            <a:ext cx="9144000" cy="650485"/>
          </a:xfrm>
          <a:solidFill>
            <a:srgbClr val="084A9C">
              <a:alpha val="0"/>
            </a:srgbClr>
          </a:solidFill>
          <a:effectLst>
            <a:outerShdw dist="76200" dir="5640000" algn="tl" rotWithShape="0">
              <a:srgbClr val="FFD004">
                <a:alpha val="0"/>
              </a:srgbClr>
            </a:outerShdw>
          </a:effectLst>
        </p:spPr>
        <p:txBody>
          <a:bodyPr>
            <a:normAutofit/>
          </a:bodyPr>
          <a:lstStyle/>
          <a:p>
            <a:pPr algn="ctr">
              <a:lnSpc>
                <a:spcPct val="100000"/>
              </a:lnSpc>
            </a:pPr>
            <a:r>
              <a:rPr lang="en-US" sz="3200" dirty="0" smtClean="0"/>
              <a:t>SHOP Marketplace Tools for Employers</a:t>
            </a:r>
            <a:endParaRPr lang="en-US" sz="3200" b="1" dirty="0"/>
          </a:p>
        </p:txBody>
      </p:sp>
      <p:sp>
        <p:nvSpPr>
          <p:cNvPr id="5" name="Slide Number Placeholder 4"/>
          <p:cNvSpPr>
            <a:spLocks noGrp="1"/>
          </p:cNvSpPr>
          <p:nvPr>
            <p:ph type="sldNum" sz="quarter" idx="12"/>
          </p:nvPr>
        </p:nvSpPr>
        <p:spPr>
          <a:xfrm>
            <a:off x="0" y="6356351"/>
            <a:ext cx="9144000" cy="365125"/>
          </a:xfrm>
        </p:spPr>
        <p:txBody>
          <a:bodyPr/>
          <a:lstStyle/>
          <a:p>
            <a:pPr algn="ctr"/>
            <a:fld id="{D7CA87AA-2568-400D-B3BF-28B9A5B3F4FB}" type="slidenum">
              <a:rPr lang="en-US" smtClean="0">
                <a:solidFill>
                  <a:prstClr val="black">
                    <a:tint val="75000"/>
                  </a:prstClr>
                </a:solidFill>
              </a:rPr>
              <a:pPr algn="ctr"/>
              <a:t>25</a:t>
            </a:fld>
            <a:endParaRPr lang="en-US" dirty="0">
              <a:solidFill>
                <a:prstClr val="black">
                  <a:tint val="75000"/>
                </a:prstClr>
              </a:solidFill>
            </a:endParaRPr>
          </a:p>
        </p:txBody>
      </p:sp>
      <p:sp>
        <p:nvSpPr>
          <p:cNvPr id="6" name="TextBox 5"/>
          <p:cNvSpPr txBox="1"/>
          <p:nvPr/>
        </p:nvSpPr>
        <p:spPr>
          <a:xfrm>
            <a:off x="0" y="5747214"/>
            <a:ext cx="9144000"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rPr>
              <a:t>Looking for the tools? </a:t>
            </a:r>
            <a:r>
              <a:rPr lang="en-US" sz="1600" dirty="0" smtClean="0">
                <a:latin typeface="Arial" panose="020B0604020202020204" pitchFamily="34" charset="0"/>
                <a:cs typeface="Arial" panose="020B0604020202020204" pitchFamily="34" charset="0"/>
              </a:rPr>
              <a:t>Visit </a:t>
            </a:r>
            <a:r>
              <a:rPr lang="en-US" sz="1600" dirty="0">
                <a:latin typeface="Arial" panose="020B0604020202020204" pitchFamily="34" charset="0"/>
                <a:cs typeface="Arial" panose="020B0604020202020204" pitchFamily="34" charset="0"/>
                <a:hlinkClick r:id="rId3"/>
              </a:rPr>
              <a:t>https://www.healthcare.gov/small-businesses</a:t>
            </a:r>
            <a:r>
              <a:rPr lang="en-US" sz="1600" dirty="0" smtClean="0">
                <a:latin typeface="Arial" panose="020B0604020202020204" pitchFamily="34" charset="0"/>
                <a:cs typeface="Arial" panose="020B0604020202020204" pitchFamily="34" charset="0"/>
                <a:hlinkClick r:id="rId3"/>
              </a:rPr>
              <a:t>/</a:t>
            </a:r>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850143798"/>
              </p:ext>
            </p:extLst>
          </p:nvPr>
        </p:nvGraphicFramePr>
        <p:xfrm>
          <a:off x="457200" y="1517763"/>
          <a:ext cx="8340436" cy="4206548"/>
        </p:xfrm>
        <a:graphic>
          <a:graphicData uri="http://schemas.openxmlformats.org/drawingml/2006/table">
            <a:tbl>
              <a:tblPr firstRow="1" bandRow="1">
                <a:tableStyleId>{5C22544A-7EE6-4342-B048-85BDC9FD1C3A}</a:tableStyleId>
              </a:tblPr>
              <a:tblGrid>
                <a:gridCol w="3388301"/>
                <a:gridCol w="4952135"/>
              </a:tblGrid>
              <a:tr h="464337">
                <a:tc>
                  <a:txBody>
                    <a:bodyPr/>
                    <a:lstStyle/>
                    <a:p>
                      <a:pPr algn="ctr"/>
                      <a:r>
                        <a:rPr lang="en-US" dirty="0" smtClean="0">
                          <a:latin typeface="Arial" panose="020B0604020202020204" pitchFamily="34" charset="0"/>
                          <a:cs typeface="Arial" panose="020B0604020202020204" pitchFamily="34" charset="0"/>
                        </a:rPr>
                        <a:t>SHOP Tool </a:t>
                      </a:r>
                      <a:endParaRPr lang="en-US" dirty="0">
                        <a:latin typeface="Arial" panose="020B0604020202020204" pitchFamily="34" charset="0"/>
                        <a:cs typeface="Arial" panose="020B0604020202020204" pitchFamily="34" charset="0"/>
                      </a:endParaRPr>
                    </a:p>
                  </a:txBody>
                  <a:tcPr>
                    <a:solidFill>
                      <a:srgbClr val="209BDE"/>
                    </a:solidFill>
                  </a:tcPr>
                </a:tc>
                <a:tc>
                  <a:txBody>
                    <a:bodyPr/>
                    <a:lstStyle/>
                    <a:p>
                      <a:pPr algn="ctr"/>
                      <a:r>
                        <a:rPr lang="en-US" dirty="0" smtClean="0">
                          <a:latin typeface="Arial" panose="020B0604020202020204" pitchFamily="34" charset="0"/>
                          <a:cs typeface="Arial" panose="020B0604020202020204" pitchFamily="34" charset="0"/>
                        </a:rPr>
                        <a:t>Functionality</a:t>
                      </a:r>
                      <a:r>
                        <a:rPr lang="en-US" baseline="0" dirty="0" smtClean="0">
                          <a:latin typeface="Arial" panose="020B0604020202020204" pitchFamily="34" charset="0"/>
                          <a:cs typeface="Arial" panose="020B0604020202020204" pitchFamily="34" charset="0"/>
                        </a:rPr>
                        <a:t> &amp; Value </a:t>
                      </a:r>
                      <a:endParaRPr lang="en-US" dirty="0">
                        <a:latin typeface="Arial" panose="020B0604020202020204" pitchFamily="34" charset="0"/>
                        <a:cs typeface="Arial" panose="020B0604020202020204" pitchFamily="34" charset="0"/>
                      </a:endParaRPr>
                    </a:p>
                  </a:txBody>
                  <a:tcPr>
                    <a:solidFill>
                      <a:srgbClr val="209BDE"/>
                    </a:solidFill>
                  </a:tcPr>
                </a:tc>
              </a:tr>
              <a:tr h="1354317">
                <a:tc>
                  <a:txBody>
                    <a:bodyPr/>
                    <a:lstStyle/>
                    <a:p>
                      <a:r>
                        <a:rPr lang="en-US" sz="1600" b="1" dirty="0" smtClean="0">
                          <a:latin typeface="Arial" panose="020B0604020202020204" pitchFamily="34" charset="0"/>
                          <a:cs typeface="Arial" panose="020B0604020202020204" pitchFamily="34" charset="0"/>
                        </a:rPr>
                        <a:t>2. </a:t>
                      </a:r>
                      <a:r>
                        <a:rPr lang="en-US" sz="1600" b="1" u="none" dirty="0" smtClean="0">
                          <a:latin typeface="Arial" panose="020B0604020202020204" pitchFamily="34" charset="0"/>
                          <a:cs typeface="Arial" panose="020B0604020202020204" pitchFamily="34" charset="0"/>
                        </a:rPr>
                        <a:t>FTE Calculator</a:t>
                      </a:r>
                    </a:p>
                    <a:p>
                      <a:r>
                        <a:rPr lang="en-US" sz="1600" dirty="0" smtClean="0">
                          <a:solidFill>
                            <a:srgbClr val="FF0000"/>
                          </a:solidFill>
                          <a:latin typeface="Arial" panose="020B0604020202020204" pitchFamily="34" charset="0"/>
                          <a:cs typeface="Arial" panose="020B0604020202020204" pitchFamily="34" charset="0"/>
                        </a:rPr>
                        <a:t> </a:t>
                      </a:r>
                      <a:endParaRPr lang="en-US" sz="1600" dirty="0">
                        <a:solidFill>
                          <a:srgbClr val="FF0000"/>
                        </a:solidFill>
                        <a:latin typeface="Arial" panose="020B0604020202020204" pitchFamily="34" charset="0"/>
                        <a:cs typeface="Arial" panose="020B0604020202020204" pitchFamily="34" charset="0"/>
                      </a:endParaRPr>
                    </a:p>
                  </a:txBody>
                  <a:tcPr>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anose="020B0604020202020204" pitchFamily="34" charset="0"/>
                          <a:cs typeface="Arial" panose="020B0604020202020204" pitchFamily="34" charset="0"/>
                        </a:rPr>
                        <a:t>Helps employers determine if they may be a small employer for purposes of SHOP Marketplace</a:t>
                      </a:r>
                      <a:r>
                        <a:rPr lang="en-US" sz="1600" baseline="0" dirty="0" smtClean="0">
                          <a:latin typeface="Arial" panose="020B0604020202020204" pitchFamily="34" charset="0"/>
                          <a:cs typeface="Arial" panose="020B0604020202020204" pitchFamily="34" charset="0"/>
                        </a:rPr>
                        <a:t> eligibility helping them count their </a:t>
                      </a:r>
                      <a:r>
                        <a:rPr lang="en-US" sz="1600" baseline="0" dirty="0" smtClean="0">
                          <a:solidFill>
                            <a:schemeClr val="tx1"/>
                          </a:solidFill>
                          <a:latin typeface="Arial" panose="020B0604020202020204" pitchFamily="34" charset="0"/>
                          <a:cs typeface="Arial" panose="020B0604020202020204" pitchFamily="34" charset="0"/>
                        </a:rPr>
                        <a:t>full-time and FTE employees</a:t>
                      </a:r>
                      <a:endParaRPr lang="en-US" sz="1600" dirty="0" smtClean="0">
                        <a:solidFill>
                          <a:schemeClr val="tx1"/>
                        </a:solidFill>
                        <a:latin typeface="Arial" panose="020B0604020202020204" pitchFamily="34" charset="0"/>
                        <a:cs typeface="Arial" panose="020B0604020202020204" pitchFamily="34" charset="0"/>
                      </a:endParaRPr>
                    </a:p>
                  </a:txBody>
                  <a:tcPr>
                    <a:solidFill>
                      <a:schemeClr val="accent3">
                        <a:lumMod val="40000"/>
                        <a:lumOff val="60000"/>
                      </a:schemeClr>
                    </a:solidFill>
                  </a:tcPr>
                </a:tc>
              </a:tr>
              <a:tr h="1268676">
                <a:tc>
                  <a:txBody>
                    <a:bodyPr/>
                    <a:lstStyle/>
                    <a:p>
                      <a:r>
                        <a:rPr lang="en-US" sz="1600" b="1" dirty="0" smtClean="0">
                          <a:solidFill>
                            <a:schemeClr val="tx1"/>
                          </a:solidFill>
                          <a:latin typeface="Arial" panose="020B0604020202020204" pitchFamily="34" charset="0"/>
                          <a:cs typeface="Arial" panose="020B0604020202020204" pitchFamily="34" charset="0"/>
                        </a:rPr>
                        <a:t>3.</a:t>
                      </a:r>
                      <a:r>
                        <a:rPr lang="en-US" sz="1600" b="1" baseline="0" dirty="0" smtClean="0">
                          <a:solidFill>
                            <a:schemeClr val="tx1"/>
                          </a:solidFill>
                          <a:latin typeface="Arial" panose="020B0604020202020204" pitchFamily="34" charset="0"/>
                          <a:cs typeface="Arial" panose="020B0604020202020204" pitchFamily="34" charset="0"/>
                        </a:rPr>
                        <a:t> </a:t>
                      </a:r>
                      <a:r>
                        <a:rPr lang="en-US" sz="1600" b="1" baseline="0" dirty="0" err="1" smtClean="0">
                          <a:solidFill>
                            <a:schemeClr val="tx1"/>
                          </a:solidFill>
                          <a:latin typeface="Arial" panose="020B0604020202020204" pitchFamily="34" charset="0"/>
                          <a:cs typeface="Arial" panose="020B0604020202020204" pitchFamily="34" charset="0"/>
                        </a:rPr>
                        <a:t>MPR</a:t>
                      </a:r>
                      <a:r>
                        <a:rPr lang="en-US" sz="1600" b="1" baseline="0" dirty="0" smtClean="0">
                          <a:solidFill>
                            <a:schemeClr val="tx1"/>
                          </a:solidFill>
                          <a:latin typeface="Arial" panose="020B0604020202020204" pitchFamily="34" charset="0"/>
                          <a:cs typeface="Arial" panose="020B0604020202020204" pitchFamily="34" charset="0"/>
                        </a:rPr>
                        <a:t> Calculator</a:t>
                      </a:r>
                      <a:endParaRPr lang="en-US" sz="1600" b="1" dirty="0">
                        <a:solidFill>
                          <a:schemeClr val="tx1"/>
                        </a:solidFill>
                        <a:latin typeface="Arial" panose="020B0604020202020204" pitchFamily="34" charset="0"/>
                        <a:cs typeface="Arial" panose="020B0604020202020204" pitchFamily="34" charset="0"/>
                      </a:endParaRPr>
                    </a:p>
                  </a:txBody>
                  <a:tcPr>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anose="020B0604020202020204" pitchFamily="34" charset="0"/>
                          <a:cs typeface="Arial" panose="020B0604020202020204" pitchFamily="34" charset="0"/>
                        </a:rPr>
                        <a:t>Helps employers</a:t>
                      </a:r>
                      <a:r>
                        <a:rPr lang="en-US" sz="1600" baseline="0" dirty="0" smtClean="0">
                          <a:latin typeface="Arial" panose="020B0604020202020204" pitchFamily="34" charset="0"/>
                          <a:cs typeface="Arial" panose="020B0604020202020204" pitchFamily="34" charset="0"/>
                        </a:rPr>
                        <a:t> determine if they meet the minimum </a:t>
                      </a:r>
                      <a:r>
                        <a:rPr lang="en-US" sz="1600" baseline="0" dirty="0" smtClean="0">
                          <a:solidFill>
                            <a:schemeClr val="tx1"/>
                          </a:solidFill>
                          <a:latin typeface="Arial" panose="020B0604020202020204" pitchFamily="34" charset="0"/>
                          <a:cs typeface="Arial" panose="020B0604020202020204" pitchFamily="34" charset="0"/>
                        </a:rPr>
                        <a:t>participation requirement in their state needed to enroll in a SHOP Marketplace</a:t>
                      </a:r>
                      <a:endParaRPr lang="en-US" sz="1600" dirty="0" smtClean="0">
                        <a:solidFill>
                          <a:schemeClr val="tx1"/>
                        </a:solidFill>
                        <a:latin typeface="Arial" panose="020B0604020202020204" pitchFamily="34" charset="0"/>
                        <a:cs typeface="Arial" panose="020B0604020202020204" pitchFamily="34" charset="0"/>
                      </a:endParaRPr>
                    </a:p>
                  </a:txBody>
                  <a:tcPr>
                    <a:solidFill>
                      <a:schemeClr val="accent3">
                        <a:lumMod val="40000"/>
                        <a:lumOff val="60000"/>
                      </a:schemeClr>
                    </a:solidFill>
                  </a:tcPr>
                </a:tc>
              </a:tr>
              <a:tr h="1119218">
                <a:tc>
                  <a:txBody>
                    <a:bodyPr/>
                    <a:lstStyle/>
                    <a:p>
                      <a:r>
                        <a:rPr lang="en-US" sz="1600" b="1" dirty="0" smtClean="0">
                          <a:latin typeface="Arial" panose="020B0604020202020204" pitchFamily="34" charset="0"/>
                          <a:cs typeface="Arial" panose="020B0604020202020204" pitchFamily="34" charset="0"/>
                        </a:rPr>
                        <a:t>4.</a:t>
                      </a:r>
                      <a:r>
                        <a:rPr lang="en-US" sz="1600" b="1" baseline="0" dirty="0" smtClean="0">
                          <a:latin typeface="Arial" panose="020B0604020202020204" pitchFamily="34" charset="0"/>
                          <a:cs typeface="Arial" panose="020B0604020202020204" pitchFamily="34" charset="0"/>
                        </a:rPr>
                        <a:t> </a:t>
                      </a:r>
                      <a:r>
                        <a:rPr lang="en-US" sz="1600" b="1" dirty="0" smtClean="0">
                          <a:latin typeface="Arial" panose="020B0604020202020204" pitchFamily="34" charset="0"/>
                          <a:cs typeface="Arial" panose="020B0604020202020204" pitchFamily="34" charset="0"/>
                        </a:rPr>
                        <a:t>Tax Credit Estimator</a:t>
                      </a:r>
                    </a:p>
                  </a:txBody>
                  <a:tcPr>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anose="020B0604020202020204" pitchFamily="34" charset="0"/>
                          <a:cs typeface="Arial" panose="020B0604020202020204" pitchFamily="34" charset="0"/>
                        </a:rPr>
                        <a:t>Helps employers determine if they may</a:t>
                      </a:r>
                      <a:r>
                        <a:rPr lang="en-US" sz="1600" baseline="0"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be eligible for the Small Business</a:t>
                      </a:r>
                      <a:r>
                        <a:rPr lang="en-US" sz="1600" baseline="0" dirty="0" smtClean="0">
                          <a:latin typeface="Arial" panose="020B0604020202020204" pitchFamily="34" charset="0"/>
                          <a:cs typeface="Arial" panose="020B0604020202020204" pitchFamily="34" charset="0"/>
                        </a:rPr>
                        <a:t> Health Care Tax Credit</a:t>
                      </a:r>
                      <a:r>
                        <a:rPr lang="en-US" sz="1600" dirty="0" smtClean="0">
                          <a:latin typeface="Arial" panose="020B0604020202020204" pitchFamily="34" charset="0"/>
                          <a:cs typeface="Arial" panose="020B0604020202020204" pitchFamily="34" charset="0"/>
                        </a:rPr>
                        <a:t>, and estimate its</a:t>
                      </a:r>
                      <a:r>
                        <a:rPr lang="en-US" sz="1600" baseline="0" dirty="0" smtClean="0">
                          <a:latin typeface="Arial" panose="020B0604020202020204" pitchFamily="34" charset="0"/>
                          <a:cs typeface="Arial" panose="020B0604020202020204" pitchFamily="34" charset="0"/>
                        </a:rPr>
                        <a:t> value </a:t>
                      </a:r>
                      <a:endParaRPr lang="en-US" sz="1600" b="1" dirty="0" smtClean="0">
                        <a:latin typeface="Arial" panose="020B0604020202020204" pitchFamily="34" charset="0"/>
                        <a:cs typeface="Arial" panose="020B0604020202020204" pitchFamily="34" charset="0"/>
                      </a:endParaRPr>
                    </a:p>
                  </a:txBody>
                  <a:tcPr>
                    <a:solidFill>
                      <a:schemeClr val="accent3">
                        <a:lumMod val="40000"/>
                        <a:lumOff val="60000"/>
                      </a:schemeClr>
                    </a:solidFill>
                  </a:tcPr>
                </a:tc>
              </a:tr>
            </a:tbl>
          </a:graphicData>
        </a:graphic>
      </p:graphicFrame>
    </p:spTree>
    <p:extLst>
      <p:ext uri="{BB962C8B-B14F-4D97-AF65-F5344CB8AC3E}">
        <p14:creationId xmlns:p14="http://schemas.microsoft.com/office/powerpoint/2010/main" val="5569272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73" y="622539"/>
            <a:ext cx="9070426" cy="893764"/>
          </a:xfrm>
        </p:spPr>
        <p:txBody>
          <a:bodyPr>
            <a:normAutofit/>
          </a:bodyPr>
          <a:lstStyle/>
          <a:p>
            <a:pPr algn="ctr"/>
            <a:r>
              <a:rPr lang="en-US" sz="3200" dirty="0" smtClean="0"/>
              <a:t>SHOP Marketplace Resources</a:t>
            </a:r>
            <a:endParaRPr lang="en-US" sz="3200" dirty="0"/>
          </a:p>
        </p:txBody>
      </p:sp>
      <p:sp>
        <p:nvSpPr>
          <p:cNvPr id="5" name="Slide Number Placeholder 3"/>
          <p:cNvSpPr txBox="1">
            <a:spLocks/>
          </p:cNvSpPr>
          <p:nvPr/>
        </p:nvSpPr>
        <p:spPr>
          <a:xfrm>
            <a:off x="0" y="6356351"/>
            <a:ext cx="9143999"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26</a:t>
            </a:r>
            <a:endParaRPr lang="en-US" dirty="0"/>
          </a:p>
        </p:txBody>
      </p:sp>
      <p:sp>
        <p:nvSpPr>
          <p:cNvPr id="6" name="Content Placeholder 2"/>
          <p:cNvSpPr>
            <a:spLocks noGrp="1"/>
          </p:cNvSpPr>
          <p:nvPr>
            <p:ph idx="1"/>
          </p:nvPr>
        </p:nvSpPr>
        <p:spPr>
          <a:xfrm>
            <a:off x="462774" y="1516303"/>
            <a:ext cx="8490726" cy="4495333"/>
          </a:xfrm>
        </p:spPr>
        <p:txBody>
          <a:bodyPr>
            <a:normAutofit lnSpcReduction="10000"/>
          </a:bodyPr>
          <a:lstStyle/>
          <a:p>
            <a:r>
              <a:rPr lang="en-US" sz="1600" b="1" dirty="0" smtClean="0"/>
              <a:t>Top Questions About the SHOP Marketplace</a:t>
            </a:r>
            <a:r>
              <a:rPr lang="en-US" sz="1600" dirty="0"/>
              <a:t/>
            </a:r>
            <a:br>
              <a:rPr lang="en-US" sz="1600" dirty="0"/>
            </a:br>
            <a:r>
              <a:rPr lang="en-US" sz="1600" dirty="0" smtClean="0">
                <a:solidFill>
                  <a:srgbClr val="209BDE"/>
                </a:solidFill>
                <a:hlinkClick r:id="rId2"/>
              </a:rPr>
              <a:t>healthcare.gov/small-businesses/get-answers</a:t>
            </a:r>
            <a:endParaRPr lang="en-US" sz="1600" dirty="0" smtClean="0">
              <a:solidFill>
                <a:srgbClr val="209BDE"/>
              </a:solidFill>
            </a:endParaRPr>
          </a:p>
          <a:p>
            <a:r>
              <a:rPr lang="en-US" sz="1600" b="1" dirty="0" smtClean="0"/>
              <a:t>Information on the Small </a:t>
            </a:r>
            <a:r>
              <a:rPr lang="en-US" sz="1600" b="1" dirty="0"/>
              <a:t>Business Health Care Tax </a:t>
            </a:r>
            <a:r>
              <a:rPr lang="en-US" sz="1600" b="1" dirty="0" smtClean="0"/>
              <a:t>Credit</a:t>
            </a:r>
            <a:r>
              <a:rPr lang="en-US" sz="1600" b="1" dirty="0"/>
              <a:t/>
            </a:r>
            <a:br>
              <a:rPr lang="en-US" sz="1600" b="1" dirty="0"/>
            </a:br>
            <a:r>
              <a:rPr lang="en-US" sz="1600" dirty="0">
                <a:solidFill>
                  <a:srgbClr val="209BDE"/>
                </a:solidFill>
                <a:hlinkClick r:id="rId3"/>
              </a:rPr>
              <a:t>irs.gov/Affordable-Care-Act</a:t>
            </a:r>
            <a:endParaRPr lang="en-US" sz="1600" dirty="0">
              <a:solidFill>
                <a:srgbClr val="209BDE"/>
              </a:solidFill>
            </a:endParaRPr>
          </a:p>
          <a:p>
            <a:r>
              <a:rPr lang="en-US" sz="1600" b="1" dirty="0"/>
              <a:t>Affordable Care 101 </a:t>
            </a:r>
            <a:r>
              <a:rPr lang="en-US" sz="1600" b="1" dirty="0" smtClean="0"/>
              <a:t>Webinar: </a:t>
            </a:r>
            <a:r>
              <a:rPr lang="en-US" sz="1600" b="1" dirty="0"/>
              <a:t>What the Healthcare Law Means for Small Employers </a:t>
            </a:r>
            <a:r>
              <a:rPr lang="en-US" sz="1600" dirty="0"/>
              <a:t/>
            </a:r>
            <a:br>
              <a:rPr lang="en-US" sz="1600" dirty="0"/>
            </a:br>
            <a:r>
              <a:rPr lang="en-US" sz="1600" dirty="0">
                <a:solidFill>
                  <a:srgbClr val="209BDE"/>
                </a:solidFill>
                <a:hlinkClick r:id="rId4"/>
              </a:rPr>
              <a:t>bit.ly/AffordableCare101</a:t>
            </a:r>
            <a:endParaRPr lang="en-US" sz="1600" dirty="0">
              <a:solidFill>
                <a:srgbClr val="209BDE"/>
              </a:solidFill>
            </a:endParaRPr>
          </a:p>
          <a:p>
            <a:r>
              <a:rPr lang="en-US" sz="1600" b="1" dirty="0" smtClean="0"/>
              <a:t>Agent/Broker Essentials: Information on </a:t>
            </a:r>
            <a:r>
              <a:rPr lang="en-US" sz="1600" b="1" dirty="0"/>
              <a:t>the SHOP Marketplace</a:t>
            </a:r>
            <a:r>
              <a:rPr lang="en-US" sz="1600" dirty="0"/>
              <a:t/>
            </a:r>
            <a:br>
              <a:rPr lang="en-US" sz="1600" dirty="0"/>
            </a:br>
            <a:r>
              <a:rPr lang="en-US" sz="1600" dirty="0" smtClean="0">
                <a:solidFill>
                  <a:srgbClr val="209BDE"/>
                </a:solidFill>
                <a:hlinkClick r:id="rId5"/>
              </a:rPr>
              <a:t>healthcare.gov/small-businesses/for-agents-and-brokers</a:t>
            </a:r>
          </a:p>
          <a:p>
            <a:r>
              <a:rPr lang="en-US" sz="1600" b="1" dirty="0" smtClean="0"/>
              <a:t>SHOP Marketplace Agent/Broker Portal (for SHOP-registered Agents/Brokers)</a:t>
            </a:r>
            <a:br>
              <a:rPr lang="en-US" sz="1600" b="1" dirty="0" smtClean="0"/>
            </a:br>
            <a:r>
              <a:rPr lang="en-US" sz="1600" dirty="0" smtClean="0">
                <a:solidFill>
                  <a:srgbClr val="209BDE"/>
                </a:solidFill>
                <a:hlinkClick r:id="rId6"/>
              </a:rPr>
              <a:t>healthcare.gov\marketplace\small-businesses\agent</a:t>
            </a:r>
            <a:endParaRPr lang="en-US" sz="1600" dirty="0" smtClean="0">
              <a:solidFill>
                <a:srgbClr val="209BDE"/>
              </a:solidFill>
            </a:endParaRPr>
          </a:p>
          <a:p>
            <a:r>
              <a:rPr lang="en-US" sz="1600" b="1" dirty="0"/>
              <a:t>SHOP Marketplace Registration Information for Agents and Brokers</a:t>
            </a:r>
            <a:r>
              <a:rPr lang="en-US" sz="1600" dirty="0"/>
              <a:t/>
            </a:r>
            <a:br>
              <a:rPr lang="en-US" sz="1600" dirty="0"/>
            </a:br>
            <a:r>
              <a:rPr lang="en-US" sz="1600" dirty="0" smtClean="0">
                <a:solidFill>
                  <a:srgbClr val="209BDE"/>
                </a:solidFill>
                <a:hlinkClick r:id="rId7"/>
              </a:rPr>
              <a:t>cms.gov\</a:t>
            </a:r>
            <a:r>
              <a:rPr lang="en-US" sz="1600" dirty="0" err="1" smtClean="0">
                <a:solidFill>
                  <a:srgbClr val="209BDE"/>
                </a:solidFill>
                <a:hlinkClick r:id="rId7"/>
              </a:rPr>
              <a:t>cciio</a:t>
            </a:r>
            <a:r>
              <a:rPr lang="en-US" sz="1600" dirty="0" smtClean="0">
                <a:solidFill>
                  <a:srgbClr val="209BDE"/>
                </a:solidFill>
                <a:hlinkClick r:id="rId7"/>
              </a:rPr>
              <a:t>\programs-and-initiatives\health-insurance-marketplaces\a-b-resources.html</a:t>
            </a:r>
            <a:endParaRPr lang="en-US" sz="1600" dirty="0" smtClean="0">
              <a:solidFill>
                <a:srgbClr val="209BDE"/>
              </a:solidFill>
            </a:endParaRPr>
          </a:p>
          <a:p>
            <a:r>
              <a:rPr lang="en-US" sz="1600" b="1" dirty="0" smtClean="0"/>
              <a:t>Working with an Agent or Broker in the SHOP Marketplace</a:t>
            </a:r>
          </a:p>
          <a:p>
            <a:pPr indent="0">
              <a:buNone/>
            </a:pPr>
            <a:r>
              <a:rPr lang="en-US" sz="1600" dirty="0" smtClean="0">
                <a:solidFill>
                  <a:srgbClr val="FF0000"/>
                </a:solidFill>
                <a:hlinkClick r:id="rId8"/>
              </a:rPr>
              <a:t>http</a:t>
            </a:r>
            <a:r>
              <a:rPr lang="en-US" sz="1600" dirty="0">
                <a:solidFill>
                  <a:srgbClr val="FF0000"/>
                </a:solidFill>
                <a:hlinkClick r:id="rId8"/>
              </a:rPr>
              <a:t>://</a:t>
            </a:r>
            <a:r>
              <a:rPr lang="en-US" sz="1600" dirty="0" smtClean="0">
                <a:solidFill>
                  <a:srgbClr val="FF0000"/>
                </a:solidFill>
                <a:hlinkClick r:id="rId8"/>
              </a:rPr>
              <a:t>go.hc.gov/shop-videos</a:t>
            </a:r>
            <a:r>
              <a:rPr lang="en-US" sz="1600" dirty="0" smtClean="0">
                <a:solidFill>
                  <a:srgbClr val="FF0000"/>
                </a:solidFill>
              </a:rPr>
              <a:t> </a:t>
            </a:r>
          </a:p>
          <a:p>
            <a:r>
              <a:rPr lang="en-US" sz="1600" b="1" dirty="0" smtClean="0"/>
              <a:t>Connect with the SHOP Marketplace on LinkedIn</a:t>
            </a:r>
          </a:p>
          <a:p>
            <a:pPr indent="0">
              <a:buNone/>
            </a:pPr>
            <a:r>
              <a:rPr lang="en-US" sz="1600" dirty="0" smtClean="0"/>
              <a:t>go.hc.gov/shop </a:t>
            </a:r>
          </a:p>
          <a:p>
            <a:endParaRPr lang="en-US" sz="1600" dirty="0" smtClean="0">
              <a:solidFill>
                <a:srgbClr val="FF0000"/>
              </a:solidFill>
            </a:endParaRPr>
          </a:p>
          <a:p>
            <a:endParaRPr lang="en-US" sz="1600" dirty="0">
              <a:solidFill>
                <a:srgbClr val="FF0000"/>
              </a:solidFill>
            </a:endParaRPr>
          </a:p>
        </p:txBody>
      </p:sp>
    </p:spTree>
    <p:extLst>
      <p:ext uri="{BB962C8B-B14F-4D97-AF65-F5344CB8AC3E}">
        <p14:creationId xmlns:p14="http://schemas.microsoft.com/office/powerpoint/2010/main" val="41724896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706436"/>
            <a:ext cx="9143998" cy="893764"/>
          </a:xfrm>
        </p:spPr>
        <p:txBody>
          <a:bodyPr>
            <a:normAutofit/>
          </a:bodyPr>
          <a:lstStyle/>
          <a:p>
            <a:pPr algn="ctr"/>
            <a:r>
              <a:rPr lang="en-US" sz="3200" dirty="0" smtClean="0"/>
              <a:t>SHOP Marketplace Resources</a:t>
            </a:r>
            <a:br>
              <a:rPr lang="en-US" sz="3200" dirty="0" smtClean="0"/>
            </a:br>
            <a:r>
              <a:rPr lang="en-US" sz="2000" dirty="0"/>
              <a:t>(continued)</a:t>
            </a:r>
            <a:endParaRPr lang="en-US" sz="3200" dirty="0"/>
          </a:p>
        </p:txBody>
      </p:sp>
      <p:sp>
        <p:nvSpPr>
          <p:cNvPr id="5" name="Slide Number Placeholder 3"/>
          <p:cNvSpPr txBox="1">
            <a:spLocks/>
          </p:cNvSpPr>
          <p:nvPr/>
        </p:nvSpPr>
        <p:spPr>
          <a:xfrm>
            <a:off x="0" y="6356351"/>
            <a:ext cx="9143999"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27</a:t>
            </a:r>
            <a:endParaRPr lang="en-US" dirty="0"/>
          </a:p>
        </p:txBody>
      </p:sp>
      <p:sp>
        <p:nvSpPr>
          <p:cNvPr id="6" name="Content Placeholder 2"/>
          <p:cNvSpPr>
            <a:spLocks noGrp="1"/>
          </p:cNvSpPr>
          <p:nvPr>
            <p:ph idx="1"/>
          </p:nvPr>
        </p:nvSpPr>
        <p:spPr>
          <a:xfrm>
            <a:off x="462774" y="1625600"/>
            <a:ext cx="8547876" cy="4386036"/>
          </a:xfrm>
        </p:spPr>
        <p:txBody>
          <a:bodyPr>
            <a:normAutofit/>
          </a:bodyPr>
          <a:lstStyle/>
          <a:p>
            <a:r>
              <a:rPr lang="en-US" sz="1600" b="1" dirty="0"/>
              <a:t>Using Agents and Brokers in the SHOP Marketplace</a:t>
            </a:r>
            <a:r>
              <a:rPr lang="en-US" sz="1600" dirty="0"/>
              <a:t/>
            </a:r>
            <a:br>
              <a:rPr lang="en-US" sz="1600" dirty="0"/>
            </a:br>
            <a:r>
              <a:rPr lang="en-US" sz="1600" dirty="0">
                <a:hlinkClick r:id="rId2"/>
              </a:rPr>
              <a:t>healthcare.gov/small-businesses/provide-shop-coverage/using-insurance-agents-and-brokers/</a:t>
            </a:r>
            <a:r>
              <a:rPr lang="en-US" sz="1600" dirty="0"/>
              <a:t> </a:t>
            </a:r>
          </a:p>
          <a:p>
            <a:r>
              <a:rPr lang="en-US" sz="1600" b="1" dirty="0"/>
              <a:t>Detailed Instructions on How to Enroll for Employers</a:t>
            </a:r>
            <a:r>
              <a:rPr lang="en-US" sz="1600" dirty="0"/>
              <a:t/>
            </a:r>
            <a:br>
              <a:rPr lang="en-US" sz="1600" dirty="0"/>
            </a:br>
            <a:r>
              <a:rPr lang="en-US" sz="1600" dirty="0">
                <a:hlinkClick r:id="rId3"/>
              </a:rPr>
              <a:t>marketplace.cms.gov/outreach-and-education/enroll-in-shop.pdf</a:t>
            </a:r>
            <a:r>
              <a:rPr lang="en-US" sz="1600" dirty="0"/>
              <a:t> </a:t>
            </a:r>
          </a:p>
          <a:p>
            <a:r>
              <a:rPr lang="en-US" sz="1600" b="1" dirty="0"/>
              <a:t>How to Enroll in the SHOP Marketplace - Employees</a:t>
            </a:r>
            <a:r>
              <a:rPr lang="en-US" sz="1600" dirty="0"/>
              <a:t/>
            </a:r>
            <a:br>
              <a:rPr lang="en-US" sz="1600" dirty="0"/>
            </a:br>
            <a:r>
              <a:rPr lang="en-US" sz="1600" dirty="0">
                <a:hlinkClick r:id="rId4"/>
              </a:rPr>
              <a:t>marketplace.cms.gov/outreach-and-education/enroll-in-shop-employees-2016.pdf</a:t>
            </a:r>
            <a:r>
              <a:rPr lang="en-US" sz="1600" dirty="0"/>
              <a:t> </a:t>
            </a:r>
          </a:p>
          <a:p>
            <a:r>
              <a:rPr lang="en-US" sz="1600" b="1" dirty="0"/>
              <a:t>Detailed Instructions on How to Enroll for Employees</a:t>
            </a:r>
            <a:r>
              <a:rPr lang="en-US" sz="1600" dirty="0"/>
              <a:t/>
            </a:r>
            <a:br>
              <a:rPr lang="en-US" sz="1600" dirty="0"/>
            </a:br>
            <a:r>
              <a:rPr lang="en-US" sz="1600" dirty="0">
                <a:hlinkClick r:id="rId5"/>
              </a:rPr>
              <a:t>marketplace.cms.gov/outreach-and-education/enroll-in-shop-employees.pdf</a:t>
            </a:r>
            <a:r>
              <a:rPr lang="en-US" sz="1600" dirty="0"/>
              <a:t>  </a:t>
            </a:r>
          </a:p>
          <a:p>
            <a:r>
              <a:rPr lang="en-US" sz="1600" b="1" dirty="0"/>
              <a:t>What Employees Should Know About the SHOP Marketplace </a:t>
            </a:r>
            <a:r>
              <a:rPr lang="en-US" sz="1600" dirty="0">
                <a:hlinkClick r:id="rId6"/>
              </a:rPr>
              <a:t>marketplace.cms.gov/outreach-and-education/employees-should-know-about-shop-2016.pdf</a:t>
            </a:r>
            <a:r>
              <a:rPr lang="en-US" sz="1600" dirty="0"/>
              <a:t> </a:t>
            </a:r>
            <a:endParaRPr lang="en-US" sz="1600" b="1" dirty="0" smtClean="0"/>
          </a:p>
          <a:p>
            <a:r>
              <a:rPr lang="en-US" sz="1600" b="1" dirty="0" smtClean="0"/>
              <a:t>ACA </a:t>
            </a:r>
            <a:r>
              <a:rPr lang="en-US" sz="1600" b="1" dirty="0"/>
              <a:t>Rules, Guidance, Agent and Broker Resource Page</a:t>
            </a:r>
            <a:r>
              <a:rPr lang="en-US" sz="1600" dirty="0"/>
              <a:t/>
            </a:r>
            <a:br>
              <a:rPr lang="en-US" sz="1600" dirty="0"/>
            </a:br>
            <a:r>
              <a:rPr lang="en-US" sz="1600" dirty="0">
                <a:solidFill>
                  <a:srgbClr val="209BDE"/>
                </a:solidFill>
                <a:hlinkClick r:id="rId7"/>
              </a:rPr>
              <a:t>cms.gov\cciio\programs-and-initiatives\health-insurance-marketplaces\a-b-resources.html</a:t>
            </a:r>
            <a:endParaRPr lang="en-US" sz="1600" dirty="0">
              <a:solidFill>
                <a:srgbClr val="209BDE"/>
              </a:solidFill>
            </a:endParaRPr>
          </a:p>
          <a:p>
            <a:r>
              <a:rPr lang="en-US" sz="1600" b="1" dirty="0" smtClean="0"/>
              <a:t>SHOP </a:t>
            </a:r>
            <a:r>
              <a:rPr lang="en-US" sz="1600" b="1" dirty="0"/>
              <a:t>Call Center </a:t>
            </a:r>
            <a:r>
              <a:rPr lang="en-US" sz="1600" dirty="0"/>
              <a:t>1-800-706-7893 (TTY: 711) </a:t>
            </a:r>
            <a:r>
              <a:rPr lang="en-US" sz="1600" dirty="0" smtClean="0"/>
              <a:t>Available </a:t>
            </a:r>
            <a:r>
              <a:rPr lang="en-US" sz="1600" dirty="0"/>
              <a:t>Monday – Friday, 9am – 7pm </a:t>
            </a:r>
            <a:r>
              <a:rPr lang="en-US" sz="1600" dirty="0" smtClean="0"/>
              <a:t>ET</a:t>
            </a:r>
            <a:endParaRPr lang="en-US" sz="1600" dirty="0"/>
          </a:p>
        </p:txBody>
      </p:sp>
    </p:spTree>
    <p:extLst>
      <p:ext uri="{BB962C8B-B14F-4D97-AF65-F5344CB8AC3E}">
        <p14:creationId xmlns:p14="http://schemas.microsoft.com/office/powerpoint/2010/main" val="2062984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587461"/>
            <a:ext cx="9144000" cy="893764"/>
          </a:xfrm>
          <a:solidFill>
            <a:srgbClr val="084A9C">
              <a:alpha val="0"/>
            </a:srgbClr>
          </a:solidFill>
          <a:effectLst>
            <a:outerShdw dist="76200" dir="5640000" algn="tl" rotWithShape="0">
              <a:srgbClr val="FFD004">
                <a:alpha val="0"/>
              </a:srgbClr>
            </a:outerShdw>
          </a:effectLst>
        </p:spPr>
        <p:txBody>
          <a:bodyPr>
            <a:normAutofit/>
          </a:bodyPr>
          <a:lstStyle/>
          <a:p>
            <a:pPr algn="ctr">
              <a:lnSpc>
                <a:spcPct val="100000"/>
              </a:lnSpc>
            </a:pPr>
            <a:r>
              <a:rPr lang="en-US" sz="3200" dirty="0"/>
              <a:t>What is the SHOP Marketplace?</a:t>
            </a:r>
            <a:endParaRPr lang="en-US" sz="3200" b="1" dirty="0"/>
          </a:p>
        </p:txBody>
      </p:sp>
      <p:sp>
        <p:nvSpPr>
          <p:cNvPr id="4" name="Content Placeholder 3"/>
          <p:cNvSpPr>
            <a:spLocks noGrp="1"/>
          </p:cNvSpPr>
          <p:nvPr>
            <p:ph idx="1"/>
          </p:nvPr>
        </p:nvSpPr>
        <p:spPr>
          <a:xfrm>
            <a:off x="124691" y="1352235"/>
            <a:ext cx="8853054" cy="4518486"/>
          </a:xfrm>
        </p:spPr>
        <p:txBody>
          <a:bodyPr numCol="1">
            <a:noAutofit/>
          </a:bodyPr>
          <a:lstStyle/>
          <a:p>
            <a:pPr lvl="0" algn="ctr">
              <a:lnSpc>
                <a:spcPct val="100000"/>
              </a:lnSpc>
              <a:spcBef>
                <a:spcPts val="0"/>
              </a:spcBef>
              <a:buNone/>
            </a:pPr>
            <a:r>
              <a:rPr lang="en-US" sz="2400" b="1" dirty="0">
                <a:solidFill>
                  <a:prstClr val="black"/>
                </a:solidFill>
              </a:rPr>
              <a:t>The </a:t>
            </a:r>
            <a:r>
              <a:rPr lang="en-US" sz="2400" b="1" u="sng" dirty="0">
                <a:solidFill>
                  <a:srgbClr val="209BDE"/>
                </a:solidFill>
              </a:rPr>
              <a:t>S</a:t>
            </a:r>
            <a:r>
              <a:rPr lang="en-US" sz="2400" b="1" dirty="0">
                <a:solidFill>
                  <a:prstClr val="black"/>
                </a:solidFill>
              </a:rPr>
              <a:t>mall Business </a:t>
            </a:r>
            <a:r>
              <a:rPr lang="en-US" sz="2400" b="1" u="sng" dirty="0">
                <a:solidFill>
                  <a:srgbClr val="209BDE"/>
                </a:solidFill>
              </a:rPr>
              <a:t>H</a:t>
            </a:r>
            <a:r>
              <a:rPr lang="en-US" sz="2400" b="1" dirty="0">
                <a:solidFill>
                  <a:prstClr val="black"/>
                </a:solidFill>
              </a:rPr>
              <a:t>ealth </a:t>
            </a:r>
            <a:r>
              <a:rPr lang="en-US" sz="2400" b="1" u="sng" dirty="0">
                <a:solidFill>
                  <a:srgbClr val="209BDE"/>
                </a:solidFill>
              </a:rPr>
              <a:t>O</a:t>
            </a:r>
            <a:r>
              <a:rPr lang="en-US" sz="2400" b="1" dirty="0">
                <a:solidFill>
                  <a:prstClr val="black"/>
                </a:solidFill>
              </a:rPr>
              <a:t>ptions </a:t>
            </a:r>
            <a:r>
              <a:rPr lang="en-US" sz="2400" b="1" u="sng" dirty="0">
                <a:solidFill>
                  <a:srgbClr val="209BDE"/>
                </a:solidFill>
              </a:rPr>
              <a:t>P</a:t>
            </a:r>
            <a:r>
              <a:rPr lang="en-US" sz="2400" b="1" dirty="0">
                <a:solidFill>
                  <a:prstClr val="black"/>
                </a:solidFill>
              </a:rPr>
              <a:t>rogram = </a:t>
            </a:r>
          </a:p>
          <a:p>
            <a:pPr lvl="0" algn="ctr">
              <a:lnSpc>
                <a:spcPct val="100000"/>
              </a:lnSpc>
              <a:spcBef>
                <a:spcPts val="0"/>
              </a:spcBef>
              <a:buNone/>
            </a:pPr>
            <a:r>
              <a:rPr lang="en-US" sz="2400" b="1" dirty="0" smtClean="0"/>
              <a:t>SHOP</a:t>
            </a:r>
            <a:r>
              <a:rPr lang="en-US" sz="2400" b="1" dirty="0" smtClean="0">
                <a:solidFill>
                  <a:srgbClr val="209BDE"/>
                </a:solidFill>
              </a:rPr>
              <a:t> </a:t>
            </a:r>
            <a:r>
              <a:rPr lang="en-US" sz="2400" b="1" dirty="0"/>
              <a:t>Marketplace</a:t>
            </a:r>
          </a:p>
          <a:p>
            <a:pPr lvl="1">
              <a:lnSpc>
                <a:spcPct val="100000"/>
              </a:lnSpc>
              <a:spcBef>
                <a:spcPts val="1200"/>
              </a:spcBef>
              <a:buFont typeface="Arial" charset="0"/>
              <a:buChar char="•"/>
            </a:pPr>
            <a:r>
              <a:rPr lang="en-US" sz="1700" dirty="0" smtClean="0">
                <a:solidFill>
                  <a:prstClr val="black"/>
                </a:solidFill>
              </a:rPr>
              <a:t>Each SHOP Marketplace is a Health </a:t>
            </a:r>
            <a:r>
              <a:rPr lang="en-US" sz="1700" dirty="0">
                <a:solidFill>
                  <a:prstClr val="black"/>
                </a:solidFill>
              </a:rPr>
              <a:t>Insurance </a:t>
            </a:r>
            <a:r>
              <a:rPr lang="en-US" sz="1700" dirty="0" smtClean="0">
                <a:solidFill>
                  <a:prstClr val="black"/>
                </a:solidFill>
              </a:rPr>
              <a:t>Marketplace</a:t>
            </a:r>
            <a:r>
              <a:rPr lang="en-US" sz="1700" baseline="30000" dirty="0" smtClean="0">
                <a:solidFill>
                  <a:prstClr val="black"/>
                </a:solidFill>
              </a:rPr>
              <a:t>SM</a:t>
            </a:r>
            <a:r>
              <a:rPr lang="en-US" sz="1700" dirty="0" smtClean="0">
                <a:solidFill>
                  <a:prstClr val="black"/>
                </a:solidFill>
              </a:rPr>
              <a:t> </a:t>
            </a:r>
            <a:r>
              <a:rPr lang="en-US" sz="1700" dirty="0">
                <a:solidFill>
                  <a:prstClr val="black"/>
                </a:solidFill>
              </a:rPr>
              <a:t>created by the Affordable Care Act (ACA) </a:t>
            </a:r>
          </a:p>
          <a:p>
            <a:pPr lvl="1">
              <a:lnSpc>
                <a:spcPct val="100000"/>
              </a:lnSpc>
              <a:spcBef>
                <a:spcPts val="1200"/>
              </a:spcBef>
              <a:buFont typeface="Arial" charset="0"/>
              <a:buChar char="•"/>
            </a:pPr>
            <a:r>
              <a:rPr lang="en-US" sz="1700" dirty="0">
                <a:solidFill>
                  <a:prstClr val="black"/>
                </a:solidFill>
              </a:rPr>
              <a:t>Offers small </a:t>
            </a:r>
            <a:r>
              <a:rPr lang="en-US" sz="1700" dirty="0" smtClean="0">
                <a:solidFill>
                  <a:prstClr val="black"/>
                </a:solidFill>
              </a:rPr>
              <a:t>employers (generally those </a:t>
            </a:r>
            <a:r>
              <a:rPr lang="en-US" sz="1700" dirty="0" smtClean="0"/>
              <a:t>with 1-50 full-time employees) </a:t>
            </a:r>
            <a:r>
              <a:rPr lang="en-US" sz="1700" dirty="0">
                <a:solidFill>
                  <a:prstClr val="black"/>
                </a:solidFill>
              </a:rPr>
              <a:t>a choice of </a:t>
            </a:r>
            <a:r>
              <a:rPr lang="en-US" sz="1700" dirty="0" smtClean="0">
                <a:solidFill>
                  <a:prstClr val="black"/>
                </a:solidFill>
              </a:rPr>
              <a:t>quality h</a:t>
            </a:r>
            <a:r>
              <a:rPr lang="en-US" sz="1700" dirty="0" smtClean="0"/>
              <a:t>ealth </a:t>
            </a:r>
            <a:r>
              <a:rPr lang="en-US" sz="1700" dirty="0"/>
              <a:t>and dental plans </a:t>
            </a:r>
            <a:r>
              <a:rPr lang="en-US" sz="1700" dirty="0" smtClean="0"/>
              <a:t>provided by private insurance companies</a:t>
            </a:r>
          </a:p>
          <a:p>
            <a:pPr lvl="1">
              <a:lnSpc>
                <a:spcPct val="100000"/>
              </a:lnSpc>
              <a:spcBef>
                <a:spcPts val="1200"/>
              </a:spcBef>
              <a:buFont typeface="Arial" charset="0"/>
              <a:buChar char="•"/>
            </a:pPr>
            <a:r>
              <a:rPr lang="en-US" sz="1700" dirty="0" smtClean="0"/>
              <a:t>States may choose to allow employers with 1-100 full-time employees to participate in the SHOP Marketplace and enroll in small group market coverage</a:t>
            </a:r>
          </a:p>
          <a:p>
            <a:pPr lvl="1">
              <a:lnSpc>
                <a:spcPct val="100000"/>
              </a:lnSpc>
              <a:spcBef>
                <a:spcPts val="1200"/>
              </a:spcBef>
              <a:buFont typeface="Arial" charset="0"/>
              <a:buChar char="•"/>
            </a:pPr>
            <a:r>
              <a:rPr lang="en-US" sz="1700" dirty="0" smtClean="0"/>
              <a:t>Small employers who offer coverage through a SHOP Marketplace may be eligible for the </a:t>
            </a:r>
            <a:r>
              <a:rPr lang="en-US" sz="1700" dirty="0" smtClean="0">
                <a:solidFill>
                  <a:prstClr val="black"/>
                </a:solidFill>
              </a:rPr>
              <a:t>Small </a:t>
            </a:r>
            <a:r>
              <a:rPr lang="en-US" sz="1700" dirty="0">
                <a:solidFill>
                  <a:prstClr val="black"/>
                </a:solidFill>
              </a:rPr>
              <a:t>Business Health Care Tax Credit </a:t>
            </a:r>
            <a:r>
              <a:rPr lang="en-US" sz="1700" dirty="0" smtClean="0"/>
              <a:t>which may be worth up to </a:t>
            </a:r>
            <a:r>
              <a:rPr lang="en-US" sz="1700" dirty="0" smtClean="0">
                <a:solidFill>
                  <a:prstClr val="black"/>
                </a:solidFill>
              </a:rPr>
              <a:t>50</a:t>
            </a:r>
            <a:r>
              <a:rPr lang="en-US" sz="1700" dirty="0">
                <a:solidFill>
                  <a:prstClr val="black"/>
                </a:solidFill>
              </a:rPr>
              <a:t>% of </a:t>
            </a:r>
            <a:r>
              <a:rPr lang="en-US" sz="1700" dirty="0" smtClean="0">
                <a:solidFill>
                  <a:prstClr val="black"/>
                </a:solidFill>
              </a:rPr>
              <a:t>their contributions to premiums (up to 35% for tax-exempt employers) </a:t>
            </a:r>
            <a:endParaRPr lang="en-US" sz="1700" dirty="0">
              <a:solidFill>
                <a:prstClr val="black"/>
              </a:solidFill>
            </a:endParaRPr>
          </a:p>
          <a:p>
            <a:pPr lvl="1">
              <a:lnSpc>
                <a:spcPct val="100000"/>
              </a:lnSpc>
              <a:spcBef>
                <a:spcPts val="1200"/>
              </a:spcBef>
              <a:buFont typeface="Arial" charset="0"/>
              <a:buChar char="•"/>
            </a:pPr>
            <a:r>
              <a:rPr lang="en-US" sz="1700" dirty="0">
                <a:solidFill>
                  <a:prstClr val="black"/>
                </a:solidFill>
              </a:rPr>
              <a:t>Works </a:t>
            </a:r>
            <a:r>
              <a:rPr lang="en-US" sz="1700" dirty="0" smtClean="0">
                <a:solidFill>
                  <a:prstClr val="black"/>
                </a:solidFill>
              </a:rPr>
              <a:t>with health insurance </a:t>
            </a:r>
            <a:r>
              <a:rPr lang="en-US" sz="1700" dirty="0">
                <a:solidFill>
                  <a:prstClr val="black"/>
                </a:solidFill>
              </a:rPr>
              <a:t>reforms to </a:t>
            </a:r>
            <a:r>
              <a:rPr lang="en-US" sz="1700" dirty="0" smtClean="0">
                <a:solidFill>
                  <a:prstClr val="black"/>
                </a:solidFill>
              </a:rPr>
              <a:t>help spur </a:t>
            </a:r>
            <a:r>
              <a:rPr lang="en-US" sz="1700" dirty="0">
                <a:solidFill>
                  <a:prstClr val="black"/>
                </a:solidFill>
              </a:rPr>
              <a:t>competition based on price and quality </a:t>
            </a:r>
          </a:p>
        </p:txBody>
      </p:sp>
      <p:sp>
        <p:nvSpPr>
          <p:cNvPr id="5" name="Slide Number Placeholder 4"/>
          <p:cNvSpPr>
            <a:spLocks noGrp="1"/>
          </p:cNvSpPr>
          <p:nvPr>
            <p:ph type="sldNum" sz="quarter" idx="12"/>
          </p:nvPr>
        </p:nvSpPr>
        <p:spPr>
          <a:xfrm>
            <a:off x="0" y="6356351"/>
            <a:ext cx="9144000" cy="365125"/>
          </a:xfrm>
        </p:spPr>
        <p:txBody>
          <a:bodyPr/>
          <a:lstStyle/>
          <a:p>
            <a:pPr algn="ctr"/>
            <a:fld id="{D7CA87AA-2568-400D-B3BF-28B9A5B3F4FB}" type="slidenum">
              <a:rPr lang="en-US" smtClean="0"/>
              <a:pPr algn="ctr"/>
              <a:t>3</a:t>
            </a:fld>
            <a:endParaRPr lang="en-US" dirty="0"/>
          </a:p>
        </p:txBody>
      </p:sp>
    </p:spTree>
    <p:extLst>
      <p:ext uri="{BB962C8B-B14F-4D97-AF65-F5344CB8AC3E}">
        <p14:creationId xmlns:p14="http://schemas.microsoft.com/office/powerpoint/2010/main" val="12566262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 y="630532"/>
            <a:ext cx="9143998" cy="893764"/>
          </a:xfrm>
          <a:solidFill>
            <a:srgbClr val="084A9C">
              <a:alpha val="0"/>
            </a:srgbClr>
          </a:solidFill>
          <a:effectLst>
            <a:outerShdw dist="76200" dir="5640000" algn="tl" rotWithShape="0">
              <a:srgbClr val="FFD004">
                <a:alpha val="0"/>
              </a:srgbClr>
            </a:outerShdw>
          </a:effectLst>
        </p:spPr>
        <p:txBody>
          <a:bodyPr>
            <a:normAutofit/>
          </a:bodyPr>
          <a:lstStyle/>
          <a:p>
            <a:pPr algn="ctr"/>
            <a:r>
              <a:rPr lang="en-US" sz="3200" dirty="0" smtClean="0"/>
              <a:t>Benefits of the SHOP Marketplace</a:t>
            </a:r>
            <a:endParaRPr lang="en-US" sz="3200" b="1" dirty="0"/>
          </a:p>
        </p:txBody>
      </p:sp>
      <p:sp>
        <p:nvSpPr>
          <p:cNvPr id="16" name="Slide Number Placeholder 4"/>
          <p:cNvSpPr>
            <a:spLocks noGrp="1"/>
          </p:cNvSpPr>
          <p:nvPr>
            <p:ph type="sldNum" sz="quarter" idx="12"/>
          </p:nvPr>
        </p:nvSpPr>
        <p:spPr>
          <a:xfrm>
            <a:off x="1" y="6356351"/>
            <a:ext cx="9143998" cy="365125"/>
          </a:xfrm>
        </p:spPr>
        <p:txBody>
          <a:bodyPr/>
          <a:lstStyle/>
          <a:p>
            <a:pPr algn="ctr"/>
            <a:fld id="{D7CA87AA-2568-400D-B3BF-28B9A5B3F4FB}" type="slidenum">
              <a:rPr lang="en-US" smtClean="0"/>
              <a:pPr algn="ctr"/>
              <a:t>4</a:t>
            </a:fld>
            <a:endParaRPr lang="en-US" dirty="0"/>
          </a:p>
        </p:txBody>
      </p:sp>
      <p:sp>
        <p:nvSpPr>
          <p:cNvPr id="20" name="Content Placeholder 3"/>
          <p:cNvSpPr>
            <a:spLocks noGrp="1"/>
          </p:cNvSpPr>
          <p:nvPr>
            <p:ph idx="1"/>
          </p:nvPr>
        </p:nvSpPr>
        <p:spPr>
          <a:xfrm>
            <a:off x="551478" y="1329071"/>
            <a:ext cx="8240751" cy="4681204"/>
          </a:xfrm>
        </p:spPr>
        <p:txBody>
          <a:bodyPr numCol="1">
            <a:noAutofit/>
          </a:bodyPr>
          <a:lstStyle/>
          <a:p>
            <a:pPr>
              <a:lnSpc>
                <a:spcPct val="100000"/>
              </a:lnSpc>
              <a:spcBef>
                <a:spcPts val="0"/>
              </a:spcBef>
              <a:buFont typeface="Arial" charset="0"/>
              <a:buChar char="•"/>
            </a:pPr>
            <a:r>
              <a:rPr lang="en-US" sz="2300" b="1" dirty="0" smtClean="0">
                <a:solidFill>
                  <a:prstClr val="black"/>
                </a:solidFill>
              </a:rPr>
              <a:t>Convenience and choice:</a:t>
            </a:r>
            <a:endParaRPr lang="en-US" sz="2300" dirty="0">
              <a:solidFill>
                <a:prstClr val="black"/>
              </a:solidFill>
            </a:endParaRPr>
          </a:p>
          <a:p>
            <a:pPr lvl="1">
              <a:lnSpc>
                <a:spcPct val="100000"/>
              </a:lnSpc>
              <a:spcBef>
                <a:spcPts val="0"/>
              </a:spcBef>
              <a:buFont typeface="Arial" charset="0"/>
              <a:buChar char="•"/>
            </a:pPr>
            <a:r>
              <a:rPr lang="en-US" sz="1500" dirty="0" smtClean="0">
                <a:solidFill>
                  <a:prstClr val="black"/>
                </a:solidFill>
              </a:rPr>
              <a:t>Complete a new group enrollment </a:t>
            </a:r>
            <a:r>
              <a:rPr lang="en-US" sz="1500" dirty="0">
                <a:solidFill>
                  <a:prstClr val="black"/>
                </a:solidFill>
              </a:rPr>
              <a:t>at any point during the </a:t>
            </a:r>
            <a:r>
              <a:rPr lang="en-US" sz="1500" dirty="0" smtClean="0">
                <a:solidFill>
                  <a:prstClr val="black"/>
                </a:solidFill>
              </a:rPr>
              <a:t>year </a:t>
            </a:r>
          </a:p>
          <a:p>
            <a:pPr lvl="1">
              <a:lnSpc>
                <a:spcPct val="100000"/>
              </a:lnSpc>
              <a:spcBef>
                <a:spcPts val="0"/>
              </a:spcBef>
              <a:buFont typeface="Arial" charset="0"/>
              <a:buChar char="•"/>
            </a:pPr>
            <a:r>
              <a:rPr lang="en-US" sz="1500" dirty="0" smtClean="0">
                <a:solidFill>
                  <a:prstClr val="black"/>
                </a:solidFill>
              </a:rPr>
              <a:t>Browse, </a:t>
            </a:r>
            <a:r>
              <a:rPr lang="en-US" sz="1500" dirty="0">
                <a:solidFill>
                  <a:prstClr val="black"/>
                </a:solidFill>
              </a:rPr>
              <a:t>c</a:t>
            </a:r>
            <a:r>
              <a:rPr lang="en-US" sz="1500" dirty="0" smtClean="0">
                <a:solidFill>
                  <a:prstClr val="black"/>
                </a:solidFill>
              </a:rPr>
              <a:t>ompare</a:t>
            </a:r>
            <a:r>
              <a:rPr lang="en-US" sz="1500" dirty="0">
                <a:solidFill>
                  <a:prstClr val="black"/>
                </a:solidFill>
              </a:rPr>
              <a:t>, apply, and enroll in SHOP Marketplace health and dental </a:t>
            </a:r>
            <a:r>
              <a:rPr lang="en-US" sz="1500" dirty="0" smtClean="0">
                <a:solidFill>
                  <a:prstClr val="black"/>
                </a:solidFill>
              </a:rPr>
              <a:t>plans</a:t>
            </a:r>
            <a:r>
              <a:rPr lang="en-US" sz="1500" dirty="0">
                <a:solidFill>
                  <a:prstClr val="black"/>
                </a:solidFill>
              </a:rPr>
              <a:t> </a:t>
            </a:r>
            <a:r>
              <a:rPr lang="en-US" sz="1500" dirty="0" smtClean="0">
                <a:solidFill>
                  <a:prstClr val="black"/>
                </a:solidFill>
              </a:rPr>
              <a:t>on HealthCare.gov	</a:t>
            </a:r>
          </a:p>
          <a:p>
            <a:pPr lvl="1">
              <a:lnSpc>
                <a:spcPct val="100000"/>
              </a:lnSpc>
              <a:spcBef>
                <a:spcPts val="0"/>
              </a:spcBef>
              <a:buFont typeface="Arial" charset="0"/>
              <a:buChar char="•"/>
            </a:pPr>
            <a:r>
              <a:rPr lang="en-US" sz="1500" dirty="0" smtClean="0">
                <a:solidFill>
                  <a:prstClr val="black"/>
                </a:solidFill>
              </a:rPr>
              <a:t>Offer </a:t>
            </a:r>
            <a:r>
              <a:rPr lang="en-US" sz="1500" dirty="0">
                <a:solidFill>
                  <a:prstClr val="black"/>
                </a:solidFill>
              </a:rPr>
              <a:t>one or multiple plans </a:t>
            </a:r>
            <a:endParaRPr lang="en-US" sz="1500" dirty="0" smtClean="0">
              <a:solidFill>
                <a:prstClr val="black"/>
              </a:solidFill>
            </a:endParaRPr>
          </a:p>
          <a:p>
            <a:pPr lvl="1">
              <a:lnSpc>
                <a:spcPct val="100000"/>
              </a:lnSpc>
              <a:spcBef>
                <a:spcPts val="0"/>
              </a:spcBef>
              <a:buFont typeface="Arial" charset="0"/>
              <a:buChar char="•"/>
            </a:pPr>
            <a:r>
              <a:rPr lang="en-US" sz="1500" dirty="0" smtClean="0"/>
              <a:t>Receive one bill and make one premium payment a month, per state</a:t>
            </a:r>
          </a:p>
          <a:p>
            <a:pPr lvl="1">
              <a:lnSpc>
                <a:spcPct val="100000"/>
              </a:lnSpc>
              <a:spcBef>
                <a:spcPts val="0"/>
              </a:spcBef>
              <a:buFont typeface="Arial" charset="0"/>
              <a:buChar char="•"/>
            </a:pPr>
            <a:r>
              <a:rPr lang="en-US" sz="1500" dirty="0" smtClean="0"/>
              <a:t>Renew coverage online, on your own or with an agent or broker</a:t>
            </a:r>
            <a:endParaRPr lang="en-US" sz="1500" strike="sngStrike" dirty="0" smtClean="0">
              <a:solidFill>
                <a:srgbClr val="FF0000"/>
              </a:solidFill>
            </a:endParaRPr>
          </a:p>
          <a:p>
            <a:pPr>
              <a:lnSpc>
                <a:spcPct val="100000"/>
              </a:lnSpc>
              <a:spcBef>
                <a:spcPts val="0"/>
              </a:spcBef>
              <a:buFont typeface="Arial" charset="0"/>
              <a:buChar char="•"/>
            </a:pPr>
            <a:r>
              <a:rPr lang="en-US" sz="2300" b="1" dirty="0" smtClean="0">
                <a:solidFill>
                  <a:prstClr val="black"/>
                </a:solidFill>
              </a:rPr>
              <a:t>Control over spending:</a:t>
            </a:r>
            <a:endParaRPr lang="en-US" sz="2300" dirty="0" smtClean="0">
              <a:solidFill>
                <a:prstClr val="black"/>
              </a:solidFill>
            </a:endParaRPr>
          </a:p>
          <a:p>
            <a:pPr lvl="1">
              <a:lnSpc>
                <a:spcPct val="100000"/>
              </a:lnSpc>
              <a:spcBef>
                <a:spcPts val="0"/>
              </a:spcBef>
              <a:buFont typeface="Arial" charset="0"/>
              <a:buChar char="•"/>
            </a:pPr>
            <a:r>
              <a:rPr lang="en-US" sz="1500" dirty="0" smtClean="0">
                <a:solidFill>
                  <a:prstClr val="black"/>
                </a:solidFill>
              </a:rPr>
              <a:t>Employers decide </a:t>
            </a:r>
            <a:r>
              <a:rPr lang="en-US" sz="1500" dirty="0">
                <a:solidFill>
                  <a:prstClr val="black"/>
                </a:solidFill>
              </a:rPr>
              <a:t>which </a:t>
            </a:r>
            <a:r>
              <a:rPr lang="en-US" sz="1500" dirty="0" smtClean="0">
                <a:solidFill>
                  <a:prstClr val="black"/>
                </a:solidFill>
              </a:rPr>
              <a:t>plan(s</a:t>
            </a:r>
            <a:r>
              <a:rPr lang="en-US" sz="1500" dirty="0">
                <a:solidFill>
                  <a:prstClr val="black"/>
                </a:solidFill>
              </a:rPr>
              <a:t>) to </a:t>
            </a:r>
            <a:r>
              <a:rPr lang="en-US" sz="1500" dirty="0" smtClean="0">
                <a:solidFill>
                  <a:prstClr val="black"/>
                </a:solidFill>
              </a:rPr>
              <a:t>offer qualified employees </a:t>
            </a:r>
            <a:r>
              <a:rPr lang="en-US" sz="1500" dirty="0">
                <a:solidFill>
                  <a:prstClr val="black"/>
                </a:solidFill>
              </a:rPr>
              <a:t>and how much they want to contribute </a:t>
            </a:r>
            <a:r>
              <a:rPr lang="en-US" sz="1500" dirty="0" smtClean="0">
                <a:solidFill>
                  <a:prstClr val="black"/>
                </a:solidFill>
              </a:rPr>
              <a:t>to health </a:t>
            </a:r>
            <a:r>
              <a:rPr lang="en-US" sz="1500" dirty="0">
                <a:solidFill>
                  <a:prstClr val="black"/>
                </a:solidFill>
              </a:rPr>
              <a:t>and dental insurance </a:t>
            </a:r>
            <a:r>
              <a:rPr lang="en-US" sz="1500" dirty="0" smtClean="0">
                <a:solidFill>
                  <a:prstClr val="black"/>
                </a:solidFill>
              </a:rPr>
              <a:t>premiums</a:t>
            </a:r>
            <a:endParaRPr lang="en-US" sz="1500" dirty="0">
              <a:solidFill>
                <a:prstClr val="black"/>
              </a:solidFill>
            </a:endParaRPr>
          </a:p>
          <a:p>
            <a:pPr>
              <a:lnSpc>
                <a:spcPct val="100000"/>
              </a:lnSpc>
              <a:spcBef>
                <a:spcPts val="0"/>
              </a:spcBef>
              <a:buFont typeface="Arial" charset="0"/>
              <a:buChar char="•"/>
            </a:pPr>
            <a:r>
              <a:rPr lang="en-US" sz="2300" b="1" dirty="0">
                <a:solidFill>
                  <a:prstClr val="black"/>
                </a:solidFill>
              </a:rPr>
              <a:t>Access to tax </a:t>
            </a:r>
            <a:r>
              <a:rPr lang="en-US" sz="2300" b="1" dirty="0" smtClean="0">
                <a:solidFill>
                  <a:prstClr val="black"/>
                </a:solidFill>
              </a:rPr>
              <a:t>credits:</a:t>
            </a:r>
            <a:endParaRPr lang="en-US" sz="2300" dirty="0">
              <a:solidFill>
                <a:prstClr val="black"/>
              </a:solidFill>
            </a:endParaRPr>
          </a:p>
          <a:p>
            <a:pPr lvl="1">
              <a:lnSpc>
                <a:spcPct val="100000"/>
              </a:lnSpc>
              <a:spcBef>
                <a:spcPts val="0"/>
              </a:spcBef>
              <a:buFont typeface="Arial" charset="0"/>
              <a:buChar char="•"/>
            </a:pPr>
            <a:r>
              <a:rPr lang="en-US" sz="1500" dirty="0" smtClean="0">
                <a:solidFill>
                  <a:prstClr val="black"/>
                </a:solidFill>
              </a:rPr>
              <a:t>When you offer and purchase coverage through the SHOP </a:t>
            </a:r>
            <a:r>
              <a:rPr lang="en-US" sz="1500" dirty="0" smtClean="0"/>
              <a:t>M</a:t>
            </a:r>
            <a:r>
              <a:rPr lang="en-US" sz="1500" dirty="0" smtClean="0">
                <a:solidFill>
                  <a:prstClr val="black"/>
                </a:solidFill>
              </a:rPr>
              <a:t>arketplace, you may be eligible for a tax credit worth up to 50% of your contributions to premiums (35% for tax exempt employers)</a:t>
            </a:r>
            <a:endParaRPr lang="en-US" sz="1500" dirty="0">
              <a:solidFill>
                <a:prstClr val="black"/>
              </a:solidFill>
            </a:endParaRPr>
          </a:p>
          <a:p>
            <a:pPr>
              <a:lnSpc>
                <a:spcPct val="100000"/>
              </a:lnSpc>
              <a:spcBef>
                <a:spcPts val="0"/>
              </a:spcBef>
              <a:buFont typeface="Arial" charset="0"/>
              <a:buChar char="•"/>
            </a:pPr>
            <a:r>
              <a:rPr lang="en-US" sz="2300" b="1" dirty="0">
                <a:solidFill>
                  <a:prstClr val="black"/>
                </a:solidFill>
              </a:rPr>
              <a:t>Many ways to get </a:t>
            </a:r>
            <a:r>
              <a:rPr lang="en-US" sz="2300" b="1" dirty="0" smtClean="0">
                <a:solidFill>
                  <a:prstClr val="black"/>
                </a:solidFill>
              </a:rPr>
              <a:t>help:</a:t>
            </a:r>
            <a:endParaRPr lang="en-US" sz="2300" dirty="0">
              <a:solidFill>
                <a:prstClr val="black"/>
              </a:solidFill>
            </a:endParaRPr>
          </a:p>
          <a:p>
            <a:pPr lvl="1">
              <a:lnSpc>
                <a:spcPct val="100000"/>
              </a:lnSpc>
              <a:spcBef>
                <a:spcPts val="0"/>
              </a:spcBef>
              <a:buFont typeface="Arial" charset="0"/>
              <a:buChar char="•"/>
            </a:pPr>
            <a:r>
              <a:rPr lang="en-US" sz="1500" dirty="0" smtClean="0">
                <a:solidFill>
                  <a:prstClr val="black"/>
                </a:solidFill>
              </a:rPr>
              <a:t>Information </a:t>
            </a:r>
            <a:r>
              <a:rPr lang="en-US" sz="1500" dirty="0">
                <a:solidFill>
                  <a:prstClr val="black"/>
                </a:solidFill>
              </a:rPr>
              <a:t>and assistance </a:t>
            </a:r>
            <a:r>
              <a:rPr lang="en-US" sz="1500" dirty="0" smtClean="0">
                <a:solidFill>
                  <a:prstClr val="black"/>
                </a:solidFill>
              </a:rPr>
              <a:t>are </a:t>
            </a:r>
            <a:r>
              <a:rPr lang="en-US" sz="1500" dirty="0">
                <a:solidFill>
                  <a:prstClr val="black"/>
                </a:solidFill>
              </a:rPr>
              <a:t>available </a:t>
            </a:r>
            <a:r>
              <a:rPr lang="en-US" sz="1500" dirty="0" smtClean="0">
                <a:solidFill>
                  <a:prstClr val="black"/>
                </a:solidFill>
              </a:rPr>
              <a:t>through HealthCare.gov</a:t>
            </a:r>
            <a:r>
              <a:rPr lang="en-US" sz="1500" dirty="0">
                <a:solidFill>
                  <a:prstClr val="black"/>
                </a:solidFill>
              </a:rPr>
              <a:t>, </a:t>
            </a:r>
            <a:r>
              <a:rPr lang="en-US" sz="1500" dirty="0" smtClean="0">
                <a:solidFill>
                  <a:prstClr val="black"/>
                </a:solidFill>
              </a:rPr>
              <a:t>the SHOP </a:t>
            </a:r>
            <a:r>
              <a:rPr lang="en-US" sz="1500" dirty="0">
                <a:solidFill>
                  <a:prstClr val="black"/>
                </a:solidFill>
              </a:rPr>
              <a:t>Call Center</a:t>
            </a:r>
            <a:r>
              <a:rPr lang="en-US" sz="1500" dirty="0" smtClean="0">
                <a:solidFill>
                  <a:prstClr val="black"/>
                </a:solidFill>
              </a:rPr>
              <a:t>, SHOP Marketplace registered agents and brokers</a:t>
            </a:r>
            <a:r>
              <a:rPr lang="en-US" sz="1500" dirty="0" smtClean="0"/>
              <a:t> </a:t>
            </a:r>
            <a:r>
              <a:rPr lang="en-US" sz="1500" dirty="0" smtClean="0">
                <a:solidFill>
                  <a:prstClr val="black"/>
                </a:solidFill>
              </a:rPr>
              <a:t>and through navigators</a:t>
            </a:r>
            <a:r>
              <a:rPr lang="en-US" sz="2200" dirty="0">
                <a:solidFill>
                  <a:schemeClr val="bg1"/>
                </a:solidFill>
              </a:rPr>
              <a:t/>
            </a:r>
            <a:br>
              <a:rPr lang="en-US" sz="2200" dirty="0">
                <a:solidFill>
                  <a:schemeClr val="bg1"/>
                </a:solidFill>
              </a:rPr>
            </a:br>
            <a:endParaRPr lang="en-US" b="1" dirty="0"/>
          </a:p>
          <a:p>
            <a:pPr lvl="2">
              <a:lnSpc>
                <a:spcPct val="100000"/>
              </a:lnSpc>
              <a:spcBef>
                <a:spcPts val="1200"/>
              </a:spcBef>
              <a:buFont typeface="Arial" charset="0"/>
              <a:buChar char="•"/>
            </a:pPr>
            <a:endParaRPr lang="en-US" sz="1900" dirty="0">
              <a:solidFill>
                <a:prstClr val="black"/>
              </a:solidFill>
            </a:endParaRPr>
          </a:p>
        </p:txBody>
      </p:sp>
    </p:spTree>
    <p:extLst>
      <p:ext uri="{BB962C8B-B14F-4D97-AF65-F5344CB8AC3E}">
        <p14:creationId xmlns:p14="http://schemas.microsoft.com/office/powerpoint/2010/main" val="39376920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807435"/>
            <a:ext cx="9143999" cy="893764"/>
          </a:xfrm>
        </p:spPr>
        <p:txBody>
          <a:bodyPr tIns="91440" bIns="91440">
            <a:noAutofit/>
          </a:bodyPr>
          <a:lstStyle/>
          <a:p>
            <a:pPr algn="ctr"/>
            <a:r>
              <a:rPr lang="en-US" sz="3200" dirty="0" smtClean="0">
                <a:solidFill>
                  <a:srgbClr val="02354C"/>
                </a:solidFill>
              </a:rPr>
              <a:t>Which Employers can Participate in </a:t>
            </a:r>
            <a:br>
              <a:rPr lang="en-US" sz="3200" dirty="0" smtClean="0">
                <a:solidFill>
                  <a:srgbClr val="02354C"/>
                </a:solidFill>
              </a:rPr>
            </a:br>
            <a:r>
              <a:rPr lang="en-US" sz="3200" dirty="0" smtClean="0">
                <a:solidFill>
                  <a:srgbClr val="02354C"/>
                </a:solidFill>
              </a:rPr>
              <a:t>a SHOP Marketplace?</a:t>
            </a:r>
            <a:endParaRPr lang="en-US" sz="3200" dirty="0">
              <a:solidFill>
                <a:srgbClr val="02354C"/>
              </a:solidFill>
            </a:endParaRPr>
          </a:p>
        </p:txBody>
      </p:sp>
      <p:sp>
        <p:nvSpPr>
          <p:cNvPr id="7" name="Slide Number Placeholder 4"/>
          <p:cNvSpPr>
            <a:spLocks noGrp="1"/>
          </p:cNvSpPr>
          <p:nvPr>
            <p:ph type="sldNum" sz="quarter" idx="12"/>
          </p:nvPr>
        </p:nvSpPr>
        <p:spPr>
          <a:xfrm>
            <a:off x="0" y="6356351"/>
            <a:ext cx="9144000" cy="365125"/>
          </a:xfrm>
        </p:spPr>
        <p:txBody>
          <a:bodyPr/>
          <a:lstStyle/>
          <a:p>
            <a:pPr algn="ctr"/>
            <a:fld id="{D7CA87AA-2568-400D-B3BF-28B9A5B3F4FB}" type="slidenum">
              <a:rPr lang="en-US" smtClean="0"/>
              <a:pPr algn="ctr"/>
              <a:t>5</a:t>
            </a:fld>
            <a:endParaRPr lang="en-US" dirty="0"/>
          </a:p>
        </p:txBody>
      </p:sp>
      <p:sp>
        <p:nvSpPr>
          <p:cNvPr id="3" name="Content Placeholder 2"/>
          <p:cNvSpPr>
            <a:spLocks noGrp="1"/>
          </p:cNvSpPr>
          <p:nvPr>
            <p:ph idx="1"/>
          </p:nvPr>
        </p:nvSpPr>
        <p:spPr>
          <a:xfrm>
            <a:off x="193964" y="1685489"/>
            <a:ext cx="8797635" cy="4840002"/>
          </a:xfrm>
        </p:spPr>
        <p:txBody>
          <a:bodyPr>
            <a:noAutofit/>
          </a:bodyPr>
          <a:lstStyle/>
          <a:p>
            <a:pPr marL="0" indent="0">
              <a:lnSpc>
                <a:spcPct val="100000"/>
              </a:lnSpc>
              <a:spcBef>
                <a:spcPts val="0"/>
              </a:spcBef>
              <a:buNone/>
            </a:pPr>
            <a:r>
              <a:rPr lang="en-US" sz="1600" b="1" dirty="0" smtClean="0"/>
              <a:t>To be eligible to purchase coverage in the SHOP Marketplace, employers </a:t>
            </a:r>
            <a:r>
              <a:rPr lang="en-US" sz="1600" b="1" dirty="0" smtClean="0">
                <a:solidFill>
                  <a:prstClr val="black"/>
                </a:solidFill>
              </a:rPr>
              <a:t>must:</a:t>
            </a:r>
          </a:p>
          <a:p>
            <a:pPr>
              <a:lnSpc>
                <a:spcPct val="100000"/>
              </a:lnSpc>
              <a:spcBef>
                <a:spcPct val="20000"/>
              </a:spcBef>
            </a:pPr>
            <a:endParaRPr lang="en-US" sz="1600" b="1" dirty="0">
              <a:solidFill>
                <a:prstClr val="black"/>
              </a:solidFill>
            </a:endParaRPr>
          </a:p>
          <a:p>
            <a:pPr>
              <a:lnSpc>
                <a:spcPct val="100000"/>
              </a:lnSpc>
              <a:spcBef>
                <a:spcPct val="20000"/>
              </a:spcBef>
            </a:pPr>
            <a:endParaRPr lang="en-US" sz="1600" b="1" dirty="0" smtClean="0">
              <a:solidFill>
                <a:prstClr val="black"/>
              </a:solidFill>
            </a:endParaRPr>
          </a:p>
          <a:p>
            <a:pPr>
              <a:lnSpc>
                <a:spcPct val="100000"/>
              </a:lnSpc>
              <a:spcBef>
                <a:spcPct val="20000"/>
              </a:spcBef>
            </a:pPr>
            <a:endParaRPr lang="en-US" sz="1600" b="1" dirty="0">
              <a:solidFill>
                <a:prstClr val="black"/>
              </a:solidFill>
            </a:endParaRPr>
          </a:p>
          <a:p>
            <a:pPr>
              <a:lnSpc>
                <a:spcPct val="100000"/>
              </a:lnSpc>
              <a:spcBef>
                <a:spcPct val="20000"/>
              </a:spcBef>
            </a:pPr>
            <a:endParaRPr lang="en-US" sz="1600" b="1" dirty="0" smtClean="0">
              <a:solidFill>
                <a:prstClr val="black"/>
              </a:solidFill>
            </a:endParaRPr>
          </a:p>
          <a:p>
            <a:pPr>
              <a:lnSpc>
                <a:spcPct val="100000"/>
              </a:lnSpc>
              <a:spcBef>
                <a:spcPct val="20000"/>
              </a:spcBef>
            </a:pPr>
            <a:endParaRPr lang="en-US" sz="1600" b="1" dirty="0">
              <a:solidFill>
                <a:prstClr val="black"/>
              </a:solidFill>
            </a:endParaRPr>
          </a:p>
          <a:p>
            <a:pPr>
              <a:lnSpc>
                <a:spcPct val="100000"/>
              </a:lnSpc>
              <a:spcBef>
                <a:spcPct val="20000"/>
              </a:spcBef>
            </a:pPr>
            <a:endParaRPr lang="en-US" sz="1600" b="1" dirty="0" smtClean="0">
              <a:solidFill>
                <a:prstClr val="black"/>
              </a:solidFill>
            </a:endParaRPr>
          </a:p>
          <a:p>
            <a:pPr>
              <a:lnSpc>
                <a:spcPct val="100000"/>
              </a:lnSpc>
              <a:spcBef>
                <a:spcPct val="20000"/>
              </a:spcBef>
            </a:pPr>
            <a:endParaRPr lang="en-US" sz="1600" b="1" dirty="0">
              <a:solidFill>
                <a:prstClr val="black"/>
              </a:solidFill>
            </a:endParaRPr>
          </a:p>
          <a:p>
            <a:pPr>
              <a:lnSpc>
                <a:spcPct val="100000"/>
              </a:lnSpc>
              <a:spcBef>
                <a:spcPct val="20000"/>
              </a:spcBef>
            </a:pPr>
            <a:endParaRPr lang="en-US" sz="1600" b="1" dirty="0" smtClean="0">
              <a:solidFill>
                <a:prstClr val="black"/>
              </a:solidFill>
            </a:endParaRPr>
          </a:p>
          <a:p>
            <a:pPr>
              <a:lnSpc>
                <a:spcPct val="100000"/>
              </a:lnSpc>
              <a:spcBef>
                <a:spcPct val="20000"/>
              </a:spcBef>
            </a:pPr>
            <a:endParaRPr lang="en-US" sz="1600" b="1" dirty="0">
              <a:solidFill>
                <a:prstClr val="black"/>
              </a:solidFill>
            </a:endParaRPr>
          </a:p>
          <a:p>
            <a:pPr marL="228600" lvl="1">
              <a:lnSpc>
                <a:spcPct val="100000"/>
              </a:lnSpc>
              <a:spcBef>
                <a:spcPct val="20000"/>
              </a:spcBef>
            </a:pPr>
            <a:endParaRPr lang="en-US" sz="1600" b="1" dirty="0" smtClean="0">
              <a:solidFill>
                <a:prstClr val="black"/>
              </a:solidFill>
            </a:endParaRPr>
          </a:p>
          <a:p>
            <a:pPr marL="0" lvl="1" indent="0">
              <a:lnSpc>
                <a:spcPct val="100000"/>
              </a:lnSpc>
              <a:spcBef>
                <a:spcPts val="0"/>
              </a:spcBef>
              <a:buNone/>
            </a:pPr>
            <a:endParaRPr lang="en-US" sz="1600" dirty="0" smtClean="0"/>
          </a:p>
          <a:p>
            <a:pPr marL="0" lvl="1" indent="0">
              <a:lnSpc>
                <a:spcPct val="100000"/>
              </a:lnSpc>
              <a:spcBef>
                <a:spcPts val="0"/>
              </a:spcBef>
              <a:buNone/>
            </a:pPr>
            <a:endParaRPr lang="en-US" sz="1600" dirty="0"/>
          </a:p>
          <a:p>
            <a:pPr marL="0" lvl="1" indent="0" algn="ctr">
              <a:lnSpc>
                <a:spcPct val="100000"/>
              </a:lnSpc>
              <a:spcBef>
                <a:spcPts val="1200"/>
              </a:spcBef>
              <a:buNone/>
            </a:pPr>
            <a:r>
              <a:rPr lang="en-US" sz="1400" dirty="0" smtClean="0"/>
              <a:t>Are you eligible to participate? Use</a:t>
            </a:r>
            <a:r>
              <a:rPr lang="en-US" sz="1400" dirty="0" smtClean="0">
                <a:solidFill>
                  <a:prstClr val="black"/>
                </a:solidFill>
              </a:rPr>
              <a:t> the </a:t>
            </a:r>
            <a:r>
              <a:rPr lang="en-US" sz="1400" b="1" dirty="0" smtClean="0">
                <a:solidFill>
                  <a:prstClr val="black"/>
                </a:solidFill>
              </a:rPr>
              <a:t>SHOP FTE Calculator </a:t>
            </a:r>
            <a:r>
              <a:rPr lang="en-US" sz="1400" dirty="0" smtClean="0"/>
              <a:t>on HealthCare.gov to count full-time employees and full-time equivalent employees: </a:t>
            </a:r>
            <a:r>
              <a:rPr lang="en-US" sz="1400" b="1" dirty="0" smtClean="0">
                <a:hlinkClick r:id="rId11"/>
              </a:rPr>
              <a:t>https://www.healthcare.gov/shop-calculators-fte/</a:t>
            </a:r>
            <a:r>
              <a:rPr lang="en-US" sz="1400" b="1" dirty="0" smtClean="0"/>
              <a:t> </a:t>
            </a:r>
          </a:p>
        </p:txBody>
      </p:sp>
      <p:grpSp>
        <p:nvGrpSpPr>
          <p:cNvPr id="4" name="Group 3"/>
          <p:cNvGrpSpPr/>
          <p:nvPr/>
        </p:nvGrpSpPr>
        <p:grpSpPr>
          <a:xfrm>
            <a:off x="964881" y="2086239"/>
            <a:ext cx="6554459" cy="3285460"/>
            <a:chOff x="1018436" y="3011374"/>
            <a:chExt cx="6554459" cy="2600958"/>
          </a:xfrm>
        </p:grpSpPr>
        <p:sp>
          <p:nvSpPr>
            <p:cNvPr id="6" name="Pentagon 5"/>
            <p:cNvSpPr/>
            <p:nvPr>
              <p:custDataLst>
                <p:tags r:id="rId1"/>
              </p:custDataLst>
            </p:nvPr>
          </p:nvSpPr>
          <p:spPr>
            <a:xfrm rot="10800000" flipV="1">
              <a:off x="1291815" y="3026483"/>
              <a:ext cx="6251034" cy="495102"/>
            </a:xfrm>
            <a:prstGeom prst="homePlate">
              <a:avLst/>
            </a:prstGeom>
            <a:solidFill>
              <a:srgbClr val="209BDE"/>
            </a:solidFill>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332308" anchor="ctr" anchorCtr="0"/>
            <a:lstStyle/>
            <a:p>
              <a:pPr lvl="0"/>
              <a:r>
                <a:rPr lang="en-US" sz="1600" dirty="0" smtClean="0">
                  <a:solidFill>
                    <a:prstClr val="white"/>
                  </a:solidFill>
                  <a:latin typeface="Arial" panose="020B0604020202020204" pitchFamily="34" charset="0"/>
                  <a:cs typeface="Arial" panose="020B0604020202020204" pitchFamily="34" charset="0"/>
                </a:rPr>
                <a:t>Be a “small employer” (generally, a small employer has 1-50 employees)</a:t>
              </a:r>
              <a:endParaRPr lang="en-US" sz="1200" i="1" dirty="0">
                <a:solidFill>
                  <a:prstClr val="white"/>
                </a:solidFill>
                <a:latin typeface="Arial" panose="020B0604020202020204" pitchFamily="34" charset="0"/>
                <a:cs typeface="Arial" panose="020B0604020202020204" pitchFamily="34" charset="0"/>
              </a:endParaRPr>
            </a:p>
          </p:txBody>
        </p:sp>
        <p:grpSp>
          <p:nvGrpSpPr>
            <p:cNvPr id="2" name="Group 1"/>
            <p:cNvGrpSpPr/>
            <p:nvPr/>
          </p:nvGrpSpPr>
          <p:grpSpPr>
            <a:xfrm>
              <a:off x="1018436" y="3011374"/>
              <a:ext cx="6554459" cy="2600958"/>
              <a:chOff x="1018436" y="3000223"/>
              <a:chExt cx="6554459" cy="2600958"/>
            </a:xfrm>
          </p:grpSpPr>
          <p:sp>
            <p:nvSpPr>
              <p:cNvPr id="8" name="Pentagon 7"/>
              <p:cNvSpPr/>
              <p:nvPr>
                <p:custDataLst>
                  <p:tags r:id="rId2"/>
                </p:custDataLst>
              </p:nvPr>
            </p:nvSpPr>
            <p:spPr>
              <a:xfrm rot="10800000" flipV="1">
                <a:off x="1299559" y="3729868"/>
                <a:ext cx="6251034" cy="482606"/>
              </a:xfrm>
              <a:prstGeom prst="homePlate">
                <a:avLst/>
              </a:prstGeom>
              <a:solidFill>
                <a:srgbClr val="209BDE"/>
              </a:solidFill>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332308" anchor="ctr" anchorCtr="0"/>
              <a:lstStyle/>
              <a:p>
                <a:r>
                  <a:rPr lang="en-US" sz="1600" dirty="0" smtClean="0">
                    <a:solidFill>
                      <a:schemeClr val="bg1"/>
                    </a:solidFill>
                    <a:latin typeface="Arial" panose="020B0604020202020204" pitchFamily="34" charset="0"/>
                    <a:cs typeface="Arial" panose="020B0604020202020204" pitchFamily="34" charset="0"/>
                  </a:rPr>
                  <a:t>Offer coverage to all full-time employees (those working 30 or more hours per week, on average)</a:t>
                </a:r>
                <a:endParaRPr lang="en-US" sz="1200" i="1" dirty="0">
                  <a:solidFill>
                    <a:schemeClr val="bg1"/>
                  </a:solidFill>
                  <a:latin typeface="Arial" panose="020B0604020202020204" pitchFamily="34" charset="0"/>
                  <a:cs typeface="Arial" panose="020B0604020202020204" pitchFamily="34" charset="0"/>
                </a:endParaRPr>
              </a:p>
            </p:txBody>
          </p:sp>
          <p:sp>
            <p:nvSpPr>
              <p:cNvPr id="9" name="Pentagon 8"/>
              <p:cNvSpPr/>
              <p:nvPr>
                <p:custDataLst>
                  <p:tags r:id="rId3"/>
                </p:custDataLst>
              </p:nvPr>
            </p:nvSpPr>
            <p:spPr>
              <a:xfrm rot="10800000" flipV="1">
                <a:off x="1321861" y="4407168"/>
                <a:ext cx="6251034" cy="520301"/>
              </a:xfrm>
              <a:prstGeom prst="homePlate">
                <a:avLst/>
              </a:prstGeom>
              <a:solidFill>
                <a:srgbClr val="209BDE"/>
              </a:solidFill>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332308" anchor="ctr" anchorCtr="0"/>
              <a:lstStyle/>
              <a:p>
                <a:r>
                  <a:rPr lang="en-US" sz="1600" dirty="0">
                    <a:solidFill>
                      <a:schemeClr val="bg1"/>
                    </a:solidFill>
                    <a:latin typeface="Arial" panose="020B0604020202020204" pitchFamily="34" charset="0"/>
                    <a:cs typeface="Arial" panose="020B0604020202020204" pitchFamily="34" charset="0"/>
                  </a:rPr>
                  <a:t>Have at least one </a:t>
                </a:r>
                <a:r>
                  <a:rPr lang="en-US" sz="1600" dirty="0" smtClean="0">
                    <a:solidFill>
                      <a:schemeClr val="bg1"/>
                    </a:solidFill>
                    <a:latin typeface="Arial" panose="020B0604020202020204" pitchFamily="34" charset="0"/>
                    <a:cs typeface="Arial" panose="020B0604020202020204" pitchFamily="34" charset="0"/>
                  </a:rPr>
                  <a:t>employee enrolling in coverage</a:t>
                </a:r>
                <a:endParaRPr lang="en-US" sz="1200" i="1" strike="sngStrike" dirty="0">
                  <a:solidFill>
                    <a:schemeClr val="bg1"/>
                  </a:solidFill>
                  <a:latin typeface="Arial" panose="020B0604020202020204" pitchFamily="34" charset="0"/>
                  <a:cs typeface="Arial" panose="020B0604020202020204" pitchFamily="34" charset="0"/>
                </a:endParaRPr>
              </a:p>
            </p:txBody>
          </p:sp>
          <p:sp>
            <p:nvSpPr>
              <p:cNvPr id="10" name="Pentagon 9"/>
              <p:cNvSpPr/>
              <p:nvPr>
                <p:custDataLst>
                  <p:tags r:id="rId4"/>
                </p:custDataLst>
              </p:nvPr>
            </p:nvSpPr>
            <p:spPr>
              <a:xfrm rot="10800000" flipV="1">
                <a:off x="1321861" y="5111840"/>
                <a:ext cx="6251034" cy="479804"/>
              </a:xfrm>
              <a:prstGeom prst="homePlate">
                <a:avLst/>
              </a:prstGeom>
              <a:solidFill>
                <a:srgbClr val="209BDE"/>
              </a:solidFill>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332308" anchor="ctr" anchorCtr="0"/>
              <a:lstStyle/>
              <a:p>
                <a:r>
                  <a:rPr lang="en-US" sz="1600" dirty="0">
                    <a:solidFill>
                      <a:schemeClr val="bg1"/>
                    </a:solidFill>
                    <a:latin typeface="Arial" panose="020B0604020202020204" pitchFamily="34" charset="0"/>
                    <a:cs typeface="Arial" panose="020B0604020202020204" pitchFamily="34" charset="0"/>
                  </a:rPr>
                  <a:t>Have a </a:t>
                </a:r>
                <a:r>
                  <a:rPr lang="en-US" sz="1600" dirty="0" smtClean="0">
                    <a:solidFill>
                      <a:schemeClr val="bg1"/>
                    </a:solidFill>
                    <a:latin typeface="Arial" panose="020B0604020202020204" pitchFamily="34" charset="0"/>
                    <a:cs typeface="Arial" panose="020B0604020202020204" pitchFamily="34" charset="0"/>
                  </a:rPr>
                  <a:t>principal business </a:t>
                </a:r>
                <a:r>
                  <a:rPr lang="en-US" sz="1600" dirty="0">
                    <a:solidFill>
                      <a:schemeClr val="bg1"/>
                    </a:solidFill>
                    <a:latin typeface="Arial" panose="020B0604020202020204" pitchFamily="34" charset="0"/>
                    <a:cs typeface="Arial" panose="020B0604020202020204" pitchFamily="34" charset="0"/>
                  </a:rPr>
                  <a:t>address </a:t>
                </a:r>
                <a:r>
                  <a:rPr lang="en-US" sz="1600" dirty="0" smtClean="0">
                    <a:solidFill>
                      <a:schemeClr val="bg1"/>
                    </a:solidFill>
                    <a:latin typeface="Arial" panose="020B0604020202020204" pitchFamily="34" charset="0"/>
                    <a:cs typeface="Arial" panose="020B0604020202020204" pitchFamily="34" charset="0"/>
                  </a:rPr>
                  <a:t>or eligible employee worksite in </a:t>
                </a:r>
                <a:r>
                  <a:rPr lang="en-US" sz="1600" dirty="0">
                    <a:solidFill>
                      <a:schemeClr val="bg1"/>
                    </a:solidFill>
                    <a:latin typeface="Arial" panose="020B0604020202020204" pitchFamily="34" charset="0"/>
                    <a:cs typeface="Arial" panose="020B0604020202020204" pitchFamily="34" charset="0"/>
                  </a:rPr>
                  <a:t>the state in which coverage is offered</a:t>
                </a:r>
                <a:endParaRPr lang="en-US" sz="1400" dirty="0">
                  <a:solidFill>
                    <a:schemeClr val="bg1"/>
                  </a:solidFill>
                  <a:latin typeface="Arial" panose="020B0604020202020204" pitchFamily="34" charset="0"/>
                  <a:cs typeface="Arial" panose="020B0604020202020204" pitchFamily="34" charset="0"/>
                </a:endParaRPr>
              </a:p>
            </p:txBody>
          </p:sp>
          <p:sp>
            <p:nvSpPr>
              <p:cNvPr id="11" name="Oval 10"/>
              <p:cNvSpPr/>
              <p:nvPr>
                <p:custDataLst>
                  <p:tags r:id="rId5"/>
                </p:custDataLst>
              </p:nvPr>
            </p:nvSpPr>
            <p:spPr>
              <a:xfrm>
                <a:off x="1018436" y="3000223"/>
                <a:ext cx="606850" cy="521362"/>
              </a:xfrm>
              <a:prstGeom prst="ellipse">
                <a:avLst/>
              </a:prstGeom>
              <a:solidFill>
                <a:srgbClr val="02354C"/>
              </a:solidFill>
              <a:ln>
                <a:noFill/>
              </a:ln>
              <a:effectLst/>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nchorCtr="0"/>
              <a:lstStyle/>
              <a:p>
                <a:pPr algn="ctr"/>
                <a:r>
                  <a:rPr lang="en-GB" b="1" dirty="0">
                    <a:latin typeface="Arial" panose="020B0604020202020204" pitchFamily="34" charset="0"/>
                    <a:cs typeface="Arial" panose="020B0604020202020204" pitchFamily="34" charset="0"/>
                  </a:rPr>
                  <a:t>1</a:t>
                </a:r>
              </a:p>
            </p:txBody>
          </p:sp>
          <p:sp>
            <p:nvSpPr>
              <p:cNvPr id="12" name="Oval 11"/>
              <p:cNvSpPr/>
              <p:nvPr>
                <p:custDataLst>
                  <p:tags r:id="rId6"/>
                </p:custDataLst>
              </p:nvPr>
            </p:nvSpPr>
            <p:spPr>
              <a:xfrm>
                <a:off x="1018436" y="3710977"/>
                <a:ext cx="606850" cy="521362"/>
              </a:xfrm>
              <a:prstGeom prst="ellipse">
                <a:avLst/>
              </a:prstGeom>
              <a:solidFill>
                <a:srgbClr val="02354C"/>
              </a:solidFill>
              <a:ln>
                <a:noFill/>
              </a:ln>
              <a:effectLst/>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nchorCtr="0"/>
              <a:lstStyle/>
              <a:p>
                <a:pPr algn="ctr"/>
                <a:r>
                  <a:rPr lang="en-GB" b="1" dirty="0">
                    <a:latin typeface="Arial" panose="020B0604020202020204" pitchFamily="34" charset="0"/>
                    <a:cs typeface="Arial" panose="020B0604020202020204" pitchFamily="34" charset="0"/>
                  </a:rPr>
                  <a:t>2</a:t>
                </a:r>
              </a:p>
            </p:txBody>
          </p:sp>
          <p:sp>
            <p:nvSpPr>
              <p:cNvPr id="13" name="Oval 12"/>
              <p:cNvSpPr/>
              <p:nvPr>
                <p:custDataLst>
                  <p:tags r:id="rId7"/>
                </p:custDataLst>
              </p:nvPr>
            </p:nvSpPr>
            <p:spPr>
              <a:xfrm>
                <a:off x="1018436" y="4421731"/>
                <a:ext cx="606850" cy="521362"/>
              </a:xfrm>
              <a:prstGeom prst="ellipse">
                <a:avLst/>
              </a:prstGeom>
              <a:solidFill>
                <a:srgbClr val="02354C"/>
              </a:solidFill>
              <a:ln>
                <a:noFill/>
              </a:ln>
              <a:effectLst/>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nchorCtr="0"/>
              <a:lstStyle/>
              <a:p>
                <a:pPr algn="ctr"/>
                <a:r>
                  <a:rPr lang="en-GB" b="1" dirty="0">
                    <a:latin typeface="Arial" panose="020B0604020202020204" pitchFamily="34" charset="0"/>
                    <a:cs typeface="Arial" panose="020B0604020202020204" pitchFamily="34" charset="0"/>
                  </a:rPr>
                  <a:t>3</a:t>
                </a:r>
              </a:p>
            </p:txBody>
          </p:sp>
          <p:sp>
            <p:nvSpPr>
              <p:cNvPr id="14" name="Oval 13"/>
              <p:cNvSpPr/>
              <p:nvPr>
                <p:custDataLst>
                  <p:tags r:id="rId8"/>
                </p:custDataLst>
              </p:nvPr>
            </p:nvSpPr>
            <p:spPr>
              <a:xfrm>
                <a:off x="1018436" y="5079819"/>
                <a:ext cx="606850" cy="521362"/>
              </a:xfrm>
              <a:prstGeom prst="ellipse">
                <a:avLst/>
              </a:prstGeom>
              <a:solidFill>
                <a:srgbClr val="02354C"/>
              </a:solidFill>
              <a:ln>
                <a:noFill/>
              </a:ln>
              <a:effectLst/>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nchorCtr="0"/>
              <a:lstStyle/>
              <a:p>
                <a:pPr algn="ctr"/>
                <a:r>
                  <a:rPr lang="en-GB" b="1" dirty="0">
                    <a:latin typeface="Arial" panose="020B0604020202020204" pitchFamily="34" charset="0"/>
                    <a:cs typeface="Arial" panose="020B0604020202020204" pitchFamily="34" charset="0"/>
                  </a:rPr>
                  <a:t>4</a:t>
                </a:r>
              </a:p>
            </p:txBody>
          </p:sp>
        </p:grpSp>
      </p:grpSp>
    </p:spTree>
    <p:extLst>
      <p:ext uri="{BB962C8B-B14F-4D97-AF65-F5344CB8AC3E}">
        <p14:creationId xmlns:p14="http://schemas.microsoft.com/office/powerpoint/2010/main" val="10774134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64918"/>
            <a:ext cx="9144000" cy="710059"/>
          </a:xfrm>
        </p:spPr>
        <p:txBody>
          <a:bodyPr>
            <a:noAutofit/>
          </a:bodyPr>
          <a:lstStyle/>
          <a:p>
            <a:pPr algn="ctr"/>
            <a:r>
              <a:rPr lang="en-US" sz="3200" dirty="0" smtClean="0"/>
              <a:t>Options for </a:t>
            </a:r>
            <a:r>
              <a:rPr lang="en-US" sz="3200" dirty="0"/>
              <a:t>the Self-Employed </a:t>
            </a:r>
          </a:p>
        </p:txBody>
      </p:sp>
      <p:sp>
        <p:nvSpPr>
          <p:cNvPr id="8" name="Slide Number Placeholder 4"/>
          <p:cNvSpPr>
            <a:spLocks noGrp="1"/>
          </p:cNvSpPr>
          <p:nvPr>
            <p:ph type="sldNum" sz="quarter" idx="12"/>
          </p:nvPr>
        </p:nvSpPr>
        <p:spPr>
          <a:xfrm>
            <a:off x="0" y="6356351"/>
            <a:ext cx="9144000" cy="365125"/>
          </a:xfrm>
        </p:spPr>
        <p:txBody>
          <a:bodyPr/>
          <a:lstStyle/>
          <a:p>
            <a:pPr algn="ctr"/>
            <a:fld id="{D7CA87AA-2568-400D-B3BF-28B9A5B3F4FB}" type="slidenum">
              <a:rPr lang="en-US" smtClean="0"/>
              <a:pPr algn="ctr"/>
              <a:t>6</a:t>
            </a:fld>
            <a:endParaRPr lang="en-US" dirty="0"/>
          </a:p>
        </p:txBody>
      </p:sp>
      <p:sp>
        <p:nvSpPr>
          <p:cNvPr id="3" name="TextBox 2"/>
          <p:cNvSpPr txBox="1"/>
          <p:nvPr/>
        </p:nvSpPr>
        <p:spPr>
          <a:xfrm>
            <a:off x="451624" y="1792504"/>
            <a:ext cx="8240751" cy="1532727"/>
          </a:xfrm>
          <a:prstGeom prst="rect">
            <a:avLst/>
          </a:prstGeom>
          <a:noFill/>
        </p:spPr>
        <p:txBody>
          <a:bodyPr wrap="square" rtlCol="0">
            <a:spAutoFit/>
          </a:bodyPr>
          <a:lstStyle/>
          <a:p>
            <a:pPr marL="285750" indent="-285750" fontAlgn="base">
              <a:lnSpc>
                <a:spcPct val="100000"/>
              </a:lnSpc>
              <a:spcBef>
                <a:spcPct val="20000"/>
              </a:spcBef>
              <a:buFont typeface="Arial" panose="020B0604020202020204" pitchFamily="34" charset="0"/>
              <a:buChar char="•"/>
            </a:pPr>
            <a:r>
              <a:rPr lang="en-US" b="1" dirty="0" smtClean="0">
                <a:latin typeface="Arial" panose="020B0604020202020204" pitchFamily="34" charset="0"/>
                <a:cs typeface="Arial" panose="020B0604020202020204" pitchFamily="34" charset="0"/>
              </a:rPr>
              <a:t>Self-employed individuals are not eligible to enroll through the SHOP Marketplace unless they have at least one employee who enrolls</a:t>
            </a:r>
          </a:p>
          <a:p>
            <a:pPr marL="742950" lvl="1" indent="-285750" fontAlgn="base">
              <a:spcBef>
                <a:spcPct val="20000"/>
              </a:spcBef>
              <a:buFont typeface="Arial" panose="020B0604020202020204" pitchFamily="34" charset="0"/>
              <a:buChar char="•"/>
            </a:pPr>
            <a:r>
              <a:rPr lang="en-US" dirty="0" smtClean="0">
                <a:latin typeface="Arial" panose="020B0604020202020204" pitchFamily="34" charset="0"/>
                <a:cs typeface="Arial" panose="020B0604020202020204" pitchFamily="34" charset="0"/>
              </a:rPr>
              <a:t>Self-employed individuals with no employees may be able to enroll in coverage through the Health </a:t>
            </a:r>
            <a:r>
              <a:rPr lang="en-US" dirty="0">
                <a:latin typeface="Arial" panose="020B0604020202020204" pitchFamily="34" charset="0"/>
                <a:cs typeface="Arial" panose="020B0604020202020204" pitchFamily="34" charset="0"/>
              </a:rPr>
              <a:t>Insurance </a:t>
            </a:r>
            <a:r>
              <a:rPr lang="en-US" dirty="0" smtClean="0">
                <a:latin typeface="Arial" panose="020B0604020202020204" pitchFamily="34" charset="0"/>
                <a:cs typeface="Arial" panose="020B0604020202020204" pitchFamily="34" charset="0"/>
              </a:rPr>
              <a:t>Marketplace</a:t>
            </a:r>
            <a:r>
              <a:rPr lang="en-US" baseline="30000" dirty="0" smtClean="0">
                <a:latin typeface="Arial" panose="020B0604020202020204" pitchFamily="34" charset="0"/>
                <a:cs typeface="Arial" panose="020B0604020202020204" pitchFamily="34" charset="0"/>
              </a:rPr>
              <a:t>SM</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for Individuals &amp;</a:t>
            </a:r>
            <a:r>
              <a:rPr lang="en-US" dirty="0" smtClean="0">
                <a:latin typeface="Arial" panose="020B0604020202020204" pitchFamily="34" charset="0"/>
                <a:cs typeface="Arial" panose="020B0604020202020204" pitchFamily="34" charset="0"/>
              </a:rPr>
              <a:t> Families on HealthCare.gov</a:t>
            </a:r>
            <a:r>
              <a:rPr lang="en-US" b="1" dirty="0">
                <a:solidFill>
                  <a:prstClr val="black"/>
                </a:solidFill>
                <a:latin typeface="Arial" panose="020B0604020202020204" pitchFamily="34" charset="0"/>
                <a:cs typeface="Arial" panose="020B0604020202020204" pitchFamily="34" charset="0"/>
              </a:rPr>
              <a:t>	</a:t>
            </a:r>
          </a:p>
        </p:txBody>
      </p:sp>
      <p:sp>
        <p:nvSpPr>
          <p:cNvPr id="6" name="TextBox 5"/>
          <p:cNvSpPr txBox="1"/>
          <p:nvPr/>
        </p:nvSpPr>
        <p:spPr>
          <a:xfrm>
            <a:off x="891028" y="3542758"/>
            <a:ext cx="7361942" cy="1901601"/>
          </a:xfrm>
          <a:prstGeom prst="rect">
            <a:avLst/>
          </a:prstGeom>
          <a:solidFill>
            <a:schemeClr val="accent1">
              <a:lumMod val="20000"/>
              <a:lumOff val="80000"/>
            </a:schemeClr>
          </a:solidFill>
        </p:spPr>
        <p:txBody>
          <a:bodyPr wrap="square" rtlCol="0">
            <a:noAutofit/>
          </a:bodyPr>
          <a:lstStyle/>
          <a:p>
            <a:pPr lvl="0" algn="ctr">
              <a:spcAft>
                <a:spcPts val="600"/>
              </a:spcAft>
            </a:pPr>
            <a:r>
              <a:rPr lang="en-US" b="1" dirty="0" smtClean="0">
                <a:ln w="0"/>
                <a:solidFill>
                  <a:prstClr val="black"/>
                </a:solidFill>
                <a:latin typeface="Arial" panose="020B0604020202020204" pitchFamily="34" charset="0"/>
                <a:cs typeface="Arial" panose="020B0604020202020204" pitchFamily="34" charset="0"/>
              </a:rPr>
              <a:t>Health </a:t>
            </a:r>
            <a:r>
              <a:rPr lang="en-US" b="1" dirty="0">
                <a:ln w="0"/>
                <a:solidFill>
                  <a:prstClr val="black"/>
                </a:solidFill>
                <a:latin typeface="Arial" panose="020B0604020202020204" pitchFamily="34" charset="0"/>
                <a:cs typeface="Arial" panose="020B0604020202020204" pitchFamily="34" charset="0"/>
              </a:rPr>
              <a:t>Insurance </a:t>
            </a:r>
            <a:r>
              <a:rPr lang="en-US" b="1" dirty="0" smtClean="0">
                <a:ln w="0"/>
                <a:solidFill>
                  <a:prstClr val="black"/>
                </a:solidFill>
                <a:latin typeface="Arial" panose="020B0604020202020204" pitchFamily="34" charset="0"/>
                <a:cs typeface="Arial" panose="020B0604020202020204" pitchFamily="34" charset="0"/>
              </a:rPr>
              <a:t>Marketplace</a:t>
            </a:r>
            <a:r>
              <a:rPr lang="en-US" b="1" baseline="30000" dirty="0" smtClean="0">
                <a:ln w="0"/>
                <a:solidFill>
                  <a:prstClr val="black"/>
                </a:solidFill>
                <a:latin typeface="Arial" panose="020B0604020202020204" pitchFamily="34" charset="0"/>
                <a:cs typeface="Arial" panose="020B0604020202020204" pitchFamily="34" charset="0"/>
              </a:rPr>
              <a:t>SM</a:t>
            </a:r>
            <a:r>
              <a:rPr lang="en-US" b="1" dirty="0" smtClean="0">
                <a:ln w="0"/>
                <a:solidFill>
                  <a:prstClr val="black"/>
                </a:solidFill>
                <a:latin typeface="Arial" panose="020B0604020202020204" pitchFamily="34" charset="0"/>
                <a:cs typeface="Arial" panose="020B0604020202020204" pitchFamily="34" charset="0"/>
              </a:rPr>
              <a:t> </a:t>
            </a:r>
            <a:r>
              <a:rPr lang="en-US" b="1" dirty="0">
                <a:ln w="0"/>
                <a:solidFill>
                  <a:prstClr val="black"/>
                </a:solidFill>
                <a:latin typeface="Arial" panose="020B0604020202020204" pitchFamily="34" charset="0"/>
                <a:cs typeface="Arial" panose="020B0604020202020204" pitchFamily="34" charset="0"/>
              </a:rPr>
              <a:t>for Individuals &amp; Families:</a:t>
            </a:r>
          </a:p>
          <a:p>
            <a:pPr marL="346075" lvl="1" indent="-179388" fontAlgn="base">
              <a:spcBef>
                <a:spcPct val="20000"/>
              </a:spcBef>
              <a:buFont typeface="Arial" panose="020B0604020202020204" pitchFamily="34" charset="0"/>
              <a:buChar char="•"/>
            </a:pPr>
            <a:r>
              <a:rPr lang="en-US" sz="1600" dirty="0" smtClean="0">
                <a:ln w="0"/>
                <a:solidFill>
                  <a:prstClr val="black"/>
                </a:solidFill>
                <a:latin typeface="Arial" panose="020B0604020202020204" pitchFamily="34" charset="0"/>
                <a:cs typeface="Arial" panose="020B0604020202020204" pitchFamily="34" charset="0"/>
              </a:rPr>
              <a:t>Premium tax </a:t>
            </a:r>
            <a:r>
              <a:rPr lang="en-US" sz="1600" dirty="0">
                <a:ln w="0"/>
                <a:solidFill>
                  <a:prstClr val="black"/>
                </a:solidFill>
                <a:latin typeface="Arial" panose="020B0604020202020204" pitchFamily="34" charset="0"/>
                <a:cs typeface="Arial" panose="020B0604020202020204" pitchFamily="34" charset="0"/>
              </a:rPr>
              <a:t>credits may be available, depending </a:t>
            </a:r>
            <a:r>
              <a:rPr lang="en-US" sz="1600" dirty="0" smtClean="0">
                <a:ln w="0"/>
                <a:solidFill>
                  <a:prstClr val="black"/>
                </a:solidFill>
                <a:latin typeface="Arial" panose="020B0604020202020204" pitchFamily="34" charset="0"/>
                <a:cs typeface="Arial" panose="020B0604020202020204" pitchFamily="34" charset="0"/>
              </a:rPr>
              <a:t>on annual </a:t>
            </a:r>
            <a:r>
              <a:rPr lang="en-US" sz="1600" dirty="0">
                <a:ln w="0"/>
                <a:solidFill>
                  <a:prstClr val="black"/>
                </a:solidFill>
                <a:latin typeface="Arial" panose="020B0604020202020204" pitchFamily="34" charset="0"/>
                <a:cs typeface="Arial" panose="020B0604020202020204" pitchFamily="34" charset="0"/>
              </a:rPr>
              <a:t>household income</a:t>
            </a:r>
          </a:p>
          <a:p>
            <a:pPr marL="346075" lvl="1" indent="-179388" fontAlgn="base">
              <a:spcBef>
                <a:spcPct val="20000"/>
              </a:spcBef>
              <a:buFont typeface="Arial" panose="020B0604020202020204" pitchFamily="34" charset="0"/>
              <a:buChar char="•"/>
            </a:pPr>
            <a:r>
              <a:rPr lang="en-US" sz="1600" dirty="0">
                <a:ln w="0"/>
                <a:solidFill>
                  <a:prstClr val="black"/>
                </a:solidFill>
                <a:latin typeface="Arial" panose="020B0604020202020204" pitchFamily="34" charset="0"/>
                <a:cs typeface="Arial" panose="020B0604020202020204" pitchFamily="34" charset="0"/>
              </a:rPr>
              <a:t>Individuals generally must enroll during </a:t>
            </a:r>
            <a:r>
              <a:rPr lang="en-US" sz="1600" dirty="0" smtClean="0">
                <a:ln w="0"/>
                <a:solidFill>
                  <a:prstClr val="black"/>
                </a:solidFill>
                <a:latin typeface="Arial" panose="020B0604020202020204" pitchFamily="34" charset="0"/>
                <a:cs typeface="Arial" panose="020B0604020202020204" pitchFamily="34" charset="0"/>
              </a:rPr>
              <a:t>the Open </a:t>
            </a:r>
            <a:r>
              <a:rPr lang="en-US" sz="1600" dirty="0">
                <a:ln w="0"/>
                <a:solidFill>
                  <a:prstClr val="black"/>
                </a:solidFill>
                <a:latin typeface="Arial" panose="020B0604020202020204" pitchFamily="34" charset="0"/>
                <a:cs typeface="Arial" panose="020B0604020202020204" pitchFamily="34" charset="0"/>
              </a:rPr>
              <a:t>Enrollment period, unless </a:t>
            </a:r>
            <a:r>
              <a:rPr lang="en-US" sz="1600" dirty="0" smtClean="0">
                <a:ln w="0"/>
                <a:solidFill>
                  <a:prstClr val="black"/>
                </a:solidFill>
                <a:latin typeface="Arial" panose="020B0604020202020204" pitchFamily="34" charset="0"/>
                <a:cs typeface="Arial" panose="020B0604020202020204" pitchFamily="34" charset="0"/>
              </a:rPr>
              <a:t>they </a:t>
            </a:r>
            <a:r>
              <a:rPr lang="en-US" sz="1600" dirty="0">
                <a:ln w="0"/>
                <a:solidFill>
                  <a:prstClr val="black"/>
                </a:solidFill>
                <a:latin typeface="Arial" panose="020B0604020202020204" pitchFamily="34" charset="0"/>
                <a:cs typeface="Arial" panose="020B0604020202020204" pitchFamily="34" charset="0"/>
              </a:rPr>
              <a:t>have a </a:t>
            </a:r>
            <a:r>
              <a:rPr lang="en-US" sz="1600" dirty="0" smtClean="0">
                <a:ln w="0"/>
                <a:solidFill>
                  <a:prstClr val="black"/>
                </a:solidFill>
                <a:latin typeface="Arial" panose="020B0604020202020204" pitchFamily="34" charset="0"/>
                <a:cs typeface="Arial" panose="020B0604020202020204" pitchFamily="34" charset="0"/>
              </a:rPr>
              <a:t>life </a:t>
            </a:r>
            <a:r>
              <a:rPr lang="en-US" sz="1600" dirty="0">
                <a:ln w="0"/>
                <a:solidFill>
                  <a:prstClr val="black"/>
                </a:solidFill>
                <a:latin typeface="Arial" panose="020B0604020202020204" pitchFamily="34" charset="0"/>
                <a:cs typeface="Arial" panose="020B0604020202020204" pitchFamily="34" charset="0"/>
              </a:rPr>
              <a:t>event, such as getting married or having a child </a:t>
            </a:r>
          </a:p>
          <a:p>
            <a:pPr marL="346075" lvl="2" indent="-179388" fontAlgn="base">
              <a:spcBef>
                <a:spcPct val="20000"/>
              </a:spcBef>
              <a:buFont typeface="Arial" panose="020B0604020202020204" pitchFamily="34" charset="0"/>
              <a:buChar char="•"/>
            </a:pPr>
            <a:r>
              <a:rPr lang="en-US" sz="1600" dirty="0">
                <a:ln w="0"/>
                <a:solidFill>
                  <a:prstClr val="black"/>
                </a:solidFill>
                <a:latin typeface="Arial" panose="020B0604020202020204" pitchFamily="34" charset="0"/>
                <a:cs typeface="Arial" panose="020B0604020202020204" pitchFamily="34" charset="0"/>
              </a:rPr>
              <a:t>Open Enrollment for </a:t>
            </a:r>
            <a:r>
              <a:rPr lang="en-US" sz="1600" dirty="0" smtClean="0">
                <a:ln w="0"/>
                <a:solidFill>
                  <a:prstClr val="black"/>
                </a:solidFill>
                <a:latin typeface="Arial" panose="020B0604020202020204" pitchFamily="34" charset="0"/>
                <a:cs typeface="Arial" panose="020B0604020202020204" pitchFamily="34" charset="0"/>
              </a:rPr>
              <a:t>2017 </a:t>
            </a:r>
            <a:r>
              <a:rPr lang="en-US" sz="1600" dirty="0">
                <a:ln w="0"/>
                <a:solidFill>
                  <a:prstClr val="black"/>
                </a:solidFill>
                <a:latin typeface="Arial" panose="020B0604020202020204" pitchFamily="34" charset="0"/>
                <a:cs typeface="Arial" panose="020B0604020202020204" pitchFamily="34" charset="0"/>
              </a:rPr>
              <a:t>is November 1, </a:t>
            </a:r>
            <a:r>
              <a:rPr lang="en-US" sz="1600" dirty="0" smtClean="0">
                <a:ln w="0"/>
                <a:solidFill>
                  <a:prstClr val="black"/>
                </a:solidFill>
                <a:latin typeface="Arial" panose="020B0604020202020204" pitchFamily="34" charset="0"/>
                <a:cs typeface="Arial" panose="020B0604020202020204" pitchFamily="34" charset="0"/>
              </a:rPr>
              <a:t>2016 - </a:t>
            </a:r>
            <a:r>
              <a:rPr lang="en-US" sz="1600" dirty="0">
                <a:ln w="0"/>
                <a:solidFill>
                  <a:prstClr val="black"/>
                </a:solidFill>
                <a:latin typeface="Arial" panose="020B0604020202020204" pitchFamily="34" charset="0"/>
                <a:cs typeface="Arial" panose="020B0604020202020204" pitchFamily="34" charset="0"/>
              </a:rPr>
              <a:t>January 31, </a:t>
            </a:r>
            <a:r>
              <a:rPr lang="en-US" sz="1600" dirty="0" smtClean="0">
                <a:ln w="0"/>
                <a:solidFill>
                  <a:prstClr val="black"/>
                </a:solidFill>
                <a:latin typeface="Arial" panose="020B0604020202020204" pitchFamily="34" charset="0"/>
                <a:cs typeface="Arial" panose="020B0604020202020204" pitchFamily="34" charset="0"/>
              </a:rPr>
              <a:t>2017</a:t>
            </a:r>
            <a:endParaRPr lang="en-US" sz="1600" b="1" dirty="0">
              <a:solidFill>
                <a:srgbClr val="02354C"/>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02407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79880"/>
            <a:ext cx="9144000" cy="706366"/>
          </a:xfrm>
        </p:spPr>
        <p:txBody>
          <a:bodyPr>
            <a:noAutofit/>
          </a:bodyPr>
          <a:lstStyle/>
          <a:p>
            <a:pPr algn="ctr"/>
            <a:r>
              <a:rPr lang="en-US" sz="3200" dirty="0" smtClean="0"/>
              <a:t>What Size Employers are Required to </a:t>
            </a:r>
            <a:br>
              <a:rPr lang="en-US" sz="3200" dirty="0" smtClean="0"/>
            </a:br>
            <a:r>
              <a:rPr lang="en-US" sz="3200" dirty="0" smtClean="0"/>
              <a:t>Offer Health Insurance Coverage?</a:t>
            </a:r>
            <a:endParaRPr lang="en-US" sz="3200" dirty="0"/>
          </a:p>
        </p:txBody>
      </p:sp>
      <p:sp>
        <p:nvSpPr>
          <p:cNvPr id="9" name="Slide Number Placeholder 4"/>
          <p:cNvSpPr>
            <a:spLocks noGrp="1"/>
          </p:cNvSpPr>
          <p:nvPr>
            <p:ph type="sldNum" sz="quarter" idx="12"/>
          </p:nvPr>
        </p:nvSpPr>
        <p:spPr>
          <a:xfrm>
            <a:off x="0" y="6356351"/>
            <a:ext cx="9144000" cy="365125"/>
          </a:xfrm>
        </p:spPr>
        <p:txBody>
          <a:bodyPr/>
          <a:lstStyle/>
          <a:p>
            <a:pPr algn="ctr"/>
            <a:fld id="{D7CA87AA-2568-400D-B3BF-28B9A5B3F4FB}" type="slidenum">
              <a:rPr lang="en-US" smtClean="0"/>
              <a:pPr algn="ctr"/>
              <a:t>7</a:t>
            </a:fld>
            <a:endParaRPr lang="en-US" dirty="0"/>
          </a:p>
        </p:txBody>
      </p:sp>
      <p:sp>
        <p:nvSpPr>
          <p:cNvPr id="4" name="TextBox 3"/>
          <p:cNvSpPr txBox="1"/>
          <p:nvPr/>
        </p:nvSpPr>
        <p:spPr>
          <a:xfrm>
            <a:off x="425701" y="1652830"/>
            <a:ext cx="8514970" cy="600164"/>
          </a:xfrm>
          <a:prstGeom prst="rect">
            <a:avLst/>
          </a:prstGeom>
          <a:noFill/>
        </p:spPr>
        <p:txBody>
          <a:bodyPr wrap="square" rtlCol="0">
            <a:spAutoFit/>
          </a:bodyPr>
          <a:lstStyle/>
          <a:p>
            <a:pPr marL="457200" lvl="2"/>
            <a:endParaRPr lang="en-US" sz="1100" dirty="0">
              <a:latin typeface="Arial" panose="020B0604020202020204" pitchFamily="34" charset="0"/>
              <a:cs typeface="Arial" panose="020B0604020202020204" pitchFamily="34" charset="0"/>
              <a:hlinkClick r:id="rId3"/>
            </a:endParaRPr>
          </a:p>
          <a:p>
            <a:pPr marL="457200" lvl="2"/>
            <a:endParaRPr lang="en-US" sz="1100" dirty="0" smtClean="0">
              <a:latin typeface="Arial" panose="020B0604020202020204" pitchFamily="34" charset="0"/>
              <a:cs typeface="Arial" panose="020B0604020202020204" pitchFamily="34" charset="0"/>
              <a:hlinkClick r:id="rId3"/>
            </a:endParaRPr>
          </a:p>
          <a:p>
            <a:pPr marL="457200" lvl="2"/>
            <a:r>
              <a:rPr lang="en-US" sz="1100" dirty="0" smtClean="0">
                <a:latin typeface="Arial" panose="020B0604020202020204" pitchFamily="34" charset="0"/>
                <a:cs typeface="Arial" panose="020B0604020202020204" pitchFamily="34" charset="0"/>
                <a:hlinkClick r:id="rId3"/>
              </a:rPr>
              <a:t> </a:t>
            </a:r>
            <a:endParaRPr lang="en-US" sz="1100" dirty="0"/>
          </a:p>
        </p:txBody>
      </p:sp>
      <p:sp>
        <p:nvSpPr>
          <p:cNvPr id="5" name="Rectangle 4"/>
          <p:cNvSpPr/>
          <p:nvPr/>
        </p:nvSpPr>
        <p:spPr>
          <a:xfrm>
            <a:off x="435428" y="4957848"/>
            <a:ext cx="8251371" cy="584775"/>
          </a:xfrm>
          <a:prstGeom prst="rect">
            <a:avLst/>
          </a:prstGeom>
        </p:spPr>
        <p:txBody>
          <a:bodyPr wrap="square">
            <a:spAutoFit/>
          </a:bodyPr>
          <a:lstStyle/>
          <a:p>
            <a:pPr algn="ctr"/>
            <a:endParaRPr lang="en-US" sz="1600" dirty="0">
              <a:latin typeface="Arial" panose="020B0604020202020204" pitchFamily="34" charset="0"/>
              <a:cs typeface="Arial" panose="020B0604020202020204" pitchFamily="34" charset="0"/>
            </a:endParaRPr>
          </a:p>
          <a:p>
            <a:pPr algn="ctr"/>
            <a:r>
              <a:rPr lang="en-US" sz="1600" dirty="0" smtClean="0">
                <a:latin typeface="Arial" panose="020B0604020202020204" pitchFamily="34" charset="0"/>
                <a:cs typeface="Arial" panose="020B0604020202020204" pitchFamily="34" charset="0"/>
              </a:rPr>
              <a:t>For more information on Employer Shared Responsibility requirements, visit IRS.gov</a:t>
            </a:r>
            <a:endParaRPr lang="en-US" sz="1600" dirty="0">
              <a:latin typeface="Arial" panose="020B0604020202020204" pitchFamily="34" charset="0"/>
              <a:cs typeface="Arial" panose="020B0604020202020204" pitchFamily="34" charset="0"/>
            </a:endParaRPr>
          </a:p>
        </p:txBody>
      </p:sp>
      <p:graphicFrame>
        <p:nvGraphicFramePr>
          <p:cNvPr id="6" name="Diagram 5"/>
          <p:cNvGraphicFramePr/>
          <p:nvPr>
            <p:extLst>
              <p:ext uri="{D42A27DB-BD31-4B8C-83A1-F6EECF244321}">
                <p14:modId xmlns:p14="http://schemas.microsoft.com/office/powerpoint/2010/main" val="3878329410"/>
              </p:ext>
            </p:extLst>
          </p:nvPr>
        </p:nvGraphicFramePr>
        <p:xfrm>
          <a:off x="303468" y="1952912"/>
          <a:ext cx="8535732" cy="32667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22114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667228"/>
            <a:ext cx="9144000" cy="900356"/>
          </a:xfrm>
          <a:solidFill>
            <a:srgbClr val="084A9C">
              <a:alpha val="0"/>
            </a:srgbClr>
          </a:solidFill>
          <a:effectLst>
            <a:outerShdw dist="76200" dir="5640000" algn="tl" rotWithShape="0">
              <a:srgbClr val="FFD004">
                <a:alpha val="0"/>
              </a:srgbClr>
            </a:outerShdw>
          </a:effectLst>
        </p:spPr>
        <p:txBody>
          <a:bodyPr>
            <a:noAutofit/>
          </a:bodyPr>
          <a:lstStyle/>
          <a:p>
            <a:pPr algn="ctr"/>
            <a:r>
              <a:rPr lang="en-US" sz="3200" dirty="0" smtClean="0">
                <a:solidFill>
                  <a:srgbClr val="00B0F0"/>
                </a:solidFill>
              </a:rPr>
              <a:t/>
            </a:r>
            <a:br>
              <a:rPr lang="en-US" sz="3200" dirty="0" smtClean="0">
                <a:solidFill>
                  <a:srgbClr val="00B0F0"/>
                </a:solidFill>
              </a:rPr>
            </a:br>
            <a:r>
              <a:rPr lang="en-US" sz="3200" dirty="0" smtClean="0">
                <a:solidFill>
                  <a:srgbClr val="00B0F0"/>
                </a:solidFill>
              </a:rPr>
              <a:t>SHOP Marketplace Minimum</a:t>
            </a:r>
            <a:r>
              <a:rPr lang="en-US" sz="3200" dirty="0" smtClean="0">
                <a:solidFill>
                  <a:srgbClr val="FF0000"/>
                </a:solidFill>
              </a:rPr>
              <a:t/>
            </a:r>
            <a:br>
              <a:rPr lang="en-US" sz="3200" dirty="0" smtClean="0">
                <a:solidFill>
                  <a:srgbClr val="FF0000"/>
                </a:solidFill>
              </a:rPr>
            </a:br>
            <a:r>
              <a:rPr lang="en-US" sz="3200" dirty="0">
                <a:solidFill>
                  <a:srgbClr val="00B0F0"/>
                </a:solidFill>
              </a:rPr>
              <a:t>Participation Requirement       </a:t>
            </a:r>
            <a:r>
              <a:rPr lang="en-US" sz="3200" dirty="0" smtClean="0"/>
              <a:t/>
            </a:r>
            <a:br>
              <a:rPr lang="en-US" sz="3200" dirty="0" smtClean="0"/>
            </a:br>
            <a:endParaRPr lang="en-US" sz="2000" dirty="0"/>
          </a:p>
        </p:txBody>
      </p:sp>
      <p:sp>
        <p:nvSpPr>
          <p:cNvPr id="5" name="Slide Number Placeholder 4"/>
          <p:cNvSpPr>
            <a:spLocks noGrp="1"/>
          </p:cNvSpPr>
          <p:nvPr>
            <p:ph type="sldNum" sz="quarter" idx="12"/>
          </p:nvPr>
        </p:nvSpPr>
        <p:spPr>
          <a:xfrm>
            <a:off x="0" y="6356351"/>
            <a:ext cx="9144000" cy="365125"/>
          </a:xfrm>
        </p:spPr>
        <p:txBody>
          <a:bodyPr/>
          <a:lstStyle/>
          <a:p>
            <a:pPr algn="ctr"/>
            <a:fld id="{D7CA87AA-2568-400D-B3BF-28B9A5B3F4FB}" type="slidenum">
              <a:rPr lang="en-US" smtClean="0"/>
              <a:pPr algn="ctr"/>
              <a:t>8</a:t>
            </a:fld>
            <a:endParaRPr lang="en-US" dirty="0"/>
          </a:p>
        </p:txBody>
      </p:sp>
      <p:sp>
        <p:nvSpPr>
          <p:cNvPr id="6" name="Content Placeholder 2"/>
          <p:cNvSpPr>
            <a:spLocks noGrp="1"/>
          </p:cNvSpPr>
          <p:nvPr>
            <p:ph idx="1"/>
          </p:nvPr>
        </p:nvSpPr>
        <p:spPr>
          <a:xfrm>
            <a:off x="235528" y="1632673"/>
            <a:ext cx="8505700" cy="4258986"/>
          </a:xfrm>
        </p:spPr>
        <p:txBody>
          <a:bodyPr>
            <a:noAutofit/>
          </a:bodyPr>
          <a:lstStyle/>
          <a:p>
            <a:pPr marL="0" lvl="2" indent="0">
              <a:spcBef>
                <a:spcPts val="1000"/>
              </a:spcBef>
              <a:buNone/>
            </a:pPr>
            <a:r>
              <a:rPr lang="en-US" sz="1800" dirty="0" smtClean="0"/>
              <a:t>In most states, 70% of a group’s employees offered coverage generally must accept the offer of SHOP Marketplace coverage or be enrolled other qualified health coverage for a group to participate in the SHOP Marketplace </a:t>
            </a:r>
          </a:p>
          <a:p>
            <a:pPr marL="285750" lvl="2" indent="-285750">
              <a:spcBef>
                <a:spcPts val="1000"/>
              </a:spcBef>
            </a:pPr>
            <a:r>
              <a:rPr lang="en-US" sz="1800" dirty="0" smtClean="0"/>
              <a:t>Unless the group enrolls between </a:t>
            </a:r>
            <a:r>
              <a:rPr lang="en-US" sz="1800" b="1" dirty="0" smtClean="0"/>
              <a:t>November 15 and December 15 </a:t>
            </a:r>
            <a:r>
              <a:rPr lang="en-US" sz="1800" dirty="0" smtClean="0"/>
              <a:t>when no Minimum Participation Rate (MPR) applies</a:t>
            </a:r>
            <a:endParaRPr lang="en-US" sz="1800" b="1" dirty="0" smtClean="0"/>
          </a:p>
          <a:p>
            <a:pPr marL="0" lvl="2" indent="0">
              <a:spcBef>
                <a:spcPts val="1000"/>
              </a:spcBef>
              <a:buNone/>
            </a:pPr>
            <a:endParaRPr lang="en-US" sz="2000" b="1" dirty="0" smtClean="0">
              <a:solidFill>
                <a:srgbClr val="02354C"/>
              </a:solidFill>
            </a:endParaRPr>
          </a:p>
          <a:p>
            <a:pPr marL="0" lvl="2" indent="0">
              <a:spcBef>
                <a:spcPts val="1000"/>
              </a:spcBef>
              <a:buNone/>
            </a:pPr>
            <a:endParaRPr lang="en-US" b="1" dirty="0">
              <a:solidFill>
                <a:srgbClr val="02354C"/>
              </a:solidFill>
            </a:endParaRPr>
          </a:p>
          <a:p>
            <a:pPr marL="0" lvl="2" indent="0">
              <a:spcBef>
                <a:spcPts val="1000"/>
              </a:spcBef>
              <a:buNone/>
            </a:pPr>
            <a:endParaRPr lang="en-US" sz="2000" b="1" dirty="0" smtClean="0">
              <a:solidFill>
                <a:srgbClr val="02354C"/>
              </a:solidFill>
            </a:endParaRPr>
          </a:p>
          <a:p>
            <a:pPr marL="0" lvl="2" indent="0">
              <a:spcBef>
                <a:spcPts val="1000"/>
              </a:spcBef>
              <a:buNone/>
            </a:pPr>
            <a:endParaRPr lang="en-US" b="1" dirty="0">
              <a:solidFill>
                <a:srgbClr val="02354C"/>
              </a:solidFill>
            </a:endParaRPr>
          </a:p>
          <a:p>
            <a:pPr marL="0" lvl="2" indent="0" algn="ctr">
              <a:spcBef>
                <a:spcPts val="1000"/>
              </a:spcBef>
              <a:buNone/>
            </a:pPr>
            <a:endParaRPr lang="en-US" sz="1600" dirty="0" smtClean="0"/>
          </a:p>
          <a:p>
            <a:pPr marL="0" lvl="2" indent="0" algn="ctr">
              <a:spcBef>
                <a:spcPts val="1000"/>
              </a:spcBef>
              <a:buNone/>
            </a:pPr>
            <a:r>
              <a:rPr lang="en-US" sz="1600" dirty="0" smtClean="0"/>
              <a:t>Use the SHOP Marketplace </a:t>
            </a:r>
            <a:r>
              <a:rPr lang="en-US" sz="1600" b="1" dirty="0" smtClean="0"/>
              <a:t>Minimum Participation Rate (MPR) Calculator </a:t>
            </a:r>
            <a:r>
              <a:rPr lang="en-US" sz="1600" dirty="0" smtClean="0"/>
              <a:t>to find out about the MPR in you state and help predict if your small group will meet the MPR for </a:t>
            </a:r>
            <a:r>
              <a:rPr lang="en-US" sz="1600" dirty="0"/>
              <a:t>you </a:t>
            </a:r>
            <a:r>
              <a:rPr lang="en-US" sz="1600" dirty="0" smtClean="0"/>
              <a:t>state</a:t>
            </a:r>
            <a:r>
              <a:rPr lang="en-US" sz="1600" dirty="0" smtClean="0">
                <a:solidFill>
                  <a:srgbClr val="02354C"/>
                </a:solidFill>
              </a:rPr>
              <a:t>: </a:t>
            </a:r>
          </a:p>
          <a:p>
            <a:pPr marL="0" lvl="2" indent="0" algn="ctr">
              <a:spcBef>
                <a:spcPts val="1000"/>
              </a:spcBef>
              <a:buNone/>
            </a:pPr>
            <a:r>
              <a:rPr lang="en-US" sz="1600" dirty="0" smtClean="0">
                <a:solidFill>
                  <a:srgbClr val="02354C"/>
                </a:solidFill>
                <a:hlinkClick r:id="rId3"/>
              </a:rPr>
              <a:t>https</a:t>
            </a:r>
            <a:r>
              <a:rPr lang="en-US" sz="1600" dirty="0">
                <a:solidFill>
                  <a:srgbClr val="02354C"/>
                </a:solidFill>
                <a:hlinkClick r:id="rId3"/>
              </a:rPr>
              <a:t>://www.healthcare.gov/small-businesses/shop-calculators-mpr</a:t>
            </a:r>
            <a:r>
              <a:rPr lang="en-US" sz="1600" dirty="0" smtClean="0">
                <a:solidFill>
                  <a:srgbClr val="02354C"/>
                </a:solidFill>
                <a:hlinkClick r:id="rId3"/>
              </a:rPr>
              <a:t>/</a:t>
            </a:r>
            <a:r>
              <a:rPr lang="en-US" sz="1600" dirty="0" smtClean="0">
                <a:solidFill>
                  <a:srgbClr val="02354C"/>
                </a:solidFill>
              </a:rPr>
              <a:t> </a:t>
            </a:r>
            <a:endParaRPr lang="en-US" sz="1600" dirty="0">
              <a:solidFill>
                <a:srgbClr val="02354C"/>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654915902"/>
              </p:ext>
            </p:extLst>
          </p:nvPr>
        </p:nvGraphicFramePr>
        <p:xfrm>
          <a:off x="1058075" y="3330616"/>
          <a:ext cx="6860606" cy="1463040"/>
        </p:xfrm>
        <a:graphic>
          <a:graphicData uri="http://schemas.openxmlformats.org/drawingml/2006/table">
            <a:tbl>
              <a:tblPr firstRow="1" bandRow="1">
                <a:tableStyleId>{5C22544A-7EE6-4342-B048-85BDC9FD1C3A}</a:tableStyleId>
              </a:tblPr>
              <a:tblGrid>
                <a:gridCol w="6860606"/>
              </a:tblGrid>
              <a:tr h="297968">
                <a:tc>
                  <a:txBody>
                    <a:bodyPr/>
                    <a:lstStyle/>
                    <a:p>
                      <a:pPr algn="ctr"/>
                      <a:r>
                        <a:rPr lang="en-US" dirty="0" smtClean="0">
                          <a:latin typeface="Arial" panose="020B0604020202020204" pitchFamily="34" charset="0"/>
                          <a:cs typeface="Arial" panose="020B0604020202020204" pitchFamily="34" charset="0"/>
                        </a:rPr>
                        <a:t>Employees with Non-SHOP Coverage Count </a:t>
                      </a:r>
                    </a:p>
                    <a:p>
                      <a:pPr algn="ctr"/>
                      <a:r>
                        <a:rPr lang="en-US" dirty="0" smtClean="0">
                          <a:latin typeface="Arial" panose="020B0604020202020204" pitchFamily="34" charset="0"/>
                          <a:cs typeface="Arial" panose="020B0604020202020204" pitchFamily="34" charset="0"/>
                        </a:rPr>
                        <a:t>Towards a Group’s Minimum Participation Rate</a:t>
                      </a:r>
                      <a:endParaRPr lang="en-US"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09BDE"/>
                    </a:solidFill>
                  </a:tcPr>
                </a:tc>
              </a:tr>
              <a:tr h="477277">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Arial" panose="020B0604020202020204" pitchFamily="34" charset="0"/>
                          <a:cs typeface="Arial" panose="020B0604020202020204" pitchFamily="34" charset="0"/>
                        </a:rPr>
                        <a:t>Employees with other qualified</a:t>
                      </a:r>
                      <a:r>
                        <a:rPr lang="en-US" sz="1600" baseline="0" dirty="0" smtClean="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cs typeface="Arial" panose="020B0604020202020204" pitchFamily="34" charset="0"/>
                        </a:rPr>
                        <a:t>non-SHOP Marketplace health coverage, such as through a spouse or government program, </a:t>
                      </a:r>
                      <a:r>
                        <a:rPr lang="en-US" sz="1600" b="1" dirty="0" smtClean="0">
                          <a:solidFill>
                            <a:schemeClr val="tx1"/>
                          </a:solidFill>
                          <a:latin typeface="Arial" panose="020B0604020202020204" pitchFamily="34" charset="0"/>
                          <a:cs typeface="Arial" panose="020B0604020202020204" pitchFamily="34" charset="0"/>
                        </a:rPr>
                        <a:t>will be counted</a:t>
                      </a:r>
                      <a:r>
                        <a:rPr lang="en-US" sz="1600" dirty="0" smtClean="0">
                          <a:solidFill>
                            <a:schemeClr val="tx1"/>
                          </a:solidFill>
                          <a:latin typeface="Arial" panose="020B0604020202020204" pitchFamily="34" charset="0"/>
                          <a:cs typeface="Arial" panose="020B0604020202020204" pitchFamily="34" charset="0"/>
                        </a:rPr>
                        <a:t> toward the MPR.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072088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720" y="927651"/>
            <a:ext cx="8079921" cy="763037"/>
          </a:xfrm>
        </p:spPr>
        <p:txBody>
          <a:bodyPr>
            <a:normAutofit fontScale="90000"/>
          </a:bodyPr>
          <a:lstStyle/>
          <a:p>
            <a:pPr algn="ctr"/>
            <a:r>
              <a:rPr lang="en-US" dirty="0" smtClean="0"/>
              <a:t>Calculating the Minimum </a:t>
            </a:r>
            <a:br>
              <a:rPr lang="en-US" dirty="0" smtClean="0"/>
            </a:br>
            <a:r>
              <a:rPr lang="en-US" dirty="0" smtClean="0"/>
              <a:t>Participation Rate</a:t>
            </a:r>
            <a:endParaRPr lang="en-US" dirty="0"/>
          </a:p>
        </p:txBody>
      </p:sp>
      <p:sp>
        <p:nvSpPr>
          <p:cNvPr id="3" name="Content Placeholder 2"/>
          <p:cNvSpPr>
            <a:spLocks noGrp="1"/>
          </p:cNvSpPr>
          <p:nvPr>
            <p:ph idx="1"/>
          </p:nvPr>
        </p:nvSpPr>
        <p:spPr>
          <a:xfrm>
            <a:off x="166254" y="1896954"/>
            <a:ext cx="8880763" cy="3801717"/>
          </a:xfrm>
        </p:spPr>
        <p:txBody>
          <a:bodyPr/>
          <a:lstStyle/>
          <a:p>
            <a:pPr marL="0" lvl="0" indent="0">
              <a:lnSpc>
                <a:spcPct val="100000"/>
              </a:lnSpc>
              <a:spcBef>
                <a:spcPts val="0"/>
              </a:spcBef>
              <a:buNone/>
            </a:pPr>
            <a:r>
              <a:rPr lang="en-US" sz="1800" b="1" dirty="0" smtClean="0">
                <a:solidFill>
                  <a:prstClr val="black"/>
                </a:solidFill>
              </a:rPr>
              <a:t>Here’s how the SHOP Marketplace MPR is calculated:</a:t>
            </a:r>
          </a:p>
          <a:p>
            <a:pPr marL="0" lvl="0" indent="0">
              <a:lnSpc>
                <a:spcPct val="100000"/>
              </a:lnSpc>
              <a:spcBef>
                <a:spcPts val="0"/>
              </a:spcBef>
              <a:buNone/>
            </a:pPr>
            <a:endParaRPr lang="en-US" sz="1800" dirty="0" smtClean="0">
              <a:solidFill>
                <a:prstClr val="black"/>
              </a:solidFill>
            </a:endParaRPr>
          </a:p>
          <a:p>
            <a:pPr marL="0" lvl="0" indent="0">
              <a:lnSpc>
                <a:spcPct val="100000"/>
              </a:lnSpc>
              <a:spcBef>
                <a:spcPts val="0"/>
              </a:spcBef>
              <a:buNone/>
            </a:pPr>
            <a:r>
              <a:rPr lang="en-US" sz="1800" dirty="0" smtClean="0">
                <a:solidFill>
                  <a:prstClr val="black"/>
                </a:solidFill>
              </a:rPr>
              <a:t>MPR   =   </a:t>
            </a:r>
            <a:r>
              <a:rPr lang="en-US" sz="1800" u="sng" dirty="0" smtClean="0"/>
              <a:t>Number of Full-time Employees </a:t>
            </a:r>
            <a:r>
              <a:rPr lang="en-US" sz="1800" b="1" u="sng" dirty="0" smtClean="0"/>
              <a:t>Enrolling </a:t>
            </a:r>
            <a:r>
              <a:rPr lang="en-US" sz="1800" u="sng" dirty="0" smtClean="0"/>
              <a:t>in Other Qualified Coverage </a:t>
            </a:r>
          </a:p>
          <a:p>
            <a:pPr marL="0" lvl="0" indent="0" algn="ctr">
              <a:lnSpc>
                <a:spcPct val="100000"/>
              </a:lnSpc>
              <a:spcBef>
                <a:spcPts val="0"/>
              </a:spcBef>
              <a:buNone/>
            </a:pPr>
            <a:r>
              <a:rPr lang="en-US" sz="1800" dirty="0" smtClean="0"/>
              <a:t>        Number of Full-time Employees </a:t>
            </a:r>
            <a:r>
              <a:rPr lang="en-US" sz="1800" b="1" dirty="0" smtClean="0"/>
              <a:t>Offered</a:t>
            </a:r>
            <a:r>
              <a:rPr lang="en-US" sz="1800" dirty="0" smtClean="0"/>
              <a:t> SHOP Marketplace Coverage</a:t>
            </a:r>
          </a:p>
          <a:p>
            <a:pPr marL="0" lvl="2" indent="0">
              <a:lnSpc>
                <a:spcPct val="100000"/>
              </a:lnSpc>
              <a:spcBef>
                <a:spcPts val="1200"/>
              </a:spcBef>
              <a:buNone/>
              <a:defRPr/>
            </a:pPr>
            <a:r>
              <a:rPr lang="en-US" sz="1600" b="1" dirty="0" smtClean="0"/>
              <a:t>Here’s an example: </a:t>
            </a:r>
          </a:p>
          <a:p>
            <a:pPr marL="285750" indent="-285750">
              <a:lnSpc>
                <a:spcPct val="100000"/>
              </a:lnSpc>
              <a:spcBef>
                <a:spcPts val="0"/>
              </a:spcBef>
              <a:defRPr/>
            </a:pPr>
            <a:r>
              <a:rPr lang="en-US" sz="1600" dirty="0" smtClean="0"/>
              <a:t>If an employer offers coverage to 10 full-time employees, and 2 have coverage through a spouse’s employer, and 1 is covered by Medicare</a:t>
            </a:r>
          </a:p>
          <a:p>
            <a:pPr marL="285750" indent="-285750">
              <a:lnSpc>
                <a:spcPct val="100000"/>
              </a:lnSpc>
              <a:spcBef>
                <a:spcPts val="0"/>
              </a:spcBef>
              <a:defRPr/>
            </a:pPr>
            <a:r>
              <a:rPr lang="en-US" sz="1600" dirty="0" smtClean="0"/>
              <a:t>70% of 10 employees = 7 employees</a:t>
            </a:r>
          </a:p>
          <a:p>
            <a:pPr marL="285750" indent="-285750">
              <a:lnSpc>
                <a:spcPct val="100000"/>
              </a:lnSpc>
              <a:spcBef>
                <a:spcPts val="0"/>
              </a:spcBef>
              <a:defRPr/>
            </a:pPr>
            <a:r>
              <a:rPr lang="en-US" sz="1600" dirty="0" smtClean="0"/>
              <a:t>3 employees have other coverage that counts towards the MPR, so 4 additional employees must accept the employer’s offer of SHOP Marketplace coverage or be enrolled in other types of qualified health coverage, before the employer can enroll</a:t>
            </a:r>
          </a:p>
          <a:p>
            <a:endParaRPr lang="en-US" sz="1600" dirty="0"/>
          </a:p>
          <a:p>
            <a:endParaRPr lang="en-US" dirty="0"/>
          </a:p>
        </p:txBody>
      </p:sp>
      <p:sp>
        <p:nvSpPr>
          <p:cNvPr id="5" name="Slide Number Placeholder 4"/>
          <p:cNvSpPr>
            <a:spLocks noGrp="1"/>
          </p:cNvSpPr>
          <p:nvPr>
            <p:ph type="sldNum" sz="quarter" idx="12"/>
          </p:nvPr>
        </p:nvSpPr>
        <p:spPr>
          <a:xfrm>
            <a:off x="1" y="6356351"/>
            <a:ext cx="9143998" cy="365125"/>
          </a:xfrm>
        </p:spPr>
        <p:txBody>
          <a:bodyPr/>
          <a:lstStyle/>
          <a:p>
            <a:pPr algn="ctr"/>
            <a:r>
              <a:rPr lang="en-US" dirty="0"/>
              <a:t>9</a:t>
            </a:r>
          </a:p>
        </p:txBody>
      </p:sp>
      <p:sp>
        <p:nvSpPr>
          <p:cNvPr id="4" name="TextBox 3"/>
          <p:cNvSpPr txBox="1"/>
          <p:nvPr/>
        </p:nvSpPr>
        <p:spPr>
          <a:xfrm>
            <a:off x="785056" y="5079291"/>
            <a:ext cx="7325248" cy="622446"/>
          </a:xfrm>
          <a:prstGeom prst="rect">
            <a:avLst/>
          </a:prstGeom>
          <a:solidFill>
            <a:schemeClr val="accent1">
              <a:lumMod val="20000"/>
              <a:lumOff val="80000"/>
            </a:schemeClr>
          </a:solidFill>
        </p:spPr>
        <p:txBody>
          <a:bodyPr wrap="square" rtlCol="0">
            <a:noAutofit/>
          </a:bodyPr>
          <a:lstStyle/>
          <a:p>
            <a:pPr marL="0" lvl="1"/>
            <a:r>
              <a:rPr lang="en-US" sz="1600" dirty="0">
                <a:latin typeface="Arial" panose="020B0604020202020204" pitchFamily="34" charset="0"/>
                <a:cs typeface="Arial" panose="020B0604020202020204" pitchFamily="34" charset="0"/>
              </a:rPr>
              <a:t>From </a:t>
            </a:r>
            <a:r>
              <a:rPr lang="en-US" sz="1600" b="1" dirty="0">
                <a:latin typeface="Arial" panose="020B0604020202020204" pitchFamily="34" charset="0"/>
                <a:cs typeface="Arial" panose="020B0604020202020204" pitchFamily="34" charset="0"/>
              </a:rPr>
              <a:t>November 15</a:t>
            </a:r>
            <a:r>
              <a:rPr lang="en-US" sz="1600" b="1" baseline="30000" dirty="0">
                <a:latin typeface="Arial" panose="020B0604020202020204" pitchFamily="34" charset="0"/>
                <a:cs typeface="Arial" panose="020B0604020202020204" pitchFamily="34" charset="0"/>
              </a:rPr>
              <a:t>th</a:t>
            </a:r>
            <a:r>
              <a:rPr lang="en-US" sz="1600" b="1" dirty="0">
                <a:latin typeface="Arial" panose="020B0604020202020204" pitchFamily="34" charset="0"/>
                <a:cs typeface="Arial" panose="020B0604020202020204" pitchFamily="34" charset="0"/>
              </a:rPr>
              <a:t>- December 15</a:t>
            </a:r>
            <a:r>
              <a:rPr lang="en-US" sz="1600" b="1" baseline="30000" dirty="0">
                <a:latin typeface="Arial" panose="020B0604020202020204" pitchFamily="34" charset="0"/>
                <a:cs typeface="Arial" panose="020B0604020202020204" pitchFamily="34" charset="0"/>
              </a:rPr>
              <a:t>th</a:t>
            </a: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eligible small </a:t>
            </a:r>
            <a:r>
              <a:rPr lang="en-US" sz="1600" dirty="0">
                <a:latin typeface="Arial" panose="020B0604020202020204" pitchFamily="34" charset="0"/>
                <a:cs typeface="Arial" panose="020B0604020202020204" pitchFamily="34" charset="0"/>
              </a:rPr>
              <a:t>employers can enroll in SHOP Marketplace coverage </a:t>
            </a:r>
            <a:r>
              <a:rPr lang="en-US" sz="1600" b="1" dirty="0">
                <a:latin typeface="Arial" panose="020B0604020202020204" pitchFamily="34" charset="0"/>
                <a:cs typeface="Arial" panose="020B0604020202020204" pitchFamily="34" charset="0"/>
              </a:rPr>
              <a:t>without </a:t>
            </a:r>
            <a:r>
              <a:rPr lang="en-US" sz="1600" dirty="0">
                <a:latin typeface="Arial" panose="020B0604020202020204" pitchFamily="34" charset="0"/>
                <a:cs typeface="Arial" panose="020B0604020202020204" pitchFamily="34" charset="0"/>
              </a:rPr>
              <a:t>meeting the MPR </a:t>
            </a:r>
            <a:r>
              <a:rPr lang="en-US" sz="1600" dirty="0" smtClean="0">
                <a:latin typeface="Arial" panose="020B0604020202020204" pitchFamily="34" charset="0"/>
                <a:cs typeface="Arial" panose="020B0604020202020204" pitchFamily="34" charset="0"/>
              </a:rPr>
              <a:t>requirement</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780533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JMQT1yM5pUOamUb2_ScYJ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iIjE5i5cKEqRf35hldSG9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EyiAw.ICd0qRBbLfVprJZ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9dlgOrR.FUiXbu0KkB3Ec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yr3rjEFNUaLTM4_KQkf.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6yr3rjEFNUaLTM4_KQkf.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6yr3rjEFNUaLTM4_KQkf.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6yr3rjEFNUaLTM4_KQkf.g"/>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BA18856C-BD55-44F3-A0E0-3D75F881D62C}" vid="{D28FF859-302D-4599-8D37-2DF8B70269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AA16F8CC0F784697ABFC880F0218F8" ma:contentTypeVersion="1" ma:contentTypeDescription="Create a new document." ma:contentTypeScope="" ma:versionID="5b296747e04f621d0796e6c12643fe9f">
  <xsd:schema xmlns:xsd="http://www.w3.org/2001/XMLSchema" xmlns:p="http://schemas.microsoft.com/office/2006/metadata/properties" targetNamespace="http://schemas.microsoft.com/office/2006/metadata/properties" ma:root="true" ma:fieldsID="44125742a376a942025fa104fe1fb6d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AF852FA-18A4-47A5-88E1-DA5410081F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6D8ADD81-4420-417A-AC50-04C1702BE051}">
  <ds:schemaRefs>
    <ds:schemaRef ds:uri="http://purl.org/dc/terms/"/>
    <ds:schemaRef ds:uri="http://schemas.openxmlformats.org/package/2006/metadata/core-properties"/>
    <ds:schemaRef ds:uri="http://purl.org/dc/dcmitype/"/>
    <ds:schemaRef ds:uri="http://purl.org/dc/elements/1.1/"/>
    <ds:schemaRef ds:uri="http://schemas.microsoft.com/office/2006/metadata/properties"/>
    <ds:schemaRef ds:uri="http://schemas.microsoft.com/office/2006/documentManagement/types"/>
    <ds:schemaRef ds:uri="http://www.w3.org/XML/1998/namespace"/>
  </ds:schemaRefs>
</ds:datastoreItem>
</file>

<file path=customXml/itemProps3.xml><?xml version="1.0" encoding="utf-8"?>
<ds:datastoreItem xmlns:ds="http://schemas.openxmlformats.org/officeDocument/2006/customXml" ds:itemID="{4513EB4A-B2BE-4494-A505-E8D99BBD3C4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SHOP_Marketplace_Template</Template>
  <TotalTime>17364</TotalTime>
  <Words>2548</Words>
  <Application>Microsoft Office PowerPoint</Application>
  <PresentationFormat>On-screen Show (4:3)</PresentationFormat>
  <Paragraphs>366</Paragraphs>
  <Slides>27</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PowerPoint Presentation</vt:lpstr>
      <vt:lpstr>Presentation Overview </vt:lpstr>
      <vt:lpstr>What is the SHOP Marketplace?</vt:lpstr>
      <vt:lpstr>Benefits of the SHOP Marketplace</vt:lpstr>
      <vt:lpstr>Which Employers can Participate in  a SHOP Marketplace?</vt:lpstr>
      <vt:lpstr>Options for the Self-Employed </vt:lpstr>
      <vt:lpstr>What Size Employers are Required to  Offer Health Insurance Coverage?</vt:lpstr>
      <vt:lpstr> SHOP Marketplace Minimum Participation Requirement        </vt:lpstr>
      <vt:lpstr>Calculating the Minimum  Participation Rate</vt:lpstr>
      <vt:lpstr>Health &amp; Dental Coverage Options  in the SHOP Marketplace</vt:lpstr>
      <vt:lpstr>How the SHOP Marketplace Works: Different Plans for Different Budgets</vt:lpstr>
      <vt:lpstr>How the SHOP Marketplace Works: Different Plans for Different Budgets</vt:lpstr>
      <vt:lpstr>Employee Choice:  Offering Employers Flexibility &amp; Control </vt:lpstr>
      <vt:lpstr>Employee Choice:  Offering Employers Flexibility &amp; Control (Continued)</vt:lpstr>
      <vt:lpstr>See Plans &amp; Prices on HealthCare.gov</vt:lpstr>
      <vt:lpstr>How to Enroll in the SHOP Marketplace: Employers</vt:lpstr>
      <vt:lpstr>How to Enroll in the SHOP Marketplace: Employers (continued)</vt:lpstr>
      <vt:lpstr>How to Enroll in the SHOP Marketplace: Employees</vt:lpstr>
      <vt:lpstr>How to Pay SHOP Marketplace Premiums</vt:lpstr>
      <vt:lpstr>Employer Options for Premium Contributions </vt:lpstr>
      <vt:lpstr>Employer Options for Premium Contributions (continued)</vt:lpstr>
      <vt:lpstr>Contribution Comparison</vt:lpstr>
      <vt:lpstr>What is the Small Business  Health Care Tax Credit?</vt:lpstr>
      <vt:lpstr>Small Business Health Care Tax Credit (continued)</vt:lpstr>
      <vt:lpstr>SHOP Marketplace Tools for Employers</vt:lpstr>
      <vt:lpstr>SHOP Marketplace Resources</vt:lpstr>
      <vt:lpstr>SHOP Marketplace Resources (continued)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FF-SHOP Issuer Sales and Marketing Bi-weekly Call</dc:title>
  <dc:creator>ARDX</dc:creator>
  <cp:lastModifiedBy>Laura Eldon</cp:lastModifiedBy>
  <cp:revision>552</cp:revision>
  <cp:lastPrinted>2016-08-10T23:52:47Z</cp:lastPrinted>
  <dcterms:created xsi:type="dcterms:W3CDTF">2015-03-31T14:12:06Z</dcterms:created>
  <dcterms:modified xsi:type="dcterms:W3CDTF">2016-10-21T20:34:34Z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0x01010077AA16F8CC0F784697ABFC880F0218F8</vt:lpwstr>
  </property>
  <property fmtid="{D5CDD505-2E9C-101B-9397-08002B2CF9AE}" pid="4" name="_AdHocReviewCycleID">
    <vt:i4>72928708</vt:i4>
  </property>
  <property fmtid="{D5CDD505-2E9C-101B-9397-08002B2CF9AE}" pid="5" name="_EmailSubject">
    <vt:lpwstr>SHOP 101 Presentation for Posting and translation</vt:lpwstr>
  </property>
  <property fmtid="{D5CDD505-2E9C-101B-9397-08002B2CF9AE}" pid="6" name="_AuthorEmail">
    <vt:lpwstr>Laura.Eldon@cms.hhs.gov</vt:lpwstr>
  </property>
  <property fmtid="{D5CDD505-2E9C-101B-9397-08002B2CF9AE}" pid="7" name="_AuthorEmailDisplayName">
    <vt:lpwstr>Eldon, Laura E. (CMS/CCIIO)</vt:lpwstr>
  </property>
  <property fmtid="{D5CDD505-2E9C-101B-9397-08002B2CF9AE}" pid="8" name="_PreviousAdHocReviewCycleID">
    <vt:i4>72928708</vt:i4>
  </property>
</Properties>
</file>