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
      <p:font typeface="Bahnschrift SemiBold" panose="020B0502040204020203" pitchFamily="34" charset="0"/>
      <p:bold r:id="rId24"/>
    </p:embeddedFont>
    <p:embeddedFont>
      <p:font typeface="Lato" panose="020B0604020202020204" charset="0"/>
      <p:regular r:id="rId25"/>
      <p:bold r:id="rId26"/>
      <p:italic r:id="rId27"/>
      <p:boldItalic r:id="rId28"/>
    </p:embeddedFont>
    <p:embeddedFont>
      <p:font typeface="Bahnschrift" panose="020B0502040204020203"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fgWf+1LS0WeEslW5WuQc/FBdz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4660"/>
  </p:normalViewPr>
  <p:slideViewPr>
    <p:cSldViewPr snapToGrid="0">
      <p:cViewPr varScale="1">
        <p:scale>
          <a:sx n="110" d="100"/>
          <a:sy n="110" d="100"/>
        </p:scale>
        <p:origin x="1157"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11382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0391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610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7569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890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5351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959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353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718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378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01d54a6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01d54a6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250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588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7382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1250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190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704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6"/>
          <p:cNvGrpSpPr/>
          <p:nvPr/>
        </p:nvGrpSpPr>
        <p:grpSpPr>
          <a:xfrm>
            <a:off x="0" y="490"/>
            <a:ext cx="5153705" cy="5134399"/>
            <a:chOff x="0" y="75"/>
            <a:chExt cx="5153705" cy="5152950"/>
          </a:xfrm>
        </p:grpSpPr>
        <p:sp>
          <p:nvSpPr>
            <p:cNvPr id="12" name="Google Shape;12;p16"/>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6"/>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6"/>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6"/>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6"/>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16"/>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25"/>
          <p:cNvGrpSpPr/>
          <p:nvPr/>
        </p:nvGrpSpPr>
        <p:grpSpPr>
          <a:xfrm>
            <a:off x="4406400" y="0"/>
            <a:ext cx="4737600" cy="5143065"/>
            <a:chOff x="4406400" y="0"/>
            <a:chExt cx="4737600" cy="5143065"/>
          </a:xfrm>
        </p:grpSpPr>
        <p:sp>
          <p:nvSpPr>
            <p:cNvPr id="107" name="Google Shape;107;p25"/>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5"/>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5"/>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5"/>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5"/>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5"/>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5"/>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5"/>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5"/>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5"/>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5"/>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5"/>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5"/>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5"/>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5"/>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
        <p:cNvGrpSpPr/>
        <p:nvPr/>
      </p:nvGrpSpPr>
      <p:grpSpPr>
        <a:xfrm>
          <a:off x="0" y="0"/>
          <a:ext cx="0" cy="0"/>
          <a:chOff x="0" y="0"/>
          <a:chExt cx="0" cy="0"/>
        </a:xfrm>
      </p:grpSpPr>
      <p:grpSp>
        <p:nvGrpSpPr>
          <p:cNvPr id="20" name="Google Shape;20;p17"/>
          <p:cNvGrpSpPr/>
          <p:nvPr/>
        </p:nvGrpSpPr>
        <p:grpSpPr>
          <a:xfrm>
            <a:off x="4406400" y="0"/>
            <a:ext cx="4737600" cy="5143500"/>
            <a:chOff x="4406400" y="0"/>
            <a:chExt cx="4737600" cy="5143500"/>
          </a:xfrm>
        </p:grpSpPr>
        <p:sp>
          <p:nvSpPr>
            <p:cNvPr id="21" name="Google Shape;21;p17"/>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7"/>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7"/>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7"/>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7"/>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7"/>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7"/>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7"/>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7"/>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7"/>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7"/>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7"/>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7"/>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7"/>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7"/>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7"/>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17"/>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grpSp>
        <p:nvGrpSpPr>
          <p:cNvPr id="42" name="Google Shape;42;p18"/>
          <p:cNvGrpSpPr/>
          <p:nvPr/>
        </p:nvGrpSpPr>
        <p:grpSpPr>
          <a:xfrm>
            <a:off x="0" y="381001"/>
            <a:ext cx="1037850" cy="1016288"/>
            <a:chOff x="0" y="381001"/>
            <a:chExt cx="1037850" cy="1016288"/>
          </a:xfrm>
        </p:grpSpPr>
        <p:sp>
          <p:nvSpPr>
            <p:cNvPr id="43" name="Google Shape;43;p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18"/>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7" name="Google Shape;47;p18"/>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8" name="Google Shape;4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grpSp>
        <p:nvGrpSpPr>
          <p:cNvPr id="50" name="Google Shape;50;p19"/>
          <p:cNvGrpSpPr/>
          <p:nvPr/>
        </p:nvGrpSpPr>
        <p:grpSpPr>
          <a:xfrm>
            <a:off x="0" y="4128572"/>
            <a:ext cx="698925" cy="684657"/>
            <a:chOff x="0" y="3785672"/>
            <a:chExt cx="698925" cy="684657"/>
          </a:xfrm>
        </p:grpSpPr>
        <p:sp>
          <p:nvSpPr>
            <p:cNvPr id="51" name="Google Shape;51;p19"/>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9"/>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19"/>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54" name="Google Shape;5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grpSp>
        <p:nvGrpSpPr>
          <p:cNvPr id="56" name="Google Shape;56;p20"/>
          <p:cNvGrpSpPr/>
          <p:nvPr/>
        </p:nvGrpSpPr>
        <p:grpSpPr>
          <a:xfrm>
            <a:off x="4406400" y="0"/>
            <a:ext cx="4737600" cy="5143065"/>
            <a:chOff x="4406400" y="0"/>
            <a:chExt cx="4737600" cy="5143065"/>
          </a:xfrm>
        </p:grpSpPr>
        <p:sp>
          <p:nvSpPr>
            <p:cNvPr id="57" name="Google Shape;57;p20"/>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0"/>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0"/>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0"/>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0"/>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0"/>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0"/>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0"/>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0"/>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0"/>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0"/>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0"/>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0"/>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0"/>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0"/>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20"/>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grpSp>
        <p:nvGrpSpPr>
          <p:cNvPr id="78" name="Google Shape;78;p21"/>
          <p:cNvGrpSpPr/>
          <p:nvPr/>
        </p:nvGrpSpPr>
        <p:grpSpPr>
          <a:xfrm>
            <a:off x="0" y="381001"/>
            <a:ext cx="1037850" cy="1016288"/>
            <a:chOff x="0" y="381001"/>
            <a:chExt cx="1037850" cy="1016288"/>
          </a:xfrm>
        </p:grpSpPr>
        <p:sp>
          <p:nvSpPr>
            <p:cNvPr id="79" name="Google Shape;79;p2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2" name="Google Shape;82;p21"/>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grpSp>
        <p:nvGrpSpPr>
          <p:cNvPr id="85" name="Google Shape;85;p22"/>
          <p:cNvGrpSpPr/>
          <p:nvPr/>
        </p:nvGrpSpPr>
        <p:grpSpPr>
          <a:xfrm>
            <a:off x="0" y="381001"/>
            <a:ext cx="1037850" cy="1016288"/>
            <a:chOff x="0" y="381001"/>
            <a:chExt cx="1037850" cy="1016288"/>
          </a:xfrm>
        </p:grpSpPr>
        <p:sp>
          <p:nvSpPr>
            <p:cNvPr id="86" name="Google Shape;86;p2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9" name="Google Shape;8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grpSp>
        <p:nvGrpSpPr>
          <p:cNvPr id="91" name="Google Shape;91;p23"/>
          <p:cNvGrpSpPr/>
          <p:nvPr/>
        </p:nvGrpSpPr>
        <p:grpSpPr>
          <a:xfrm>
            <a:off x="0" y="381001"/>
            <a:ext cx="1037850" cy="1016288"/>
            <a:chOff x="0" y="381001"/>
            <a:chExt cx="1037850" cy="1016288"/>
          </a:xfrm>
        </p:grpSpPr>
        <p:sp>
          <p:nvSpPr>
            <p:cNvPr id="92" name="Google Shape;92;p2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3"/>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5" name="Google Shape;95;p23"/>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6" name="Google Shape;9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grpSp>
        <p:nvGrpSpPr>
          <p:cNvPr id="98" name="Google Shape;98;p24"/>
          <p:cNvGrpSpPr/>
          <p:nvPr/>
        </p:nvGrpSpPr>
        <p:grpSpPr>
          <a:xfrm>
            <a:off x="0" y="381001"/>
            <a:ext cx="1037850" cy="1016288"/>
            <a:chOff x="0" y="381001"/>
            <a:chExt cx="1037850" cy="1016288"/>
          </a:xfrm>
        </p:grpSpPr>
        <p:sp>
          <p:nvSpPr>
            <p:cNvPr id="99" name="Google Shape;99;p2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4"/>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2" name="Google Shape;102;p24"/>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03" name="Google Shape;103;p24"/>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4" name="Google Shape;10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3460950" y="1370581"/>
            <a:ext cx="5017500" cy="1578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ar" dirty="0">
                <a:latin typeface="Bahnschrift SemiBold" panose="020B0502040204020203" pitchFamily="34" charset="0"/>
              </a:rPr>
              <a:t>Student Management System</a:t>
            </a:r>
            <a:endParaRPr dirty="0">
              <a:latin typeface="Bahnschrift SemiBol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body" idx="1"/>
          </p:nvPr>
        </p:nvSpPr>
        <p:spPr>
          <a:xfrm>
            <a:off x="676600" y="241125"/>
            <a:ext cx="6936000" cy="523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300"/>
              <a:buNone/>
            </a:pPr>
            <a:r>
              <a:rPr lang="ar" sz="2100" dirty="0">
                <a:solidFill>
                  <a:srgbClr val="B6D7A8"/>
                </a:solidFill>
                <a:latin typeface="Bahnschrift SemiBold" panose="020B0502040204020203" pitchFamily="34" charset="0"/>
              </a:rPr>
              <a:t>show student record</a:t>
            </a:r>
            <a:endParaRPr sz="2100" dirty="0">
              <a:solidFill>
                <a:srgbClr val="B6D7A8"/>
              </a:solidFill>
              <a:latin typeface="Bahnschrift SemiBold" panose="020B0502040204020203" pitchFamily="34" charset="0"/>
            </a:endParaRPr>
          </a:p>
        </p:txBody>
      </p:sp>
      <p:pic>
        <p:nvPicPr>
          <p:cNvPr id="182" name="Google Shape;182;p8"/>
          <p:cNvPicPr preferRelativeResize="0"/>
          <p:nvPr/>
        </p:nvPicPr>
        <p:blipFill rotWithShape="1">
          <a:blip r:embed="rId3">
            <a:alphaModFix/>
          </a:blip>
          <a:srcRect/>
          <a:stretch/>
        </p:blipFill>
        <p:spPr>
          <a:xfrm>
            <a:off x="745872" y="976745"/>
            <a:ext cx="7885509" cy="38723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body" idx="1"/>
          </p:nvPr>
        </p:nvSpPr>
        <p:spPr>
          <a:xfrm>
            <a:off x="431347" y="260575"/>
            <a:ext cx="6936000" cy="523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300"/>
              <a:buNone/>
            </a:pPr>
            <a:r>
              <a:rPr lang="ar" sz="2100" dirty="0">
                <a:solidFill>
                  <a:srgbClr val="B6D7A8"/>
                </a:solidFill>
                <a:latin typeface="Bahnschrift" panose="020B0502040204020203" pitchFamily="34" charset="0"/>
              </a:rPr>
              <a:t>show subjects</a:t>
            </a:r>
            <a:endParaRPr sz="2100" dirty="0">
              <a:solidFill>
                <a:srgbClr val="B6D7A8"/>
              </a:solidFill>
              <a:latin typeface="Bahnschrift" panose="020B0502040204020203" pitchFamily="34" charset="0"/>
            </a:endParaRPr>
          </a:p>
        </p:txBody>
      </p:sp>
      <p:pic>
        <p:nvPicPr>
          <p:cNvPr id="188" name="Google Shape;188;p9"/>
          <p:cNvPicPr preferRelativeResize="0"/>
          <p:nvPr/>
        </p:nvPicPr>
        <p:blipFill rotWithShape="1">
          <a:blip r:embed="rId3">
            <a:alphaModFix/>
          </a:blip>
          <a:srcRect/>
          <a:stretch/>
        </p:blipFill>
        <p:spPr>
          <a:xfrm>
            <a:off x="493693" y="907472"/>
            <a:ext cx="8183130" cy="39035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p:nvPr/>
        </p:nvSpPr>
        <p:spPr>
          <a:xfrm>
            <a:off x="353068" y="210873"/>
            <a:ext cx="74091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ar" sz="2200" b="0" i="0" u="none" strike="noStrike" cap="none" dirty="0">
                <a:solidFill>
                  <a:srgbClr val="B6D7A8"/>
                </a:solidFill>
                <a:latin typeface="Bahnschrift SemiBold" panose="020B0502040204020203" pitchFamily="34" charset="0"/>
                <a:ea typeface="Lato"/>
                <a:cs typeface="Lato"/>
                <a:sym typeface="Lato"/>
              </a:rPr>
              <a:t>search for record </a:t>
            </a:r>
            <a:endParaRPr sz="2200" b="0" i="0" u="none" strike="noStrike" cap="none" dirty="0">
              <a:solidFill>
                <a:srgbClr val="B6D7A8"/>
              </a:solidFill>
              <a:latin typeface="Bahnschrift SemiBold" panose="020B0502040204020203" pitchFamily="34" charset="0"/>
              <a:ea typeface="Lato"/>
              <a:cs typeface="Lato"/>
              <a:sym typeface="Lato"/>
            </a:endParaRPr>
          </a:p>
        </p:txBody>
      </p:sp>
      <p:pic>
        <p:nvPicPr>
          <p:cNvPr id="194" name="Google Shape;194;p10"/>
          <p:cNvPicPr preferRelativeResize="0"/>
          <p:nvPr/>
        </p:nvPicPr>
        <p:blipFill rotWithShape="1">
          <a:blip r:embed="rId3">
            <a:alphaModFix/>
          </a:blip>
          <a:srcRect/>
          <a:stretch/>
        </p:blipFill>
        <p:spPr>
          <a:xfrm>
            <a:off x="422564" y="831273"/>
            <a:ext cx="8382000" cy="4076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body" idx="1"/>
          </p:nvPr>
        </p:nvSpPr>
        <p:spPr>
          <a:xfrm>
            <a:off x="585214" y="131402"/>
            <a:ext cx="6936000" cy="523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300"/>
              <a:buNone/>
            </a:pPr>
            <a:r>
              <a:rPr lang="ar" sz="2200" dirty="0">
                <a:solidFill>
                  <a:srgbClr val="B6D7A8"/>
                </a:solidFill>
                <a:latin typeface="Bahnschrift SemiBold" panose="020B0502040204020203" pitchFamily="34" charset="0"/>
              </a:rPr>
              <a:t>Update Student record</a:t>
            </a:r>
            <a:endParaRPr sz="2200" dirty="0">
              <a:solidFill>
                <a:srgbClr val="B6D7A8"/>
              </a:solidFill>
              <a:latin typeface="Bahnschrift SemiBold" panose="020B0502040204020203" pitchFamily="34" charset="0"/>
            </a:endParaRPr>
          </a:p>
        </p:txBody>
      </p:sp>
      <p:pic>
        <p:nvPicPr>
          <p:cNvPr id="200" name="Google Shape;200;p11"/>
          <p:cNvPicPr preferRelativeResize="0"/>
          <p:nvPr/>
        </p:nvPicPr>
        <p:blipFill rotWithShape="1">
          <a:blip r:embed="rId3">
            <a:alphaModFix/>
          </a:blip>
          <a:srcRect/>
          <a:stretch/>
        </p:blipFill>
        <p:spPr>
          <a:xfrm>
            <a:off x="585214" y="858982"/>
            <a:ext cx="8316332" cy="40227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body" idx="1"/>
          </p:nvPr>
        </p:nvSpPr>
        <p:spPr>
          <a:xfrm>
            <a:off x="517273" y="170278"/>
            <a:ext cx="6936000" cy="52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ar" sz="2300" dirty="0">
                <a:solidFill>
                  <a:srgbClr val="B6D7A8"/>
                </a:solidFill>
                <a:latin typeface="Bahnschrift SemiBold" panose="020B0502040204020203" pitchFamily="34" charset="0"/>
              </a:rPr>
              <a:t>Update </a:t>
            </a:r>
            <a:r>
              <a:rPr lang="ar" sz="2200" dirty="0">
                <a:solidFill>
                  <a:srgbClr val="B6D7A8"/>
                </a:solidFill>
                <a:latin typeface="Bahnschrift SemiBold" panose="020B0502040204020203" pitchFamily="34" charset="0"/>
              </a:rPr>
              <a:t>Academic </a:t>
            </a:r>
            <a:r>
              <a:rPr lang="ar" sz="2300" dirty="0">
                <a:solidFill>
                  <a:srgbClr val="B6D7A8"/>
                </a:solidFill>
                <a:latin typeface="Bahnschrift SemiBold" panose="020B0502040204020203" pitchFamily="34" charset="0"/>
              </a:rPr>
              <a:t>year</a:t>
            </a:r>
            <a:endParaRPr sz="2300" dirty="0">
              <a:solidFill>
                <a:srgbClr val="B6D7A8"/>
              </a:solidFill>
              <a:latin typeface="Bahnschrift SemiBold" panose="020B0502040204020203" pitchFamily="34" charset="0"/>
            </a:endParaRPr>
          </a:p>
        </p:txBody>
      </p:sp>
      <p:pic>
        <p:nvPicPr>
          <p:cNvPr id="206" name="Google Shape;206;p12"/>
          <p:cNvPicPr preferRelativeResize="0"/>
          <p:nvPr/>
        </p:nvPicPr>
        <p:blipFill rotWithShape="1">
          <a:blip r:embed="rId3">
            <a:alphaModFix/>
          </a:blip>
          <a:srcRect/>
          <a:stretch/>
        </p:blipFill>
        <p:spPr>
          <a:xfrm>
            <a:off x="572691" y="768927"/>
            <a:ext cx="8315000" cy="41516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13"/>
          <p:cNvPicPr preferRelativeResize="0"/>
          <p:nvPr/>
        </p:nvPicPr>
        <p:blipFill rotWithShape="1">
          <a:blip r:embed="rId3">
            <a:alphaModFix/>
          </a:blip>
          <a:srcRect/>
          <a:stretch/>
        </p:blipFill>
        <p:spPr>
          <a:xfrm>
            <a:off x="942109" y="671945"/>
            <a:ext cx="7412182" cy="37907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body" idx="1"/>
          </p:nvPr>
        </p:nvSpPr>
        <p:spPr>
          <a:xfrm>
            <a:off x="339436" y="196897"/>
            <a:ext cx="6936000" cy="52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ar" sz="2600" dirty="0">
                <a:solidFill>
                  <a:srgbClr val="B6D7A8"/>
                </a:solidFill>
                <a:latin typeface="Bahnschrift SemiBold" panose="020B0502040204020203" pitchFamily="34" charset="0"/>
              </a:rPr>
              <a:t>Delete Record</a:t>
            </a:r>
            <a:endParaRPr sz="2600" dirty="0">
              <a:solidFill>
                <a:srgbClr val="B6D7A8"/>
              </a:solidFill>
              <a:latin typeface="Bahnschrift SemiBold" panose="020B0502040204020203" pitchFamily="34" charset="0"/>
            </a:endParaRPr>
          </a:p>
        </p:txBody>
      </p:sp>
      <p:pic>
        <p:nvPicPr>
          <p:cNvPr id="217" name="Google Shape;217;p14"/>
          <p:cNvPicPr preferRelativeResize="0"/>
          <p:nvPr/>
        </p:nvPicPr>
        <p:blipFill rotWithShape="1">
          <a:blip r:embed="rId3">
            <a:alphaModFix/>
          </a:blip>
          <a:srcRect/>
          <a:stretch/>
        </p:blipFill>
        <p:spPr>
          <a:xfrm>
            <a:off x="339436" y="879763"/>
            <a:ext cx="7744691" cy="4000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 !</a:t>
            </a:r>
            <a:endParaRPr lang="en-US" dirty="0"/>
          </a:p>
        </p:txBody>
      </p:sp>
    </p:spTree>
    <p:extLst>
      <p:ext uri="{BB962C8B-B14F-4D97-AF65-F5344CB8AC3E}">
        <p14:creationId xmlns:p14="http://schemas.microsoft.com/office/powerpoint/2010/main" val="126051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Bahnschrift" panose="020B0502040204020203" pitchFamily="34" charset="0"/>
              </a:rPr>
              <a:t>Teams Members</a:t>
            </a:r>
            <a:endParaRPr lang="en-US" sz="3200" dirty="0">
              <a:latin typeface="Bahnschrift" panose="020B0502040204020203" pitchFamily="34" charset="0"/>
            </a:endParaRPr>
          </a:p>
        </p:txBody>
      </p:sp>
      <p:sp>
        <p:nvSpPr>
          <p:cNvPr id="3" name="Text Placeholder 2"/>
          <p:cNvSpPr>
            <a:spLocks noGrp="1"/>
          </p:cNvSpPr>
          <p:nvPr>
            <p:ph type="body" idx="1"/>
          </p:nvPr>
        </p:nvSpPr>
        <p:spPr/>
        <p:txBody>
          <a:bodyPr>
            <a:normAutofit/>
          </a:bodyPr>
          <a:lstStyle/>
          <a:p>
            <a:r>
              <a:rPr lang="en-US" sz="2400" dirty="0" smtClean="0">
                <a:latin typeface="Bahnschrift" panose="020B0502040204020203" pitchFamily="34" charset="0"/>
              </a:rPr>
              <a:t>Ibrahim Ali Kaldesh			BN:1</a:t>
            </a:r>
          </a:p>
          <a:p>
            <a:r>
              <a:rPr lang="en-US" sz="2400" dirty="0">
                <a:latin typeface="Bahnschrift" panose="020B0502040204020203" pitchFamily="34" charset="0"/>
              </a:rPr>
              <a:t>Ahmed </a:t>
            </a:r>
            <a:r>
              <a:rPr lang="en-US" sz="2400" dirty="0" err="1">
                <a:latin typeface="Bahnschrift" panose="020B0502040204020203" pitchFamily="34" charset="0"/>
              </a:rPr>
              <a:t>Gamal</a:t>
            </a:r>
            <a:r>
              <a:rPr lang="en-US" sz="2400" dirty="0">
                <a:latin typeface="Bahnschrift" panose="020B0502040204020203" pitchFamily="34" charset="0"/>
              </a:rPr>
              <a:t> Saeed</a:t>
            </a:r>
            <a:r>
              <a:rPr lang="en-US" sz="2400" dirty="0" smtClean="0">
                <a:latin typeface="Bahnschrift" panose="020B0502040204020203" pitchFamily="34" charset="0"/>
              </a:rPr>
              <a:t>			BN:3</a:t>
            </a:r>
          </a:p>
          <a:p>
            <a:r>
              <a:rPr lang="en-US" sz="2400" dirty="0">
                <a:latin typeface="Bahnschrift" panose="020B0502040204020203" pitchFamily="34" charset="0"/>
              </a:rPr>
              <a:t>Ahmed </a:t>
            </a:r>
            <a:r>
              <a:rPr lang="en-US" sz="2400" dirty="0" err="1">
                <a:latin typeface="Bahnschrift" panose="020B0502040204020203" pitchFamily="34" charset="0"/>
              </a:rPr>
              <a:t>Hamdy</a:t>
            </a:r>
            <a:r>
              <a:rPr lang="en-US" sz="2400" dirty="0">
                <a:latin typeface="Bahnschrift" panose="020B0502040204020203" pitchFamily="34" charset="0"/>
              </a:rPr>
              <a:t> Mohammed </a:t>
            </a:r>
            <a:r>
              <a:rPr lang="en-US" sz="2400" dirty="0" smtClean="0">
                <a:latin typeface="Bahnschrift" panose="020B0502040204020203" pitchFamily="34" charset="0"/>
              </a:rPr>
              <a:t>		BN:4</a:t>
            </a:r>
          </a:p>
          <a:p>
            <a:r>
              <a:rPr lang="en-US" sz="2400" dirty="0" err="1" smtClean="0">
                <a:latin typeface="Bahnschrift" panose="020B0502040204020203" pitchFamily="34" charset="0"/>
              </a:rPr>
              <a:t>Aya</a:t>
            </a:r>
            <a:r>
              <a:rPr lang="en-US" sz="2400" dirty="0" smtClean="0">
                <a:latin typeface="Bahnschrift" panose="020B0502040204020203" pitchFamily="34" charset="0"/>
              </a:rPr>
              <a:t> Osama				BN:13</a:t>
            </a:r>
          </a:p>
          <a:p>
            <a:r>
              <a:rPr lang="en-US" sz="2400" dirty="0" err="1" smtClean="0">
                <a:latin typeface="Bahnschrift" panose="020B0502040204020203" pitchFamily="34" charset="0"/>
              </a:rPr>
              <a:t>Bassant</a:t>
            </a:r>
            <a:r>
              <a:rPr lang="en-US" sz="2400" dirty="0" smtClean="0">
                <a:latin typeface="Bahnschrift" panose="020B0502040204020203" pitchFamily="34" charset="0"/>
              </a:rPr>
              <a:t> </a:t>
            </a:r>
            <a:r>
              <a:rPr lang="en-US" sz="2400" dirty="0" err="1" smtClean="0">
                <a:latin typeface="Bahnschrift" panose="020B0502040204020203" pitchFamily="34" charset="0"/>
              </a:rPr>
              <a:t>Amr</a:t>
            </a:r>
            <a:r>
              <a:rPr lang="en-US" sz="2400" dirty="0" smtClean="0">
                <a:latin typeface="Bahnschrift" panose="020B0502040204020203" pitchFamily="34" charset="0"/>
              </a:rPr>
              <a:t>				BN:14</a:t>
            </a:r>
            <a:endParaRPr lang="en-US" sz="2400" dirty="0">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
          <p:cNvSpPr txBox="1">
            <a:spLocks noGrp="1"/>
          </p:cNvSpPr>
          <p:nvPr>
            <p:ph type="title"/>
          </p:nvPr>
        </p:nvSpPr>
        <p:spPr>
          <a:xfrm>
            <a:off x="1103893" y="899441"/>
            <a:ext cx="3403200" cy="914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ct val="74074"/>
              <a:buNone/>
            </a:pPr>
            <a:r>
              <a:rPr lang="ar" sz="3600" dirty="0">
                <a:solidFill>
                  <a:srgbClr val="B6D7A8"/>
                </a:solidFill>
                <a:latin typeface="Bahnschrift SemiBold" panose="020B0502040204020203" pitchFamily="34" charset="0"/>
                <a:ea typeface="Arial"/>
                <a:cs typeface="Arial"/>
                <a:sym typeface="Arial"/>
              </a:rPr>
              <a:t>User of System</a:t>
            </a:r>
            <a:endParaRPr sz="3600" dirty="0">
              <a:solidFill>
                <a:srgbClr val="B6D7A8"/>
              </a:solidFill>
              <a:latin typeface="Bahnschrift SemiBold" panose="020B0502040204020203" pitchFamily="34" charset="0"/>
              <a:ea typeface="Arial"/>
              <a:cs typeface="Arial"/>
              <a:sym typeface="Arial"/>
            </a:endParaRPr>
          </a:p>
          <a:p>
            <a:pPr marL="0" lvl="0" indent="0" algn="l" rtl="0">
              <a:lnSpc>
                <a:spcPct val="115000"/>
              </a:lnSpc>
              <a:spcBef>
                <a:spcPts val="0"/>
              </a:spcBef>
              <a:spcAft>
                <a:spcPts val="0"/>
              </a:spcAft>
              <a:buSzPct val="74074"/>
              <a:buNone/>
            </a:pPr>
            <a:endParaRPr sz="3600" dirty="0">
              <a:solidFill>
                <a:srgbClr val="B6D7A8"/>
              </a:solidFill>
              <a:latin typeface="Bahnschrift SemiBold" panose="020B0502040204020203" pitchFamily="34" charset="0"/>
              <a:ea typeface="Arial"/>
              <a:cs typeface="Arial"/>
              <a:sym typeface="Arial"/>
            </a:endParaRPr>
          </a:p>
          <a:p>
            <a:pPr marL="0" lvl="0" indent="0" algn="l" rtl="0">
              <a:lnSpc>
                <a:spcPct val="100000"/>
              </a:lnSpc>
              <a:spcBef>
                <a:spcPts val="0"/>
              </a:spcBef>
              <a:spcAft>
                <a:spcPts val="0"/>
              </a:spcAft>
              <a:buSzPct val="111111"/>
              <a:buNone/>
            </a:pPr>
            <a:endParaRPr dirty="0">
              <a:latin typeface="Bahnschrift SemiBold" panose="020B0502040204020203" pitchFamily="34" charset="0"/>
            </a:endParaRPr>
          </a:p>
        </p:txBody>
      </p:sp>
      <p:sp>
        <p:nvSpPr>
          <p:cNvPr id="145" name="Google Shape;145;p3"/>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ar" sz="2000" dirty="0">
                <a:solidFill>
                  <a:srgbClr val="FFFFFF"/>
                </a:solidFill>
                <a:latin typeface="Bahnschrift SemiBold" panose="020B0502040204020203" pitchFamily="34" charset="0"/>
                <a:ea typeface="Montserrat"/>
                <a:cs typeface="Montserrat"/>
                <a:sym typeface="Montserrat"/>
              </a:rPr>
              <a:t>▸</a:t>
            </a:r>
            <a:r>
              <a:rPr lang="ar" sz="2000" dirty="0">
                <a:solidFill>
                  <a:srgbClr val="FFFFFF"/>
                </a:solidFill>
                <a:latin typeface="Bahnschrift SemiBold" panose="020B0502040204020203" pitchFamily="34" charset="0"/>
                <a:ea typeface="Arial"/>
                <a:cs typeface="Arial"/>
                <a:sym typeface="Arial"/>
              </a:rPr>
              <a:t>Admin</a:t>
            </a:r>
            <a:endParaRPr sz="2000" dirty="0">
              <a:solidFill>
                <a:srgbClr val="FFFFFF"/>
              </a:solidFill>
              <a:latin typeface="Bahnschrift SemiBold" panose="020B0502040204020203" pitchFamily="34" charset="0"/>
              <a:ea typeface="Arial"/>
              <a:cs typeface="Arial"/>
              <a:sym typeface="Arial"/>
            </a:endParaRPr>
          </a:p>
          <a:p>
            <a:pPr marL="0" lvl="0" indent="0" algn="l" rtl="0">
              <a:lnSpc>
                <a:spcPct val="115000"/>
              </a:lnSpc>
              <a:spcBef>
                <a:spcPts val="1200"/>
              </a:spcBef>
              <a:spcAft>
                <a:spcPts val="1200"/>
              </a:spcAft>
              <a:buSzPts val="1300"/>
              <a:buNone/>
            </a:pPr>
            <a:endParaRPr sz="2000" dirty="0">
              <a:solidFill>
                <a:srgbClr val="FFFFFF"/>
              </a:solidFill>
              <a:latin typeface="Bahnschrift SemiBold" panose="020B0502040204020203" pitchFamily="34" charset="0"/>
              <a:ea typeface="Montserrat"/>
              <a:cs typeface="Montserrat"/>
              <a:sym typeface="Montserrat"/>
            </a:endParaRPr>
          </a:p>
        </p:txBody>
      </p:sp>
      <p:sp>
        <p:nvSpPr>
          <p:cNvPr id="146" name="Google Shape;146;p3"/>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ar" sz="2000" dirty="0">
                <a:solidFill>
                  <a:srgbClr val="FFFFFF"/>
                </a:solidFill>
                <a:latin typeface="Bahnschrift SemiBold" panose="020B0502040204020203" pitchFamily="34" charset="0"/>
                <a:ea typeface="Montserrat"/>
                <a:cs typeface="Montserrat"/>
                <a:sym typeface="Montserrat"/>
              </a:rPr>
              <a:t>▸Access Data of student</a:t>
            </a:r>
            <a:endParaRPr sz="2000" dirty="0">
              <a:solidFill>
                <a:srgbClr val="FFFFFF"/>
              </a:solidFill>
              <a:latin typeface="Bahnschrift SemiBold" panose="020B0502040204020203" pitchFamily="34" charset="0"/>
              <a:ea typeface="Montserrat"/>
              <a:cs typeface="Montserrat"/>
              <a:sym typeface="Montserrat"/>
            </a:endParaRPr>
          </a:p>
          <a:p>
            <a:pPr marL="0" lvl="0" indent="0" algn="l" rtl="0">
              <a:lnSpc>
                <a:spcPct val="115000"/>
              </a:lnSpc>
              <a:spcBef>
                <a:spcPts val="1200"/>
              </a:spcBef>
              <a:spcAft>
                <a:spcPts val="0"/>
              </a:spcAft>
              <a:buSzPts val="1300"/>
              <a:buNone/>
            </a:pPr>
            <a:r>
              <a:rPr lang="ar" sz="2000" dirty="0">
                <a:solidFill>
                  <a:srgbClr val="FFFFFF"/>
                </a:solidFill>
                <a:latin typeface="Bahnschrift SemiBold" panose="020B0502040204020203" pitchFamily="34" charset="0"/>
                <a:ea typeface="Montserrat"/>
                <a:cs typeface="Montserrat"/>
                <a:sym typeface="Montserrat"/>
              </a:rPr>
              <a:t>▸Access Data of subject</a:t>
            </a:r>
            <a:endParaRPr sz="2000" dirty="0">
              <a:solidFill>
                <a:srgbClr val="FFFFFF"/>
              </a:solidFill>
              <a:latin typeface="Bahnschrift SemiBold" panose="020B0502040204020203" pitchFamily="34" charset="0"/>
              <a:ea typeface="Montserrat"/>
              <a:cs typeface="Montserrat"/>
              <a:sym typeface="Montserrat"/>
            </a:endParaRPr>
          </a:p>
          <a:p>
            <a:pPr marL="0" lvl="0" indent="0" algn="l" rtl="0">
              <a:lnSpc>
                <a:spcPct val="115000"/>
              </a:lnSpc>
              <a:spcBef>
                <a:spcPts val="1200"/>
              </a:spcBef>
              <a:spcAft>
                <a:spcPts val="0"/>
              </a:spcAft>
              <a:buSzPts val="1300"/>
              <a:buNone/>
            </a:pPr>
            <a:r>
              <a:rPr lang="ar" sz="2000" dirty="0">
                <a:solidFill>
                  <a:srgbClr val="FFFFFF"/>
                </a:solidFill>
                <a:latin typeface="Bahnschrift SemiBold" panose="020B0502040204020203" pitchFamily="34" charset="0"/>
                <a:ea typeface="Montserrat"/>
                <a:cs typeface="Montserrat"/>
                <a:sym typeface="Montserrat"/>
              </a:rPr>
              <a:t>▸Access Data of </a:t>
            </a:r>
            <a:r>
              <a:rPr lang="ar" sz="2000" dirty="0" smtClean="0">
                <a:solidFill>
                  <a:srgbClr val="FFFFFF"/>
                </a:solidFill>
                <a:latin typeface="Bahnschrift SemiBold" panose="020B0502040204020203" pitchFamily="34" charset="0"/>
                <a:ea typeface="Montserrat"/>
                <a:cs typeface="Montserrat"/>
                <a:sym typeface="Montserrat"/>
              </a:rPr>
              <a:t>teacher                </a:t>
            </a:r>
            <a:r>
              <a:rPr lang="ar" sz="2000" dirty="0">
                <a:solidFill>
                  <a:srgbClr val="FFFFFF"/>
                </a:solidFill>
                <a:latin typeface="Bahnschrift SemiBold" panose="020B0502040204020203" pitchFamily="34" charset="0"/>
                <a:ea typeface="Montserrat"/>
                <a:cs typeface="Montserrat"/>
                <a:sym typeface="Montserrat"/>
              </a:rPr>
              <a:t>(CURD)</a:t>
            </a:r>
            <a:endParaRPr sz="2000" dirty="0">
              <a:solidFill>
                <a:srgbClr val="FFFFFF"/>
              </a:solidFill>
              <a:latin typeface="Bahnschrift SemiBold" panose="020B0502040204020203" pitchFamily="34" charset="0"/>
              <a:ea typeface="Montserrat"/>
              <a:cs typeface="Montserrat"/>
              <a:sym typeface="Montserrat"/>
            </a:endParaRPr>
          </a:p>
        </p:txBody>
      </p:sp>
      <p:sp>
        <p:nvSpPr>
          <p:cNvPr id="147" name="Google Shape;147;p3"/>
          <p:cNvSpPr txBox="1"/>
          <p:nvPr/>
        </p:nvSpPr>
        <p:spPr>
          <a:xfrm>
            <a:off x="4394753" y="981018"/>
            <a:ext cx="3521700" cy="750945"/>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200"/>
              <a:buFont typeface="Arial"/>
              <a:buNone/>
            </a:pPr>
            <a:r>
              <a:rPr lang="ar" sz="3200" b="0" i="0" u="none" strike="noStrike" cap="none" dirty="0">
                <a:solidFill>
                  <a:srgbClr val="B6D7A8"/>
                </a:solidFill>
                <a:latin typeface="Bahnschrift SemiBold" panose="020B0502040204020203" pitchFamily="34" charset="0"/>
                <a:sym typeface="Arial"/>
              </a:rPr>
              <a:t>Role of User</a:t>
            </a:r>
            <a:endParaRPr sz="3200" b="0" i="0" u="none" strike="noStrike" cap="none" dirty="0">
              <a:solidFill>
                <a:srgbClr val="B6D7A8"/>
              </a:solidFill>
              <a:latin typeface="Bahnschrift SemiBold" panose="020B0502040204020203"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401d54a6fa_0_0"/>
          <p:cNvSpPr txBox="1">
            <a:spLocks noGrp="1"/>
          </p:cNvSpPr>
          <p:nvPr>
            <p:ph type="title"/>
          </p:nvPr>
        </p:nvSpPr>
        <p:spPr>
          <a:xfrm>
            <a:off x="1145100" y="241350"/>
            <a:ext cx="6765845" cy="39595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ar" dirty="0" smtClean="0">
                <a:latin typeface="Bahnschrift SemiBold" panose="020B0502040204020203" pitchFamily="34" charset="0"/>
              </a:rPr>
              <a:t>Project Overview </a:t>
            </a:r>
            <a:r>
              <a:rPr lang="en-US" dirty="0" smtClean="0">
                <a:latin typeface="Bahnschrift SemiBold" panose="020B0502040204020203" pitchFamily="34" charset="0"/>
              </a:rPr>
              <a:t/>
            </a:r>
            <a:br>
              <a:rPr lang="en-US" dirty="0" smtClean="0">
                <a:latin typeface="Bahnschrift SemiBold" panose="020B0502040204020203" pitchFamily="34" charset="0"/>
              </a:rPr>
            </a:br>
            <a:endParaRPr dirty="0" smtClean="0">
              <a:latin typeface="Bahnschrift SemiBold" panose="020B0502040204020203" pitchFamily="34" charset="0"/>
            </a:endParaRPr>
          </a:p>
          <a:p>
            <a:pPr lvl="0"/>
            <a:r>
              <a:rPr lang="ar" sz="1600" dirty="0" smtClean="0">
                <a:latin typeface="Bahnschrift SemiBold" panose="020B0502040204020203" pitchFamily="34" charset="0"/>
              </a:rPr>
              <a:t>Student Management system that allows for creating reading updating and deleting students </a:t>
            </a:r>
            <a:r>
              <a:rPr lang="ar" sz="1600" dirty="0">
                <a:latin typeface="Bahnschrift SemiBold" panose="020B0502040204020203" pitchFamily="34" charset="0"/>
              </a:rPr>
              <a:t>information crude create read update delete</a:t>
            </a:r>
            <a:r>
              <a:rPr lang="en-US" sz="1600" dirty="0">
                <a:latin typeface="Bahnschrift SemiBold" panose="020B0502040204020203" pitchFamily="34" charset="0"/>
              </a:rPr>
              <a:t>.</a:t>
            </a:r>
            <a:br>
              <a:rPr lang="en-US" sz="1600" dirty="0">
                <a:latin typeface="Bahnschrift SemiBold" panose="020B0502040204020203" pitchFamily="34" charset="0"/>
              </a:rPr>
            </a:br>
            <a:r>
              <a:rPr lang="en-US" sz="1600" dirty="0" smtClean="0">
                <a:latin typeface="Bahnschrift SemiBold" panose="020B0502040204020203" pitchFamily="34" charset="0"/>
              </a:rPr>
              <a:t/>
            </a:r>
            <a:br>
              <a:rPr lang="en-US" sz="1600" dirty="0" smtClean="0">
                <a:latin typeface="Bahnschrift SemiBold" panose="020B0502040204020203" pitchFamily="34" charset="0"/>
              </a:rPr>
            </a:br>
            <a:r>
              <a:rPr lang="ar" sz="1600" dirty="0" smtClean="0">
                <a:latin typeface="Bahnschrift SemiBold" panose="020B0502040204020203" pitchFamily="34" charset="0"/>
              </a:rPr>
              <a:t>This is the application we are going to build on the home page we have a list of students presented in a table for each student we have available three action buttons that allow us to view edit and delete students from a database</a:t>
            </a:r>
            <a:r>
              <a:rPr lang="en-US" sz="1600" dirty="0" smtClean="0">
                <a:latin typeface="Bahnschrift SemiBold" panose="020B0502040204020203" pitchFamily="34" charset="0"/>
              </a:rPr>
              <a:t>.</a:t>
            </a:r>
            <a:br>
              <a:rPr lang="en-US" sz="1600" dirty="0" smtClean="0">
                <a:latin typeface="Bahnschrift SemiBold" panose="020B0502040204020203" pitchFamily="34" charset="0"/>
              </a:rPr>
            </a:br>
            <a:r>
              <a:rPr lang="en-US" sz="1600" dirty="0" smtClean="0">
                <a:latin typeface="Bahnschrift SemiBold" panose="020B0502040204020203" pitchFamily="34" charset="0"/>
              </a:rPr>
              <a:t/>
            </a:r>
            <a:br>
              <a:rPr lang="en-US" sz="1600" dirty="0" smtClean="0">
                <a:latin typeface="Bahnschrift SemiBold" panose="020B0502040204020203" pitchFamily="34" charset="0"/>
              </a:rPr>
            </a:br>
            <a:r>
              <a:rPr lang="en-US" sz="1600" dirty="0" smtClean="0">
                <a:latin typeface="Bahnschrift SemiBold" panose="020B0502040204020203" pitchFamily="34" charset="0"/>
              </a:rPr>
              <a:t>I</a:t>
            </a:r>
            <a:r>
              <a:rPr lang="ar" sz="1600" dirty="0" smtClean="0">
                <a:latin typeface="Bahnschrift SemiBold" panose="020B0502040204020203" pitchFamily="34" charset="0"/>
              </a:rPr>
              <a:t>f we press the first button with the information icon you can view the information of a selected student we use here a bootstrap model to present the data to the user</a:t>
            </a:r>
            <a:r>
              <a:rPr lang="en-US" sz="1600" dirty="0" smtClean="0">
                <a:latin typeface="Bahnschrift SemiBold" panose="020B0502040204020203" pitchFamily="34" charset="0"/>
              </a:rPr>
              <a:t>.</a:t>
            </a:r>
            <a:br>
              <a:rPr lang="en-US" sz="1600" dirty="0" smtClean="0">
                <a:latin typeface="Bahnschrift SemiBold" panose="020B0502040204020203" pitchFamily="34" charset="0"/>
              </a:rPr>
            </a:br>
            <a:r>
              <a:rPr lang="en-US" sz="1600" dirty="0" smtClean="0">
                <a:latin typeface="Bahnschrift SemiBold" panose="020B0502040204020203" pitchFamily="34" charset="0"/>
              </a:rPr>
              <a:t/>
            </a:r>
            <a:br>
              <a:rPr lang="en-US" sz="1600" dirty="0" smtClean="0">
                <a:latin typeface="Bahnschrift SemiBold" panose="020B0502040204020203" pitchFamily="34" charset="0"/>
              </a:rPr>
            </a:br>
            <a:r>
              <a:rPr lang="en-US" sz="1600" dirty="0" smtClean="0">
                <a:latin typeface="Bahnschrift SemiBold" panose="020B0502040204020203" pitchFamily="34" charset="0"/>
              </a:rPr>
              <a:t>I</a:t>
            </a:r>
            <a:r>
              <a:rPr lang="ar" sz="1600" dirty="0" smtClean="0">
                <a:latin typeface="Bahnschrift SemiBold" panose="020B0502040204020203" pitchFamily="34" charset="0"/>
              </a:rPr>
              <a:t>f we press the second button with the edit icon we can edit the information of a selected student</a:t>
            </a:r>
            <a:r>
              <a:rPr lang="en-US" sz="1600" dirty="0" smtClean="0">
                <a:latin typeface="Bahnschrift SemiBold" panose="020B0502040204020203" pitchFamily="34" charset="0"/>
              </a:rPr>
              <a:t>.</a:t>
            </a:r>
            <a:br>
              <a:rPr lang="en-US" sz="1600" dirty="0" smtClean="0">
                <a:latin typeface="Bahnschrift SemiBold" panose="020B0502040204020203" pitchFamily="34" charset="0"/>
              </a:rPr>
            </a:br>
            <a:r>
              <a:rPr lang="en-US" sz="1600" dirty="0" smtClean="0">
                <a:latin typeface="Bahnschrift SemiBold" panose="020B0502040204020203" pitchFamily="34" charset="0"/>
              </a:rPr>
              <a:t/>
            </a:r>
            <a:br>
              <a:rPr lang="en-US" sz="1600" dirty="0" smtClean="0">
                <a:latin typeface="Bahnschrift SemiBold" panose="020B0502040204020203" pitchFamily="34" charset="0"/>
              </a:rPr>
            </a:br>
            <a:r>
              <a:rPr lang="en-US" sz="1600" dirty="0" smtClean="0">
                <a:latin typeface="Bahnschrift SemiBold" panose="020B0502040204020203" pitchFamily="34" charset="0"/>
              </a:rPr>
              <a:t>I</a:t>
            </a:r>
            <a:r>
              <a:rPr lang="ar" sz="1600" dirty="0" smtClean="0">
                <a:latin typeface="Bahnschrift SemiBold" panose="020B0502040204020203" pitchFamily="34" charset="0"/>
              </a:rPr>
              <a:t>f we press the third button with the delete icon we can delete a selected student from a database</a:t>
            </a:r>
            <a:r>
              <a:rPr lang="en-US" sz="1600" dirty="0" smtClean="0">
                <a:latin typeface="Bahnschrift SemiBold" panose="020B0502040204020203" pitchFamily="34" charset="0"/>
              </a:rPr>
              <a:t>.</a:t>
            </a:r>
            <a:br>
              <a:rPr lang="en-US" sz="1600" dirty="0" smtClean="0">
                <a:latin typeface="Bahnschrift SemiBold" panose="020B0502040204020203" pitchFamily="34" charset="0"/>
              </a:rPr>
            </a:br>
            <a:endParaRPr dirty="0">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 dirty="0">
                <a:latin typeface="Bahnschrift SemiBold" panose="020B0502040204020203" pitchFamily="34" charset="0"/>
              </a:rPr>
              <a:t>Project </a:t>
            </a:r>
            <a:r>
              <a:rPr lang="ar" dirty="0" smtClean="0">
                <a:latin typeface="Bahnschrift SemiBold" panose="020B0502040204020203" pitchFamily="34" charset="0"/>
              </a:rPr>
              <a:t>Overview</a:t>
            </a:r>
            <a:r>
              <a:rPr lang="en-US" dirty="0" smtClean="0">
                <a:latin typeface="Bahnschrift SemiBold" panose="020B0502040204020203" pitchFamily="34" charset="0"/>
              </a:rPr>
              <a:t> (cont.)</a:t>
            </a:r>
            <a:endParaRPr lang="en-US" dirty="0">
              <a:latin typeface="Bahnschrift SemiBold" panose="020B0502040204020203" pitchFamily="34" charset="0"/>
            </a:endParaRPr>
          </a:p>
        </p:txBody>
      </p:sp>
      <p:sp>
        <p:nvSpPr>
          <p:cNvPr id="5" name="Rectangle 4"/>
          <p:cNvSpPr/>
          <p:nvPr/>
        </p:nvSpPr>
        <p:spPr>
          <a:xfrm>
            <a:off x="1579418" y="1307850"/>
            <a:ext cx="6871855" cy="2246769"/>
          </a:xfrm>
          <a:prstGeom prst="rect">
            <a:avLst/>
          </a:prstGeom>
        </p:spPr>
        <p:txBody>
          <a:bodyPr wrap="square">
            <a:spAutoFit/>
          </a:bodyPr>
          <a:lstStyle/>
          <a:p>
            <a:r>
              <a:rPr lang="en-US" b="1" dirty="0">
                <a:solidFill>
                  <a:schemeClr val="bg1"/>
                </a:solidFill>
                <a:latin typeface="Bahnschrift SemiBold" panose="020B0502040204020203" pitchFamily="34" charset="0"/>
              </a:rPr>
              <a:t>B</a:t>
            </a:r>
            <a:r>
              <a:rPr lang="ar" b="1" dirty="0">
                <a:solidFill>
                  <a:schemeClr val="bg1"/>
                </a:solidFill>
                <a:latin typeface="Bahnschrift SemiBold" panose="020B0502040204020203" pitchFamily="34" charset="0"/>
              </a:rPr>
              <a:t>efore deleting a student we are first presented with a bootstrap model that asks us to confirm the </a:t>
            </a:r>
            <a:r>
              <a:rPr lang="ar" b="1" dirty="0" smtClean="0">
                <a:solidFill>
                  <a:schemeClr val="bg1"/>
                </a:solidFill>
                <a:latin typeface="Bahnschrift SemiBold" panose="020B0502040204020203" pitchFamily="34" charset="0"/>
              </a:rPr>
              <a:t>deletion</a:t>
            </a:r>
            <a:r>
              <a:rPr lang="en-US" b="1" dirty="0" smtClean="0">
                <a:solidFill>
                  <a:schemeClr val="bg1"/>
                </a:solidFill>
                <a:latin typeface="Bahnschrift SemiBold" panose="020B0502040204020203" pitchFamily="34" charset="0"/>
              </a:rPr>
              <a:t>.</a:t>
            </a:r>
          </a:p>
          <a:p>
            <a:endParaRPr lang="en-US" b="1" dirty="0" smtClean="0">
              <a:solidFill>
                <a:schemeClr val="bg1"/>
              </a:solidFill>
              <a:latin typeface="Bahnschrift SemiBold" panose="020B0502040204020203" pitchFamily="34" charset="0"/>
            </a:endParaRPr>
          </a:p>
          <a:p>
            <a:r>
              <a:rPr lang="ar" b="1" dirty="0" smtClean="0">
                <a:solidFill>
                  <a:schemeClr val="bg1"/>
                </a:solidFill>
                <a:latin typeface="Bahnschrift SemiBold" panose="020B0502040204020203" pitchFamily="34" charset="0"/>
              </a:rPr>
              <a:t>we </a:t>
            </a:r>
            <a:r>
              <a:rPr lang="ar" b="1" dirty="0">
                <a:solidFill>
                  <a:schemeClr val="bg1"/>
                </a:solidFill>
                <a:latin typeface="Bahnschrift SemiBold" panose="020B0502040204020203" pitchFamily="34" charset="0"/>
              </a:rPr>
              <a:t>can also add a new student when adding a new student we need to provide the student number a first and last name and email a field of study and a </a:t>
            </a:r>
            <a:r>
              <a:rPr lang="ar" b="1" dirty="0" smtClean="0">
                <a:solidFill>
                  <a:schemeClr val="bg1"/>
                </a:solidFill>
                <a:latin typeface="Bahnschrift SemiBold" panose="020B0502040204020203" pitchFamily="34" charset="0"/>
              </a:rPr>
              <a:t>gpa.</a:t>
            </a:r>
            <a:endParaRPr lang="en-US" b="1" dirty="0" smtClean="0">
              <a:solidFill>
                <a:schemeClr val="bg1"/>
              </a:solidFill>
              <a:latin typeface="Bahnschrift SemiBold" panose="020B0502040204020203" pitchFamily="34" charset="0"/>
            </a:endParaRPr>
          </a:p>
          <a:p>
            <a:endParaRPr lang="en-US" b="1" dirty="0">
              <a:solidFill>
                <a:schemeClr val="bg1"/>
              </a:solidFill>
              <a:latin typeface="Bahnschrift SemiBold" panose="020B0502040204020203" pitchFamily="34" charset="0"/>
            </a:endParaRPr>
          </a:p>
          <a:p>
            <a:r>
              <a:rPr lang="ar" b="1" dirty="0" smtClean="0">
                <a:solidFill>
                  <a:schemeClr val="bg1"/>
                </a:solidFill>
                <a:latin typeface="Bahnschrift SemiBold" panose="020B0502040204020203" pitchFamily="34" charset="0"/>
              </a:rPr>
              <a:t>We </a:t>
            </a:r>
            <a:r>
              <a:rPr lang="ar" b="1" dirty="0">
                <a:solidFill>
                  <a:schemeClr val="bg1"/>
                </a:solidFill>
                <a:latin typeface="Bahnschrift SemiBold" panose="020B0502040204020203" pitchFamily="34" charset="0"/>
              </a:rPr>
              <a:t>also have subjects for each students actually six subjects assigned for each academic year and each subject has an instructor . </a:t>
            </a:r>
            <a:endParaRPr lang="en-US" b="1" dirty="0" smtClean="0">
              <a:solidFill>
                <a:schemeClr val="bg1"/>
              </a:solidFill>
              <a:latin typeface="Bahnschrift SemiBold" panose="020B0502040204020203" pitchFamily="34" charset="0"/>
            </a:endParaRPr>
          </a:p>
          <a:p>
            <a:endParaRPr lang="en-US" b="1" dirty="0" smtClean="0">
              <a:solidFill>
                <a:schemeClr val="bg1"/>
              </a:solidFill>
              <a:latin typeface="Bahnschrift SemiBold" panose="020B0502040204020203" pitchFamily="34" charset="0"/>
            </a:endParaRPr>
          </a:p>
          <a:p>
            <a:r>
              <a:rPr lang="ar" b="1" dirty="0" smtClean="0">
                <a:solidFill>
                  <a:schemeClr val="bg1"/>
                </a:solidFill>
                <a:latin typeface="Bahnschrift SemiBold" panose="020B0502040204020203" pitchFamily="34" charset="0"/>
              </a:rPr>
              <a:t>we </a:t>
            </a:r>
            <a:r>
              <a:rPr lang="ar" b="1" dirty="0">
                <a:solidFill>
                  <a:schemeClr val="bg1"/>
                </a:solidFill>
                <a:latin typeface="Bahnschrift SemiBold" panose="020B0502040204020203" pitchFamily="34" charset="0"/>
              </a:rPr>
              <a:t>can also add new subjects and instructors for these </a:t>
            </a:r>
            <a:r>
              <a:rPr lang="ar" b="1" dirty="0" smtClean="0">
                <a:solidFill>
                  <a:schemeClr val="bg1"/>
                </a:solidFill>
                <a:latin typeface="Bahnschrift SemiBold" panose="020B0502040204020203" pitchFamily="34" charset="0"/>
              </a:rPr>
              <a:t>subject</a:t>
            </a:r>
            <a:r>
              <a:rPr lang="en-US" b="1" dirty="0" smtClean="0">
                <a:solidFill>
                  <a:schemeClr val="bg1"/>
                </a:solidFill>
                <a:latin typeface="Bahnschrift SemiBold" panose="020B0502040204020203" pitchFamily="34" charset="0"/>
              </a:rPr>
              <a:t>.</a:t>
            </a:r>
            <a:endParaRPr lang="en-US" b="1"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69640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txBox="1">
            <a:spLocks noGrp="1"/>
          </p:cNvSpPr>
          <p:nvPr>
            <p:ph type="body" idx="1"/>
          </p:nvPr>
        </p:nvSpPr>
        <p:spPr>
          <a:xfrm>
            <a:off x="686325" y="192525"/>
            <a:ext cx="6936000" cy="52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ar" sz="3300" dirty="0">
                <a:solidFill>
                  <a:srgbClr val="B6D7A8"/>
                </a:solidFill>
                <a:latin typeface="Bahnschrift SemiBold" panose="020B0502040204020203" pitchFamily="34" charset="0"/>
              </a:rPr>
              <a:t>ERD</a:t>
            </a:r>
            <a:endParaRPr sz="3300" dirty="0">
              <a:solidFill>
                <a:srgbClr val="B6D7A8"/>
              </a:solidFill>
              <a:latin typeface="Bahnschrift SemiBold" panose="020B0502040204020203" pitchFamily="34" charset="0"/>
            </a:endParaRPr>
          </a:p>
        </p:txBody>
      </p:sp>
      <p:pic>
        <p:nvPicPr>
          <p:cNvPr id="158" name="Google Shape;158;p4"/>
          <p:cNvPicPr preferRelativeResize="0"/>
          <p:nvPr/>
        </p:nvPicPr>
        <p:blipFill rotWithShape="1">
          <a:blip r:embed="rId3">
            <a:alphaModFix/>
          </a:blip>
          <a:srcRect/>
          <a:stretch/>
        </p:blipFill>
        <p:spPr>
          <a:xfrm>
            <a:off x="1212225" y="781200"/>
            <a:ext cx="7047265" cy="412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body" idx="1"/>
          </p:nvPr>
        </p:nvSpPr>
        <p:spPr>
          <a:xfrm>
            <a:off x="533925" y="218902"/>
            <a:ext cx="6936000" cy="52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ar" sz="2400" dirty="0">
                <a:solidFill>
                  <a:srgbClr val="B6D7A8"/>
                </a:solidFill>
                <a:latin typeface="Bahnschrift SemiBold" panose="020B0502040204020203" pitchFamily="34" charset="0"/>
              </a:rPr>
              <a:t>ADD subject</a:t>
            </a:r>
            <a:endParaRPr sz="2400" dirty="0">
              <a:solidFill>
                <a:srgbClr val="B6D7A8"/>
              </a:solidFill>
              <a:latin typeface="Bahnschrift SemiBold" panose="020B0502040204020203" pitchFamily="34" charset="0"/>
            </a:endParaRPr>
          </a:p>
        </p:txBody>
      </p:sp>
      <p:pic>
        <p:nvPicPr>
          <p:cNvPr id="164" name="Google Shape;164;p5"/>
          <p:cNvPicPr preferRelativeResize="0"/>
          <p:nvPr/>
        </p:nvPicPr>
        <p:blipFill rotWithShape="1">
          <a:blip r:embed="rId3">
            <a:alphaModFix/>
          </a:blip>
          <a:srcRect/>
          <a:stretch/>
        </p:blipFill>
        <p:spPr>
          <a:xfrm>
            <a:off x="748670" y="742702"/>
            <a:ext cx="7778803" cy="40559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a:spLocks noGrp="1"/>
          </p:cNvSpPr>
          <p:nvPr>
            <p:ph type="body" idx="1"/>
          </p:nvPr>
        </p:nvSpPr>
        <p:spPr>
          <a:xfrm>
            <a:off x="313584" y="96875"/>
            <a:ext cx="6936000" cy="52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ar" sz="2500" dirty="0">
                <a:solidFill>
                  <a:srgbClr val="B6D7A8"/>
                </a:solidFill>
                <a:latin typeface="Bahnschrift SemiBold" panose="020B0502040204020203" pitchFamily="34" charset="0"/>
              </a:rPr>
              <a:t>Add Teacher</a:t>
            </a:r>
            <a:endParaRPr sz="2500" dirty="0">
              <a:solidFill>
                <a:srgbClr val="B6D7A8"/>
              </a:solidFill>
              <a:latin typeface="Bahnschrift SemiBold" panose="020B0502040204020203" pitchFamily="34" charset="0"/>
            </a:endParaRPr>
          </a:p>
        </p:txBody>
      </p:sp>
      <p:pic>
        <p:nvPicPr>
          <p:cNvPr id="170" name="Google Shape;170;p6"/>
          <p:cNvPicPr preferRelativeResize="0"/>
          <p:nvPr/>
        </p:nvPicPr>
        <p:blipFill rotWithShape="1">
          <a:blip r:embed="rId3">
            <a:alphaModFix/>
          </a:blip>
          <a:srcRect/>
          <a:stretch/>
        </p:blipFill>
        <p:spPr>
          <a:xfrm>
            <a:off x="382857" y="717656"/>
            <a:ext cx="8324725" cy="42306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body" idx="1"/>
          </p:nvPr>
        </p:nvSpPr>
        <p:spPr>
          <a:xfrm>
            <a:off x="478506" y="82778"/>
            <a:ext cx="6936000" cy="523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300"/>
              <a:buNone/>
            </a:pPr>
            <a:r>
              <a:rPr lang="ar" sz="2000" dirty="0">
                <a:solidFill>
                  <a:srgbClr val="B6D7A8"/>
                </a:solidFill>
                <a:latin typeface="Bahnschrift SemiBold" panose="020B0502040204020203" pitchFamily="34" charset="0"/>
              </a:rPr>
              <a:t>Show Academic years</a:t>
            </a:r>
            <a:r>
              <a:rPr lang="ar" dirty="0">
                <a:latin typeface="Bahnschrift SemiBold" panose="020B0502040204020203" pitchFamily="34" charset="0"/>
              </a:rPr>
              <a:t> </a:t>
            </a:r>
            <a:endParaRPr dirty="0">
              <a:latin typeface="Bahnschrift SemiBold" panose="020B0502040204020203" pitchFamily="34" charset="0"/>
            </a:endParaRPr>
          </a:p>
        </p:txBody>
      </p:sp>
      <p:pic>
        <p:nvPicPr>
          <p:cNvPr id="176" name="Google Shape;176;p7"/>
          <p:cNvPicPr preferRelativeResize="0"/>
          <p:nvPr/>
        </p:nvPicPr>
        <p:blipFill rotWithShape="1">
          <a:blip r:embed="rId3">
            <a:alphaModFix/>
          </a:blip>
          <a:srcRect/>
          <a:stretch/>
        </p:blipFill>
        <p:spPr>
          <a:xfrm>
            <a:off x="478506" y="713510"/>
            <a:ext cx="8305275" cy="4027468"/>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157</Words>
  <Application>Microsoft Office PowerPoint</Application>
  <PresentationFormat>On-screen Show (16:9)</PresentationFormat>
  <Paragraphs>34</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Montserrat</vt:lpstr>
      <vt:lpstr>Bahnschrift SemiBold</vt:lpstr>
      <vt:lpstr>Lato</vt:lpstr>
      <vt:lpstr>Bahnschrift</vt:lpstr>
      <vt:lpstr>Arial</vt:lpstr>
      <vt:lpstr>Focus</vt:lpstr>
      <vt:lpstr>Student Management System</vt:lpstr>
      <vt:lpstr>Teams Members</vt:lpstr>
      <vt:lpstr>User of System  </vt:lpstr>
      <vt:lpstr>Project Overview   Student Management system that allows for creating reading updating and deleting students information crude create read update delete.  This is the application we are going to build on the home page we have a list of students presented in a table for each student we have available three action buttons that allow us to view edit and delete students from a database.  If we press the first button with the information icon you can view the information of a selected student we use here a bootstrap model to present the data to the user.  If we press the second button with the edit icon we can edit the information of a selected student.  If we press the third button with the delete icon we can delete a selected student from a database. </vt:lpstr>
      <vt:lpstr>Project Overview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cp:lastModifiedBy>Microsoft account</cp:lastModifiedBy>
  <cp:revision>3</cp:revision>
  <dcterms:modified xsi:type="dcterms:W3CDTF">2023-05-06T23:22:22Z</dcterms:modified>
</cp:coreProperties>
</file>