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3" r:id="rId29"/>
    <p:sldId id="275" r:id="rId30"/>
    <p:sldId id="262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4FCE5-BD58-4DF7-A0D3-8BD42E4A86D1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A683C-BD78-4E0D-8554-D0424129D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91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10AD1-F28A-9868-4B4F-CDC09697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B0E99-7768-D728-BA26-4F1383F3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FE4F2B-1476-124C-0C15-B3EF9C48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2ACE-AAC6-42EE-820A-F7A9661B3F68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F1D943-E1A1-D820-1BFB-06B908AC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6AB3F0-C0A9-73CB-50C0-14C04969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F9C6-D33C-4F9E-B087-7EC065BDBC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19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CC27B-9835-68AF-1617-123E1414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BDBBD9-EA01-3B7C-C925-042A384E9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859B51-0AE8-C9C6-BE85-5EEE111A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2ACE-AAC6-42EE-820A-F7A9661B3F68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CE577-C1AE-1908-07D0-03122996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DEC8C2-3790-E098-7150-B3D10B41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F9C6-D33C-4F9E-B087-7EC065BDBC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64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384DE6-7826-BD9F-BBB9-A70FD0D82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42217E-8DA2-267E-44A4-9F9C3F592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7E178-1BC1-9A65-B6B5-800F2608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2ACE-AAC6-42EE-820A-F7A9661B3F68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D7DAC-6E6E-C100-F1C8-944A9BFC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D974EE-3DDC-E2DB-7941-9551567F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F9C6-D33C-4F9E-B087-7EC065BDBC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76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44ABA-57AE-B352-4FC4-B41A09BA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5DC5A-DD41-2238-62D2-5932F9A8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1DEAF-A549-C991-4375-B65AEA7F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2ACE-AAC6-42EE-820A-F7A9661B3F68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5D49AD-C312-82AB-986B-D3A7B97E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D42852-BE52-558F-3630-ABB2C361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F9C6-D33C-4F9E-B087-7EC065BDBC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79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6444F-DF0B-2CDC-5078-974D348E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3E6247-14E9-66A3-96DD-FD83F6E6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01E8F2-E20A-4AB9-6A3A-3F3A37D0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2ACE-AAC6-42EE-820A-F7A9661B3F68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48FE06-DA2E-9A31-9153-8115572C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893B6-672D-1B3D-4BA8-8CD10C78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F9C6-D33C-4F9E-B087-7EC065BDBC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60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26F86-94E8-1078-4CC0-09DDCF44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1EC29-A0C0-AD16-7E8B-F337F080D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2DF8A2-6A4B-C5A9-1EA2-2E92E8D1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1CE106-922B-0A64-7A2A-2FB84706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2ACE-AAC6-42EE-820A-F7A9661B3F68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686C57-2255-CA5E-6710-2A205415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0220E5-82CA-E34D-FC6A-BF5A7629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F9C6-D33C-4F9E-B087-7EC065BDBC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61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956C3-E449-44E8-A6A8-4219930D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C7A690-BA32-3962-A18D-4FCF780F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F9166-65DB-F116-2E52-85C04B21E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33D0D1-0800-B915-0684-7B77A9C6F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8E1455-AB39-16C7-B490-9D8F9C0BE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EF166F-EDD7-7C2E-1099-967E4D53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2ACE-AAC6-42EE-820A-F7A9661B3F68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4D8C88-1184-1563-BF65-C290C4F7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900735-98B4-4157-A512-904C896C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F9C6-D33C-4F9E-B087-7EC065BDBC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79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98491-864D-9156-C23A-D3C9CE84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74C189-348E-9FB4-494A-F9640847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2ACE-AAC6-42EE-820A-F7A9661B3F68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988004-CA28-D8E6-67E6-EDBE0BE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24F0E8-8EA1-B225-D45E-B5BCBC46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F9C6-D33C-4F9E-B087-7EC065BDBC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2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459D5E-EDE3-AFCD-266E-CF60214A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2ACE-AAC6-42EE-820A-F7A9661B3F68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CF1161-00F6-517C-7FA1-62340E4A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7E47B6-7613-286B-F543-B9446E6D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F9C6-D33C-4F9E-B087-7EC065BDBC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81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AF0A1-9CB5-47A1-D86D-71EA2940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AFD99-9BBC-DBF5-E8BF-ED3D9C7A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2E1FCB-D380-3900-52E2-003F914A6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366D4B-EF53-29E3-5EA6-4634EC10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2ACE-AAC6-42EE-820A-F7A9661B3F68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15B934-01FD-A2A0-4682-053250C7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BFF039-E7DA-F7E2-CEA0-AC4A2467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F9C6-D33C-4F9E-B087-7EC065BDBC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77B5B-D825-720D-FBA0-FE74727A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487544-ACEB-537D-E1F0-CA2456A7D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747DE4-5ED6-3200-8316-684C1CA83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DF2B0E-BEED-566A-DCA1-25933592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2ACE-AAC6-42EE-820A-F7A9661B3F68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BC2288-130D-C251-4793-811713E8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15C591-8929-3AF9-AA8B-FAD7371D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F9C6-D33C-4F9E-B087-7EC065BDBC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54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9FEC85-9118-A247-787C-0DCDD032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39D67A-D7A8-5147-15DF-6D9531BD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EA0883-AB77-2F6F-1E4C-E44D3CB88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2ACE-AAC6-42EE-820A-F7A9661B3F68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6D153-618F-A6DE-CA94-7AF8F9F56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150B6-F3B1-6251-696A-469E4CE9E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F9C6-D33C-4F9E-B087-7EC065BDBC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80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-icons.net/1x1/skoll/pc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paypal-logo-marca-de-f%C3%A1brica-pagar-784404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hyperlink" Target="https://silverli.github.io/intermediate-slides/" TargetMode="Externa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6B9D3-4083-B6A4-12D2-C8D24CAB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413" y="363402"/>
            <a:ext cx="3932237" cy="16002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E8F9CC84-1CBE-A790-A58E-87ECAD107E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9" t="-1" r="-724" b="29"/>
          <a:stretch/>
        </p:blipFill>
        <p:spPr>
          <a:xfrm>
            <a:off x="3832697" y="979461"/>
            <a:ext cx="4708187" cy="3112012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700FCB-8974-75A9-C74A-B403856E7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2502" y="5148016"/>
            <a:ext cx="3932237" cy="3811588"/>
          </a:xfrm>
        </p:spPr>
        <p:txBody>
          <a:bodyPr/>
          <a:lstStyle/>
          <a:p>
            <a:pPr algn="r"/>
            <a:r>
              <a:rPr lang="es-ES" dirty="0"/>
              <a:t>Alumno: Enrique Rodríguez Ortega</a:t>
            </a:r>
          </a:p>
          <a:p>
            <a:pPr algn="r"/>
            <a:r>
              <a:rPr lang="es-ES" dirty="0"/>
              <a:t>Tutor: Salvador Romero Villegas</a:t>
            </a:r>
          </a:p>
          <a:p>
            <a:pPr algn="r"/>
            <a:r>
              <a:rPr lang="es-ES" dirty="0"/>
              <a:t>Desarrollo de aplicaciones web</a:t>
            </a:r>
          </a:p>
          <a:p>
            <a:pPr algn="r"/>
            <a:r>
              <a:rPr lang="es-ES" dirty="0"/>
              <a:t>Curso 2021/2022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DFF9C96-5BBE-10BD-4584-BECDBBDB501C}"/>
              </a:ext>
            </a:extLst>
          </p:cNvPr>
          <p:cNvCxnSpPr>
            <a:cxnSpLocks/>
          </p:cNvCxnSpPr>
          <p:nvPr/>
        </p:nvCxnSpPr>
        <p:spPr>
          <a:xfrm>
            <a:off x="7952374" y="6501650"/>
            <a:ext cx="366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0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4. Modelo relacional</a:t>
            </a:r>
            <a:endParaRPr lang="es-ES" sz="36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s-ES" b="1" u="sng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7C97AD4D-07B4-751A-C3B9-B493AB7F7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53" y="2258503"/>
            <a:ext cx="9204294" cy="391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10139200" cy="953310"/>
          </a:xfrm>
          <a:noFill/>
        </p:spPr>
        <p:txBody>
          <a:bodyPr>
            <a:normAutofit fontScale="90000"/>
          </a:bodyPr>
          <a:lstStyle/>
          <a:p>
            <a:r>
              <a:rPr lang="es-ES" sz="4400" b="1" dirty="0">
                <a:latin typeface="+mn-lt"/>
              </a:rPr>
              <a:t>5. Diseño de la interfaz: usuario no registrado</a:t>
            </a:r>
            <a:endParaRPr lang="es-ES" sz="36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s-ES" b="1" u="sng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61B75E2-8003-FD16-7A86-977184B01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0" y="2414573"/>
            <a:ext cx="6226727" cy="376262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68A9085-265D-EABB-CDFD-39BEAA3ABC57}"/>
              </a:ext>
            </a:extLst>
          </p:cNvPr>
          <p:cNvSpPr txBox="1"/>
          <p:nvPr/>
        </p:nvSpPr>
        <p:spPr>
          <a:xfrm>
            <a:off x="7681540" y="2703160"/>
            <a:ext cx="34498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Boceto del proyecto </a:t>
            </a:r>
            <a:r>
              <a:rPr lang="es-ES" dirty="0" err="1"/>
              <a:t>Shopybook</a:t>
            </a:r>
            <a:r>
              <a:rPr lang="es-ES" dirty="0"/>
              <a:t> en la </a:t>
            </a:r>
            <a:r>
              <a:rPr lang="es-ES" b="1" dirty="0"/>
              <a:t>fase de diseño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Inicio de la aplicación web cuando el usuario </a:t>
            </a:r>
            <a:r>
              <a:rPr lang="es-ES" b="1" dirty="0"/>
              <a:t>no ha iniciado sesión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Interactuar </a:t>
            </a:r>
            <a:r>
              <a:rPr lang="es-ES" dirty="0"/>
              <a:t>con los distintos elementos de la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No puede finalizar compra, </a:t>
            </a:r>
            <a:r>
              <a:rPr lang="es-ES" dirty="0"/>
              <a:t>ni modificar perfil.</a:t>
            </a:r>
          </a:p>
        </p:txBody>
      </p:sp>
    </p:spTree>
    <p:extLst>
      <p:ext uri="{BB962C8B-B14F-4D97-AF65-F5344CB8AC3E}">
        <p14:creationId xmlns:p14="http://schemas.microsoft.com/office/powerpoint/2010/main" val="12630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9403064" cy="953310"/>
          </a:xfrm>
          <a:noFill/>
        </p:spPr>
        <p:txBody>
          <a:bodyPr>
            <a:normAutofit fontScale="90000"/>
          </a:bodyPr>
          <a:lstStyle/>
          <a:p>
            <a:r>
              <a:rPr lang="es-ES" sz="4400" b="1" dirty="0">
                <a:latin typeface="+mn-lt"/>
              </a:rPr>
              <a:t>5. Diseño de la interfaz: usuario </a:t>
            </a:r>
            <a:r>
              <a:rPr lang="es-ES" sz="4400" b="1" dirty="0" err="1">
                <a:latin typeface="+mn-lt"/>
              </a:rPr>
              <a:t>logueado</a:t>
            </a:r>
            <a:endParaRPr lang="es-ES" sz="36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s-ES" b="1" u="sng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D7CF132A-BB53-3604-60D7-C7B428C7C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0" y="2321039"/>
            <a:ext cx="6312996" cy="380785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03C8E7-BB14-2412-E40A-97E1AF2770C5}"/>
              </a:ext>
            </a:extLst>
          </p:cNvPr>
          <p:cNvSpPr txBox="1"/>
          <p:nvPr/>
        </p:nvSpPr>
        <p:spPr>
          <a:xfrm>
            <a:off x="7674758" y="2743200"/>
            <a:ext cx="3449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Inicio de la aplicación web cuando el usuario </a:t>
            </a:r>
            <a:r>
              <a:rPr lang="es-ES" b="1" dirty="0"/>
              <a:t>ha iniciado sesión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Interactuar </a:t>
            </a:r>
            <a:r>
              <a:rPr lang="es-ES" dirty="0"/>
              <a:t>con los distintos elementos de la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Puede finalizar compra, </a:t>
            </a:r>
            <a:r>
              <a:rPr lang="es-ES" dirty="0"/>
              <a:t>ver sus pedidos o modificar perfil.</a:t>
            </a:r>
          </a:p>
        </p:txBody>
      </p:sp>
    </p:spTree>
    <p:extLst>
      <p:ext uri="{BB962C8B-B14F-4D97-AF65-F5344CB8AC3E}">
        <p14:creationId xmlns:p14="http://schemas.microsoft.com/office/powerpoint/2010/main" val="8942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 fontScale="90000"/>
          </a:bodyPr>
          <a:lstStyle/>
          <a:p>
            <a:r>
              <a:rPr lang="es-ES" sz="4400" b="1" dirty="0">
                <a:latin typeface="+mn-lt"/>
              </a:rPr>
              <a:t>5. Diseño de la interfaz: usuario </a:t>
            </a:r>
            <a:r>
              <a:rPr lang="es-ES" sz="4400" b="1" dirty="0" err="1">
                <a:latin typeface="+mn-lt"/>
              </a:rPr>
              <a:t>admin</a:t>
            </a:r>
            <a:endParaRPr lang="es-ES" sz="36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s-ES" b="1" u="sng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3D1B2122-4825-EC77-5BBD-4A1A9BA49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2" y="2277148"/>
            <a:ext cx="6434946" cy="37690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928B15E-62BF-CD19-6336-156B5B1916B3}"/>
              </a:ext>
            </a:extLst>
          </p:cNvPr>
          <p:cNvSpPr txBox="1"/>
          <p:nvPr/>
        </p:nvSpPr>
        <p:spPr>
          <a:xfrm>
            <a:off x="7744264" y="2533307"/>
            <a:ext cx="34498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Inicio de la aplicación web cuando el usuario </a:t>
            </a:r>
            <a:r>
              <a:rPr lang="es-ES" b="1" dirty="0"/>
              <a:t>es el administrador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No puede</a:t>
            </a:r>
            <a:r>
              <a:rPr lang="es-ES" dirty="0"/>
              <a:t> realizar pedidos.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Barra de navegación </a:t>
            </a:r>
            <a:r>
              <a:rPr lang="es-ES" dirty="0"/>
              <a:t>para realizar las distintas gestiones.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Puede </a:t>
            </a:r>
            <a:r>
              <a:rPr lang="es-ES" b="1" dirty="0"/>
              <a:t>añadir</a:t>
            </a:r>
            <a:r>
              <a:rPr lang="es-ES" dirty="0"/>
              <a:t>, </a:t>
            </a:r>
            <a:r>
              <a:rPr lang="es-ES" b="1" dirty="0"/>
              <a:t>modificar</a:t>
            </a:r>
            <a:r>
              <a:rPr lang="es-ES" dirty="0"/>
              <a:t> o </a:t>
            </a:r>
            <a:r>
              <a:rPr lang="es-ES" b="1" dirty="0"/>
              <a:t>eliminar</a:t>
            </a:r>
            <a:r>
              <a:rPr lang="es-ES" dirty="0"/>
              <a:t> libros, categorías o pedidos.</a:t>
            </a:r>
          </a:p>
        </p:txBody>
      </p:sp>
    </p:spTree>
    <p:extLst>
      <p:ext uri="{BB962C8B-B14F-4D97-AF65-F5344CB8AC3E}">
        <p14:creationId xmlns:p14="http://schemas.microsoft.com/office/powerpoint/2010/main" val="37740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5. Necesidades software/hardware</a:t>
            </a:r>
            <a:endParaRPr lang="es-ES" sz="36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r>
              <a:rPr lang="es-ES" sz="3900" u="sng" dirty="0">
                <a:solidFill>
                  <a:schemeClr val="tx1"/>
                </a:solidFill>
              </a:rPr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Paquete de software libre </a:t>
            </a:r>
            <a:r>
              <a:rPr lang="es-ES" b="1" dirty="0" err="1">
                <a:solidFill>
                  <a:schemeClr val="tx1"/>
                </a:solidFill>
              </a:rPr>
              <a:t>Xampp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Entorno de desarrollo libre </a:t>
            </a:r>
            <a:r>
              <a:rPr lang="es-ES" b="1" dirty="0" err="1">
                <a:solidFill>
                  <a:schemeClr val="tx1"/>
                </a:solidFill>
              </a:rPr>
              <a:t>Netbeans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Lenguajes de código abierto </a:t>
            </a:r>
            <a:r>
              <a:rPr lang="es-ES" b="1" dirty="0">
                <a:solidFill>
                  <a:schemeClr val="tx1"/>
                </a:solidFill>
              </a:rPr>
              <a:t>PHP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b="1" dirty="0">
                <a:solidFill>
                  <a:schemeClr val="tx1"/>
                </a:solidFill>
              </a:rPr>
              <a:t>HTML5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b="1" dirty="0">
                <a:solidFill>
                  <a:schemeClr val="tx1"/>
                </a:solidFill>
              </a:rPr>
              <a:t>CSS3</a:t>
            </a:r>
            <a:r>
              <a:rPr lang="es-ES" dirty="0">
                <a:solidFill>
                  <a:schemeClr val="tx1"/>
                </a:solidFill>
              </a:rPr>
              <a:t> y </a:t>
            </a:r>
            <a:r>
              <a:rPr lang="es-ES" b="1" dirty="0">
                <a:solidFill>
                  <a:schemeClr val="tx1"/>
                </a:solidFill>
              </a:rPr>
              <a:t>JavaScript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Conexión a </a:t>
            </a:r>
            <a:r>
              <a:rPr lang="es-ES" b="1" dirty="0">
                <a:solidFill>
                  <a:schemeClr val="tx1"/>
                </a:solidFill>
              </a:rPr>
              <a:t>internet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</a:rPr>
              <a:t>Navegador web </a:t>
            </a:r>
            <a:r>
              <a:rPr lang="es-ES" dirty="0">
                <a:solidFill>
                  <a:schemeClr val="tx1"/>
                </a:solidFill>
              </a:rPr>
              <a:t>como Google Chrome, Mozilla Firefox, Opera…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5. Necesidades software/hardware</a:t>
            </a:r>
            <a:endParaRPr lang="es-ES" sz="36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r>
              <a:rPr lang="es-ES" sz="3900" u="sng" dirty="0">
                <a:solidFill>
                  <a:schemeClr val="tx1"/>
                </a:solidFill>
              </a:rPr>
              <a:t>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Ordenador con un mínimo de 2Gb de 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Espacio disponible en el disco duro de 1 a 3Gb.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3">
            <a:extLst>
              <a:ext uri="{FF2B5EF4-FFF2-40B4-BE49-F238E27FC236}">
                <a16:creationId xmlns:a16="http://schemas.microsoft.com/office/drawing/2014/main" id="{4E55C4A2-418C-F9ED-ACE3-4ACA1C642247}"/>
              </a:ext>
            </a:extLst>
          </p:cNvPr>
          <p:cNvSpPr>
            <a:spLocks/>
          </p:cNvSpPr>
          <p:nvPr/>
        </p:nvSpPr>
        <p:spPr bwMode="auto">
          <a:xfrm>
            <a:off x="5269678" y="2130358"/>
            <a:ext cx="6922322" cy="4374652"/>
          </a:xfrm>
          <a:custGeom>
            <a:avLst/>
            <a:gdLst>
              <a:gd name="T0" fmla="*/ 8406 w 8406"/>
              <a:gd name="T1" fmla="*/ 1088 h 9525"/>
              <a:gd name="T2" fmla="*/ 8378 w 8406"/>
              <a:gd name="T3" fmla="*/ 1057 h 9525"/>
              <a:gd name="T4" fmla="*/ 2361 w 8406"/>
              <a:gd name="T5" fmla="*/ 7646 h 9525"/>
              <a:gd name="T6" fmla="*/ 2389 w 8406"/>
              <a:gd name="T7" fmla="*/ 7677 h 9525"/>
              <a:gd name="T8" fmla="*/ 8406 w 8406"/>
              <a:gd name="T9" fmla="*/ 1088 h 9525"/>
              <a:gd name="T10" fmla="*/ 8406 w 8406"/>
              <a:gd name="T11" fmla="*/ 498 h 9525"/>
              <a:gd name="T12" fmla="*/ 8391 w 8406"/>
              <a:gd name="T13" fmla="*/ 481 h 9525"/>
              <a:gd name="T14" fmla="*/ 1520 w 8406"/>
              <a:gd name="T15" fmla="*/ 7986 h 9525"/>
              <a:gd name="T16" fmla="*/ 1535 w 8406"/>
              <a:gd name="T17" fmla="*/ 8003 h 9525"/>
              <a:gd name="T18" fmla="*/ 8406 w 8406"/>
              <a:gd name="T19" fmla="*/ 498 h 9525"/>
              <a:gd name="T20" fmla="*/ 8406 w 8406"/>
              <a:gd name="T21" fmla="*/ 343 h 9525"/>
              <a:gd name="T22" fmla="*/ 8391 w 8406"/>
              <a:gd name="T23" fmla="*/ 327 h 9525"/>
              <a:gd name="T24" fmla="*/ 0 w 8406"/>
              <a:gd name="T25" fmla="*/ 9512 h 9525"/>
              <a:gd name="T26" fmla="*/ 0 w 8406"/>
              <a:gd name="T27" fmla="*/ 9525 h 9525"/>
              <a:gd name="T28" fmla="*/ 8406 w 8406"/>
              <a:gd name="T29" fmla="*/ 343 h 9525"/>
              <a:gd name="T30" fmla="*/ 8406 w 8406"/>
              <a:gd name="T31" fmla="*/ 266 h 9525"/>
              <a:gd name="T32" fmla="*/ 8378 w 8406"/>
              <a:gd name="T33" fmla="*/ 232 h 9525"/>
              <a:gd name="T34" fmla="*/ 1634 w 8406"/>
              <a:gd name="T35" fmla="*/ 7616 h 9525"/>
              <a:gd name="T36" fmla="*/ 1661 w 8406"/>
              <a:gd name="T37" fmla="*/ 7629 h 9525"/>
              <a:gd name="T38" fmla="*/ 8406 w 8406"/>
              <a:gd name="T39" fmla="*/ 266 h 9525"/>
              <a:gd name="T40" fmla="*/ 8406 w 8406"/>
              <a:gd name="T41" fmla="*/ 17 h 9525"/>
              <a:gd name="T42" fmla="*/ 8391 w 8406"/>
              <a:gd name="T43" fmla="*/ 0 h 9525"/>
              <a:gd name="T44" fmla="*/ 2916 w 8406"/>
              <a:gd name="T45" fmla="*/ 6000 h 9525"/>
              <a:gd name="T46" fmla="*/ 2928 w 8406"/>
              <a:gd name="T47" fmla="*/ 6013 h 9525"/>
              <a:gd name="T48" fmla="*/ 8406 w 8406"/>
              <a:gd name="T49" fmla="*/ 17 h 9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406" h="9525">
                <a:moveTo>
                  <a:pt x="8406" y="1088"/>
                </a:moveTo>
                <a:lnTo>
                  <a:pt x="8378" y="1057"/>
                </a:lnTo>
                <a:lnTo>
                  <a:pt x="2361" y="7646"/>
                </a:lnTo>
                <a:lnTo>
                  <a:pt x="2389" y="7677"/>
                </a:lnTo>
                <a:lnTo>
                  <a:pt x="8406" y="1088"/>
                </a:lnTo>
                <a:close/>
                <a:moveTo>
                  <a:pt x="8406" y="498"/>
                </a:moveTo>
                <a:lnTo>
                  <a:pt x="8391" y="481"/>
                </a:lnTo>
                <a:lnTo>
                  <a:pt x="1520" y="7986"/>
                </a:lnTo>
                <a:lnTo>
                  <a:pt x="1535" y="8003"/>
                </a:lnTo>
                <a:lnTo>
                  <a:pt x="8406" y="498"/>
                </a:lnTo>
                <a:close/>
                <a:moveTo>
                  <a:pt x="8406" y="343"/>
                </a:moveTo>
                <a:lnTo>
                  <a:pt x="8391" y="327"/>
                </a:lnTo>
                <a:lnTo>
                  <a:pt x="0" y="9512"/>
                </a:lnTo>
                <a:lnTo>
                  <a:pt x="0" y="9525"/>
                </a:lnTo>
                <a:lnTo>
                  <a:pt x="8406" y="343"/>
                </a:lnTo>
                <a:close/>
                <a:moveTo>
                  <a:pt x="8406" y="266"/>
                </a:moveTo>
                <a:lnTo>
                  <a:pt x="8378" y="232"/>
                </a:lnTo>
                <a:lnTo>
                  <a:pt x="1634" y="7616"/>
                </a:lnTo>
                <a:lnTo>
                  <a:pt x="1661" y="7629"/>
                </a:lnTo>
                <a:lnTo>
                  <a:pt x="8406" y="266"/>
                </a:lnTo>
                <a:close/>
                <a:moveTo>
                  <a:pt x="8406" y="17"/>
                </a:moveTo>
                <a:lnTo>
                  <a:pt x="8391" y="0"/>
                </a:lnTo>
                <a:lnTo>
                  <a:pt x="2916" y="6000"/>
                </a:lnTo>
                <a:lnTo>
                  <a:pt x="2928" y="6013"/>
                </a:lnTo>
                <a:lnTo>
                  <a:pt x="8406" y="17"/>
                </a:lnTo>
                <a:close/>
              </a:path>
            </a:pathLst>
          </a:custGeom>
          <a:solidFill>
            <a:srgbClr val="8496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53C9384-1C13-F984-03B1-1A93D998D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01899" y="3610462"/>
            <a:ext cx="2566737" cy="25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9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6. Presupuesto/Financiación</a:t>
            </a:r>
            <a:endParaRPr lang="es-ES" sz="36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r>
              <a:rPr lang="es-ES" sz="3900" u="sng" dirty="0">
                <a:solidFill>
                  <a:schemeClr val="tx1"/>
                </a:solidFill>
              </a:rPr>
              <a:t>Presupuesto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24F0952D-F0BD-4EDC-7DD1-6DCDF011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67" y="3096479"/>
            <a:ext cx="9150465" cy="26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19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6. Presupuesto/Financiación</a:t>
            </a:r>
            <a:endParaRPr lang="es-ES" sz="36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r>
              <a:rPr lang="es-ES" sz="3900" u="sng" dirty="0">
                <a:solidFill>
                  <a:schemeClr val="tx1"/>
                </a:solidFill>
              </a:rPr>
              <a:t>Financiación</a:t>
            </a:r>
          </a:p>
          <a:p>
            <a:endParaRPr lang="es-ES" sz="39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Subvenciones del estado.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Subvenciones jóvenes emprendedores.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Publicidad en nuestra web.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3">
            <a:extLst>
              <a:ext uri="{FF2B5EF4-FFF2-40B4-BE49-F238E27FC236}">
                <a16:creationId xmlns:a16="http://schemas.microsoft.com/office/drawing/2014/main" id="{FDECCB47-5DE2-CB2A-0BBF-746C820E35E6}"/>
              </a:ext>
            </a:extLst>
          </p:cNvPr>
          <p:cNvSpPr>
            <a:spLocks/>
          </p:cNvSpPr>
          <p:nvPr/>
        </p:nvSpPr>
        <p:spPr bwMode="auto">
          <a:xfrm>
            <a:off x="5269678" y="2130358"/>
            <a:ext cx="6922322" cy="4374652"/>
          </a:xfrm>
          <a:custGeom>
            <a:avLst/>
            <a:gdLst>
              <a:gd name="T0" fmla="*/ 8406 w 8406"/>
              <a:gd name="T1" fmla="*/ 1088 h 9525"/>
              <a:gd name="T2" fmla="*/ 8378 w 8406"/>
              <a:gd name="T3" fmla="*/ 1057 h 9525"/>
              <a:gd name="T4" fmla="*/ 2361 w 8406"/>
              <a:gd name="T5" fmla="*/ 7646 h 9525"/>
              <a:gd name="T6" fmla="*/ 2389 w 8406"/>
              <a:gd name="T7" fmla="*/ 7677 h 9525"/>
              <a:gd name="T8" fmla="*/ 8406 w 8406"/>
              <a:gd name="T9" fmla="*/ 1088 h 9525"/>
              <a:gd name="T10" fmla="*/ 8406 w 8406"/>
              <a:gd name="T11" fmla="*/ 498 h 9525"/>
              <a:gd name="T12" fmla="*/ 8391 w 8406"/>
              <a:gd name="T13" fmla="*/ 481 h 9525"/>
              <a:gd name="T14" fmla="*/ 1520 w 8406"/>
              <a:gd name="T15" fmla="*/ 7986 h 9525"/>
              <a:gd name="T16" fmla="*/ 1535 w 8406"/>
              <a:gd name="T17" fmla="*/ 8003 h 9525"/>
              <a:gd name="T18" fmla="*/ 8406 w 8406"/>
              <a:gd name="T19" fmla="*/ 498 h 9525"/>
              <a:gd name="T20" fmla="*/ 8406 w 8406"/>
              <a:gd name="T21" fmla="*/ 343 h 9525"/>
              <a:gd name="T22" fmla="*/ 8391 w 8406"/>
              <a:gd name="T23" fmla="*/ 327 h 9525"/>
              <a:gd name="T24" fmla="*/ 0 w 8406"/>
              <a:gd name="T25" fmla="*/ 9512 h 9525"/>
              <a:gd name="T26" fmla="*/ 0 w 8406"/>
              <a:gd name="T27" fmla="*/ 9525 h 9525"/>
              <a:gd name="T28" fmla="*/ 8406 w 8406"/>
              <a:gd name="T29" fmla="*/ 343 h 9525"/>
              <a:gd name="T30" fmla="*/ 8406 w 8406"/>
              <a:gd name="T31" fmla="*/ 266 h 9525"/>
              <a:gd name="T32" fmla="*/ 8378 w 8406"/>
              <a:gd name="T33" fmla="*/ 232 h 9525"/>
              <a:gd name="T34" fmla="*/ 1634 w 8406"/>
              <a:gd name="T35" fmla="*/ 7616 h 9525"/>
              <a:gd name="T36" fmla="*/ 1661 w 8406"/>
              <a:gd name="T37" fmla="*/ 7629 h 9525"/>
              <a:gd name="T38" fmla="*/ 8406 w 8406"/>
              <a:gd name="T39" fmla="*/ 266 h 9525"/>
              <a:gd name="T40" fmla="*/ 8406 w 8406"/>
              <a:gd name="T41" fmla="*/ 17 h 9525"/>
              <a:gd name="T42" fmla="*/ 8391 w 8406"/>
              <a:gd name="T43" fmla="*/ 0 h 9525"/>
              <a:gd name="T44" fmla="*/ 2916 w 8406"/>
              <a:gd name="T45" fmla="*/ 6000 h 9525"/>
              <a:gd name="T46" fmla="*/ 2928 w 8406"/>
              <a:gd name="T47" fmla="*/ 6013 h 9525"/>
              <a:gd name="T48" fmla="*/ 8406 w 8406"/>
              <a:gd name="T49" fmla="*/ 17 h 9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406" h="9525">
                <a:moveTo>
                  <a:pt x="8406" y="1088"/>
                </a:moveTo>
                <a:lnTo>
                  <a:pt x="8378" y="1057"/>
                </a:lnTo>
                <a:lnTo>
                  <a:pt x="2361" y="7646"/>
                </a:lnTo>
                <a:lnTo>
                  <a:pt x="2389" y="7677"/>
                </a:lnTo>
                <a:lnTo>
                  <a:pt x="8406" y="1088"/>
                </a:lnTo>
                <a:close/>
                <a:moveTo>
                  <a:pt x="8406" y="498"/>
                </a:moveTo>
                <a:lnTo>
                  <a:pt x="8391" y="481"/>
                </a:lnTo>
                <a:lnTo>
                  <a:pt x="1520" y="7986"/>
                </a:lnTo>
                <a:lnTo>
                  <a:pt x="1535" y="8003"/>
                </a:lnTo>
                <a:lnTo>
                  <a:pt x="8406" y="498"/>
                </a:lnTo>
                <a:close/>
                <a:moveTo>
                  <a:pt x="8406" y="343"/>
                </a:moveTo>
                <a:lnTo>
                  <a:pt x="8391" y="327"/>
                </a:lnTo>
                <a:lnTo>
                  <a:pt x="0" y="9512"/>
                </a:lnTo>
                <a:lnTo>
                  <a:pt x="0" y="9525"/>
                </a:lnTo>
                <a:lnTo>
                  <a:pt x="8406" y="343"/>
                </a:lnTo>
                <a:close/>
                <a:moveTo>
                  <a:pt x="8406" y="266"/>
                </a:moveTo>
                <a:lnTo>
                  <a:pt x="8378" y="232"/>
                </a:lnTo>
                <a:lnTo>
                  <a:pt x="1634" y="7616"/>
                </a:lnTo>
                <a:lnTo>
                  <a:pt x="1661" y="7629"/>
                </a:lnTo>
                <a:lnTo>
                  <a:pt x="8406" y="266"/>
                </a:lnTo>
                <a:close/>
                <a:moveTo>
                  <a:pt x="8406" y="17"/>
                </a:moveTo>
                <a:lnTo>
                  <a:pt x="8391" y="0"/>
                </a:lnTo>
                <a:lnTo>
                  <a:pt x="2916" y="6000"/>
                </a:lnTo>
                <a:lnTo>
                  <a:pt x="2928" y="6013"/>
                </a:lnTo>
                <a:lnTo>
                  <a:pt x="8406" y="17"/>
                </a:lnTo>
                <a:close/>
              </a:path>
            </a:pathLst>
          </a:custGeom>
          <a:solidFill>
            <a:srgbClr val="8496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37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7. Utilización del sistema: </a:t>
            </a:r>
            <a:r>
              <a:rPr lang="es-ES" sz="4400" b="1" dirty="0" err="1">
                <a:latin typeface="+mn-lt"/>
              </a:rPr>
              <a:t>login</a:t>
            </a:r>
            <a:endParaRPr lang="es-ES" sz="36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220" y="1994305"/>
            <a:ext cx="10515600" cy="41828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C8A999D2-990B-36E7-BDF1-578E7A150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32" y="2229308"/>
            <a:ext cx="2282840" cy="32480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D4AE43C-58D1-BEF4-9B1F-5C73815F2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7" y="2229309"/>
            <a:ext cx="2282840" cy="32480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BA7E36B-162F-5EE4-AABB-1C21A3C7B182}"/>
              </a:ext>
            </a:extLst>
          </p:cNvPr>
          <p:cNvSpPr txBox="1"/>
          <p:nvPr/>
        </p:nvSpPr>
        <p:spPr>
          <a:xfrm>
            <a:off x="2424022" y="5526003"/>
            <a:ext cx="2885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Inicio de sesión del usuario.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E026F8-5536-34C6-BA40-72D1D37FD187}"/>
              </a:ext>
            </a:extLst>
          </p:cNvPr>
          <p:cNvSpPr txBox="1"/>
          <p:nvPr/>
        </p:nvSpPr>
        <p:spPr>
          <a:xfrm>
            <a:off x="6856024" y="5526003"/>
            <a:ext cx="2885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Registro del usuario.</a:t>
            </a:r>
          </a:p>
        </p:txBody>
      </p:sp>
    </p:spTree>
    <p:extLst>
      <p:ext uri="{BB962C8B-B14F-4D97-AF65-F5344CB8AC3E}">
        <p14:creationId xmlns:p14="http://schemas.microsoft.com/office/powerpoint/2010/main" val="20675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10129870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7. Utilización del sistema: </a:t>
            </a:r>
            <a:r>
              <a:rPr lang="es-ES" sz="4400" b="1" dirty="0" err="1">
                <a:latin typeface="+mn-lt"/>
              </a:rPr>
              <a:t>admin</a:t>
            </a:r>
            <a:endParaRPr lang="es-ES" sz="3600" b="1" dirty="0">
              <a:latin typeface="+mn-lt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48199B06-B1DC-E98E-922E-096F9737E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81" y="2062065"/>
            <a:ext cx="6523232" cy="402758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574B32A2-54DC-52AB-0EBB-4C13842D1C26}"/>
              </a:ext>
            </a:extLst>
          </p:cNvPr>
          <p:cNvSpPr/>
          <p:nvPr/>
        </p:nvSpPr>
        <p:spPr>
          <a:xfrm>
            <a:off x="3573624" y="2817900"/>
            <a:ext cx="587829" cy="25011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C9C42C7-18C8-13CB-060E-8AA6363AB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147CFF-AF95-D934-5CA2-33239205164C}"/>
              </a:ext>
            </a:extLst>
          </p:cNvPr>
          <p:cNvSpPr txBox="1"/>
          <p:nvPr/>
        </p:nvSpPr>
        <p:spPr>
          <a:xfrm>
            <a:off x="7892571" y="2744455"/>
            <a:ext cx="3449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Sección </a:t>
            </a:r>
            <a:r>
              <a:rPr lang="es-ES" b="1" dirty="0"/>
              <a:t>libros</a:t>
            </a:r>
            <a:r>
              <a:rPr lang="es-ES" dirty="0"/>
              <a:t> del usuario </a:t>
            </a:r>
            <a:r>
              <a:rPr lang="es-ES" dirty="0" err="1"/>
              <a:t>admin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Lista </a:t>
            </a:r>
            <a:r>
              <a:rPr lang="es-ES" dirty="0"/>
              <a:t>de todos los libros en la tienda.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Añadir, modificar o eliminar </a:t>
            </a:r>
            <a:r>
              <a:rPr lang="es-ES" dirty="0"/>
              <a:t>libros.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915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1" y="680801"/>
            <a:ext cx="2953088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Índice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0358"/>
            <a:ext cx="10515600" cy="418289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¿Qué es </a:t>
            </a:r>
            <a:r>
              <a:rPr lang="es-ES" dirty="0" err="1">
                <a:solidFill>
                  <a:schemeClr val="tx1"/>
                </a:solidFill>
              </a:rPr>
              <a:t>Shopybook</a:t>
            </a:r>
            <a:r>
              <a:rPr lang="es-ES" dirty="0">
                <a:solidFill>
                  <a:schemeClr val="tx1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Objetivo del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Tecnologías utilizadas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Diseño de </a:t>
            </a:r>
            <a:r>
              <a:rPr lang="es-ES" dirty="0" err="1">
                <a:solidFill>
                  <a:schemeClr val="tx1"/>
                </a:solidFill>
              </a:rPr>
              <a:t>Shopybook</a:t>
            </a:r>
            <a:r>
              <a:rPr lang="es-ES" dirty="0">
                <a:solidFill>
                  <a:schemeClr val="tx1"/>
                </a:solidFill>
              </a:rPr>
              <a:t>: planificación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Necesidades software/hardware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Presupuesto/Financiación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Utilización del sistema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Conclusiones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Mejoras de </a:t>
            </a:r>
            <a:r>
              <a:rPr lang="es-ES" dirty="0" err="1">
                <a:solidFill>
                  <a:schemeClr val="tx1"/>
                </a:solidFill>
              </a:rPr>
              <a:t>Shopybook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>
            <a:extLst>
              <a:ext uri="{FF2B5EF4-FFF2-40B4-BE49-F238E27FC236}">
                <a16:creationId xmlns:a16="http://schemas.microsoft.com/office/drawing/2014/main" id="{E259757F-2BAE-7A96-1BE2-6C5C7BE9F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9" y="875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5240" tIns="837936" rIns="507840" bIns="177744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1DD4F10A-13D9-B238-38DC-29BF08B9B5F2}"/>
              </a:ext>
            </a:extLst>
          </p:cNvPr>
          <p:cNvSpPr>
            <a:spLocks/>
          </p:cNvSpPr>
          <p:nvPr/>
        </p:nvSpPr>
        <p:spPr bwMode="auto">
          <a:xfrm>
            <a:off x="5269678" y="2130358"/>
            <a:ext cx="6922322" cy="4374652"/>
          </a:xfrm>
          <a:custGeom>
            <a:avLst/>
            <a:gdLst>
              <a:gd name="T0" fmla="*/ 8406 w 8406"/>
              <a:gd name="T1" fmla="*/ 1088 h 9525"/>
              <a:gd name="T2" fmla="*/ 8378 w 8406"/>
              <a:gd name="T3" fmla="*/ 1057 h 9525"/>
              <a:gd name="T4" fmla="*/ 2361 w 8406"/>
              <a:gd name="T5" fmla="*/ 7646 h 9525"/>
              <a:gd name="T6" fmla="*/ 2389 w 8406"/>
              <a:gd name="T7" fmla="*/ 7677 h 9525"/>
              <a:gd name="T8" fmla="*/ 8406 w 8406"/>
              <a:gd name="T9" fmla="*/ 1088 h 9525"/>
              <a:gd name="T10" fmla="*/ 8406 w 8406"/>
              <a:gd name="T11" fmla="*/ 498 h 9525"/>
              <a:gd name="T12" fmla="*/ 8391 w 8406"/>
              <a:gd name="T13" fmla="*/ 481 h 9525"/>
              <a:gd name="T14" fmla="*/ 1520 w 8406"/>
              <a:gd name="T15" fmla="*/ 7986 h 9525"/>
              <a:gd name="T16" fmla="*/ 1535 w 8406"/>
              <a:gd name="T17" fmla="*/ 8003 h 9525"/>
              <a:gd name="T18" fmla="*/ 8406 w 8406"/>
              <a:gd name="T19" fmla="*/ 498 h 9525"/>
              <a:gd name="T20" fmla="*/ 8406 w 8406"/>
              <a:gd name="T21" fmla="*/ 343 h 9525"/>
              <a:gd name="T22" fmla="*/ 8391 w 8406"/>
              <a:gd name="T23" fmla="*/ 327 h 9525"/>
              <a:gd name="T24" fmla="*/ 0 w 8406"/>
              <a:gd name="T25" fmla="*/ 9512 h 9525"/>
              <a:gd name="T26" fmla="*/ 0 w 8406"/>
              <a:gd name="T27" fmla="*/ 9525 h 9525"/>
              <a:gd name="T28" fmla="*/ 8406 w 8406"/>
              <a:gd name="T29" fmla="*/ 343 h 9525"/>
              <a:gd name="T30" fmla="*/ 8406 w 8406"/>
              <a:gd name="T31" fmla="*/ 266 h 9525"/>
              <a:gd name="T32" fmla="*/ 8378 w 8406"/>
              <a:gd name="T33" fmla="*/ 232 h 9525"/>
              <a:gd name="T34" fmla="*/ 1634 w 8406"/>
              <a:gd name="T35" fmla="*/ 7616 h 9525"/>
              <a:gd name="T36" fmla="*/ 1661 w 8406"/>
              <a:gd name="T37" fmla="*/ 7629 h 9525"/>
              <a:gd name="T38" fmla="*/ 8406 w 8406"/>
              <a:gd name="T39" fmla="*/ 266 h 9525"/>
              <a:gd name="T40" fmla="*/ 8406 w 8406"/>
              <a:gd name="T41" fmla="*/ 17 h 9525"/>
              <a:gd name="T42" fmla="*/ 8391 w 8406"/>
              <a:gd name="T43" fmla="*/ 0 h 9525"/>
              <a:gd name="T44" fmla="*/ 2916 w 8406"/>
              <a:gd name="T45" fmla="*/ 6000 h 9525"/>
              <a:gd name="T46" fmla="*/ 2928 w 8406"/>
              <a:gd name="T47" fmla="*/ 6013 h 9525"/>
              <a:gd name="T48" fmla="*/ 8406 w 8406"/>
              <a:gd name="T49" fmla="*/ 17 h 9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406" h="9525">
                <a:moveTo>
                  <a:pt x="8406" y="1088"/>
                </a:moveTo>
                <a:lnTo>
                  <a:pt x="8378" y="1057"/>
                </a:lnTo>
                <a:lnTo>
                  <a:pt x="2361" y="7646"/>
                </a:lnTo>
                <a:lnTo>
                  <a:pt x="2389" y="7677"/>
                </a:lnTo>
                <a:lnTo>
                  <a:pt x="8406" y="1088"/>
                </a:lnTo>
                <a:close/>
                <a:moveTo>
                  <a:pt x="8406" y="498"/>
                </a:moveTo>
                <a:lnTo>
                  <a:pt x="8391" y="481"/>
                </a:lnTo>
                <a:lnTo>
                  <a:pt x="1520" y="7986"/>
                </a:lnTo>
                <a:lnTo>
                  <a:pt x="1535" y="8003"/>
                </a:lnTo>
                <a:lnTo>
                  <a:pt x="8406" y="498"/>
                </a:lnTo>
                <a:close/>
                <a:moveTo>
                  <a:pt x="8406" y="343"/>
                </a:moveTo>
                <a:lnTo>
                  <a:pt x="8391" y="327"/>
                </a:lnTo>
                <a:lnTo>
                  <a:pt x="0" y="9512"/>
                </a:lnTo>
                <a:lnTo>
                  <a:pt x="0" y="9525"/>
                </a:lnTo>
                <a:lnTo>
                  <a:pt x="8406" y="343"/>
                </a:lnTo>
                <a:close/>
                <a:moveTo>
                  <a:pt x="8406" y="266"/>
                </a:moveTo>
                <a:lnTo>
                  <a:pt x="8378" y="232"/>
                </a:lnTo>
                <a:lnTo>
                  <a:pt x="1634" y="7616"/>
                </a:lnTo>
                <a:lnTo>
                  <a:pt x="1661" y="7629"/>
                </a:lnTo>
                <a:lnTo>
                  <a:pt x="8406" y="266"/>
                </a:lnTo>
                <a:close/>
                <a:moveTo>
                  <a:pt x="8406" y="17"/>
                </a:moveTo>
                <a:lnTo>
                  <a:pt x="8391" y="0"/>
                </a:lnTo>
                <a:lnTo>
                  <a:pt x="2916" y="6000"/>
                </a:lnTo>
                <a:lnTo>
                  <a:pt x="2928" y="6013"/>
                </a:lnTo>
                <a:lnTo>
                  <a:pt x="8406" y="17"/>
                </a:lnTo>
                <a:close/>
              </a:path>
            </a:pathLst>
          </a:custGeom>
          <a:solidFill>
            <a:srgbClr val="8496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332B021-C861-5757-A1C6-344708986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9" y="73709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61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7. Utilización del sistema: </a:t>
            </a:r>
            <a:r>
              <a:rPr lang="es-ES" sz="4400" b="1" dirty="0" err="1">
                <a:latin typeface="+mn-lt"/>
              </a:rPr>
              <a:t>admin</a:t>
            </a:r>
            <a:endParaRPr lang="es-ES" sz="36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D7060E64-294D-F4A1-493E-1E530D206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0" y="1994304"/>
            <a:ext cx="6384837" cy="4182893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99F73F94-42DD-43B7-BB80-CAB29FEFB91C}"/>
              </a:ext>
            </a:extLst>
          </p:cNvPr>
          <p:cNvSpPr/>
          <p:nvPr/>
        </p:nvSpPr>
        <p:spPr>
          <a:xfrm>
            <a:off x="4264089" y="2957805"/>
            <a:ext cx="746450" cy="27991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80C39CB-9A8E-F6E5-E36F-4EE4BF9B4F52}"/>
              </a:ext>
            </a:extLst>
          </p:cNvPr>
          <p:cNvSpPr txBox="1"/>
          <p:nvPr/>
        </p:nvSpPr>
        <p:spPr>
          <a:xfrm>
            <a:off x="7763540" y="2661734"/>
            <a:ext cx="34498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Sección </a:t>
            </a:r>
            <a:r>
              <a:rPr lang="es-ES" b="1" dirty="0"/>
              <a:t>categorías</a:t>
            </a:r>
            <a:r>
              <a:rPr lang="es-ES" dirty="0"/>
              <a:t> del usuario </a:t>
            </a:r>
            <a:r>
              <a:rPr lang="es-ES" dirty="0" err="1"/>
              <a:t>admin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Lista </a:t>
            </a:r>
            <a:r>
              <a:rPr lang="es-ES" dirty="0"/>
              <a:t>de todos las categorías en la tienda.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Añadir o eliminar </a:t>
            </a:r>
            <a:r>
              <a:rPr lang="es-ES" dirty="0"/>
              <a:t>categorías.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35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7. Utilización del sistema: </a:t>
            </a:r>
            <a:r>
              <a:rPr lang="es-ES" sz="4400" b="1" dirty="0" err="1">
                <a:latin typeface="+mn-lt"/>
              </a:rPr>
              <a:t>admin</a:t>
            </a:r>
            <a:endParaRPr lang="es-ES" sz="36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F279B3D9-A60A-8CF2-C1A4-D65C3028C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80" y="1990060"/>
            <a:ext cx="6425430" cy="4182893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FB855D29-0EF2-2D89-7FED-72FA78BE2FB2}"/>
              </a:ext>
            </a:extLst>
          </p:cNvPr>
          <p:cNvSpPr/>
          <p:nvPr/>
        </p:nvSpPr>
        <p:spPr>
          <a:xfrm>
            <a:off x="5047862" y="2855168"/>
            <a:ext cx="662473" cy="28924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6617A0-C997-C0D0-F155-756A9AFD5F92}"/>
              </a:ext>
            </a:extLst>
          </p:cNvPr>
          <p:cNvSpPr txBox="1"/>
          <p:nvPr/>
        </p:nvSpPr>
        <p:spPr>
          <a:xfrm>
            <a:off x="7892571" y="2744455"/>
            <a:ext cx="34498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Sección </a:t>
            </a:r>
            <a:r>
              <a:rPr lang="es-ES" b="1" dirty="0"/>
              <a:t>pedidos</a:t>
            </a:r>
            <a:r>
              <a:rPr lang="es-ES" dirty="0"/>
              <a:t> del usuario </a:t>
            </a:r>
            <a:r>
              <a:rPr lang="es-ES" dirty="0" err="1"/>
              <a:t>admin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Lista </a:t>
            </a:r>
            <a:r>
              <a:rPr lang="es-ES" dirty="0"/>
              <a:t>de todos los pedidos de los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Modificar el estado </a:t>
            </a:r>
            <a:r>
              <a:rPr lang="es-ES" dirty="0"/>
              <a:t>del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73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7. Utilización del sistema: cliente</a:t>
            </a:r>
            <a:endParaRPr lang="es-ES" sz="36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endParaRPr lang="es-ES" sz="39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7FECBE27-C9C3-77E9-CF8C-AEA3BE99A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6" y="2233837"/>
            <a:ext cx="6455558" cy="3849721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CA995A01-26A8-CF24-C287-42802F18F1DD}"/>
              </a:ext>
            </a:extLst>
          </p:cNvPr>
          <p:cNvSpPr/>
          <p:nvPr/>
        </p:nvSpPr>
        <p:spPr>
          <a:xfrm>
            <a:off x="2509937" y="2920483"/>
            <a:ext cx="653142" cy="2519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F74F465-FBA2-6C53-E681-694C1CB19935}"/>
              </a:ext>
            </a:extLst>
          </p:cNvPr>
          <p:cNvSpPr txBox="1"/>
          <p:nvPr/>
        </p:nvSpPr>
        <p:spPr>
          <a:xfrm>
            <a:off x="7892571" y="2744455"/>
            <a:ext cx="3449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Inicio</a:t>
            </a:r>
            <a:r>
              <a:rPr lang="es-ES" dirty="0"/>
              <a:t> de </a:t>
            </a:r>
            <a:r>
              <a:rPr lang="es-ES" dirty="0" err="1"/>
              <a:t>Shopybook</a:t>
            </a:r>
            <a:r>
              <a:rPr lang="es-ES" dirty="0"/>
              <a:t> en lado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Vista </a:t>
            </a:r>
            <a:r>
              <a:rPr lang="es-ES" dirty="0"/>
              <a:t>de todos los libros de la tienda.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Ver o añadir </a:t>
            </a:r>
            <a:r>
              <a:rPr lang="es-ES" dirty="0"/>
              <a:t>a la cesta de la compra.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85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7. Utilización del sistema: cliente</a:t>
            </a:r>
            <a:endParaRPr lang="es-ES" sz="36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endParaRPr lang="es-ES" sz="39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E543B0C2-07EE-7B01-C708-B2CB6B1E3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0" y="2146294"/>
            <a:ext cx="6593568" cy="3955926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6A3CDBF-E4C1-17AD-34CD-CEBAAFBBD714}"/>
              </a:ext>
            </a:extLst>
          </p:cNvPr>
          <p:cNvSpPr/>
          <p:nvPr/>
        </p:nvSpPr>
        <p:spPr>
          <a:xfrm>
            <a:off x="3107095" y="3573623"/>
            <a:ext cx="867746" cy="34523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62634E-FCDE-8271-6AAF-8F8BCD533496}"/>
              </a:ext>
            </a:extLst>
          </p:cNvPr>
          <p:cNvSpPr txBox="1"/>
          <p:nvPr/>
        </p:nvSpPr>
        <p:spPr>
          <a:xfrm>
            <a:off x="7892571" y="2744455"/>
            <a:ext cx="3449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Sección </a:t>
            </a:r>
            <a:r>
              <a:rPr lang="es-ES" b="1" dirty="0"/>
              <a:t>categorías</a:t>
            </a:r>
            <a:r>
              <a:rPr lang="es-ES" dirty="0"/>
              <a:t> en lado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Categorías</a:t>
            </a:r>
            <a:r>
              <a:rPr lang="es-ES" b="1" dirty="0"/>
              <a:t> disponibles </a:t>
            </a:r>
            <a:r>
              <a:rPr lang="es-ES" dirty="0"/>
              <a:t>en la tienda.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Filtrar </a:t>
            </a:r>
            <a:r>
              <a:rPr lang="es-ES" dirty="0"/>
              <a:t>libros según a la familia que pertenece.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4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7. Utilización del sistema</a:t>
            </a:r>
            <a:r>
              <a:rPr lang="es-ES" sz="3600" b="1" dirty="0">
                <a:latin typeface="+mn-lt"/>
              </a:rPr>
              <a:t>: cliente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endParaRPr lang="es-ES" sz="39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FDBDBB9-56DB-8CF9-BABE-B07A33B03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0" y="2142504"/>
            <a:ext cx="6649551" cy="4002833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A5224EC-11F6-117C-1799-C92B3A1763D1}"/>
              </a:ext>
            </a:extLst>
          </p:cNvPr>
          <p:cNvSpPr/>
          <p:nvPr/>
        </p:nvSpPr>
        <p:spPr>
          <a:xfrm>
            <a:off x="6475446" y="2142504"/>
            <a:ext cx="513183" cy="3114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4FCEA3-4DB2-0E86-918D-E64F7E6ACC41}"/>
              </a:ext>
            </a:extLst>
          </p:cNvPr>
          <p:cNvSpPr txBox="1"/>
          <p:nvPr/>
        </p:nvSpPr>
        <p:spPr>
          <a:xfrm>
            <a:off x="7892571" y="2744455"/>
            <a:ext cx="34498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Cesta de la compra </a:t>
            </a:r>
            <a:r>
              <a:rPr lang="es-ES" dirty="0"/>
              <a:t>en el lado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Cantidad </a:t>
            </a:r>
            <a:r>
              <a:rPr lang="es-ES" dirty="0"/>
              <a:t>de artículos añadidos.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Desglose </a:t>
            </a:r>
            <a:r>
              <a:rPr lang="es-ES" dirty="0"/>
              <a:t>del precio total</a:t>
            </a:r>
            <a:r>
              <a:rPr lang="es-E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Eliminar </a:t>
            </a:r>
            <a:r>
              <a:rPr lang="es-ES" dirty="0"/>
              <a:t>articulo de la cesta</a:t>
            </a:r>
            <a:r>
              <a:rPr lang="es-ES" b="1" dirty="0"/>
              <a:t>, vaciar </a:t>
            </a:r>
            <a:r>
              <a:rPr lang="es-ES" dirty="0"/>
              <a:t>cesta</a:t>
            </a:r>
            <a:r>
              <a:rPr lang="es-ES" b="1" dirty="0"/>
              <a:t> </a:t>
            </a:r>
            <a:r>
              <a:rPr lang="es-ES" dirty="0"/>
              <a:t>o</a:t>
            </a:r>
            <a:r>
              <a:rPr lang="es-ES" b="1" dirty="0"/>
              <a:t> finalizar </a:t>
            </a:r>
            <a:r>
              <a:rPr lang="es-ES" dirty="0"/>
              <a:t>compra.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93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8. Utilización del sistema</a:t>
            </a:r>
            <a:r>
              <a:rPr lang="es-ES" sz="3600" b="1" dirty="0">
                <a:latin typeface="+mn-lt"/>
              </a:rPr>
              <a:t>: cliente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endParaRPr lang="es-ES" sz="39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7E62D17C-3540-253A-B6B4-73301F39B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0" y="2133173"/>
            <a:ext cx="6505243" cy="3829088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D20A3B96-D6B8-AD4A-2168-E2C6F8FD4219}"/>
              </a:ext>
            </a:extLst>
          </p:cNvPr>
          <p:cNvSpPr/>
          <p:nvPr/>
        </p:nvSpPr>
        <p:spPr>
          <a:xfrm>
            <a:off x="6512306" y="2285999"/>
            <a:ext cx="998797" cy="29858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BEC57CA-6DDE-53BC-D616-55D66A83281F}"/>
              </a:ext>
            </a:extLst>
          </p:cNvPr>
          <p:cNvCxnSpPr/>
          <p:nvPr/>
        </p:nvCxnSpPr>
        <p:spPr>
          <a:xfrm>
            <a:off x="2416628" y="4124131"/>
            <a:ext cx="5971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8CBF02B-E23C-38E8-1A1C-25A3C3D81909}"/>
              </a:ext>
            </a:extLst>
          </p:cNvPr>
          <p:cNvSpPr txBox="1"/>
          <p:nvPr/>
        </p:nvSpPr>
        <p:spPr>
          <a:xfrm>
            <a:off x="7892571" y="2692970"/>
            <a:ext cx="3449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Perfil</a:t>
            </a:r>
            <a:r>
              <a:rPr lang="es-ES" dirty="0"/>
              <a:t> del usuario en el lado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Menú lateral para </a:t>
            </a:r>
            <a:r>
              <a:rPr lang="es-ES" b="1" dirty="0"/>
              <a:t>mostrar</a:t>
            </a:r>
            <a:r>
              <a:rPr lang="es-ES" dirty="0"/>
              <a:t> los </a:t>
            </a:r>
            <a:r>
              <a:rPr lang="es-ES" b="1" dirty="0"/>
              <a:t>datos</a:t>
            </a:r>
            <a:r>
              <a:rPr lang="es-ES" dirty="0"/>
              <a:t>, sus </a:t>
            </a:r>
            <a:r>
              <a:rPr lang="es-ES" b="1" dirty="0"/>
              <a:t>pedidos</a:t>
            </a:r>
            <a:r>
              <a:rPr lang="es-ES" dirty="0"/>
              <a:t> o </a:t>
            </a:r>
            <a:r>
              <a:rPr lang="es-ES" b="1" dirty="0"/>
              <a:t>modificar</a:t>
            </a:r>
            <a:r>
              <a:rPr lang="es-ES" dirty="0"/>
              <a:t> datos de su perfil.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7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7. Utilización del sistema</a:t>
            </a:r>
            <a:r>
              <a:rPr lang="es-ES" sz="3600" b="1" dirty="0">
                <a:latin typeface="+mn-lt"/>
              </a:rPr>
              <a:t>: cliente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endParaRPr lang="es-ES" sz="39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F5054F2-C98F-3938-E682-028775C29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0" y="2081855"/>
            <a:ext cx="6612229" cy="3767277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F70F479-A623-4E94-DAC1-B8E5AFF30C4C}"/>
              </a:ext>
            </a:extLst>
          </p:cNvPr>
          <p:cNvCxnSpPr/>
          <p:nvPr/>
        </p:nvCxnSpPr>
        <p:spPr>
          <a:xfrm>
            <a:off x="2541037" y="5265242"/>
            <a:ext cx="5971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ABF09A9-EF7D-0C2D-7F00-C8429F88CEBD}"/>
              </a:ext>
            </a:extLst>
          </p:cNvPr>
          <p:cNvSpPr txBox="1"/>
          <p:nvPr/>
        </p:nvSpPr>
        <p:spPr>
          <a:xfrm>
            <a:off x="8044300" y="2679919"/>
            <a:ext cx="34498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Sección </a:t>
            </a:r>
            <a:r>
              <a:rPr lang="es-ES" b="1" dirty="0"/>
              <a:t>pedidos</a:t>
            </a:r>
            <a:r>
              <a:rPr lang="es-ES" dirty="0"/>
              <a:t> del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Lista </a:t>
            </a:r>
            <a:r>
              <a:rPr lang="es-ES" dirty="0"/>
              <a:t>de todos sus pedidos realizados en la tienda.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Comprobar </a:t>
            </a:r>
            <a:r>
              <a:rPr lang="es-ES" dirty="0"/>
              <a:t>el estado en el que se encuentra el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462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7. Utilización del sistema</a:t>
            </a:r>
            <a:r>
              <a:rPr lang="es-ES" sz="3600" b="1" dirty="0">
                <a:latin typeface="+mn-lt"/>
              </a:rPr>
              <a:t>: cliente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endParaRPr lang="es-ES" sz="39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4985CCFC-D6E6-D86C-1EB5-4CD432A11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1" y="2036293"/>
            <a:ext cx="6836164" cy="3897976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9BC66D7-4CC6-F0C5-399E-B63521DD27D4}"/>
              </a:ext>
            </a:extLst>
          </p:cNvPr>
          <p:cNvCxnSpPr>
            <a:cxnSpLocks/>
          </p:cNvCxnSpPr>
          <p:nvPr/>
        </p:nvCxnSpPr>
        <p:spPr>
          <a:xfrm>
            <a:off x="2606350" y="4341510"/>
            <a:ext cx="8459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3B37FAC-A63E-19C1-5E39-601DE9953558}"/>
              </a:ext>
            </a:extLst>
          </p:cNvPr>
          <p:cNvSpPr txBox="1"/>
          <p:nvPr/>
        </p:nvSpPr>
        <p:spPr>
          <a:xfrm>
            <a:off x="8152257" y="2654591"/>
            <a:ext cx="34498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Sección </a:t>
            </a:r>
            <a:r>
              <a:rPr lang="es-ES" b="1" dirty="0"/>
              <a:t>modificar perfil </a:t>
            </a:r>
            <a:r>
              <a:rPr lang="es-ES" dirty="0"/>
              <a:t>del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Formulario </a:t>
            </a:r>
            <a:r>
              <a:rPr lang="es-ES" dirty="0"/>
              <a:t>para </a:t>
            </a:r>
            <a:r>
              <a:rPr lang="es-ES" b="1" dirty="0"/>
              <a:t>modificar</a:t>
            </a:r>
            <a:r>
              <a:rPr lang="es-ES" dirty="0"/>
              <a:t> sus datos de perfil.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63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1" y="680801"/>
            <a:ext cx="5389918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8. 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0358"/>
            <a:ext cx="10515600" cy="41828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Facilidad de comprar y vender libros </a:t>
            </a:r>
            <a:r>
              <a:rPr lang="es-ES" b="1" dirty="0">
                <a:solidFill>
                  <a:schemeClr val="tx1"/>
                </a:solidFill>
              </a:rPr>
              <a:t>en cualquier punto </a:t>
            </a:r>
            <a:r>
              <a:rPr lang="es-ES" dirty="0">
                <a:solidFill>
                  <a:schemeClr val="tx1"/>
                </a:solidFill>
              </a:rPr>
              <a:t>de España.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</a:rPr>
              <a:t>Aumentar </a:t>
            </a:r>
            <a:r>
              <a:rPr lang="es-ES" dirty="0">
                <a:solidFill>
                  <a:schemeClr val="tx1"/>
                </a:solidFill>
              </a:rPr>
              <a:t>los</a:t>
            </a:r>
            <a:r>
              <a:rPr lang="es-ES" b="1" dirty="0">
                <a:solidFill>
                  <a:schemeClr val="tx1"/>
                </a:solidFill>
              </a:rPr>
              <a:t> beneficios </a:t>
            </a:r>
            <a:r>
              <a:rPr lang="es-ES" dirty="0">
                <a:solidFill>
                  <a:schemeClr val="tx1"/>
                </a:solidFill>
              </a:rPr>
              <a:t>de la pequeña empresa.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El usuario tiene acceso a una </a:t>
            </a:r>
            <a:r>
              <a:rPr lang="es-ES" b="1" dirty="0">
                <a:solidFill>
                  <a:schemeClr val="tx1"/>
                </a:solidFill>
              </a:rPr>
              <a:t>interfaz sencilla </a:t>
            </a:r>
            <a:r>
              <a:rPr lang="es-ES" dirty="0">
                <a:solidFill>
                  <a:schemeClr val="tx1"/>
                </a:solidFill>
              </a:rPr>
              <a:t>e </a:t>
            </a:r>
            <a:r>
              <a:rPr lang="es-ES" b="1" dirty="0">
                <a:solidFill>
                  <a:schemeClr val="tx1"/>
                </a:solidFill>
              </a:rPr>
              <a:t>intuitiva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Necesidad de </a:t>
            </a:r>
            <a:r>
              <a:rPr lang="es-ES" b="1" dirty="0">
                <a:solidFill>
                  <a:schemeClr val="tx1"/>
                </a:solidFill>
              </a:rPr>
              <a:t>más tiempo </a:t>
            </a:r>
            <a:r>
              <a:rPr lang="es-ES" dirty="0">
                <a:solidFill>
                  <a:schemeClr val="tx1"/>
                </a:solidFill>
              </a:rPr>
              <a:t>para el proyecto.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Aumento de la </a:t>
            </a:r>
            <a:r>
              <a:rPr lang="es-ES" b="1" dirty="0">
                <a:solidFill>
                  <a:schemeClr val="tx1"/>
                </a:solidFill>
              </a:rPr>
              <a:t>seguridad</a:t>
            </a:r>
            <a:r>
              <a:rPr lang="es-ES" dirty="0">
                <a:solidFill>
                  <a:schemeClr val="tx1"/>
                </a:solidFill>
              </a:rPr>
              <a:t> de la aplicación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3">
            <a:extLst>
              <a:ext uri="{FF2B5EF4-FFF2-40B4-BE49-F238E27FC236}">
                <a16:creationId xmlns:a16="http://schemas.microsoft.com/office/drawing/2014/main" id="{7F8CBEF4-9D59-D296-58CA-7CB693414179}"/>
              </a:ext>
            </a:extLst>
          </p:cNvPr>
          <p:cNvSpPr>
            <a:spLocks/>
          </p:cNvSpPr>
          <p:nvPr/>
        </p:nvSpPr>
        <p:spPr bwMode="auto">
          <a:xfrm>
            <a:off x="5269678" y="2130358"/>
            <a:ext cx="6922322" cy="4374652"/>
          </a:xfrm>
          <a:custGeom>
            <a:avLst/>
            <a:gdLst>
              <a:gd name="T0" fmla="*/ 8406 w 8406"/>
              <a:gd name="T1" fmla="*/ 1088 h 9525"/>
              <a:gd name="T2" fmla="*/ 8378 w 8406"/>
              <a:gd name="T3" fmla="*/ 1057 h 9525"/>
              <a:gd name="T4" fmla="*/ 2361 w 8406"/>
              <a:gd name="T5" fmla="*/ 7646 h 9525"/>
              <a:gd name="T6" fmla="*/ 2389 w 8406"/>
              <a:gd name="T7" fmla="*/ 7677 h 9525"/>
              <a:gd name="T8" fmla="*/ 8406 w 8406"/>
              <a:gd name="T9" fmla="*/ 1088 h 9525"/>
              <a:gd name="T10" fmla="*/ 8406 w 8406"/>
              <a:gd name="T11" fmla="*/ 498 h 9525"/>
              <a:gd name="T12" fmla="*/ 8391 w 8406"/>
              <a:gd name="T13" fmla="*/ 481 h 9525"/>
              <a:gd name="T14" fmla="*/ 1520 w 8406"/>
              <a:gd name="T15" fmla="*/ 7986 h 9525"/>
              <a:gd name="T16" fmla="*/ 1535 w 8406"/>
              <a:gd name="T17" fmla="*/ 8003 h 9525"/>
              <a:gd name="T18" fmla="*/ 8406 w 8406"/>
              <a:gd name="T19" fmla="*/ 498 h 9525"/>
              <a:gd name="T20" fmla="*/ 8406 w 8406"/>
              <a:gd name="T21" fmla="*/ 343 h 9525"/>
              <a:gd name="T22" fmla="*/ 8391 w 8406"/>
              <a:gd name="T23" fmla="*/ 327 h 9525"/>
              <a:gd name="T24" fmla="*/ 0 w 8406"/>
              <a:gd name="T25" fmla="*/ 9512 h 9525"/>
              <a:gd name="T26" fmla="*/ 0 w 8406"/>
              <a:gd name="T27" fmla="*/ 9525 h 9525"/>
              <a:gd name="T28" fmla="*/ 8406 w 8406"/>
              <a:gd name="T29" fmla="*/ 343 h 9525"/>
              <a:gd name="T30" fmla="*/ 8406 w 8406"/>
              <a:gd name="T31" fmla="*/ 266 h 9525"/>
              <a:gd name="T32" fmla="*/ 8378 w 8406"/>
              <a:gd name="T33" fmla="*/ 232 h 9525"/>
              <a:gd name="T34" fmla="*/ 1634 w 8406"/>
              <a:gd name="T35" fmla="*/ 7616 h 9525"/>
              <a:gd name="T36" fmla="*/ 1661 w 8406"/>
              <a:gd name="T37" fmla="*/ 7629 h 9525"/>
              <a:gd name="T38" fmla="*/ 8406 w 8406"/>
              <a:gd name="T39" fmla="*/ 266 h 9525"/>
              <a:gd name="T40" fmla="*/ 8406 w 8406"/>
              <a:gd name="T41" fmla="*/ 17 h 9525"/>
              <a:gd name="T42" fmla="*/ 8391 w 8406"/>
              <a:gd name="T43" fmla="*/ 0 h 9525"/>
              <a:gd name="T44" fmla="*/ 2916 w 8406"/>
              <a:gd name="T45" fmla="*/ 6000 h 9525"/>
              <a:gd name="T46" fmla="*/ 2928 w 8406"/>
              <a:gd name="T47" fmla="*/ 6013 h 9525"/>
              <a:gd name="T48" fmla="*/ 8406 w 8406"/>
              <a:gd name="T49" fmla="*/ 17 h 9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406" h="9525">
                <a:moveTo>
                  <a:pt x="8406" y="1088"/>
                </a:moveTo>
                <a:lnTo>
                  <a:pt x="8378" y="1057"/>
                </a:lnTo>
                <a:lnTo>
                  <a:pt x="2361" y="7646"/>
                </a:lnTo>
                <a:lnTo>
                  <a:pt x="2389" y="7677"/>
                </a:lnTo>
                <a:lnTo>
                  <a:pt x="8406" y="1088"/>
                </a:lnTo>
                <a:close/>
                <a:moveTo>
                  <a:pt x="8406" y="498"/>
                </a:moveTo>
                <a:lnTo>
                  <a:pt x="8391" y="481"/>
                </a:lnTo>
                <a:lnTo>
                  <a:pt x="1520" y="7986"/>
                </a:lnTo>
                <a:lnTo>
                  <a:pt x="1535" y="8003"/>
                </a:lnTo>
                <a:lnTo>
                  <a:pt x="8406" y="498"/>
                </a:lnTo>
                <a:close/>
                <a:moveTo>
                  <a:pt x="8406" y="343"/>
                </a:moveTo>
                <a:lnTo>
                  <a:pt x="8391" y="327"/>
                </a:lnTo>
                <a:lnTo>
                  <a:pt x="0" y="9512"/>
                </a:lnTo>
                <a:lnTo>
                  <a:pt x="0" y="9525"/>
                </a:lnTo>
                <a:lnTo>
                  <a:pt x="8406" y="343"/>
                </a:lnTo>
                <a:close/>
                <a:moveTo>
                  <a:pt x="8406" y="266"/>
                </a:moveTo>
                <a:lnTo>
                  <a:pt x="8378" y="232"/>
                </a:lnTo>
                <a:lnTo>
                  <a:pt x="1634" y="7616"/>
                </a:lnTo>
                <a:lnTo>
                  <a:pt x="1661" y="7629"/>
                </a:lnTo>
                <a:lnTo>
                  <a:pt x="8406" y="266"/>
                </a:lnTo>
                <a:close/>
                <a:moveTo>
                  <a:pt x="8406" y="17"/>
                </a:moveTo>
                <a:lnTo>
                  <a:pt x="8391" y="0"/>
                </a:lnTo>
                <a:lnTo>
                  <a:pt x="2916" y="6000"/>
                </a:lnTo>
                <a:lnTo>
                  <a:pt x="2928" y="6013"/>
                </a:lnTo>
                <a:lnTo>
                  <a:pt x="8406" y="17"/>
                </a:lnTo>
                <a:close/>
              </a:path>
            </a:pathLst>
          </a:custGeom>
          <a:solidFill>
            <a:srgbClr val="8496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49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7590305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9. Mejoras de </a:t>
            </a:r>
            <a:r>
              <a:rPr lang="es-ES" sz="4400" b="1" dirty="0" err="1">
                <a:latin typeface="+mn-lt"/>
              </a:rPr>
              <a:t>Shopybook</a:t>
            </a:r>
            <a:endParaRPr lang="es-ES" sz="44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0358"/>
            <a:ext cx="10515600" cy="41828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Valoración y comentarios de libros.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Filtrar los resultados de los libros.</a:t>
            </a:r>
          </a:p>
          <a:p>
            <a:r>
              <a:rPr lang="es-ES" sz="1400" dirty="0">
                <a:solidFill>
                  <a:schemeClr val="tx1"/>
                </a:solidFill>
              </a:rPr>
              <a:t>                                 </a:t>
            </a:r>
          </a:p>
          <a:p>
            <a:r>
              <a:rPr lang="es-ES" sz="1400" dirty="0">
                <a:solidFill>
                  <a:schemeClr val="tx1"/>
                </a:solidFill>
              </a:rPr>
              <a:t>                             Precio de mayor a menor.</a:t>
            </a:r>
          </a:p>
          <a:p>
            <a:endParaRPr lang="es-ES" sz="1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Aplicar descuentos a los libros.</a:t>
            </a:r>
          </a:p>
          <a:p>
            <a:r>
              <a:rPr lang="es-ES" sz="2400" dirty="0">
                <a:solidFill>
                  <a:schemeClr val="tx1"/>
                </a:solidFill>
              </a:rPr>
              <a:t>          </a:t>
            </a:r>
            <a:r>
              <a:rPr lang="es-ES" sz="1600" dirty="0">
                <a:solidFill>
                  <a:schemeClr val="tx1"/>
                </a:solidFill>
              </a:rPr>
              <a:t>Antes 22,99€ </a:t>
            </a:r>
          </a:p>
          <a:p>
            <a:r>
              <a:rPr lang="es-ES" sz="1900" dirty="0">
                <a:solidFill>
                  <a:schemeClr val="tx1"/>
                </a:solidFill>
              </a:rPr>
              <a:t>            Ahora </a:t>
            </a:r>
            <a:r>
              <a:rPr lang="es-ES" sz="1900" dirty="0">
                <a:solidFill>
                  <a:srgbClr val="FF0000"/>
                </a:solidFill>
              </a:rPr>
              <a:t>17,99€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trella: 5 puntas 3">
            <a:extLst>
              <a:ext uri="{FF2B5EF4-FFF2-40B4-BE49-F238E27FC236}">
                <a16:creationId xmlns:a16="http://schemas.microsoft.com/office/drawing/2014/main" id="{2062759A-F38D-2739-FF76-F24DC810E515}"/>
              </a:ext>
            </a:extLst>
          </p:cNvPr>
          <p:cNvSpPr/>
          <p:nvPr/>
        </p:nvSpPr>
        <p:spPr>
          <a:xfrm>
            <a:off x="1474237" y="2687216"/>
            <a:ext cx="345232" cy="326572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5219CB27-671D-0333-6F79-5F23C5FE9836}"/>
              </a:ext>
            </a:extLst>
          </p:cNvPr>
          <p:cNvSpPr/>
          <p:nvPr/>
        </p:nvSpPr>
        <p:spPr>
          <a:xfrm>
            <a:off x="1951653" y="2681165"/>
            <a:ext cx="345232" cy="326572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strella: 5 puntas 6">
            <a:extLst>
              <a:ext uri="{FF2B5EF4-FFF2-40B4-BE49-F238E27FC236}">
                <a16:creationId xmlns:a16="http://schemas.microsoft.com/office/drawing/2014/main" id="{C0973AF2-3460-602A-A709-DD0CDEA73A64}"/>
              </a:ext>
            </a:extLst>
          </p:cNvPr>
          <p:cNvSpPr/>
          <p:nvPr/>
        </p:nvSpPr>
        <p:spPr>
          <a:xfrm>
            <a:off x="2419738" y="2681165"/>
            <a:ext cx="345232" cy="326572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41546514-78C7-F0EA-BCD8-EB7F10E1505A}"/>
              </a:ext>
            </a:extLst>
          </p:cNvPr>
          <p:cNvSpPr/>
          <p:nvPr/>
        </p:nvSpPr>
        <p:spPr>
          <a:xfrm>
            <a:off x="2887823" y="2681165"/>
            <a:ext cx="345232" cy="326572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strella: 5 puntas 8">
            <a:extLst>
              <a:ext uri="{FF2B5EF4-FFF2-40B4-BE49-F238E27FC236}">
                <a16:creationId xmlns:a16="http://schemas.microsoft.com/office/drawing/2014/main" id="{1B6A263B-51C6-238F-DC4E-E1D6853DDA30}"/>
              </a:ext>
            </a:extLst>
          </p:cNvPr>
          <p:cNvSpPr/>
          <p:nvPr/>
        </p:nvSpPr>
        <p:spPr>
          <a:xfrm>
            <a:off x="3355908" y="2681165"/>
            <a:ext cx="345232" cy="326572"/>
          </a:xfrm>
          <a:prstGeom prst="star5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C4474BB-9D1F-1136-E213-CD530A85D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8" y="4220309"/>
            <a:ext cx="756621" cy="437159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6D2168E-2F26-D4F1-2DE7-6CDB03AD8C32}"/>
              </a:ext>
            </a:extLst>
          </p:cNvPr>
          <p:cNvCxnSpPr>
            <a:cxnSpLocks/>
          </p:cNvCxnSpPr>
          <p:nvPr/>
        </p:nvCxnSpPr>
        <p:spPr>
          <a:xfrm flipH="1">
            <a:off x="2185695" y="5598366"/>
            <a:ext cx="4680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3">
            <a:extLst>
              <a:ext uri="{FF2B5EF4-FFF2-40B4-BE49-F238E27FC236}">
                <a16:creationId xmlns:a16="http://schemas.microsoft.com/office/drawing/2014/main" id="{208C9692-779F-D582-1C2B-EFB894E254F3}"/>
              </a:ext>
            </a:extLst>
          </p:cNvPr>
          <p:cNvSpPr>
            <a:spLocks/>
          </p:cNvSpPr>
          <p:nvPr/>
        </p:nvSpPr>
        <p:spPr bwMode="auto">
          <a:xfrm>
            <a:off x="5269678" y="2130358"/>
            <a:ext cx="6922322" cy="4374652"/>
          </a:xfrm>
          <a:custGeom>
            <a:avLst/>
            <a:gdLst>
              <a:gd name="T0" fmla="*/ 8406 w 8406"/>
              <a:gd name="T1" fmla="*/ 1088 h 9525"/>
              <a:gd name="T2" fmla="*/ 8378 w 8406"/>
              <a:gd name="T3" fmla="*/ 1057 h 9525"/>
              <a:gd name="T4" fmla="*/ 2361 w 8406"/>
              <a:gd name="T5" fmla="*/ 7646 h 9525"/>
              <a:gd name="T6" fmla="*/ 2389 w 8406"/>
              <a:gd name="T7" fmla="*/ 7677 h 9525"/>
              <a:gd name="T8" fmla="*/ 8406 w 8406"/>
              <a:gd name="T9" fmla="*/ 1088 h 9525"/>
              <a:gd name="T10" fmla="*/ 8406 w 8406"/>
              <a:gd name="T11" fmla="*/ 498 h 9525"/>
              <a:gd name="T12" fmla="*/ 8391 w 8406"/>
              <a:gd name="T13" fmla="*/ 481 h 9525"/>
              <a:gd name="T14" fmla="*/ 1520 w 8406"/>
              <a:gd name="T15" fmla="*/ 7986 h 9525"/>
              <a:gd name="T16" fmla="*/ 1535 w 8406"/>
              <a:gd name="T17" fmla="*/ 8003 h 9525"/>
              <a:gd name="T18" fmla="*/ 8406 w 8406"/>
              <a:gd name="T19" fmla="*/ 498 h 9525"/>
              <a:gd name="T20" fmla="*/ 8406 w 8406"/>
              <a:gd name="T21" fmla="*/ 343 h 9525"/>
              <a:gd name="T22" fmla="*/ 8391 w 8406"/>
              <a:gd name="T23" fmla="*/ 327 h 9525"/>
              <a:gd name="T24" fmla="*/ 0 w 8406"/>
              <a:gd name="T25" fmla="*/ 9512 h 9525"/>
              <a:gd name="T26" fmla="*/ 0 w 8406"/>
              <a:gd name="T27" fmla="*/ 9525 h 9525"/>
              <a:gd name="T28" fmla="*/ 8406 w 8406"/>
              <a:gd name="T29" fmla="*/ 343 h 9525"/>
              <a:gd name="T30" fmla="*/ 8406 w 8406"/>
              <a:gd name="T31" fmla="*/ 266 h 9525"/>
              <a:gd name="T32" fmla="*/ 8378 w 8406"/>
              <a:gd name="T33" fmla="*/ 232 h 9525"/>
              <a:gd name="T34" fmla="*/ 1634 w 8406"/>
              <a:gd name="T35" fmla="*/ 7616 h 9525"/>
              <a:gd name="T36" fmla="*/ 1661 w 8406"/>
              <a:gd name="T37" fmla="*/ 7629 h 9525"/>
              <a:gd name="T38" fmla="*/ 8406 w 8406"/>
              <a:gd name="T39" fmla="*/ 266 h 9525"/>
              <a:gd name="T40" fmla="*/ 8406 w 8406"/>
              <a:gd name="T41" fmla="*/ 17 h 9525"/>
              <a:gd name="T42" fmla="*/ 8391 w 8406"/>
              <a:gd name="T43" fmla="*/ 0 h 9525"/>
              <a:gd name="T44" fmla="*/ 2916 w 8406"/>
              <a:gd name="T45" fmla="*/ 6000 h 9525"/>
              <a:gd name="T46" fmla="*/ 2928 w 8406"/>
              <a:gd name="T47" fmla="*/ 6013 h 9525"/>
              <a:gd name="T48" fmla="*/ 8406 w 8406"/>
              <a:gd name="T49" fmla="*/ 17 h 9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406" h="9525">
                <a:moveTo>
                  <a:pt x="8406" y="1088"/>
                </a:moveTo>
                <a:lnTo>
                  <a:pt x="8378" y="1057"/>
                </a:lnTo>
                <a:lnTo>
                  <a:pt x="2361" y="7646"/>
                </a:lnTo>
                <a:lnTo>
                  <a:pt x="2389" y="7677"/>
                </a:lnTo>
                <a:lnTo>
                  <a:pt x="8406" y="1088"/>
                </a:lnTo>
                <a:close/>
                <a:moveTo>
                  <a:pt x="8406" y="498"/>
                </a:moveTo>
                <a:lnTo>
                  <a:pt x="8391" y="481"/>
                </a:lnTo>
                <a:lnTo>
                  <a:pt x="1520" y="7986"/>
                </a:lnTo>
                <a:lnTo>
                  <a:pt x="1535" y="8003"/>
                </a:lnTo>
                <a:lnTo>
                  <a:pt x="8406" y="498"/>
                </a:lnTo>
                <a:close/>
                <a:moveTo>
                  <a:pt x="8406" y="343"/>
                </a:moveTo>
                <a:lnTo>
                  <a:pt x="8391" y="327"/>
                </a:lnTo>
                <a:lnTo>
                  <a:pt x="0" y="9512"/>
                </a:lnTo>
                <a:lnTo>
                  <a:pt x="0" y="9525"/>
                </a:lnTo>
                <a:lnTo>
                  <a:pt x="8406" y="343"/>
                </a:lnTo>
                <a:close/>
                <a:moveTo>
                  <a:pt x="8406" y="266"/>
                </a:moveTo>
                <a:lnTo>
                  <a:pt x="8378" y="232"/>
                </a:lnTo>
                <a:lnTo>
                  <a:pt x="1634" y="7616"/>
                </a:lnTo>
                <a:lnTo>
                  <a:pt x="1661" y="7629"/>
                </a:lnTo>
                <a:lnTo>
                  <a:pt x="8406" y="266"/>
                </a:lnTo>
                <a:close/>
                <a:moveTo>
                  <a:pt x="8406" y="17"/>
                </a:moveTo>
                <a:lnTo>
                  <a:pt x="8391" y="0"/>
                </a:lnTo>
                <a:lnTo>
                  <a:pt x="2916" y="6000"/>
                </a:lnTo>
                <a:lnTo>
                  <a:pt x="2928" y="6013"/>
                </a:lnTo>
                <a:lnTo>
                  <a:pt x="8406" y="17"/>
                </a:lnTo>
                <a:close/>
              </a:path>
            </a:pathLst>
          </a:custGeom>
          <a:solidFill>
            <a:srgbClr val="8496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0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5103779" cy="953310"/>
          </a:xfrm>
          <a:noFill/>
        </p:spPr>
        <p:txBody>
          <a:bodyPr>
            <a:normAutofit/>
          </a:bodyPr>
          <a:lstStyle/>
          <a:p>
            <a:r>
              <a:rPr lang="es-ES" sz="3600" b="1" dirty="0">
                <a:latin typeface="+mn-lt"/>
              </a:rPr>
              <a:t>1. ¿Qué es </a:t>
            </a:r>
            <a:r>
              <a:rPr lang="es-ES" sz="3600" b="1" dirty="0" err="1">
                <a:latin typeface="+mn-lt"/>
              </a:rPr>
              <a:t>Shopybook</a:t>
            </a:r>
            <a:r>
              <a:rPr lang="es-ES" sz="3600" b="1" dirty="0">
                <a:latin typeface="+mn-lt"/>
              </a:rPr>
              <a:t>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0358"/>
            <a:ext cx="10515600" cy="418289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El </a:t>
            </a:r>
            <a:r>
              <a:rPr lang="es-ES" b="1" dirty="0">
                <a:solidFill>
                  <a:schemeClr val="tx1"/>
                </a:solidFill>
              </a:rPr>
              <a:t>proyecto </a:t>
            </a:r>
            <a:r>
              <a:rPr lang="es-ES" b="1" dirty="0" err="1">
                <a:solidFill>
                  <a:schemeClr val="tx1"/>
                </a:solidFill>
              </a:rPr>
              <a:t>Shopybook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está desarrollado para la </a:t>
            </a:r>
            <a:r>
              <a:rPr lang="es-ES" b="1" dirty="0">
                <a:solidFill>
                  <a:schemeClr val="tx1"/>
                </a:solidFill>
              </a:rPr>
              <a:t>venta y compra de libros por internet </a:t>
            </a:r>
            <a:r>
              <a:rPr lang="es-ES" dirty="0">
                <a:solidFill>
                  <a:schemeClr val="tx1"/>
                </a:solidFill>
              </a:rPr>
              <a:t>de una manera rápida, cómoda y sencilla.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Shopybook</a:t>
            </a:r>
            <a:r>
              <a:rPr lang="es-ES" dirty="0">
                <a:solidFill>
                  <a:schemeClr val="tx1"/>
                </a:solidFill>
              </a:rPr>
              <a:t> cuenta con un </a:t>
            </a:r>
            <a:r>
              <a:rPr lang="es-ES" b="1" dirty="0" err="1">
                <a:solidFill>
                  <a:schemeClr val="tx1"/>
                </a:solidFill>
              </a:rPr>
              <a:t>backoffice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para que el administrador pueda gestionar la aplicación web.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El cliente podrá </a:t>
            </a:r>
            <a:r>
              <a:rPr lang="es-ES" b="1" dirty="0">
                <a:solidFill>
                  <a:schemeClr val="tx1"/>
                </a:solidFill>
              </a:rPr>
              <a:t>buscar el libro </a:t>
            </a:r>
            <a:r>
              <a:rPr lang="es-ES" dirty="0">
                <a:solidFill>
                  <a:schemeClr val="tx1"/>
                </a:solidFill>
              </a:rPr>
              <a:t>que necesite bien sea por titulo o  por autor, además podrá encontrar los libros pertenecientes a una </a:t>
            </a:r>
            <a:r>
              <a:rPr lang="es-ES" b="1" dirty="0">
                <a:solidFill>
                  <a:schemeClr val="tx1"/>
                </a:solidFill>
              </a:rPr>
              <a:t>categoría</a:t>
            </a:r>
            <a:r>
              <a:rPr lang="es-ES" dirty="0">
                <a:solidFill>
                  <a:schemeClr val="tx1"/>
                </a:solidFill>
              </a:rPr>
              <a:t> en concreto.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La aplicación web funciona como si de un </a:t>
            </a:r>
            <a:r>
              <a:rPr lang="es-ES" b="1" dirty="0">
                <a:solidFill>
                  <a:schemeClr val="tx1"/>
                </a:solidFill>
              </a:rPr>
              <a:t>gestor de contenidos </a:t>
            </a:r>
            <a:r>
              <a:rPr lang="es-ES" dirty="0">
                <a:solidFill>
                  <a:schemeClr val="tx1"/>
                </a:solidFill>
              </a:rPr>
              <a:t>se tratase.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56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7590305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9. Mejoras de </a:t>
            </a:r>
            <a:r>
              <a:rPr lang="es-ES" sz="4400" b="1" dirty="0" err="1">
                <a:latin typeface="+mn-lt"/>
              </a:rPr>
              <a:t>Shopybook</a:t>
            </a:r>
            <a:endParaRPr lang="es-ES" sz="44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0358"/>
            <a:ext cx="10515600" cy="41828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Pasarelas de pago.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Diseño responsive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Modificar la cantidad de libros a comprar.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DC481434-F223-F231-D750-79B253B7F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17306" y="2463281"/>
            <a:ext cx="2086947" cy="104347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896CE2E-E003-CE29-DF21-6EDFF184B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21363" y="3915452"/>
            <a:ext cx="1543308" cy="93616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AF37633-33FA-58BD-5255-A05AD0E347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76" y="5513405"/>
            <a:ext cx="3113314" cy="1038580"/>
          </a:xfrm>
          <a:prstGeom prst="rect">
            <a:avLst/>
          </a:prstGeom>
        </p:spPr>
      </p:pic>
      <p:sp>
        <p:nvSpPr>
          <p:cNvPr id="8" name="AutoShape 3">
            <a:extLst>
              <a:ext uri="{FF2B5EF4-FFF2-40B4-BE49-F238E27FC236}">
                <a16:creationId xmlns:a16="http://schemas.microsoft.com/office/drawing/2014/main" id="{54759709-021E-075F-5784-41BCF54B13D7}"/>
              </a:ext>
            </a:extLst>
          </p:cNvPr>
          <p:cNvSpPr>
            <a:spLocks/>
          </p:cNvSpPr>
          <p:nvPr/>
        </p:nvSpPr>
        <p:spPr bwMode="auto">
          <a:xfrm>
            <a:off x="5269678" y="2130358"/>
            <a:ext cx="6922322" cy="4374652"/>
          </a:xfrm>
          <a:custGeom>
            <a:avLst/>
            <a:gdLst>
              <a:gd name="T0" fmla="*/ 8406 w 8406"/>
              <a:gd name="T1" fmla="*/ 1088 h 9525"/>
              <a:gd name="T2" fmla="*/ 8378 w 8406"/>
              <a:gd name="T3" fmla="*/ 1057 h 9525"/>
              <a:gd name="T4" fmla="*/ 2361 w 8406"/>
              <a:gd name="T5" fmla="*/ 7646 h 9525"/>
              <a:gd name="T6" fmla="*/ 2389 w 8406"/>
              <a:gd name="T7" fmla="*/ 7677 h 9525"/>
              <a:gd name="T8" fmla="*/ 8406 w 8406"/>
              <a:gd name="T9" fmla="*/ 1088 h 9525"/>
              <a:gd name="T10" fmla="*/ 8406 w 8406"/>
              <a:gd name="T11" fmla="*/ 498 h 9525"/>
              <a:gd name="T12" fmla="*/ 8391 w 8406"/>
              <a:gd name="T13" fmla="*/ 481 h 9525"/>
              <a:gd name="T14" fmla="*/ 1520 w 8406"/>
              <a:gd name="T15" fmla="*/ 7986 h 9525"/>
              <a:gd name="T16" fmla="*/ 1535 w 8406"/>
              <a:gd name="T17" fmla="*/ 8003 h 9525"/>
              <a:gd name="T18" fmla="*/ 8406 w 8406"/>
              <a:gd name="T19" fmla="*/ 498 h 9525"/>
              <a:gd name="T20" fmla="*/ 8406 w 8406"/>
              <a:gd name="T21" fmla="*/ 343 h 9525"/>
              <a:gd name="T22" fmla="*/ 8391 w 8406"/>
              <a:gd name="T23" fmla="*/ 327 h 9525"/>
              <a:gd name="T24" fmla="*/ 0 w 8406"/>
              <a:gd name="T25" fmla="*/ 9512 h 9525"/>
              <a:gd name="T26" fmla="*/ 0 w 8406"/>
              <a:gd name="T27" fmla="*/ 9525 h 9525"/>
              <a:gd name="T28" fmla="*/ 8406 w 8406"/>
              <a:gd name="T29" fmla="*/ 343 h 9525"/>
              <a:gd name="T30" fmla="*/ 8406 w 8406"/>
              <a:gd name="T31" fmla="*/ 266 h 9525"/>
              <a:gd name="T32" fmla="*/ 8378 w 8406"/>
              <a:gd name="T33" fmla="*/ 232 h 9525"/>
              <a:gd name="T34" fmla="*/ 1634 w 8406"/>
              <a:gd name="T35" fmla="*/ 7616 h 9525"/>
              <a:gd name="T36" fmla="*/ 1661 w 8406"/>
              <a:gd name="T37" fmla="*/ 7629 h 9525"/>
              <a:gd name="T38" fmla="*/ 8406 w 8406"/>
              <a:gd name="T39" fmla="*/ 266 h 9525"/>
              <a:gd name="T40" fmla="*/ 8406 w 8406"/>
              <a:gd name="T41" fmla="*/ 17 h 9525"/>
              <a:gd name="T42" fmla="*/ 8391 w 8406"/>
              <a:gd name="T43" fmla="*/ 0 h 9525"/>
              <a:gd name="T44" fmla="*/ 2916 w 8406"/>
              <a:gd name="T45" fmla="*/ 6000 h 9525"/>
              <a:gd name="T46" fmla="*/ 2928 w 8406"/>
              <a:gd name="T47" fmla="*/ 6013 h 9525"/>
              <a:gd name="T48" fmla="*/ 8406 w 8406"/>
              <a:gd name="T49" fmla="*/ 17 h 9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406" h="9525">
                <a:moveTo>
                  <a:pt x="8406" y="1088"/>
                </a:moveTo>
                <a:lnTo>
                  <a:pt x="8378" y="1057"/>
                </a:lnTo>
                <a:lnTo>
                  <a:pt x="2361" y="7646"/>
                </a:lnTo>
                <a:lnTo>
                  <a:pt x="2389" y="7677"/>
                </a:lnTo>
                <a:lnTo>
                  <a:pt x="8406" y="1088"/>
                </a:lnTo>
                <a:close/>
                <a:moveTo>
                  <a:pt x="8406" y="498"/>
                </a:moveTo>
                <a:lnTo>
                  <a:pt x="8391" y="481"/>
                </a:lnTo>
                <a:lnTo>
                  <a:pt x="1520" y="7986"/>
                </a:lnTo>
                <a:lnTo>
                  <a:pt x="1535" y="8003"/>
                </a:lnTo>
                <a:lnTo>
                  <a:pt x="8406" y="498"/>
                </a:lnTo>
                <a:close/>
                <a:moveTo>
                  <a:pt x="8406" y="343"/>
                </a:moveTo>
                <a:lnTo>
                  <a:pt x="8391" y="327"/>
                </a:lnTo>
                <a:lnTo>
                  <a:pt x="0" y="9512"/>
                </a:lnTo>
                <a:lnTo>
                  <a:pt x="0" y="9525"/>
                </a:lnTo>
                <a:lnTo>
                  <a:pt x="8406" y="343"/>
                </a:lnTo>
                <a:close/>
                <a:moveTo>
                  <a:pt x="8406" y="266"/>
                </a:moveTo>
                <a:lnTo>
                  <a:pt x="8378" y="232"/>
                </a:lnTo>
                <a:lnTo>
                  <a:pt x="1634" y="7616"/>
                </a:lnTo>
                <a:lnTo>
                  <a:pt x="1661" y="7629"/>
                </a:lnTo>
                <a:lnTo>
                  <a:pt x="8406" y="266"/>
                </a:lnTo>
                <a:close/>
                <a:moveTo>
                  <a:pt x="8406" y="17"/>
                </a:moveTo>
                <a:lnTo>
                  <a:pt x="8391" y="0"/>
                </a:lnTo>
                <a:lnTo>
                  <a:pt x="2916" y="6000"/>
                </a:lnTo>
                <a:lnTo>
                  <a:pt x="2928" y="6013"/>
                </a:lnTo>
                <a:lnTo>
                  <a:pt x="8406" y="17"/>
                </a:lnTo>
                <a:close/>
              </a:path>
            </a:pathLst>
          </a:custGeom>
          <a:solidFill>
            <a:srgbClr val="8496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98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1" y="680801"/>
            <a:ext cx="2953088" cy="953310"/>
          </a:xfrm>
          <a:noFill/>
        </p:spPr>
        <p:txBody>
          <a:bodyPr>
            <a:normAutofit/>
          </a:bodyPr>
          <a:lstStyle/>
          <a:p>
            <a:r>
              <a:rPr lang="es-ES" sz="3600" b="1" dirty="0">
                <a:latin typeface="+mn-lt"/>
              </a:rPr>
              <a:t>2. 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0358"/>
            <a:ext cx="10515600" cy="4182894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s-ES" b="1" dirty="0">
                <a:solidFill>
                  <a:schemeClr val="tx1"/>
                </a:solidFill>
              </a:rPr>
              <a:t>Dar oportunidades </a:t>
            </a:r>
            <a:r>
              <a:rPr lang="es-ES" dirty="0">
                <a:solidFill>
                  <a:schemeClr val="tx1"/>
                </a:solidFill>
              </a:rPr>
              <a:t>a las pequeñas empresas o emprendedores que quieran vender libros por internet.</a:t>
            </a:r>
          </a:p>
          <a:p>
            <a:pPr marL="457200" indent="-457200" algn="just">
              <a:buFont typeface="+mj-lt"/>
              <a:buAutoNum type="arabicPeriod"/>
            </a:pPr>
            <a:endParaRPr lang="es-ES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Conseguir </a:t>
            </a:r>
            <a:r>
              <a:rPr lang="es-ES" b="1" dirty="0">
                <a:solidFill>
                  <a:schemeClr val="tx1"/>
                </a:solidFill>
              </a:rPr>
              <a:t>aumentar las ganancias </a:t>
            </a:r>
            <a:r>
              <a:rPr lang="es-ES" dirty="0">
                <a:solidFill>
                  <a:schemeClr val="tx1"/>
                </a:solidFill>
              </a:rPr>
              <a:t>y ventas a través del comercio online.  </a:t>
            </a:r>
          </a:p>
          <a:p>
            <a:pPr marL="457200" indent="-457200" algn="just">
              <a:buFont typeface="+mj-lt"/>
              <a:buAutoNum type="arabicPeriod"/>
            </a:pPr>
            <a:endParaRPr lang="es-ES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b="1" dirty="0">
                <a:solidFill>
                  <a:schemeClr val="tx1"/>
                </a:solidFill>
              </a:rPr>
              <a:t>Demostrar</a:t>
            </a:r>
            <a:r>
              <a:rPr lang="es-ES" dirty="0">
                <a:solidFill>
                  <a:schemeClr val="tx1"/>
                </a:solidFill>
              </a:rPr>
              <a:t> los conocimientos adquiridos en el ciclo formativo.</a:t>
            </a:r>
          </a:p>
          <a:p>
            <a:pPr marL="457200" indent="-457200" algn="just">
              <a:buFont typeface="+mj-lt"/>
              <a:buAutoNum type="arabicPeriod"/>
            </a:pPr>
            <a:endParaRPr lang="es-ES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Proporcionar a los usuarios un </a:t>
            </a:r>
            <a:r>
              <a:rPr lang="es-ES" b="1" dirty="0">
                <a:solidFill>
                  <a:schemeClr val="tx1"/>
                </a:solidFill>
              </a:rPr>
              <a:t>entorno amigable </a:t>
            </a:r>
            <a:r>
              <a:rPr lang="es-ES" dirty="0">
                <a:solidFill>
                  <a:schemeClr val="tx1"/>
                </a:solidFill>
              </a:rPr>
              <a:t>y fácil de usar.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52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ES" sz="3600" b="1" dirty="0">
                <a:latin typeface="+mn-lt"/>
              </a:rPr>
              <a:t>3. Tecnologías utilizadas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6688EA3-CF59-52B1-8A3D-BAD5EEBDD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555" y="3871096"/>
            <a:ext cx="902427" cy="1493781"/>
          </a:xfr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507FB86-597D-991F-8A0B-CA805CDE4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77" y="3926934"/>
            <a:ext cx="1097348" cy="139267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D5AADF6-BB00-2102-55D9-6D96B83E8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19" y="2317394"/>
            <a:ext cx="1094460" cy="8304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F812604-1198-0304-5B08-370DC5800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312" y="3860852"/>
            <a:ext cx="1057565" cy="154398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8DC5D03-DD2D-E11D-45AF-E5B93FC6F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35" y="2267930"/>
            <a:ext cx="3112329" cy="97260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6904F80-DA66-4A95-E604-F154F46AC0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34" y="2492140"/>
            <a:ext cx="1200356" cy="69347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7269F4E-FD63-25A2-3386-AFA93ADAE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57" y="2477132"/>
            <a:ext cx="698738" cy="704078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7DA92394-E185-81CC-9888-91DA4769BEF8}"/>
              </a:ext>
            </a:extLst>
          </p:cNvPr>
          <p:cNvSpPr txBox="1">
            <a:spLocks/>
          </p:cNvSpPr>
          <p:nvPr/>
        </p:nvSpPr>
        <p:spPr>
          <a:xfrm>
            <a:off x="5307912" y="2765966"/>
            <a:ext cx="895013" cy="13209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+mn-lt"/>
              </a:rPr>
              <a:t>XAMPP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6B09E2B4-1A84-E639-9826-2A8C72D8B758}"/>
              </a:ext>
            </a:extLst>
          </p:cNvPr>
          <p:cNvSpPr txBox="1">
            <a:spLocks/>
          </p:cNvSpPr>
          <p:nvPr/>
        </p:nvSpPr>
        <p:spPr>
          <a:xfrm>
            <a:off x="2942752" y="2726077"/>
            <a:ext cx="199507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+mn-lt"/>
              </a:rPr>
              <a:t>NETBEANS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E600167F-88E5-5DA0-6FEB-98FB3630463C}"/>
              </a:ext>
            </a:extLst>
          </p:cNvPr>
          <p:cNvSpPr txBox="1">
            <a:spLocks/>
          </p:cNvSpPr>
          <p:nvPr/>
        </p:nvSpPr>
        <p:spPr>
          <a:xfrm>
            <a:off x="7226266" y="2728030"/>
            <a:ext cx="60303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+mn-lt"/>
              </a:rPr>
              <a:t>PHP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57CFD1AD-D473-7174-3D18-96A4933CDD3B}"/>
              </a:ext>
            </a:extLst>
          </p:cNvPr>
          <p:cNvSpPr txBox="1">
            <a:spLocks/>
          </p:cNvSpPr>
          <p:nvPr/>
        </p:nvSpPr>
        <p:spPr>
          <a:xfrm>
            <a:off x="8949281" y="2728029"/>
            <a:ext cx="199507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+mn-lt"/>
              </a:rPr>
              <a:t>JQUERY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C6C0BCD5-C037-4AEC-F66C-C2EFEACBC623}"/>
              </a:ext>
            </a:extLst>
          </p:cNvPr>
          <p:cNvSpPr txBox="1">
            <a:spLocks/>
          </p:cNvSpPr>
          <p:nvPr/>
        </p:nvSpPr>
        <p:spPr>
          <a:xfrm>
            <a:off x="5307912" y="4905404"/>
            <a:ext cx="199507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+mn-lt"/>
              </a:rPr>
              <a:t>HTML5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2D89329A-D4A6-E9FC-DEE4-64280D288719}"/>
              </a:ext>
            </a:extLst>
          </p:cNvPr>
          <p:cNvSpPr txBox="1">
            <a:spLocks/>
          </p:cNvSpPr>
          <p:nvPr/>
        </p:nvSpPr>
        <p:spPr>
          <a:xfrm>
            <a:off x="7245078" y="4876580"/>
            <a:ext cx="199507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+mn-lt"/>
              </a:rPr>
              <a:t>CSS3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E11F7249-BF86-EA20-C26D-9CD4C12BEF95}"/>
              </a:ext>
            </a:extLst>
          </p:cNvPr>
          <p:cNvSpPr txBox="1">
            <a:spLocks/>
          </p:cNvSpPr>
          <p:nvPr/>
        </p:nvSpPr>
        <p:spPr>
          <a:xfrm>
            <a:off x="8868392" y="4905404"/>
            <a:ext cx="199507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+mn-lt"/>
              </a:rPr>
              <a:t>JAVASCRIPT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9766037F-4FA3-3CF4-BA5D-CBE4C96297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28" y="3872165"/>
            <a:ext cx="3136235" cy="1742353"/>
          </a:xfrm>
          <a:prstGeom prst="rect">
            <a:avLst/>
          </a:prstGeom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72974747-4305-FBC7-2CF3-757632B2F5B3}"/>
              </a:ext>
            </a:extLst>
          </p:cNvPr>
          <p:cNvSpPr txBox="1">
            <a:spLocks/>
          </p:cNvSpPr>
          <p:nvPr/>
        </p:nvSpPr>
        <p:spPr>
          <a:xfrm>
            <a:off x="2900359" y="4876581"/>
            <a:ext cx="199507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+mn-lt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71794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 fontScale="90000"/>
          </a:bodyPr>
          <a:lstStyle/>
          <a:p>
            <a:r>
              <a:rPr lang="es-ES" sz="4400" b="1" dirty="0">
                <a:latin typeface="+mn-lt"/>
              </a:rPr>
              <a:t>4. Diseño de </a:t>
            </a:r>
            <a:r>
              <a:rPr lang="es-ES" sz="4400" b="1" dirty="0" err="1">
                <a:latin typeface="+mn-lt"/>
              </a:rPr>
              <a:t>Shopybook</a:t>
            </a:r>
            <a:r>
              <a:rPr lang="es-ES" sz="4400" b="1" dirty="0">
                <a:latin typeface="+mn-lt"/>
              </a:rPr>
              <a:t>: planificación</a:t>
            </a:r>
            <a:endParaRPr lang="es-ES" sz="36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536" y="2194526"/>
            <a:ext cx="10515600" cy="41828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100" dirty="0">
                <a:solidFill>
                  <a:schemeClr val="tx1"/>
                </a:solidFill>
              </a:rPr>
              <a:t>Casos de uso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100" dirty="0">
                <a:solidFill>
                  <a:schemeClr val="tx1"/>
                </a:solidFill>
              </a:rPr>
              <a:t>Diagrama de casos de uso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100" dirty="0">
                <a:solidFill>
                  <a:schemeClr val="tx1"/>
                </a:solidFill>
              </a:rPr>
              <a:t>Modelo entidad-relación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100" dirty="0">
                <a:solidFill>
                  <a:schemeClr val="tx1"/>
                </a:solidFill>
              </a:rPr>
              <a:t>Modelo relacional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100" dirty="0">
                <a:solidFill>
                  <a:schemeClr val="tx1"/>
                </a:solidFill>
              </a:rPr>
              <a:t>Diseño de interfaz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3">
            <a:extLst>
              <a:ext uri="{FF2B5EF4-FFF2-40B4-BE49-F238E27FC236}">
                <a16:creationId xmlns:a16="http://schemas.microsoft.com/office/drawing/2014/main" id="{603A47C7-6051-BFE9-18E0-694E2276E794}"/>
              </a:ext>
            </a:extLst>
          </p:cNvPr>
          <p:cNvSpPr>
            <a:spLocks/>
          </p:cNvSpPr>
          <p:nvPr/>
        </p:nvSpPr>
        <p:spPr bwMode="auto">
          <a:xfrm>
            <a:off x="5269678" y="2130358"/>
            <a:ext cx="6922322" cy="4374652"/>
          </a:xfrm>
          <a:custGeom>
            <a:avLst/>
            <a:gdLst>
              <a:gd name="T0" fmla="*/ 8406 w 8406"/>
              <a:gd name="T1" fmla="*/ 1088 h 9525"/>
              <a:gd name="T2" fmla="*/ 8378 w 8406"/>
              <a:gd name="T3" fmla="*/ 1057 h 9525"/>
              <a:gd name="T4" fmla="*/ 2361 w 8406"/>
              <a:gd name="T5" fmla="*/ 7646 h 9525"/>
              <a:gd name="T6" fmla="*/ 2389 w 8406"/>
              <a:gd name="T7" fmla="*/ 7677 h 9525"/>
              <a:gd name="T8" fmla="*/ 8406 w 8406"/>
              <a:gd name="T9" fmla="*/ 1088 h 9525"/>
              <a:gd name="T10" fmla="*/ 8406 w 8406"/>
              <a:gd name="T11" fmla="*/ 498 h 9525"/>
              <a:gd name="T12" fmla="*/ 8391 w 8406"/>
              <a:gd name="T13" fmla="*/ 481 h 9525"/>
              <a:gd name="T14" fmla="*/ 1520 w 8406"/>
              <a:gd name="T15" fmla="*/ 7986 h 9525"/>
              <a:gd name="T16" fmla="*/ 1535 w 8406"/>
              <a:gd name="T17" fmla="*/ 8003 h 9525"/>
              <a:gd name="T18" fmla="*/ 8406 w 8406"/>
              <a:gd name="T19" fmla="*/ 498 h 9525"/>
              <a:gd name="T20" fmla="*/ 8406 w 8406"/>
              <a:gd name="T21" fmla="*/ 343 h 9525"/>
              <a:gd name="T22" fmla="*/ 8391 w 8406"/>
              <a:gd name="T23" fmla="*/ 327 h 9525"/>
              <a:gd name="T24" fmla="*/ 0 w 8406"/>
              <a:gd name="T25" fmla="*/ 9512 h 9525"/>
              <a:gd name="T26" fmla="*/ 0 w 8406"/>
              <a:gd name="T27" fmla="*/ 9525 h 9525"/>
              <a:gd name="T28" fmla="*/ 8406 w 8406"/>
              <a:gd name="T29" fmla="*/ 343 h 9525"/>
              <a:gd name="T30" fmla="*/ 8406 w 8406"/>
              <a:gd name="T31" fmla="*/ 266 h 9525"/>
              <a:gd name="T32" fmla="*/ 8378 w 8406"/>
              <a:gd name="T33" fmla="*/ 232 h 9525"/>
              <a:gd name="T34" fmla="*/ 1634 w 8406"/>
              <a:gd name="T35" fmla="*/ 7616 h 9525"/>
              <a:gd name="T36" fmla="*/ 1661 w 8406"/>
              <a:gd name="T37" fmla="*/ 7629 h 9525"/>
              <a:gd name="T38" fmla="*/ 8406 w 8406"/>
              <a:gd name="T39" fmla="*/ 266 h 9525"/>
              <a:gd name="T40" fmla="*/ 8406 w 8406"/>
              <a:gd name="T41" fmla="*/ 17 h 9525"/>
              <a:gd name="T42" fmla="*/ 8391 w 8406"/>
              <a:gd name="T43" fmla="*/ 0 h 9525"/>
              <a:gd name="T44" fmla="*/ 2916 w 8406"/>
              <a:gd name="T45" fmla="*/ 6000 h 9525"/>
              <a:gd name="T46" fmla="*/ 2928 w 8406"/>
              <a:gd name="T47" fmla="*/ 6013 h 9525"/>
              <a:gd name="T48" fmla="*/ 8406 w 8406"/>
              <a:gd name="T49" fmla="*/ 17 h 9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406" h="9525">
                <a:moveTo>
                  <a:pt x="8406" y="1088"/>
                </a:moveTo>
                <a:lnTo>
                  <a:pt x="8378" y="1057"/>
                </a:lnTo>
                <a:lnTo>
                  <a:pt x="2361" y="7646"/>
                </a:lnTo>
                <a:lnTo>
                  <a:pt x="2389" y="7677"/>
                </a:lnTo>
                <a:lnTo>
                  <a:pt x="8406" y="1088"/>
                </a:lnTo>
                <a:close/>
                <a:moveTo>
                  <a:pt x="8406" y="498"/>
                </a:moveTo>
                <a:lnTo>
                  <a:pt x="8391" y="481"/>
                </a:lnTo>
                <a:lnTo>
                  <a:pt x="1520" y="7986"/>
                </a:lnTo>
                <a:lnTo>
                  <a:pt x="1535" y="8003"/>
                </a:lnTo>
                <a:lnTo>
                  <a:pt x="8406" y="498"/>
                </a:lnTo>
                <a:close/>
                <a:moveTo>
                  <a:pt x="8406" y="343"/>
                </a:moveTo>
                <a:lnTo>
                  <a:pt x="8391" y="327"/>
                </a:lnTo>
                <a:lnTo>
                  <a:pt x="0" y="9512"/>
                </a:lnTo>
                <a:lnTo>
                  <a:pt x="0" y="9525"/>
                </a:lnTo>
                <a:lnTo>
                  <a:pt x="8406" y="343"/>
                </a:lnTo>
                <a:close/>
                <a:moveTo>
                  <a:pt x="8406" y="266"/>
                </a:moveTo>
                <a:lnTo>
                  <a:pt x="8378" y="232"/>
                </a:lnTo>
                <a:lnTo>
                  <a:pt x="1634" y="7616"/>
                </a:lnTo>
                <a:lnTo>
                  <a:pt x="1661" y="7629"/>
                </a:lnTo>
                <a:lnTo>
                  <a:pt x="8406" y="266"/>
                </a:lnTo>
                <a:close/>
                <a:moveTo>
                  <a:pt x="8406" y="17"/>
                </a:moveTo>
                <a:lnTo>
                  <a:pt x="8391" y="0"/>
                </a:lnTo>
                <a:lnTo>
                  <a:pt x="2916" y="6000"/>
                </a:lnTo>
                <a:lnTo>
                  <a:pt x="2928" y="6013"/>
                </a:lnTo>
                <a:lnTo>
                  <a:pt x="8406" y="17"/>
                </a:lnTo>
                <a:close/>
              </a:path>
            </a:pathLst>
          </a:custGeom>
          <a:solidFill>
            <a:srgbClr val="8496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80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3600" b="1" dirty="0">
                <a:latin typeface="+mn-lt"/>
              </a:rPr>
              <a:t>1. Casos de uso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536" y="2194526"/>
            <a:ext cx="10515600" cy="4182894"/>
          </a:xfrm>
        </p:spPr>
        <p:txBody>
          <a:bodyPr>
            <a:normAutofit/>
          </a:bodyPr>
          <a:lstStyle/>
          <a:p>
            <a:r>
              <a:rPr lang="es-ES" sz="2700" dirty="0">
                <a:solidFill>
                  <a:schemeClr val="tx1"/>
                </a:solidFill>
              </a:rPr>
              <a:t>Nos encontramos con 3 roles diferenciados para el uso de la aplicación web:</a:t>
            </a:r>
          </a:p>
          <a:p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700" b="1" u="sng" dirty="0">
                <a:solidFill>
                  <a:schemeClr val="accent1">
                    <a:lumMod val="75000"/>
                  </a:schemeClr>
                </a:solidFill>
              </a:rPr>
              <a:t>Usuario no registrado</a:t>
            </a:r>
            <a:r>
              <a:rPr lang="es-ES" sz="27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2700" dirty="0">
                <a:solidFill>
                  <a:schemeClr val="tx1"/>
                </a:solidFill>
              </a:rPr>
              <a:t>tendrá la opción de registrarse y navegar por la web, pero no tendrá la opción de realizar un pedido.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700" b="1" u="sng" dirty="0">
                <a:solidFill>
                  <a:schemeClr val="accent1">
                    <a:lumMod val="75000"/>
                  </a:schemeClr>
                </a:solidFill>
              </a:rPr>
              <a:t>Usuario registrado</a:t>
            </a:r>
            <a:r>
              <a:rPr lang="es-ES" sz="27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2700" dirty="0">
                <a:solidFill>
                  <a:schemeClr val="tx1"/>
                </a:solidFill>
              </a:rPr>
              <a:t>el usuario ya podrá realizar pedidos y modificar su perfil personal.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700" b="1" u="sng" dirty="0">
                <a:solidFill>
                  <a:schemeClr val="accent1">
                    <a:lumMod val="75000"/>
                  </a:schemeClr>
                </a:solidFill>
              </a:rPr>
              <a:t>Administrador</a:t>
            </a:r>
            <a:r>
              <a:rPr lang="es-ES" sz="27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2700" dirty="0">
                <a:solidFill>
                  <a:schemeClr val="tx1"/>
                </a:solidFill>
              </a:rPr>
              <a:t>gestiona la aplicación web, añadiendo, modificando y/o eliminando libros, categorías y pedidos.</a:t>
            </a:r>
          </a:p>
          <a:p>
            <a:endParaRPr lang="es-ES" sz="3100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2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3600" b="1" dirty="0">
                <a:latin typeface="+mn-lt"/>
              </a:rPr>
              <a:t>2. Diagrama casos de uso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6FAA4ED3-1392-CD2C-AF6C-475CB8202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1" y="1900711"/>
            <a:ext cx="7810249" cy="48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7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FBAB-B84C-28FE-E5A5-D5050B44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0" y="680801"/>
            <a:ext cx="8552833" cy="953310"/>
          </a:xfrm>
          <a:noFill/>
        </p:spPr>
        <p:txBody>
          <a:bodyPr>
            <a:normAutofit/>
          </a:bodyPr>
          <a:lstStyle/>
          <a:p>
            <a:r>
              <a:rPr lang="es-ES" sz="4400" b="1" dirty="0">
                <a:latin typeface="+mn-lt"/>
              </a:rPr>
              <a:t>3. Modelo entidad/relación</a:t>
            </a:r>
            <a:endParaRPr lang="es-ES" sz="3600" b="1" dirty="0"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41EB9-EAC8-1888-314D-1CD26D2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80" y="1994305"/>
            <a:ext cx="10515600" cy="4182894"/>
          </a:xfrm>
        </p:spPr>
        <p:txBody>
          <a:bodyPr>
            <a:normAutofit/>
          </a:bodyPr>
          <a:lstStyle/>
          <a:p>
            <a:endParaRPr lang="es-ES" b="1" u="sng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C58600-6ADC-D1AF-038F-01BCFA3E1B09}"/>
              </a:ext>
            </a:extLst>
          </p:cNvPr>
          <p:cNvCxnSpPr>
            <a:cxnSpLocks/>
          </p:cNvCxnSpPr>
          <p:nvPr/>
        </p:nvCxnSpPr>
        <p:spPr>
          <a:xfrm>
            <a:off x="992221" y="1721660"/>
            <a:ext cx="103502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5A207D1E-3988-386A-64AC-D97E3BE4F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" y="2228963"/>
            <a:ext cx="10188072" cy="377815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433FCFB8-68D5-6135-45E3-7E2C05798593}"/>
              </a:ext>
            </a:extLst>
          </p:cNvPr>
          <p:cNvSpPr/>
          <p:nvPr/>
        </p:nvSpPr>
        <p:spPr>
          <a:xfrm>
            <a:off x="6242179" y="3526971"/>
            <a:ext cx="1231641" cy="3545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A57B31-51F4-148E-C49B-4823351D49D8}"/>
              </a:ext>
            </a:extLst>
          </p:cNvPr>
          <p:cNvSpPr/>
          <p:nvPr/>
        </p:nvSpPr>
        <p:spPr>
          <a:xfrm>
            <a:off x="2261119" y="3526971"/>
            <a:ext cx="1231641" cy="3545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F7B3937-E385-3B11-B2EE-385BBE070A50}"/>
              </a:ext>
            </a:extLst>
          </p:cNvPr>
          <p:cNvSpPr/>
          <p:nvPr/>
        </p:nvSpPr>
        <p:spPr>
          <a:xfrm>
            <a:off x="2261119" y="5405534"/>
            <a:ext cx="1231641" cy="3545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4DD51FD-D9C1-0C43-B425-68182C69D45B}"/>
              </a:ext>
            </a:extLst>
          </p:cNvPr>
          <p:cNvSpPr/>
          <p:nvPr/>
        </p:nvSpPr>
        <p:spPr>
          <a:xfrm>
            <a:off x="6240122" y="5433527"/>
            <a:ext cx="1231641" cy="3545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B950F75-2A05-DA80-3DD5-D388EE79C559}"/>
              </a:ext>
            </a:extLst>
          </p:cNvPr>
          <p:cNvSpPr/>
          <p:nvPr/>
        </p:nvSpPr>
        <p:spPr>
          <a:xfrm>
            <a:off x="8855802" y="4256428"/>
            <a:ext cx="1231641" cy="3545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ombo 17">
            <a:extLst>
              <a:ext uri="{FF2B5EF4-FFF2-40B4-BE49-F238E27FC236}">
                <a16:creationId xmlns:a16="http://schemas.microsoft.com/office/drawing/2014/main" id="{3329C14E-8417-A418-CC75-FBC956E6B41D}"/>
              </a:ext>
            </a:extLst>
          </p:cNvPr>
          <p:cNvSpPr/>
          <p:nvPr/>
        </p:nvSpPr>
        <p:spPr>
          <a:xfrm>
            <a:off x="4236098" y="3382345"/>
            <a:ext cx="1390261" cy="656752"/>
          </a:xfrm>
          <a:prstGeom prst="diamond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ombo 19">
            <a:extLst>
              <a:ext uri="{FF2B5EF4-FFF2-40B4-BE49-F238E27FC236}">
                <a16:creationId xmlns:a16="http://schemas.microsoft.com/office/drawing/2014/main" id="{F9D8EF9C-47CF-2315-35E4-01E2E958AA38}"/>
              </a:ext>
            </a:extLst>
          </p:cNvPr>
          <p:cNvSpPr/>
          <p:nvPr/>
        </p:nvSpPr>
        <p:spPr>
          <a:xfrm>
            <a:off x="4348065" y="5337110"/>
            <a:ext cx="1110343" cy="526528"/>
          </a:xfrm>
          <a:prstGeom prst="diamond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ombo 20">
            <a:extLst>
              <a:ext uri="{FF2B5EF4-FFF2-40B4-BE49-F238E27FC236}">
                <a16:creationId xmlns:a16="http://schemas.microsoft.com/office/drawing/2014/main" id="{6B9A42BC-69F7-EB6C-2F83-1D6A0CFFC304}"/>
              </a:ext>
            </a:extLst>
          </p:cNvPr>
          <p:cNvSpPr/>
          <p:nvPr/>
        </p:nvSpPr>
        <p:spPr>
          <a:xfrm>
            <a:off x="2251788" y="4331681"/>
            <a:ext cx="1310950" cy="656752"/>
          </a:xfrm>
          <a:prstGeom prst="diamond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9647038F-7720-E119-603C-21E0F32B0D23}"/>
              </a:ext>
            </a:extLst>
          </p:cNvPr>
          <p:cNvSpPr/>
          <p:nvPr/>
        </p:nvSpPr>
        <p:spPr>
          <a:xfrm>
            <a:off x="8871611" y="5346441"/>
            <a:ext cx="1215832" cy="597159"/>
          </a:xfrm>
          <a:prstGeom prst="diamond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5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947</Words>
  <Application>Microsoft Office PowerPoint</Application>
  <PresentationFormat>Panorámica</PresentationFormat>
  <Paragraphs>180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de Office</vt:lpstr>
      <vt:lpstr>Presentación de PowerPoint</vt:lpstr>
      <vt:lpstr>Índice</vt:lpstr>
      <vt:lpstr>1. ¿Qué es Shopybook?</vt:lpstr>
      <vt:lpstr>2. Objetivos</vt:lpstr>
      <vt:lpstr>3. Tecnologías utilizadas</vt:lpstr>
      <vt:lpstr>4. Diseño de Shopybook: planificación</vt:lpstr>
      <vt:lpstr>1. Casos de uso</vt:lpstr>
      <vt:lpstr>2. Diagrama casos de uso</vt:lpstr>
      <vt:lpstr>3. Modelo entidad/relación</vt:lpstr>
      <vt:lpstr>4. Modelo relacional</vt:lpstr>
      <vt:lpstr>5. Diseño de la interfaz: usuario no registrado</vt:lpstr>
      <vt:lpstr>5. Diseño de la interfaz: usuario logueado</vt:lpstr>
      <vt:lpstr>5. Diseño de la interfaz: usuario admin</vt:lpstr>
      <vt:lpstr>5. Necesidades software/hardware</vt:lpstr>
      <vt:lpstr>5. Necesidades software/hardware</vt:lpstr>
      <vt:lpstr>6. Presupuesto/Financiación</vt:lpstr>
      <vt:lpstr>6. Presupuesto/Financiación</vt:lpstr>
      <vt:lpstr>7. Utilización del sistema: login</vt:lpstr>
      <vt:lpstr>7. Utilización del sistema: admin</vt:lpstr>
      <vt:lpstr>7. Utilización del sistema: admin</vt:lpstr>
      <vt:lpstr>7. Utilización del sistema: admin</vt:lpstr>
      <vt:lpstr>7. Utilización del sistema: cliente</vt:lpstr>
      <vt:lpstr>7. Utilización del sistema: cliente</vt:lpstr>
      <vt:lpstr>7. Utilización del sistema: cliente</vt:lpstr>
      <vt:lpstr>8. Utilización del sistema: cliente</vt:lpstr>
      <vt:lpstr>7. Utilización del sistema: cliente</vt:lpstr>
      <vt:lpstr>7. Utilización del sistema: cliente</vt:lpstr>
      <vt:lpstr>8. Conclusiones</vt:lpstr>
      <vt:lpstr>9. Mejoras de Shopybook</vt:lpstr>
      <vt:lpstr>9. Mejoras de Shopybook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Quique Rodriguez</dc:creator>
  <cp:lastModifiedBy>Quique Rodriguez</cp:lastModifiedBy>
  <cp:revision>9</cp:revision>
  <dcterms:created xsi:type="dcterms:W3CDTF">2022-05-13T08:37:37Z</dcterms:created>
  <dcterms:modified xsi:type="dcterms:W3CDTF">2022-05-17T11:09:02Z</dcterms:modified>
</cp:coreProperties>
</file>