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5" y="3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C9B24-29D7-4B9C-AD74-2C528299AFE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96F1-065F-4F56-BC33-89479F14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96F1-065F-4F56-BC33-89479F1409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42352" y="4806634"/>
            <a:ext cx="1391580" cy="273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9853" y="286625"/>
            <a:ext cx="184429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330" y="1202690"/>
            <a:ext cx="7927339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915" y="1509396"/>
            <a:ext cx="355981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The World</a:t>
            </a:r>
            <a:r>
              <a:rPr spc="-95" dirty="0"/>
              <a:t> </a:t>
            </a:r>
            <a:r>
              <a:rPr dirty="0"/>
              <a:t>Café</a:t>
            </a:r>
            <a:br>
              <a:rPr lang="en-US" dirty="0"/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59865" y="2419350"/>
            <a:ext cx="6224270" cy="27052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9400"/>
              </a:lnSpc>
              <a:spcBef>
                <a:spcPts val="75"/>
              </a:spcBef>
            </a:pPr>
            <a:r>
              <a:rPr sz="2000" spc="80" dirty="0">
                <a:solidFill>
                  <a:srgbClr val="898989"/>
                </a:solidFill>
                <a:latin typeface="Arial Narrow"/>
                <a:cs typeface="Arial Narrow"/>
              </a:rPr>
              <a:t>The </a:t>
            </a:r>
            <a:r>
              <a:rPr sz="2000" spc="100" dirty="0">
                <a:solidFill>
                  <a:srgbClr val="898989"/>
                </a:solidFill>
                <a:latin typeface="Arial Narrow"/>
                <a:cs typeface="Arial Narrow"/>
              </a:rPr>
              <a:t>World </a:t>
            </a:r>
            <a:r>
              <a:rPr sz="2000" spc="30" dirty="0">
                <a:solidFill>
                  <a:srgbClr val="898989"/>
                </a:solidFill>
                <a:latin typeface="Arial Narrow"/>
                <a:cs typeface="Arial Narrow"/>
              </a:rPr>
              <a:t>Café </a:t>
            </a:r>
            <a:r>
              <a:rPr sz="2000" spc="40" dirty="0">
                <a:solidFill>
                  <a:srgbClr val="898989"/>
                </a:solidFill>
                <a:latin typeface="Arial Narrow"/>
                <a:cs typeface="Arial Narrow"/>
              </a:rPr>
              <a:t>is </a:t>
            </a:r>
            <a:r>
              <a:rPr sz="2000" spc="65" dirty="0">
                <a:solidFill>
                  <a:srgbClr val="898989"/>
                </a:solidFill>
                <a:latin typeface="Arial Narrow"/>
                <a:cs typeface="Arial Narrow"/>
              </a:rPr>
              <a:t>a </a:t>
            </a:r>
            <a:r>
              <a:rPr sz="2000" spc="45" dirty="0">
                <a:solidFill>
                  <a:srgbClr val="898989"/>
                </a:solidFill>
                <a:latin typeface="Arial Narrow"/>
                <a:cs typeface="Arial Narrow"/>
              </a:rPr>
              <a:t>20 </a:t>
            </a:r>
            <a:r>
              <a:rPr sz="2000" spc="65" dirty="0">
                <a:solidFill>
                  <a:srgbClr val="898989"/>
                </a:solidFill>
                <a:latin typeface="Arial Narrow"/>
                <a:cs typeface="Arial Narrow"/>
              </a:rPr>
              <a:t>year </a:t>
            </a:r>
            <a:r>
              <a:rPr sz="2000" spc="145" dirty="0">
                <a:solidFill>
                  <a:srgbClr val="898989"/>
                </a:solidFill>
                <a:latin typeface="Arial Narrow"/>
                <a:cs typeface="Arial Narrow"/>
              </a:rPr>
              <a:t>old </a:t>
            </a:r>
            <a:r>
              <a:rPr sz="2000" spc="125" dirty="0">
                <a:solidFill>
                  <a:srgbClr val="898989"/>
                </a:solidFill>
                <a:latin typeface="Arial Narrow"/>
                <a:cs typeface="Arial Narrow"/>
              </a:rPr>
              <a:t>workshop </a:t>
            </a:r>
            <a:r>
              <a:rPr sz="2000" spc="95" dirty="0">
                <a:solidFill>
                  <a:srgbClr val="898989"/>
                </a:solidFill>
                <a:latin typeface="Arial Narrow"/>
                <a:cs typeface="Arial Narrow"/>
              </a:rPr>
              <a:t>activity </a:t>
            </a:r>
            <a:r>
              <a:rPr sz="2000" spc="105" dirty="0">
                <a:solidFill>
                  <a:srgbClr val="898989"/>
                </a:solidFill>
                <a:latin typeface="Arial Narrow"/>
                <a:cs typeface="Arial Narrow"/>
              </a:rPr>
              <a:t>for  </a:t>
            </a:r>
            <a:r>
              <a:rPr sz="2000" spc="85" dirty="0">
                <a:solidFill>
                  <a:srgbClr val="898989"/>
                </a:solidFill>
                <a:latin typeface="Arial Narrow"/>
                <a:cs typeface="Arial Narrow"/>
              </a:rPr>
              <a:t>engaging</a:t>
            </a:r>
            <a:r>
              <a:rPr sz="2000" spc="-65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10" dirty="0">
                <a:solidFill>
                  <a:srgbClr val="898989"/>
                </a:solidFill>
                <a:latin typeface="Arial Narrow"/>
                <a:cs typeface="Arial Narrow"/>
              </a:rPr>
              <a:t>your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10" dirty="0">
                <a:solidFill>
                  <a:srgbClr val="898989"/>
                </a:solidFill>
                <a:latin typeface="Arial Narrow"/>
                <a:cs typeface="Arial Narrow"/>
              </a:rPr>
              <a:t>participants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20" dirty="0">
                <a:solidFill>
                  <a:srgbClr val="898989"/>
                </a:solidFill>
                <a:latin typeface="Arial Narrow"/>
                <a:cs typeface="Arial Narrow"/>
              </a:rPr>
              <a:t>in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90" dirty="0">
                <a:solidFill>
                  <a:srgbClr val="898989"/>
                </a:solidFill>
                <a:latin typeface="Arial Narrow"/>
                <a:cs typeface="Arial Narrow"/>
              </a:rPr>
              <a:t>conversations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35" dirty="0">
                <a:solidFill>
                  <a:srgbClr val="898989"/>
                </a:solidFill>
                <a:latin typeface="Arial Narrow"/>
                <a:cs typeface="Arial Narrow"/>
              </a:rPr>
              <a:t>that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10" dirty="0">
                <a:solidFill>
                  <a:srgbClr val="898989"/>
                </a:solidFill>
                <a:latin typeface="Arial Narrow"/>
                <a:cs typeface="Arial Narrow"/>
              </a:rPr>
              <a:t>matter.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95" dirty="0">
                <a:solidFill>
                  <a:srgbClr val="898989"/>
                </a:solidFill>
                <a:latin typeface="Arial Narrow"/>
                <a:cs typeface="Arial Narrow"/>
              </a:rPr>
              <a:t>It  </a:t>
            </a:r>
            <a:r>
              <a:rPr sz="2000" spc="100" dirty="0">
                <a:solidFill>
                  <a:srgbClr val="898989"/>
                </a:solidFill>
                <a:latin typeface="Arial Narrow"/>
                <a:cs typeface="Arial Narrow"/>
              </a:rPr>
              <a:t>draws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50" dirty="0">
                <a:solidFill>
                  <a:srgbClr val="898989"/>
                </a:solidFill>
                <a:latin typeface="Arial Narrow"/>
                <a:cs typeface="Arial Narrow"/>
              </a:rPr>
              <a:t>on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45" dirty="0">
                <a:solidFill>
                  <a:srgbClr val="898989"/>
                </a:solidFill>
                <a:latin typeface="Arial Narrow"/>
                <a:cs typeface="Arial Narrow"/>
              </a:rPr>
              <a:t>7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85" dirty="0">
                <a:solidFill>
                  <a:srgbClr val="898989"/>
                </a:solidFill>
                <a:latin typeface="Arial Narrow"/>
                <a:cs typeface="Arial Narrow"/>
              </a:rPr>
              <a:t>design</a:t>
            </a:r>
            <a:r>
              <a:rPr sz="2000" spc="-55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00" dirty="0">
                <a:solidFill>
                  <a:srgbClr val="898989"/>
                </a:solidFill>
                <a:latin typeface="Arial Narrow"/>
                <a:cs typeface="Arial Narrow"/>
              </a:rPr>
              <a:t>principles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60" dirty="0">
                <a:solidFill>
                  <a:srgbClr val="898989"/>
                </a:solidFill>
                <a:latin typeface="Arial Narrow"/>
                <a:cs typeface="Arial Narrow"/>
              </a:rPr>
              <a:t>to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85" dirty="0">
                <a:solidFill>
                  <a:srgbClr val="898989"/>
                </a:solidFill>
                <a:latin typeface="Arial Narrow"/>
                <a:cs typeface="Arial Narrow"/>
              </a:rPr>
              <a:t>create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65" dirty="0">
                <a:solidFill>
                  <a:srgbClr val="898989"/>
                </a:solidFill>
                <a:latin typeface="Arial Narrow"/>
                <a:cs typeface="Arial Narrow"/>
              </a:rPr>
              <a:t>a</a:t>
            </a:r>
            <a:r>
              <a:rPr sz="2000" spc="-55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90" dirty="0">
                <a:solidFill>
                  <a:srgbClr val="898989"/>
                </a:solidFill>
                <a:latin typeface="Arial Narrow"/>
                <a:cs typeface="Arial Narrow"/>
              </a:rPr>
              <a:t>simple,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75" dirty="0">
                <a:solidFill>
                  <a:srgbClr val="898989"/>
                </a:solidFill>
                <a:latin typeface="Arial Narrow"/>
                <a:cs typeface="Arial Narrow"/>
              </a:rPr>
              <a:t>effective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30" dirty="0">
                <a:solidFill>
                  <a:srgbClr val="898989"/>
                </a:solidFill>
                <a:latin typeface="Arial Narrow"/>
                <a:cs typeface="Arial Narrow"/>
              </a:rPr>
              <a:t>and  </a:t>
            </a:r>
            <a:r>
              <a:rPr sz="2000" spc="80" dirty="0">
                <a:solidFill>
                  <a:srgbClr val="898989"/>
                </a:solidFill>
                <a:latin typeface="Arial Narrow"/>
                <a:cs typeface="Arial Narrow"/>
              </a:rPr>
              <a:t>flexible </a:t>
            </a:r>
            <a:r>
              <a:rPr sz="2000" spc="135" dirty="0">
                <a:solidFill>
                  <a:srgbClr val="898989"/>
                </a:solidFill>
                <a:latin typeface="Arial Narrow"/>
                <a:cs typeface="Arial Narrow"/>
              </a:rPr>
              <a:t>format </a:t>
            </a:r>
            <a:r>
              <a:rPr sz="2000" spc="105" dirty="0">
                <a:solidFill>
                  <a:srgbClr val="898989"/>
                </a:solidFill>
                <a:latin typeface="Arial Narrow"/>
                <a:cs typeface="Arial Narrow"/>
              </a:rPr>
              <a:t>for hosting </a:t>
            </a:r>
            <a:r>
              <a:rPr sz="2000" spc="75" dirty="0">
                <a:solidFill>
                  <a:srgbClr val="898989"/>
                </a:solidFill>
                <a:latin typeface="Arial Narrow"/>
                <a:cs typeface="Arial Narrow"/>
              </a:rPr>
              <a:t>large </a:t>
            </a:r>
            <a:r>
              <a:rPr sz="2000" spc="125" dirty="0">
                <a:solidFill>
                  <a:srgbClr val="898989"/>
                </a:solidFill>
                <a:latin typeface="Arial Narrow"/>
                <a:cs typeface="Arial Narrow"/>
              </a:rPr>
              <a:t>group </a:t>
            </a:r>
            <a:r>
              <a:rPr sz="2000" spc="75" dirty="0">
                <a:solidFill>
                  <a:srgbClr val="898989"/>
                </a:solidFill>
                <a:latin typeface="Arial Narrow"/>
                <a:cs typeface="Arial Narrow"/>
              </a:rPr>
              <a:t>discussions </a:t>
            </a:r>
            <a:r>
              <a:rPr sz="2000" spc="105" dirty="0">
                <a:solidFill>
                  <a:srgbClr val="898989"/>
                </a:solidFill>
                <a:latin typeface="Arial Narrow"/>
                <a:cs typeface="Arial Narrow"/>
              </a:rPr>
              <a:t>for  </a:t>
            </a:r>
            <a:r>
              <a:rPr sz="2000" spc="120" dirty="0">
                <a:solidFill>
                  <a:srgbClr val="898989"/>
                </a:solidFill>
                <a:latin typeface="Arial Narrow"/>
                <a:cs typeface="Arial Narrow"/>
              </a:rPr>
              <a:t>between</a:t>
            </a:r>
            <a:r>
              <a:rPr sz="2000" spc="-65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45" dirty="0">
                <a:solidFill>
                  <a:srgbClr val="898989"/>
                </a:solidFill>
                <a:latin typeface="Arial Narrow"/>
                <a:cs typeface="Arial Narrow"/>
              </a:rPr>
              <a:t>12</a:t>
            </a:r>
            <a:r>
              <a:rPr sz="2000" spc="-65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60" dirty="0">
                <a:solidFill>
                  <a:srgbClr val="898989"/>
                </a:solidFill>
                <a:latin typeface="Arial Narrow"/>
                <a:cs typeface="Arial Narrow"/>
              </a:rPr>
              <a:t>to</a:t>
            </a:r>
            <a:r>
              <a:rPr sz="2000" spc="-60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45" dirty="0">
                <a:solidFill>
                  <a:srgbClr val="898989"/>
                </a:solidFill>
                <a:latin typeface="Arial Narrow"/>
                <a:cs typeface="Arial Narrow"/>
              </a:rPr>
              <a:t>200</a:t>
            </a:r>
            <a:r>
              <a:rPr sz="2000" spc="-65" dirty="0">
                <a:solidFill>
                  <a:srgbClr val="898989"/>
                </a:solidFill>
                <a:latin typeface="Arial Narrow"/>
                <a:cs typeface="Arial Narrow"/>
              </a:rPr>
              <a:t> </a:t>
            </a:r>
            <a:r>
              <a:rPr sz="2000" spc="100" dirty="0">
                <a:solidFill>
                  <a:srgbClr val="898989"/>
                </a:solidFill>
                <a:latin typeface="Arial Narrow"/>
                <a:cs typeface="Arial Narrow"/>
              </a:rPr>
              <a:t>participants.</a:t>
            </a:r>
            <a:endParaRPr lang="en-US" sz="2000" spc="100" dirty="0">
              <a:solidFill>
                <a:srgbClr val="898989"/>
              </a:solidFill>
              <a:latin typeface="Arial Narrow"/>
              <a:cs typeface="Arial Narrow"/>
            </a:endParaRPr>
          </a:p>
          <a:p>
            <a:pPr marL="12700" marR="5080" algn="ctr">
              <a:lnSpc>
                <a:spcPct val="109400"/>
              </a:lnSpc>
              <a:spcBef>
                <a:spcPts val="75"/>
              </a:spcBef>
            </a:pPr>
            <a:r>
              <a:rPr lang="en-US" sz="2000" b="1" spc="100" dirty="0">
                <a:solidFill>
                  <a:srgbClr val="898989"/>
                </a:solidFill>
                <a:latin typeface="Arial Narrow"/>
                <a:cs typeface="Arial Narrow"/>
              </a:rPr>
              <a:t>Marco</a:t>
            </a:r>
          </a:p>
          <a:p>
            <a:pPr marL="12700" marR="5080" algn="ctr">
              <a:lnSpc>
                <a:spcPct val="109400"/>
              </a:lnSpc>
              <a:spcBef>
                <a:spcPts val="75"/>
              </a:spcBef>
            </a:pPr>
            <a:r>
              <a:rPr lang="en-US" sz="2000" b="1" spc="100" dirty="0">
                <a:solidFill>
                  <a:srgbClr val="898989"/>
                </a:solidFill>
                <a:latin typeface="Arial Narrow"/>
                <a:cs typeface="Arial Narrow"/>
              </a:rPr>
              <a:t>Raymond </a:t>
            </a:r>
          </a:p>
          <a:p>
            <a:pPr marL="12700" marR="5080" algn="ctr">
              <a:lnSpc>
                <a:spcPct val="109400"/>
              </a:lnSpc>
              <a:spcBef>
                <a:spcPts val="75"/>
              </a:spcBef>
            </a:pPr>
            <a:r>
              <a:rPr lang="en-US" sz="2000" b="1" spc="100" dirty="0">
                <a:solidFill>
                  <a:srgbClr val="898989"/>
                </a:solidFill>
                <a:latin typeface="Arial Narrow"/>
                <a:cs typeface="Arial Narrow"/>
              </a:rPr>
              <a:t>Arin</a:t>
            </a:r>
            <a:endParaRPr sz="2000" b="1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872" y="439025"/>
            <a:ext cx="701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Design principle 4 – Encourage everyone’s</a:t>
            </a:r>
            <a:r>
              <a:rPr sz="2400" spc="-100" dirty="0"/>
              <a:t> </a:t>
            </a:r>
            <a:r>
              <a:rPr sz="2400" dirty="0"/>
              <a:t>contribution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220406"/>
            <a:ext cx="8015605" cy="224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40" dirty="0">
                <a:latin typeface="Arial Narrow"/>
                <a:cs typeface="Arial Narrow"/>
              </a:rPr>
              <a:t>Most </a:t>
            </a:r>
            <a:r>
              <a:rPr sz="3200" spc="190" dirty="0">
                <a:latin typeface="Arial Narrow"/>
                <a:cs typeface="Arial Narrow"/>
              </a:rPr>
              <a:t>people </a:t>
            </a:r>
            <a:r>
              <a:rPr sz="3200" spc="229" dirty="0">
                <a:latin typeface="Arial Narrow"/>
                <a:cs typeface="Arial Narrow"/>
              </a:rPr>
              <a:t>don’t </a:t>
            </a:r>
            <a:r>
              <a:rPr sz="3200" spc="185" dirty="0">
                <a:latin typeface="Arial Narrow"/>
                <a:cs typeface="Arial Narrow"/>
              </a:rPr>
              <a:t>only </a:t>
            </a:r>
            <a:r>
              <a:rPr sz="3200" spc="229" dirty="0">
                <a:latin typeface="Arial Narrow"/>
                <a:cs typeface="Arial Narrow"/>
              </a:rPr>
              <a:t>want </a:t>
            </a:r>
            <a:r>
              <a:rPr sz="3200" spc="260" dirty="0">
                <a:latin typeface="Arial Narrow"/>
                <a:cs typeface="Arial Narrow"/>
              </a:rPr>
              <a:t>to </a:t>
            </a:r>
            <a:r>
              <a:rPr sz="3200" spc="160" dirty="0">
                <a:latin typeface="Arial Narrow"/>
                <a:cs typeface="Arial Narrow"/>
              </a:rPr>
              <a:t>participate,  </a:t>
            </a:r>
            <a:r>
              <a:rPr sz="3200" spc="165" dirty="0">
                <a:latin typeface="Arial Narrow"/>
                <a:cs typeface="Arial Narrow"/>
              </a:rPr>
              <a:t>they</a:t>
            </a:r>
            <a:r>
              <a:rPr sz="3200" spc="-100" dirty="0">
                <a:latin typeface="Arial Narrow"/>
                <a:cs typeface="Arial Narrow"/>
              </a:rPr>
              <a:t> </a:t>
            </a:r>
            <a:r>
              <a:rPr sz="3200" spc="229" dirty="0">
                <a:latin typeface="Arial Narrow"/>
                <a:cs typeface="Arial Narrow"/>
              </a:rPr>
              <a:t>want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60" dirty="0">
                <a:latin typeface="Arial Narrow"/>
                <a:cs typeface="Arial Narrow"/>
              </a:rPr>
              <a:t>to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make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a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40" dirty="0">
                <a:latin typeface="Arial Narrow"/>
                <a:cs typeface="Arial Narrow"/>
              </a:rPr>
              <a:t>difference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04" dirty="0">
                <a:latin typeface="Arial Narrow"/>
                <a:cs typeface="Arial Narrow"/>
              </a:rPr>
              <a:t>through</a:t>
            </a:r>
            <a:r>
              <a:rPr sz="3200" spc="-100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action.</a:t>
            </a:r>
            <a:endParaRPr sz="3200">
              <a:latin typeface="Arial Narrow"/>
              <a:cs typeface="Arial Narrow"/>
            </a:endParaRPr>
          </a:p>
          <a:p>
            <a:pPr marL="355600" marR="517525" indent="-342900">
              <a:lnSpc>
                <a:spcPct val="109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Source Sans Pro Black"/>
                <a:cs typeface="Source Sans Pro Black"/>
              </a:rPr>
              <a:t>Question: What is your group</a:t>
            </a:r>
            <a:r>
              <a:rPr sz="3200" b="1" spc="-100" dirty="0">
                <a:latin typeface="Source Sans Pro Black"/>
                <a:cs typeface="Source Sans Pro Black"/>
              </a:rPr>
              <a:t> </a:t>
            </a:r>
            <a:r>
              <a:rPr sz="3200" b="1" dirty="0">
                <a:latin typeface="Source Sans Pro Black"/>
                <a:cs typeface="Source Sans Pro Black"/>
              </a:rPr>
              <a:t>members  contribution to the</a:t>
            </a:r>
            <a:r>
              <a:rPr sz="3200" b="1" spc="-10" dirty="0">
                <a:latin typeface="Source Sans Pro Black"/>
                <a:cs typeface="Source Sans Pro Black"/>
              </a:rPr>
              <a:t> </a:t>
            </a:r>
            <a:r>
              <a:rPr sz="3200" b="1" dirty="0">
                <a:latin typeface="Source Sans Pro Black"/>
                <a:cs typeface="Source Sans Pro Black"/>
              </a:rPr>
              <a:t>cafe?</a:t>
            </a:r>
            <a:endParaRPr sz="3200">
              <a:latin typeface="Source Sans Pro Black"/>
              <a:cs typeface="Source Sans Pr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386" y="408545"/>
            <a:ext cx="7322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Design principle 5 – Connect diverse</a:t>
            </a:r>
            <a:r>
              <a:rPr sz="2800" spc="-100" dirty="0"/>
              <a:t> </a:t>
            </a:r>
            <a:r>
              <a:rPr sz="2800" dirty="0"/>
              <a:t>perspectives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233170"/>
            <a:ext cx="7765415" cy="2395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579"/>
              </a:lnSpc>
              <a:spcBef>
                <a:spcPts val="2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120" dirty="0">
                <a:latin typeface="Arial Narrow"/>
                <a:cs typeface="Arial Narrow"/>
              </a:rPr>
              <a:t>The </a:t>
            </a:r>
            <a:r>
              <a:rPr sz="3000" spc="190" dirty="0">
                <a:latin typeface="Arial Narrow"/>
                <a:cs typeface="Arial Narrow"/>
              </a:rPr>
              <a:t>unique </a:t>
            </a:r>
            <a:r>
              <a:rPr sz="3000" spc="110" dirty="0">
                <a:latin typeface="Arial Narrow"/>
                <a:cs typeface="Arial Narrow"/>
              </a:rPr>
              <a:t>process </a:t>
            </a:r>
            <a:r>
              <a:rPr sz="3000" spc="170" dirty="0">
                <a:latin typeface="Arial Narrow"/>
                <a:cs typeface="Arial Narrow"/>
              </a:rPr>
              <a:t>of </a:t>
            </a:r>
            <a:r>
              <a:rPr sz="3000" spc="114" dirty="0">
                <a:latin typeface="Arial Narrow"/>
                <a:cs typeface="Arial Narrow"/>
              </a:rPr>
              <a:t>asking </a:t>
            </a:r>
            <a:r>
              <a:rPr sz="3000" spc="180" dirty="0">
                <a:latin typeface="Arial Narrow"/>
                <a:cs typeface="Arial Narrow"/>
              </a:rPr>
              <a:t>people </a:t>
            </a:r>
            <a:r>
              <a:rPr sz="3000" spc="240" dirty="0">
                <a:latin typeface="Arial Narrow"/>
                <a:cs typeface="Arial Narrow"/>
              </a:rPr>
              <a:t>to </a:t>
            </a:r>
            <a:r>
              <a:rPr sz="3000" spc="190" dirty="0">
                <a:latin typeface="Arial Narrow"/>
                <a:cs typeface="Arial Narrow"/>
              </a:rPr>
              <a:t>move  </a:t>
            </a:r>
            <a:r>
              <a:rPr sz="3000" spc="180" dirty="0">
                <a:latin typeface="Arial Narrow"/>
                <a:cs typeface="Arial Narrow"/>
              </a:rPr>
              <a:t>between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40" dirty="0">
                <a:latin typeface="Arial Narrow"/>
                <a:cs typeface="Arial Narrow"/>
              </a:rPr>
              <a:t>tables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95" dirty="0">
                <a:latin typeface="Arial Narrow"/>
                <a:cs typeface="Arial Narrow"/>
              </a:rPr>
              <a:t>and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90" dirty="0">
                <a:latin typeface="Arial Narrow"/>
                <a:cs typeface="Arial Narrow"/>
              </a:rPr>
              <a:t>contribute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60" dirty="0">
                <a:latin typeface="Arial Narrow"/>
                <a:cs typeface="Arial Narrow"/>
              </a:rPr>
              <a:t>their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10" dirty="0">
                <a:latin typeface="Arial Narrow"/>
                <a:cs typeface="Arial Narrow"/>
              </a:rPr>
              <a:t>ideas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70" dirty="0">
                <a:latin typeface="Arial Narrow"/>
                <a:cs typeface="Arial Narrow"/>
              </a:rPr>
              <a:t>whilst  </a:t>
            </a:r>
            <a:r>
              <a:rPr sz="3000" spc="180" dirty="0">
                <a:latin typeface="Arial Narrow"/>
                <a:cs typeface="Arial Narrow"/>
              </a:rPr>
              <a:t>meeting</a:t>
            </a:r>
            <a:r>
              <a:rPr sz="3000" spc="-95" dirty="0">
                <a:latin typeface="Arial Narrow"/>
                <a:cs typeface="Arial Narrow"/>
              </a:rPr>
              <a:t> </a:t>
            </a:r>
            <a:r>
              <a:rPr sz="3000" spc="195" dirty="0">
                <a:latin typeface="Arial Narrow"/>
                <a:cs typeface="Arial Narrow"/>
              </a:rPr>
              <a:t>new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80" dirty="0">
                <a:latin typeface="Arial Narrow"/>
                <a:cs typeface="Arial Narrow"/>
              </a:rPr>
              <a:t>people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60" dirty="0">
                <a:latin typeface="Arial Narrow"/>
                <a:cs typeface="Arial Narrow"/>
              </a:rPr>
              <a:t>is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80" dirty="0">
                <a:latin typeface="Arial Narrow"/>
                <a:cs typeface="Arial Narrow"/>
              </a:rPr>
              <a:t>one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70" dirty="0">
                <a:latin typeface="Arial Narrow"/>
                <a:cs typeface="Arial Narrow"/>
              </a:rPr>
              <a:t>of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80" dirty="0">
                <a:latin typeface="Arial Narrow"/>
                <a:cs typeface="Arial Narrow"/>
              </a:rPr>
              <a:t>the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50" dirty="0">
                <a:latin typeface="Arial Narrow"/>
                <a:cs typeface="Arial Narrow"/>
              </a:rPr>
              <a:t>distinguishing  </a:t>
            </a:r>
            <a:r>
              <a:rPr sz="3000" spc="125" dirty="0">
                <a:latin typeface="Arial Narrow"/>
                <a:cs typeface="Arial Narrow"/>
              </a:rPr>
              <a:t>characteristics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70" dirty="0">
                <a:latin typeface="Arial Narrow"/>
                <a:cs typeface="Arial Narrow"/>
              </a:rPr>
              <a:t>of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20" dirty="0">
                <a:latin typeface="Arial Narrow"/>
                <a:cs typeface="Arial Narrow"/>
              </a:rPr>
              <a:t>The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55" dirty="0">
                <a:latin typeface="Arial Narrow"/>
                <a:cs typeface="Arial Narrow"/>
              </a:rPr>
              <a:t>World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50" dirty="0">
                <a:latin typeface="Arial Narrow"/>
                <a:cs typeface="Arial Narrow"/>
              </a:rPr>
              <a:t>Café</a:t>
            </a:r>
            <a:r>
              <a:rPr sz="3000" spc="-55" dirty="0">
                <a:latin typeface="Arial Narrow"/>
                <a:cs typeface="Arial Narrow"/>
              </a:rPr>
              <a:t> </a:t>
            </a:r>
            <a:r>
              <a:rPr sz="1450" b="1" i="1" spc="-25" dirty="0">
                <a:latin typeface="Source Sans Pro Black"/>
                <a:cs typeface="Source Sans Pro Black"/>
              </a:rPr>
              <a:t>(will</a:t>
            </a:r>
            <a:r>
              <a:rPr sz="1450" b="1" i="1" spc="-15" dirty="0">
                <a:latin typeface="Source Sans Pro Black"/>
                <a:cs typeface="Source Sans Pro Black"/>
              </a:rPr>
              <a:t> </a:t>
            </a:r>
            <a:r>
              <a:rPr sz="1450" b="1" i="1" spc="-30" dirty="0">
                <a:latin typeface="Source Sans Pro Black"/>
                <a:cs typeface="Source Sans Pro Black"/>
              </a:rPr>
              <a:t>be</a:t>
            </a:r>
            <a:r>
              <a:rPr sz="1450" b="1" i="1" spc="-15" dirty="0">
                <a:latin typeface="Source Sans Pro Black"/>
                <a:cs typeface="Source Sans Pro Black"/>
              </a:rPr>
              <a:t> </a:t>
            </a:r>
            <a:r>
              <a:rPr sz="1450" b="1" i="1" spc="-30" dirty="0">
                <a:latin typeface="Source Sans Pro Black"/>
                <a:cs typeface="Source Sans Pro Black"/>
              </a:rPr>
              <a:t>done</a:t>
            </a:r>
            <a:r>
              <a:rPr sz="1450" b="1" i="1" spc="-15" dirty="0">
                <a:latin typeface="Source Sans Pro Black"/>
                <a:cs typeface="Source Sans Pro Black"/>
              </a:rPr>
              <a:t> </a:t>
            </a:r>
            <a:r>
              <a:rPr sz="1450" b="1" i="1" spc="-25" dirty="0">
                <a:latin typeface="Source Sans Pro Black"/>
                <a:cs typeface="Source Sans Pro Black"/>
              </a:rPr>
              <a:t>later)</a:t>
            </a:r>
            <a:r>
              <a:rPr sz="3000" spc="-30" dirty="0">
                <a:latin typeface="Arial Narrow"/>
                <a:cs typeface="Arial Narrow"/>
              </a:rPr>
              <a:t>.</a:t>
            </a:r>
            <a:endParaRPr sz="30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Source Sans Pro Black"/>
                <a:cs typeface="Source Sans Pro Black"/>
              </a:rPr>
              <a:t>Question: What is your cafe</a:t>
            </a:r>
            <a:r>
              <a:rPr sz="3000" b="1" spc="-30" dirty="0">
                <a:latin typeface="Source Sans Pro Black"/>
                <a:cs typeface="Source Sans Pro Black"/>
              </a:rPr>
              <a:t> </a:t>
            </a:r>
            <a:r>
              <a:rPr sz="3000" b="1" dirty="0">
                <a:latin typeface="Source Sans Pro Black"/>
                <a:cs typeface="Source Sans Pro Black"/>
              </a:rPr>
              <a:t>lacking?</a:t>
            </a:r>
            <a:endParaRPr sz="3000">
              <a:latin typeface="Source Sans Pro Black"/>
              <a:cs typeface="Source Sans Pr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994" y="439025"/>
            <a:ext cx="735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Design principle 6 – Listen together for patterns &amp;</a:t>
            </a:r>
            <a:r>
              <a:rPr sz="2400" spc="-100" dirty="0"/>
              <a:t> </a:t>
            </a:r>
            <a:r>
              <a:rPr sz="2400" dirty="0"/>
              <a:t>insights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220406"/>
            <a:ext cx="7832725" cy="224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9550" indent="-342900">
              <a:lnSpc>
                <a:spcPct val="109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30" dirty="0">
                <a:latin typeface="Arial Narrow"/>
                <a:cs typeface="Arial Narrow"/>
              </a:rPr>
              <a:t>Encourage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the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00" dirty="0">
                <a:latin typeface="Arial Narrow"/>
                <a:cs typeface="Arial Narrow"/>
              </a:rPr>
              <a:t>group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60" dirty="0">
                <a:latin typeface="Arial Narrow"/>
                <a:cs typeface="Arial Narrow"/>
              </a:rPr>
              <a:t>to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50" dirty="0">
                <a:latin typeface="Arial Narrow"/>
                <a:cs typeface="Arial Narrow"/>
              </a:rPr>
              <a:t>listen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65" dirty="0">
                <a:latin typeface="Arial Narrow"/>
                <a:cs typeface="Arial Narrow"/>
              </a:rPr>
              <a:t>for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25" dirty="0">
                <a:latin typeface="Arial Narrow"/>
                <a:cs typeface="Arial Narrow"/>
              </a:rPr>
              <a:t>what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65" dirty="0">
                <a:latin typeface="Arial Narrow"/>
                <a:cs typeface="Arial Narrow"/>
              </a:rPr>
              <a:t>is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50" dirty="0">
                <a:latin typeface="Arial Narrow"/>
                <a:cs typeface="Arial Narrow"/>
              </a:rPr>
              <a:t>not  </a:t>
            </a:r>
            <a:r>
              <a:rPr sz="3200" spc="170" dirty="0">
                <a:latin typeface="Arial Narrow"/>
                <a:cs typeface="Arial Narrow"/>
              </a:rPr>
              <a:t>being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65" dirty="0">
                <a:latin typeface="Arial Narrow"/>
                <a:cs typeface="Arial Narrow"/>
              </a:rPr>
              <a:t>spoken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75" dirty="0">
                <a:latin typeface="Arial Narrow"/>
                <a:cs typeface="Arial Narrow"/>
              </a:rPr>
              <a:t>along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35" dirty="0">
                <a:latin typeface="Arial Narrow"/>
                <a:cs typeface="Arial Narrow"/>
              </a:rPr>
              <a:t>with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25" dirty="0">
                <a:latin typeface="Arial Narrow"/>
                <a:cs typeface="Arial Narrow"/>
              </a:rPr>
              <a:t>what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30" dirty="0">
                <a:latin typeface="Arial Narrow"/>
                <a:cs typeface="Arial Narrow"/>
              </a:rPr>
              <a:t>is.</a:t>
            </a:r>
            <a:endParaRPr sz="3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9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Source Sans Pro Black"/>
                <a:cs typeface="Source Sans Pro Black"/>
              </a:rPr>
              <a:t>Question: What can I do to make people  more comfortable in sharing their</a:t>
            </a:r>
            <a:r>
              <a:rPr sz="3200" b="1" spc="-100" dirty="0">
                <a:latin typeface="Source Sans Pro Black"/>
                <a:cs typeface="Source Sans Pro Black"/>
              </a:rPr>
              <a:t> </a:t>
            </a:r>
            <a:r>
              <a:rPr sz="3200" b="1" dirty="0">
                <a:latin typeface="Source Sans Pro Black"/>
                <a:cs typeface="Source Sans Pro Black"/>
              </a:rPr>
              <a:t>ideas?</a:t>
            </a:r>
            <a:endParaRPr sz="3200">
              <a:latin typeface="Source Sans Pro Black"/>
              <a:cs typeface="Source Sans Pr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424" y="408545"/>
            <a:ext cx="7076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Design principle 7 – Share collective</a:t>
            </a:r>
            <a:r>
              <a:rPr sz="2800" spc="-100" dirty="0"/>
              <a:t> </a:t>
            </a:r>
            <a:r>
              <a:rPr sz="2800" dirty="0"/>
              <a:t>discoveries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233170"/>
            <a:ext cx="7980045" cy="2151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17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105" dirty="0">
                <a:latin typeface="Arial Narrow"/>
                <a:cs typeface="Arial Narrow"/>
              </a:rPr>
              <a:t>The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10" dirty="0">
                <a:latin typeface="Arial Narrow"/>
                <a:cs typeface="Arial Narrow"/>
              </a:rPr>
              <a:t>last</a:t>
            </a:r>
            <a:r>
              <a:rPr sz="2700" spc="-75" dirty="0">
                <a:latin typeface="Arial Narrow"/>
                <a:cs typeface="Arial Narrow"/>
              </a:rPr>
              <a:t> </a:t>
            </a:r>
            <a:r>
              <a:rPr sz="2700" spc="130" dirty="0">
                <a:latin typeface="Arial Narrow"/>
                <a:cs typeface="Arial Narrow"/>
              </a:rPr>
              <a:t>step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35" dirty="0">
                <a:latin typeface="Arial Narrow"/>
                <a:cs typeface="Arial Narrow"/>
              </a:rPr>
              <a:t>plenary</a:t>
            </a:r>
            <a:r>
              <a:rPr sz="2700" spc="-75" dirty="0">
                <a:latin typeface="Arial Narrow"/>
                <a:cs typeface="Arial Narrow"/>
              </a:rPr>
              <a:t> </a:t>
            </a:r>
            <a:r>
              <a:rPr sz="2700" spc="150" dirty="0">
                <a:latin typeface="Arial Narrow"/>
                <a:cs typeface="Arial Narrow"/>
              </a:rPr>
              <a:t>of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60" dirty="0">
                <a:latin typeface="Arial Narrow"/>
                <a:cs typeface="Arial Narrow"/>
              </a:rPr>
              <a:t>the</a:t>
            </a:r>
            <a:r>
              <a:rPr sz="2700" spc="-75" dirty="0">
                <a:latin typeface="Arial Narrow"/>
                <a:cs typeface="Arial Narrow"/>
              </a:rPr>
              <a:t> </a:t>
            </a:r>
            <a:r>
              <a:rPr sz="2700" spc="140" dirty="0">
                <a:latin typeface="Arial Narrow"/>
                <a:cs typeface="Arial Narrow"/>
              </a:rPr>
              <a:t>World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30" dirty="0">
                <a:latin typeface="Arial Narrow"/>
                <a:cs typeface="Arial Narrow"/>
              </a:rPr>
              <a:t>Café,</a:t>
            </a:r>
            <a:r>
              <a:rPr sz="2700" spc="-75" dirty="0">
                <a:latin typeface="Arial Narrow"/>
                <a:cs typeface="Arial Narrow"/>
              </a:rPr>
              <a:t> </a:t>
            </a:r>
            <a:r>
              <a:rPr sz="2700" spc="160" dirty="0">
                <a:latin typeface="Arial Narrow"/>
                <a:cs typeface="Arial Narrow"/>
              </a:rPr>
              <a:t>often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30" dirty="0">
                <a:latin typeface="Arial Narrow"/>
                <a:cs typeface="Arial Narrow"/>
              </a:rPr>
              <a:t>called</a:t>
            </a:r>
            <a:r>
              <a:rPr sz="2700" spc="-75" dirty="0">
                <a:latin typeface="Arial Narrow"/>
                <a:cs typeface="Arial Narrow"/>
              </a:rPr>
              <a:t> </a:t>
            </a:r>
            <a:r>
              <a:rPr sz="2700" spc="160" dirty="0">
                <a:latin typeface="Arial Narrow"/>
                <a:cs typeface="Arial Narrow"/>
              </a:rPr>
              <a:t>the  </a:t>
            </a:r>
            <a:r>
              <a:rPr sz="2700" spc="120" dirty="0">
                <a:latin typeface="Arial Narrow"/>
                <a:cs typeface="Arial Narrow"/>
              </a:rPr>
              <a:t>“harvest”, </a:t>
            </a:r>
            <a:r>
              <a:rPr sz="2700" spc="110" dirty="0">
                <a:latin typeface="Arial Narrow"/>
                <a:cs typeface="Arial Narrow"/>
              </a:rPr>
              <a:t>involves surfacing </a:t>
            </a:r>
            <a:r>
              <a:rPr sz="2700" spc="120" dirty="0">
                <a:latin typeface="Arial Narrow"/>
                <a:cs typeface="Arial Narrow"/>
              </a:rPr>
              <a:t>any </a:t>
            </a:r>
            <a:r>
              <a:rPr sz="2700" spc="145" dirty="0">
                <a:latin typeface="Arial Narrow"/>
                <a:cs typeface="Arial Narrow"/>
              </a:rPr>
              <a:t>patterns </a:t>
            </a:r>
            <a:r>
              <a:rPr sz="2700" spc="95" dirty="0">
                <a:latin typeface="Arial Narrow"/>
                <a:cs typeface="Arial Narrow"/>
              </a:rPr>
              <a:t>so </a:t>
            </a:r>
            <a:r>
              <a:rPr sz="2700" spc="140" dirty="0">
                <a:latin typeface="Arial Narrow"/>
                <a:cs typeface="Arial Narrow"/>
              </a:rPr>
              <a:t>they </a:t>
            </a:r>
            <a:r>
              <a:rPr sz="2700" spc="95" dirty="0">
                <a:latin typeface="Arial Narrow"/>
                <a:cs typeface="Arial Narrow"/>
              </a:rPr>
              <a:t>are  </a:t>
            </a:r>
            <a:r>
              <a:rPr sz="2700" spc="105" dirty="0">
                <a:latin typeface="Arial Narrow"/>
                <a:cs typeface="Arial Narrow"/>
              </a:rPr>
              <a:t>visible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215" dirty="0">
                <a:latin typeface="Arial Narrow"/>
                <a:cs typeface="Arial Narrow"/>
              </a:rPr>
              <a:t>to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10" dirty="0">
                <a:latin typeface="Arial Narrow"/>
                <a:cs typeface="Arial Narrow"/>
              </a:rPr>
              <a:t>everyone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65" dirty="0">
                <a:latin typeface="Arial Narrow"/>
                <a:cs typeface="Arial Narrow"/>
              </a:rPr>
              <a:t>in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90" dirty="0">
                <a:latin typeface="Arial Narrow"/>
                <a:cs typeface="Arial Narrow"/>
              </a:rPr>
              <a:t>a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00" dirty="0">
                <a:latin typeface="Arial Narrow"/>
                <a:cs typeface="Arial Narrow"/>
              </a:rPr>
              <a:t>large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70" dirty="0">
                <a:latin typeface="Arial Narrow"/>
                <a:cs typeface="Arial Narrow"/>
              </a:rPr>
              <a:t>group</a:t>
            </a:r>
            <a:r>
              <a:rPr sz="2700" spc="-80" dirty="0">
                <a:latin typeface="Arial Narrow"/>
                <a:cs typeface="Arial Narrow"/>
              </a:rPr>
              <a:t> </a:t>
            </a:r>
            <a:r>
              <a:rPr sz="2700" spc="120" dirty="0">
                <a:latin typeface="Arial Narrow"/>
                <a:cs typeface="Arial Narrow"/>
              </a:rPr>
              <a:t>conversation.</a:t>
            </a:r>
            <a:endParaRPr sz="2700">
              <a:latin typeface="Arial Narrow"/>
              <a:cs typeface="Arial Narrow"/>
            </a:endParaRPr>
          </a:p>
          <a:p>
            <a:pPr marL="355600" marR="368300" indent="-342900">
              <a:lnSpc>
                <a:spcPct val="1004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Source Sans Pro Black"/>
                <a:cs typeface="Source Sans Pro Black"/>
              </a:rPr>
              <a:t>Question: What manner can we shore our</a:t>
            </a:r>
            <a:r>
              <a:rPr sz="2700" b="1" spc="-100" dirty="0">
                <a:latin typeface="Source Sans Pro Black"/>
                <a:cs typeface="Source Sans Pro Black"/>
              </a:rPr>
              <a:t> </a:t>
            </a:r>
            <a:r>
              <a:rPr sz="2700" b="1" dirty="0">
                <a:latin typeface="Source Sans Pro Black"/>
                <a:cs typeface="Source Sans Pro Black"/>
              </a:rPr>
              <a:t>ideas  most effectively, ie. Google docs,</a:t>
            </a:r>
            <a:r>
              <a:rPr sz="2700" b="1" spc="-30" dirty="0">
                <a:latin typeface="Source Sans Pro Black"/>
                <a:cs typeface="Source Sans Pro Black"/>
              </a:rPr>
              <a:t> </a:t>
            </a:r>
            <a:r>
              <a:rPr sz="2700" b="1" dirty="0">
                <a:latin typeface="Source Sans Pro Black"/>
                <a:cs typeface="Source Sans Pro Black"/>
              </a:rPr>
              <a:t>zoom?</a:t>
            </a:r>
            <a:endParaRPr sz="2700">
              <a:latin typeface="Source Sans Pro Black"/>
              <a:cs typeface="Source Sans Pr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037" y="985519"/>
            <a:ext cx="8089900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95"/>
              </a:spcBef>
            </a:pPr>
            <a:r>
              <a:rPr sz="2000" spc="-155" dirty="0">
                <a:latin typeface="Palatino Linotype"/>
                <a:cs typeface="Palatino Linotype"/>
              </a:rPr>
              <a:t>Round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75" dirty="0">
                <a:latin typeface="Palatino Linotype"/>
                <a:cs typeface="Palatino Linotype"/>
              </a:rPr>
              <a:t>2:</a:t>
            </a:r>
            <a:endParaRPr sz="2000">
              <a:latin typeface="Palatino Linotype"/>
              <a:cs typeface="Palatino Linotype"/>
            </a:endParaRPr>
          </a:p>
          <a:p>
            <a:pPr marL="541020" marR="5080" indent="-325120">
              <a:lnSpc>
                <a:spcPts val="2300"/>
              </a:lnSpc>
              <a:spcBef>
                <a:spcPts val="115"/>
              </a:spcBef>
              <a:buFont typeface="Symbol"/>
              <a:buChar char=""/>
              <a:tabLst>
                <a:tab pos="541020" algn="l"/>
                <a:tab pos="541655" algn="l"/>
              </a:tabLst>
            </a:pPr>
            <a:r>
              <a:rPr sz="2000" spc="-80" dirty="0">
                <a:latin typeface="Palatino Linotype"/>
                <a:cs typeface="Palatino Linotype"/>
              </a:rPr>
              <a:t>3 </a:t>
            </a:r>
            <a:r>
              <a:rPr sz="2000" spc="-150" dirty="0">
                <a:latin typeface="Palatino Linotype"/>
                <a:cs typeface="Palatino Linotype"/>
              </a:rPr>
              <a:t>members </a:t>
            </a:r>
            <a:r>
              <a:rPr sz="2000" spc="-165" dirty="0">
                <a:latin typeface="Palatino Linotype"/>
                <a:cs typeface="Palatino Linotype"/>
              </a:rPr>
              <a:t>go </a:t>
            </a:r>
            <a:r>
              <a:rPr sz="2000" spc="-90" dirty="0">
                <a:latin typeface="Palatino Linotype"/>
                <a:cs typeface="Palatino Linotype"/>
              </a:rPr>
              <a:t>to </a:t>
            </a:r>
            <a:r>
              <a:rPr sz="2000" spc="-114" dirty="0">
                <a:latin typeface="Palatino Linotype"/>
                <a:cs typeface="Palatino Linotype"/>
              </a:rPr>
              <a:t>different </a:t>
            </a:r>
            <a:r>
              <a:rPr sz="2000" spc="-125" dirty="0">
                <a:latin typeface="Palatino Linotype"/>
                <a:cs typeface="Palatino Linotype"/>
              </a:rPr>
              <a:t>cafes </a:t>
            </a:r>
            <a:r>
              <a:rPr sz="2000" spc="-90" dirty="0">
                <a:latin typeface="Palatino Linotype"/>
                <a:cs typeface="Palatino Linotype"/>
              </a:rPr>
              <a:t>to </a:t>
            </a:r>
            <a:r>
              <a:rPr sz="2000" spc="-114" dirty="0">
                <a:latin typeface="Palatino Linotype"/>
                <a:cs typeface="Palatino Linotype"/>
              </a:rPr>
              <a:t>inform </a:t>
            </a:r>
            <a:r>
              <a:rPr sz="2000" spc="-120" dirty="0">
                <a:latin typeface="Palatino Linotype"/>
                <a:cs typeface="Palatino Linotype"/>
              </a:rPr>
              <a:t>the </a:t>
            </a:r>
            <a:r>
              <a:rPr sz="2000" spc="-110" dirty="0">
                <a:latin typeface="Palatino Linotype"/>
                <a:cs typeface="Palatino Linotype"/>
              </a:rPr>
              <a:t>other </a:t>
            </a:r>
            <a:r>
              <a:rPr sz="2000" spc="-145" dirty="0">
                <a:latin typeface="Palatino Linotype"/>
                <a:cs typeface="Palatino Linotype"/>
              </a:rPr>
              <a:t>teams </a:t>
            </a:r>
            <a:r>
              <a:rPr sz="2000" spc="-135" dirty="0">
                <a:latin typeface="Palatino Linotype"/>
                <a:cs typeface="Palatino Linotype"/>
              </a:rPr>
              <a:t>about </a:t>
            </a:r>
            <a:r>
              <a:rPr sz="2000" spc="-100" dirty="0">
                <a:latin typeface="Palatino Linotype"/>
                <a:cs typeface="Palatino Linotype"/>
              </a:rPr>
              <a:t>their </a:t>
            </a:r>
            <a:r>
              <a:rPr sz="2000" spc="-150" dirty="0">
                <a:latin typeface="Palatino Linotype"/>
                <a:cs typeface="Palatino Linotype"/>
              </a:rPr>
              <a:t>group's  answer.</a:t>
            </a:r>
            <a:endParaRPr sz="2000">
              <a:latin typeface="Palatino Linotype"/>
              <a:cs typeface="Palatino Linotype"/>
            </a:endParaRPr>
          </a:p>
          <a:p>
            <a:pPr marL="541020" marR="233045" indent="-325120">
              <a:lnSpc>
                <a:spcPts val="2300"/>
              </a:lnSpc>
              <a:spcBef>
                <a:spcPts val="5"/>
              </a:spcBef>
              <a:buFont typeface="Symbol"/>
              <a:buChar char=""/>
              <a:tabLst>
                <a:tab pos="541020" algn="l"/>
                <a:tab pos="541655" algn="l"/>
              </a:tabLst>
            </a:pPr>
            <a:r>
              <a:rPr sz="2000" spc="-80" dirty="0">
                <a:latin typeface="Palatino Linotype"/>
                <a:cs typeface="Palatino Linotype"/>
              </a:rPr>
              <a:t>1 </a:t>
            </a:r>
            <a:r>
              <a:rPr sz="2000" spc="-150" dirty="0">
                <a:latin typeface="Palatino Linotype"/>
                <a:cs typeface="Palatino Linotype"/>
              </a:rPr>
              <a:t>member stays </a:t>
            </a:r>
            <a:r>
              <a:rPr sz="2000" spc="-114" dirty="0">
                <a:latin typeface="Palatino Linotype"/>
                <a:cs typeface="Palatino Linotype"/>
              </a:rPr>
              <a:t>at </a:t>
            </a:r>
            <a:r>
              <a:rPr sz="2000" spc="-100" dirty="0">
                <a:latin typeface="Palatino Linotype"/>
                <a:cs typeface="Palatino Linotype"/>
              </a:rPr>
              <a:t>their </a:t>
            </a:r>
            <a:r>
              <a:rPr sz="2000" spc="-120" dirty="0">
                <a:latin typeface="Palatino Linotype"/>
                <a:cs typeface="Palatino Linotype"/>
              </a:rPr>
              <a:t>cafe </a:t>
            </a:r>
            <a:r>
              <a:rPr sz="2000" spc="-90" dirty="0">
                <a:latin typeface="Palatino Linotype"/>
                <a:cs typeface="Palatino Linotype"/>
              </a:rPr>
              <a:t>to </a:t>
            </a:r>
            <a:r>
              <a:rPr sz="2000" spc="-114" dirty="0">
                <a:latin typeface="Palatino Linotype"/>
                <a:cs typeface="Palatino Linotype"/>
              </a:rPr>
              <a:t>inform </a:t>
            </a:r>
            <a:r>
              <a:rPr sz="2000" spc="-120" dirty="0">
                <a:latin typeface="Palatino Linotype"/>
                <a:cs typeface="Palatino Linotype"/>
              </a:rPr>
              <a:t>the </a:t>
            </a:r>
            <a:r>
              <a:rPr sz="2000" spc="-114" dirty="0">
                <a:latin typeface="Palatino Linotype"/>
                <a:cs typeface="Palatino Linotype"/>
              </a:rPr>
              <a:t>visitors </a:t>
            </a:r>
            <a:r>
              <a:rPr sz="2000" spc="-135" dirty="0">
                <a:latin typeface="Palatino Linotype"/>
                <a:cs typeface="Palatino Linotype"/>
              </a:rPr>
              <a:t>about </a:t>
            </a:r>
            <a:r>
              <a:rPr sz="2000" spc="-100" dirty="0">
                <a:latin typeface="Palatino Linotype"/>
                <a:cs typeface="Palatino Linotype"/>
              </a:rPr>
              <a:t>their </a:t>
            </a:r>
            <a:r>
              <a:rPr sz="2000" spc="-120" dirty="0">
                <a:latin typeface="Palatino Linotype"/>
                <a:cs typeface="Palatino Linotype"/>
              </a:rPr>
              <a:t>cafe </a:t>
            </a:r>
            <a:r>
              <a:rPr sz="2000" spc="-160" dirty="0">
                <a:latin typeface="Palatino Linotype"/>
                <a:cs typeface="Palatino Linotype"/>
              </a:rPr>
              <a:t>and </a:t>
            </a:r>
            <a:r>
              <a:rPr sz="2000" spc="-135" dirty="0">
                <a:latin typeface="Palatino Linotype"/>
                <a:cs typeface="Palatino Linotype"/>
              </a:rPr>
              <a:t>take  </a:t>
            </a:r>
            <a:r>
              <a:rPr sz="2000" spc="-120" dirty="0">
                <a:latin typeface="Palatino Linotype"/>
                <a:cs typeface="Palatino Linotype"/>
              </a:rPr>
              <a:t>notes </a:t>
            </a:r>
            <a:r>
              <a:rPr sz="2000" spc="-114" dirty="0">
                <a:latin typeface="Palatino Linotype"/>
                <a:cs typeface="Palatino Linotype"/>
              </a:rPr>
              <a:t>on </a:t>
            </a:r>
            <a:r>
              <a:rPr sz="2000" spc="-204" dirty="0">
                <a:latin typeface="Palatino Linotype"/>
                <a:cs typeface="Palatino Linotype"/>
              </a:rPr>
              <a:t>how </a:t>
            </a:r>
            <a:r>
              <a:rPr sz="2000" spc="-120" dirty="0">
                <a:latin typeface="Palatino Linotype"/>
                <a:cs typeface="Palatino Linotype"/>
              </a:rPr>
              <a:t>the </a:t>
            </a:r>
            <a:r>
              <a:rPr sz="2000" spc="-110" dirty="0">
                <a:latin typeface="Palatino Linotype"/>
                <a:cs typeface="Palatino Linotype"/>
              </a:rPr>
              <a:t>other </a:t>
            </a:r>
            <a:r>
              <a:rPr sz="2000" spc="-125" dirty="0">
                <a:latin typeface="Palatino Linotype"/>
                <a:cs typeface="Palatino Linotype"/>
              </a:rPr>
              <a:t>cafes </a:t>
            </a:r>
            <a:r>
              <a:rPr sz="2000" spc="-105" dirty="0">
                <a:latin typeface="Palatino Linotype"/>
                <a:cs typeface="Palatino Linotype"/>
              </a:rPr>
              <a:t>function(Focus </a:t>
            </a:r>
            <a:r>
              <a:rPr sz="2000" spc="-114" dirty="0">
                <a:latin typeface="Palatino Linotype"/>
                <a:cs typeface="Palatino Linotype"/>
              </a:rPr>
              <a:t>on </a:t>
            </a:r>
            <a:r>
              <a:rPr sz="2000" spc="-180" dirty="0">
                <a:latin typeface="Palatino Linotype"/>
                <a:cs typeface="Palatino Linotype"/>
              </a:rPr>
              <a:t>what </a:t>
            </a:r>
            <a:r>
              <a:rPr sz="2000" spc="-120" dirty="0">
                <a:latin typeface="Palatino Linotype"/>
                <a:cs typeface="Palatino Linotype"/>
              </a:rPr>
              <a:t>the </a:t>
            </a:r>
            <a:r>
              <a:rPr sz="2000" spc="-110" dirty="0">
                <a:latin typeface="Palatino Linotype"/>
                <a:cs typeface="Palatino Linotype"/>
              </a:rPr>
              <a:t>other </a:t>
            </a:r>
            <a:r>
              <a:rPr sz="2000" spc="-155" dirty="0">
                <a:latin typeface="Palatino Linotype"/>
                <a:cs typeface="Palatino Linotype"/>
              </a:rPr>
              <a:t>groups </a:t>
            </a:r>
            <a:r>
              <a:rPr sz="2000" spc="-160" dirty="0">
                <a:latin typeface="Palatino Linotype"/>
                <a:cs typeface="Palatino Linotype"/>
              </a:rPr>
              <a:t>do  </a:t>
            </a:r>
            <a:r>
              <a:rPr sz="2000" spc="-110" dirty="0">
                <a:latin typeface="Palatino Linotype"/>
                <a:cs typeface="Palatino Linotype"/>
              </a:rPr>
              <a:t>differently).</a:t>
            </a:r>
            <a:endParaRPr sz="2000">
              <a:latin typeface="Palatino Linotype"/>
              <a:cs typeface="Palatino Linotype"/>
            </a:endParaRPr>
          </a:p>
          <a:p>
            <a:pPr marL="541020" indent="-325120">
              <a:lnSpc>
                <a:spcPts val="2255"/>
              </a:lnSpc>
              <a:buFont typeface="Symbol"/>
              <a:buChar char=""/>
              <a:tabLst>
                <a:tab pos="541020" algn="l"/>
                <a:tab pos="541655" algn="l"/>
              </a:tabLst>
            </a:pPr>
            <a:r>
              <a:rPr sz="2000" spc="-114" dirty="0">
                <a:latin typeface="Palatino Linotype"/>
                <a:cs typeface="Palatino Linotype"/>
              </a:rPr>
              <a:t>Time </a:t>
            </a:r>
            <a:r>
              <a:rPr sz="2000" spc="-125" dirty="0">
                <a:latin typeface="Palatino Linotype"/>
                <a:cs typeface="Palatino Linotype"/>
              </a:rPr>
              <a:t>Frame: </a:t>
            </a:r>
            <a:r>
              <a:rPr sz="2000" spc="-80" dirty="0">
                <a:latin typeface="Palatino Linotype"/>
                <a:cs typeface="Palatino Linotype"/>
              </a:rPr>
              <a:t>10</a:t>
            </a:r>
            <a:r>
              <a:rPr sz="2000" spc="40" dirty="0">
                <a:latin typeface="Palatino Linotype"/>
                <a:cs typeface="Palatino Linotype"/>
              </a:rPr>
              <a:t> </a:t>
            </a:r>
            <a:r>
              <a:rPr sz="2000" spc="-135" dirty="0">
                <a:latin typeface="Palatino Linotype"/>
                <a:cs typeface="Palatino Linotype"/>
              </a:rPr>
              <a:t>minutes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3952" y="3126255"/>
            <a:ext cx="15367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08" y="1496707"/>
            <a:ext cx="7919084" cy="136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75" dirty="0">
                <a:latin typeface="PMingLiU"/>
                <a:cs typeface="PMingLiU"/>
              </a:rPr>
              <a:t>Round</a:t>
            </a:r>
            <a:r>
              <a:rPr sz="1450" spc="-50" dirty="0">
                <a:latin typeface="PMingLiU"/>
                <a:cs typeface="PMingLiU"/>
              </a:rPr>
              <a:t> </a:t>
            </a:r>
            <a:r>
              <a:rPr sz="1450" spc="-15" dirty="0">
                <a:latin typeface="PMingLiU"/>
                <a:cs typeface="PMingLiU"/>
              </a:rPr>
              <a:t>3:</a:t>
            </a:r>
            <a:endParaRPr sz="1450">
              <a:latin typeface="PMingLiU"/>
              <a:cs typeface="PMingLiU"/>
            </a:endParaRPr>
          </a:p>
          <a:p>
            <a:pPr marL="415925" indent="-24828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15925" algn="l"/>
                <a:tab pos="416559" algn="l"/>
              </a:tabLst>
            </a:pPr>
            <a:r>
              <a:rPr sz="1450" spc="35" dirty="0">
                <a:latin typeface="PMingLiU"/>
                <a:cs typeface="PMingLiU"/>
              </a:rPr>
              <a:t>Everyone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70" dirty="0">
                <a:latin typeface="PMingLiU"/>
                <a:cs typeface="PMingLiU"/>
              </a:rPr>
              <a:t>returns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to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55" dirty="0">
                <a:latin typeface="PMingLiU"/>
                <a:cs typeface="PMingLiU"/>
              </a:rPr>
              <a:t>their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40" dirty="0">
                <a:latin typeface="PMingLiU"/>
                <a:cs typeface="PMingLiU"/>
              </a:rPr>
              <a:t>original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group</a:t>
            </a:r>
            <a:endParaRPr sz="1450">
              <a:latin typeface="PMingLiU"/>
              <a:cs typeface="PMingLiU"/>
            </a:endParaRPr>
          </a:p>
          <a:p>
            <a:pPr marL="415925" marR="5080" indent="-248285">
              <a:lnSpc>
                <a:spcPct val="101200"/>
              </a:lnSpc>
              <a:buFont typeface="Symbol"/>
              <a:buChar char=""/>
              <a:tabLst>
                <a:tab pos="415925" algn="l"/>
                <a:tab pos="416559" algn="l"/>
              </a:tabLst>
            </a:pPr>
            <a:r>
              <a:rPr sz="1450" spc="35" dirty="0">
                <a:latin typeface="PMingLiU"/>
                <a:cs typeface="PMingLiU"/>
              </a:rPr>
              <a:t>You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80" dirty="0">
                <a:latin typeface="PMingLiU"/>
                <a:cs typeface="PMingLiU"/>
              </a:rPr>
              <a:t>and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60" dirty="0">
                <a:latin typeface="PMingLiU"/>
                <a:cs typeface="PMingLiU"/>
              </a:rPr>
              <a:t>your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team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60" dirty="0">
                <a:latin typeface="PMingLiU"/>
                <a:cs typeface="PMingLiU"/>
              </a:rPr>
              <a:t>should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25" dirty="0">
                <a:latin typeface="PMingLiU"/>
                <a:cs typeface="PMingLiU"/>
              </a:rPr>
              <a:t>reflect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90" dirty="0">
                <a:latin typeface="PMingLiU"/>
                <a:cs typeface="PMingLiU"/>
              </a:rPr>
              <a:t>on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55" dirty="0">
                <a:latin typeface="PMingLiU"/>
                <a:cs typeface="PMingLiU"/>
              </a:rPr>
              <a:t>what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50" dirty="0">
                <a:latin typeface="PMingLiU"/>
                <a:cs typeface="PMingLiU"/>
              </a:rPr>
              <a:t>you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35" dirty="0">
                <a:latin typeface="PMingLiU"/>
                <a:cs typeface="PMingLiU"/>
              </a:rPr>
              <a:t>have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50" dirty="0">
                <a:latin typeface="PMingLiU"/>
                <a:cs typeface="PMingLiU"/>
              </a:rPr>
              <a:t>learned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from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60" dirty="0">
                <a:latin typeface="PMingLiU"/>
                <a:cs typeface="PMingLiU"/>
              </a:rPr>
              <a:t>the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other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55" dirty="0">
                <a:latin typeface="PMingLiU"/>
                <a:cs typeface="PMingLiU"/>
              </a:rPr>
              <a:t>groups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35" dirty="0">
                <a:latin typeface="PMingLiU"/>
                <a:cs typeface="PMingLiU"/>
              </a:rPr>
              <a:t>(focus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90" dirty="0">
                <a:latin typeface="PMingLiU"/>
                <a:cs typeface="PMingLiU"/>
              </a:rPr>
              <a:t>on</a:t>
            </a:r>
            <a:r>
              <a:rPr sz="1450" spc="-35" dirty="0">
                <a:latin typeface="PMingLiU"/>
                <a:cs typeface="PMingLiU"/>
              </a:rPr>
              <a:t> </a:t>
            </a:r>
            <a:r>
              <a:rPr sz="1450" spc="15" dirty="0">
                <a:latin typeface="PMingLiU"/>
                <a:cs typeface="PMingLiU"/>
              </a:rPr>
              <a:t>ways</a:t>
            </a:r>
            <a:r>
              <a:rPr sz="1450" spc="-40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to  </a:t>
            </a:r>
            <a:r>
              <a:rPr sz="1450" spc="55" dirty="0">
                <a:latin typeface="PMingLiU"/>
                <a:cs typeface="PMingLiU"/>
              </a:rPr>
              <a:t>improve </a:t>
            </a:r>
            <a:r>
              <a:rPr sz="1450" spc="65" dirty="0">
                <a:latin typeface="PMingLiU"/>
                <a:cs typeface="PMingLiU"/>
              </a:rPr>
              <a:t>to </a:t>
            </a:r>
            <a:r>
              <a:rPr sz="1450" spc="60" dirty="0">
                <a:latin typeface="PMingLiU"/>
                <a:cs typeface="PMingLiU"/>
              </a:rPr>
              <a:t>your</a:t>
            </a:r>
            <a:r>
              <a:rPr sz="1450" spc="-260" dirty="0">
                <a:latin typeface="PMingLiU"/>
                <a:cs typeface="PMingLiU"/>
              </a:rPr>
              <a:t> </a:t>
            </a:r>
            <a:r>
              <a:rPr sz="1450" spc="20" dirty="0">
                <a:latin typeface="PMingLiU"/>
                <a:cs typeface="PMingLiU"/>
              </a:rPr>
              <a:t>cafe)</a:t>
            </a:r>
            <a:endParaRPr sz="1450">
              <a:latin typeface="PMingLiU"/>
              <a:cs typeface="PMingLiU"/>
            </a:endParaRPr>
          </a:p>
          <a:p>
            <a:pPr marL="415925" indent="-24828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15925" algn="l"/>
                <a:tab pos="416559" algn="l"/>
              </a:tabLst>
            </a:pPr>
            <a:r>
              <a:rPr sz="1450" spc="60" dirty="0">
                <a:latin typeface="PMingLiU"/>
                <a:cs typeface="PMingLiU"/>
              </a:rPr>
              <a:t>Time </a:t>
            </a:r>
            <a:r>
              <a:rPr sz="1450" spc="35" dirty="0">
                <a:latin typeface="PMingLiU"/>
                <a:cs typeface="PMingLiU"/>
              </a:rPr>
              <a:t>frame: </a:t>
            </a:r>
            <a:r>
              <a:rPr sz="1450" spc="20" dirty="0">
                <a:latin typeface="PMingLiU"/>
                <a:cs typeface="PMingLiU"/>
              </a:rPr>
              <a:t>3</a:t>
            </a:r>
            <a:r>
              <a:rPr sz="1450" spc="-235" dirty="0">
                <a:latin typeface="PMingLiU"/>
                <a:cs typeface="PMingLiU"/>
              </a:rPr>
              <a:t> </a:t>
            </a:r>
            <a:r>
              <a:rPr sz="1450" spc="75" dirty="0">
                <a:latin typeface="PMingLiU"/>
                <a:cs typeface="PMingLiU"/>
              </a:rPr>
              <a:t>minute</a:t>
            </a:r>
            <a:endParaRPr sz="1450">
              <a:latin typeface="PMingLiU"/>
              <a:cs typeface="PMingLiU"/>
            </a:endParaRPr>
          </a:p>
          <a:p>
            <a:pPr marL="415925" indent="-24828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15925" algn="l"/>
                <a:tab pos="416559" algn="l"/>
              </a:tabLst>
            </a:pPr>
            <a:r>
              <a:rPr sz="1450" spc="-15" dirty="0">
                <a:latin typeface="PMingLiU"/>
                <a:cs typeface="PMingLiU"/>
              </a:rPr>
              <a:t>Be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prepared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65" dirty="0">
                <a:latin typeface="PMingLiU"/>
                <a:cs typeface="PMingLiU"/>
              </a:rPr>
              <a:t>to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50" dirty="0">
                <a:latin typeface="PMingLiU"/>
                <a:cs typeface="PMingLiU"/>
              </a:rPr>
              <a:t>share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60" dirty="0">
                <a:latin typeface="PMingLiU"/>
                <a:cs typeface="PMingLiU"/>
              </a:rPr>
              <a:t>your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35" dirty="0">
                <a:latin typeface="PMingLiU"/>
                <a:cs typeface="PMingLiU"/>
              </a:rPr>
              <a:t>reflection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50" dirty="0">
                <a:latin typeface="PMingLiU"/>
                <a:cs typeface="PMingLiU"/>
              </a:rPr>
              <a:t>with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60" dirty="0">
                <a:latin typeface="PMingLiU"/>
                <a:cs typeface="PMingLiU"/>
              </a:rPr>
              <a:t>the</a:t>
            </a:r>
            <a:r>
              <a:rPr sz="1450" spc="-45" dirty="0">
                <a:latin typeface="PMingLiU"/>
                <a:cs typeface="PMingLiU"/>
              </a:rPr>
              <a:t> </a:t>
            </a:r>
            <a:r>
              <a:rPr sz="1450" spc="5" dirty="0">
                <a:latin typeface="PMingLiU"/>
                <a:cs typeface="PMingLiU"/>
              </a:rPr>
              <a:t>class.</a:t>
            </a:r>
            <a:endParaRPr sz="14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965" y="286625"/>
            <a:ext cx="4537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Resources</a:t>
            </a:r>
            <a:r>
              <a:rPr spc="-90" dirty="0"/>
              <a:t> </a:t>
            </a:r>
            <a:r>
              <a:rPr dirty="0"/>
              <a:t>required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3335"/>
            <a:ext cx="7861300" cy="31076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20" dirty="0">
                <a:latin typeface="Arial Narrow"/>
                <a:cs typeface="Arial Narrow"/>
              </a:rPr>
              <a:t>1.5</a:t>
            </a:r>
            <a:r>
              <a:rPr sz="1800" spc="-6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hours.</a:t>
            </a:r>
            <a:endParaRPr sz="18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85" dirty="0">
                <a:latin typeface="Arial Narrow"/>
                <a:cs typeface="Arial Narrow"/>
              </a:rPr>
              <a:t>Small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round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tables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of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about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35" dirty="0">
                <a:latin typeface="Arial Narrow"/>
                <a:cs typeface="Arial Narrow"/>
              </a:rPr>
              <a:t>1m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diameter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are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perfect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30" dirty="0">
                <a:latin typeface="Arial Narrow"/>
                <a:cs typeface="Arial Narrow"/>
              </a:rPr>
              <a:t>(40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55" dirty="0">
                <a:latin typeface="Arial Narrow"/>
                <a:cs typeface="Arial Narrow"/>
              </a:rPr>
              <a:t>inches).</a:t>
            </a:r>
            <a:endParaRPr sz="18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85" dirty="0">
                <a:latin typeface="Arial Narrow"/>
                <a:cs typeface="Arial Narrow"/>
              </a:rPr>
              <a:t>Enough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chairs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for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all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participants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presenters.</a:t>
            </a:r>
            <a:endParaRPr sz="18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97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80" dirty="0">
                <a:latin typeface="Arial Narrow"/>
                <a:cs typeface="Arial Narrow"/>
              </a:rPr>
              <a:t>White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paper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tablecloths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120" dirty="0">
                <a:latin typeface="Arial Narrow"/>
                <a:cs typeface="Arial Narrow"/>
              </a:rPr>
              <a:t>doodle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35" dirty="0">
                <a:latin typeface="Arial Narrow"/>
                <a:cs typeface="Arial Narrow"/>
              </a:rPr>
              <a:t>on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for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each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round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table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(or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colorful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tablecloths  </a:t>
            </a:r>
            <a:r>
              <a:rPr sz="1800" spc="80" dirty="0">
                <a:latin typeface="Arial Narrow"/>
                <a:cs typeface="Arial Narrow"/>
              </a:rPr>
              <a:t>covered</a:t>
            </a:r>
            <a:r>
              <a:rPr sz="1800" spc="-60" dirty="0">
                <a:latin typeface="Arial Narrow"/>
                <a:cs typeface="Arial Narrow"/>
              </a:rPr>
              <a:t> </a:t>
            </a:r>
            <a:r>
              <a:rPr sz="1800" spc="110" dirty="0">
                <a:latin typeface="Arial Narrow"/>
                <a:cs typeface="Arial Narrow"/>
              </a:rPr>
              <a:t>in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large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pieces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of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white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paper).</a:t>
            </a:r>
            <a:endParaRPr sz="1800">
              <a:latin typeface="Arial Narrow"/>
              <a:cs typeface="Arial Narrow"/>
            </a:endParaRPr>
          </a:p>
          <a:p>
            <a:pPr marL="355600" marR="43815" indent="-342900">
              <a:lnSpc>
                <a:spcPct val="1097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85" dirty="0">
                <a:latin typeface="Arial Narrow"/>
                <a:cs typeface="Arial Narrow"/>
              </a:rPr>
              <a:t>Colored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water-based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markers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10" dirty="0">
                <a:latin typeface="Arial Narrow"/>
                <a:cs typeface="Arial Narrow"/>
              </a:rPr>
              <a:t>or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crayons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scattered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135" dirty="0">
                <a:latin typeface="Arial Narrow"/>
                <a:cs typeface="Arial Narrow"/>
              </a:rPr>
              <a:t>on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each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table.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Preferably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dark  </a:t>
            </a:r>
            <a:r>
              <a:rPr sz="1800" spc="85" dirty="0">
                <a:latin typeface="Arial Narrow"/>
                <a:cs typeface="Arial Narrow"/>
              </a:rPr>
              <a:t>colors</a:t>
            </a:r>
            <a:r>
              <a:rPr sz="1800" spc="-60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so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results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are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35" dirty="0">
                <a:latin typeface="Arial Narrow"/>
                <a:cs typeface="Arial Narrow"/>
              </a:rPr>
              <a:t>easy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read.</a:t>
            </a:r>
            <a:endParaRPr sz="18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40" dirty="0">
                <a:latin typeface="Arial Narrow"/>
                <a:cs typeface="Arial Narrow"/>
              </a:rPr>
              <a:t>A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side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table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packed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30" dirty="0">
                <a:latin typeface="Arial Narrow"/>
                <a:cs typeface="Arial Narrow"/>
              </a:rPr>
              <a:t>with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fruit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refreshments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(to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keep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those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energy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50" dirty="0">
                <a:latin typeface="Arial Narrow"/>
                <a:cs typeface="Arial Narrow"/>
              </a:rPr>
              <a:t>levels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up).</a:t>
            </a:r>
            <a:endParaRPr sz="18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80" dirty="0">
                <a:latin typeface="Arial Narrow"/>
                <a:cs typeface="Arial Narrow"/>
              </a:rPr>
              <a:t>Flip-chart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capture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final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plenary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discussion.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925" y="286625"/>
            <a:ext cx="3345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Café</a:t>
            </a:r>
            <a:r>
              <a:rPr spc="-90" dirty="0"/>
              <a:t> </a:t>
            </a:r>
            <a:r>
              <a:rPr dirty="0"/>
              <a:t>Etiquette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61035"/>
            <a:ext cx="6801484" cy="30683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70" dirty="0">
                <a:latin typeface="Arial Narrow"/>
                <a:cs typeface="Arial Narrow"/>
              </a:rPr>
              <a:t>Focus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on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what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5" dirty="0">
                <a:latin typeface="Arial Narrow"/>
                <a:cs typeface="Arial Narrow"/>
              </a:rPr>
              <a:t>really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matters</a:t>
            </a:r>
            <a:endParaRPr sz="22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25" dirty="0">
                <a:latin typeface="Arial Narrow"/>
                <a:cs typeface="Arial Narrow"/>
              </a:rPr>
              <a:t>Contribute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your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ideas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60" dirty="0">
                <a:latin typeface="Arial Narrow"/>
                <a:cs typeface="Arial Narrow"/>
              </a:rPr>
              <a:t>&amp;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thinking</a:t>
            </a:r>
            <a:endParaRPr sz="22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75" dirty="0">
                <a:latin typeface="Arial Narrow"/>
                <a:cs typeface="Arial Narrow"/>
              </a:rPr>
              <a:t>Speak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your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85" dirty="0">
                <a:latin typeface="Arial Narrow"/>
                <a:cs typeface="Arial Narrow"/>
              </a:rPr>
              <a:t>mind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heart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60" dirty="0">
                <a:latin typeface="Arial Narrow"/>
                <a:cs typeface="Arial Narrow"/>
              </a:rPr>
              <a:t>with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humility</a:t>
            </a:r>
            <a:endParaRPr sz="22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85" dirty="0">
                <a:latin typeface="Arial Narrow"/>
                <a:cs typeface="Arial Narrow"/>
              </a:rPr>
              <a:t>Listen </a:t>
            </a:r>
            <a:r>
              <a:rPr sz="2200" spc="175" dirty="0">
                <a:latin typeface="Arial Narrow"/>
                <a:cs typeface="Arial Narrow"/>
              </a:rPr>
              <a:t>to</a:t>
            </a:r>
            <a:r>
              <a:rPr sz="2200" spc="-220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understand</a:t>
            </a:r>
            <a:endParaRPr sz="22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10" dirty="0">
                <a:latin typeface="Arial Narrow"/>
                <a:cs typeface="Arial Narrow"/>
              </a:rPr>
              <a:t>Connect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your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ideas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60" dirty="0">
                <a:latin typeface="Arial Narrow"/>
                <a:cs typeface="Arial Narrow"/>
              </a:rPr>
              <a:t>with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others</a:t>
            </a:r>
            <a:endParaRPr sz="22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45" dirty="0">
                <a:latin typeface="Arial Narrow"/>
                <a:cs typeface="Arial Narrow"/>
              </a:rPr>
              <a:t>Play,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50" dirty="0">
                <a:latin typeface="Arial Narrow"/>
                <a:cs typeface="Arial Narrow"/>
              </a:rPr>
              <a:t>doodle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40" dirty="0">
                <a:latin typeface="Arial Narrow"/>
                <a:cs typeface="Arial Narrow"/>
              </a:rPr>
              <a:t>draw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50" dirty="0">
                <a:latin typeface="Arial Narrow"/>
                <a:cs typeface="Arial Narrow"/>
              </a:rPr>
              <a:t>–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65" dirty="0">
                <a:latin typeface="Arial Narrow"/>
                <a:cs typeface="Arial Narrow"/>
              </a:rPr>
              <a:t>use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your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tablecloths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75" dirty="0">
                <a:latin typeface="Arial Narrow"/>
                <a:cs typeface="Arial Narrow"/>
              </a:rPr>
              <a:t>to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full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90" dirty="0">
                <a:latin typeface="Arial Narrow"/>
                <a:cs typeface="Arial Narrow"/>
              </a:rPr>
              <a:t>effect</a:t>
            </a:r>
            <a:endParaRPr sz="22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70" dirty="0">
                <a:latin typeface="Arial Narrow"/>
                <a:cs typeface="Arial Narrow"/>
              </a:rPr>
              <a:t>Have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fun!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33170"/>
            <a:ext cx="8047990" cy="355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379095" indent="-508000">
              <a:lnSpc>
                <a:spcPct val="1083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000" spc="95" dirty="0">
                <a:latin typeface="Arial Narrow"/>
                <a:cs typeface="Arial Narrow"/>
              </a:rPr>
              <a:t>Setup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5" dirty="0">
                <a:latin typeface="Arial Narrow"/>
                <a:cs typeface="Arial Narrow"/>
              </a:rPr>
              <a:t>small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café-style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90" dirty="0">
                <a:latin typeface="Arial Narrow"/>
                <a:cs typeface="Arial Narrow"/>
              </a:rPr>
              <a:t>tables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in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a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rooms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and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70" dirty="0">
                <a:latin typeface="Arial Narrow"/>
                <a:cs typeface="Arial Narrow"/>
              </a:rPr>
              <a:t>seat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45" dirty="0">
                <a:latin typeface="Arial Narrow"/>
                <a:cs typeface="Arial Narrow"/>
              </a:rPr>
              <a:t>4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or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45" dirty="0">
                <a:latin typeface="Arial Narrow"/>
                <a:cs typeface="Arial Narrow"/>
              </a:rPr>
              <a:t>5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Participants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4" dirty="0">
                <a:latin typeface="Arial Narrow"/>
                <a:cs typeface="Arial Narrow"/>
              </a:rPr>
              <a:t>at  </a:t>
            </a:r>
            <a:r>
              <a:rPr sz="2000" spc="65" dirty="0">
                <a:latin typeface="Arial Narrow"/>
                <a:cs typeface="Arial Narrow"/>
              </a:rPr>
              <a:t>each.</a:t>
            </a:r>
            <a:r>
              <a:rPr sz="2000" spc="-65" dirty="0">
                <a:latin typeface="Arial Narrow"/>
                <a:cs typeface="Arial Narrow"/>
              </a:rPr>
              <a:t> </a:t>
            </a:r>
            <a:r>
              <a:rPr sz="2000" spc="55" dirty="0">
                <a:latin typeface="Arial Narrow"/>
                <a:cs typeface="Arial Narrow"/>
              </a:rPr>
              <a:t>These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70" dirty="0">
                <a:latin typeface="Arial Narrow"/>
                <a:cs typeface="Arial Narrow"/>
              </a:rPr>
              <a:t>are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your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‘conversation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clusters’.</a:t>
            </a:r>
            <a:endParaRPr sz="2000">
              <a:latin typeface="Arial Narrow"/>
              <a:cs typeface="Arial Narrow"/>
            </a:endParaRPr>
          </a:p>
          <a:p>
            <a:pPr marL="520700" marR="158750" indent="-508000">
              <a:lnSpc>
                <a:spcPct val="113300"/>
              </a:lnSpc>
              <a:spcBef>
                <a:spcPts val="3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000" spc="80" dirty="0">
                <a:latin typeface="Arial Narrow"/>
                <a:cs typeface="Arial Narrow"/>
              </a:rPr>
              <a:t>The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Facilitator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5" dirty="0">
                <a:latin typeface="Arial Narrow"/>
                <a:cs typeface="Arial Narrow"/>
              </a:rPr>
              <a:t>then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75" dirty="0">
                <a:latin typeface="Arial Narrow"/>
                <a:cs typeface="Arial Narrow"/>
              </a:rPr>
              <a:t>explains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to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the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5" dirty="0">
                <a:latin typeface="Arial Narrow"/>
                <a:cs typeface="Arial Narrow"/>
              </a:rPr>
              <a:t>group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they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will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65" dirty="0">
                <a:latin typeface="Arial Narrow"/>
                <a:cs typeface="Arial Narrow"/>
              </a:rPr>
              <a:t>now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75" dirty="0">
                <a:latin typeface="Arial Narrow"/>
                <a:cs typeface="Arial Narrow"/>
              </a:rPr>
              <a:t>have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45" dirty="0">
                <a:latin typeface="Arial Narrow"/>
                <a:cs typeface="Arial Narrow"/>
              </a:rPr>
              <a:t>3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4" dirty="0">
                <a:latin typeface="Arial Narrow"/>
                <a:cs typeface="Arial Narrow"/>
              </a:rPr>
              <a:t>rounds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of  </a:t>
            </a:r>
            <a:r>
              <a:rPr sz="2000" spc="100" dirty="0">
                <a:latin typeface="Arial Narrow"/>
                <a:cs typeface="Arial Narrow"/>
              </a:rPr>
              <a:t>conversation</a:t>
            </a:r>
            <a:r>
              <a:rPr sz="2000" spc="-65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of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approximately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45" dirty="0">
                <a:latin typeface="Arial Narrow"/>
                <a:cs typeface="Arial Narrow"/>
              </a:rPr>
              <a:t>20-30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minutes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each.</a:t>
            </a:r>
            <a:endParaRPr sz="2000">
              <a:latin typeface="Arial Narrow"/>
              <a:cs typeface="Arial Narrow"/>
            </a:endParaRPr>
          </a:p>
          <a:p>
            <a:pPr marL="520700" marR="19685" indent="-508000">
              <a:lnSpc>
                <a:spcPct val="110800"/>
              </a:lnSpc>
              <a:spcBef>
                <a:spcPts val="4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000" spc="85" dirty="0">
                <a:latin typeface="Arial Narrow"/>
                <a:cs typeface="Arial Narrow"/>
              </a:rPr>
              <a:t>Questions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or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40" dirty="0">
                <a:latin typeface="Arial Narrow"/>
                <a:cs typeface="Arial Narrow"/>
              </a:rPr>
              <a:t>issues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35" dirty="0">
                <a:latin typeface="Arial Narrow"/>
                <a:cs typeface="Arial Narrow"/>
              </a:rPr>
              <a:t>that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genuinely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matter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to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your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work,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80" dirty="0">
                <a:latin typeface="Arial Narrow"/>
                <a:cs typeface="Arial Narrow"/>
              </a:rPr>
              <a:t>life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or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50" dirty="0">
                <a:latin typeface="Arial Narrow"/>
                <a:cs typeface="Arial Narrow"/>
              </a:rPr>
              <a:t>community  </a:t>
            </a:r>
            <a:r>
              <a:rPr sz="2000" spc="70" dirty="0">
                <a:latin typeface="Arial Narrow"/>
                <a:cs typeface="Arial Narrow"/>
              </a:rPr>
              <a:t>are </a:t>
            </a:r>
            <a:r>
              <a:rPr sz="2000" spc="75" dirty="0">
                <a:latin typeface="Arial Narrow"/>
                <a:cs typeface="Arial Narrow"/>
              </a:rPr>
              <a:t>discussed </a:t>
            </a:r>
            <a:r>
              <a:rPr sz="2000" spc="114" dirty="0">
                <a:latin typeface="Arial Narrow"/>
                <a:cs typeface="Arial Narrow"/>
              </a:rPr>
              <a:t>while </a:t>
            </a:r>
            <a:r>
              <a:rPr sz="2000" spc="120" dirty="0">
                <a:latin typeface="Arial Narrow"/>
                <a:cs typeface="Arial Narrow"/>
              </a:rPr>
              <a:t>other </a:t>
            </a:r>
            <a:r>
              <a:rPr sz="2000" spc="100" dirty="0">
                <a:latin typeface="Arial Narrow"/>
                <a:cs typeface="Arial Narrow"/>
              </a:rPr>
              <a:t>groups </a:t>
            </a:r>
            <a:r>
              <a:rPr sz="2000" spc="90" dirty="0">
                <a:latin typeface="Arial Narrow"/>
                <a:cs typeface="Arial Narrow"/>
              </a:rPr>
              <a:t>explore </a:t>
            </a:r>
            <a:r>
              <a:rPr sz="2000" spc="100" dirty="0">
                <a:latin typeface="Arial Narrow"/>
                <a:cs typeface="Arial Narrow"/>
              </a:rPr>
              <a:t>similar questions </a:t>
            </a:r>
            <a:r>
              <a:rPr sz="2000" spc="114" dirty="0">
                <a:latin typeface="Arial Narrow"/>
                <a:cs typeface="Arial Narrow"/>
              </a:rPr>
              <a:t>at </a:t>
            </a:r>
            <a:r>
              <a:rPr sz="2000" spc="95" dirty="0">
                <a:latin typeface="Arial Narrow"/>
                <a:cs typeface="Arial Narrow"/>
              </a:rPr>
              <a:t>nearby  </a:t>
            </a:r>
            <a:r>
              <a:rPr sz="2000" spc="75" dirty="0">
                <a:latin typeface="Arial Narrow"/>
                <a:cs typeface="Arial Narrow"/>
              </a:rPr>
              <a:t>tables.</a:t>
            </a:r>
            <a:endParaRPr sz="2000">
              <a:latin typeface="Arial Narrow"/>
              <a:cs typeface="Arial Narrow"/>
            </a:endParaRPr>
          </a:p>
          <a:p>
            <a:pPr marL="520700" marR="5080" indent="-508000">
              <a:lnSpc>
                <a:spcPct val="110800"/>
              </a:lnSpc>
              <a:spcBef>
                <a:spcPts val="4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000" spc="80" dirty="0">
                <a:latin typeface="Arial Narrow"/>
                <a:cs typeface="Arial Narrow"/>
              </a:rPr>
              <a:t>The</a:t>
            </a:r>
            <a:r>
              <a:rPr sz="2000" spc="-65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Facilitator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85" dirty="0">
                <a:latin typeface="Arial Narrow"/>
                <a:cs typeface="Arial Narrow"/>
              </a:rPr>
              <a:t>encourages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the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table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members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to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write,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4" dirty="0">
                <a:latin typeface="Arial Narrow"/>
                <a:cs typeface="Arial Narrow"/>
              </a:rPr>
              <a:t>doodle,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and</a:t>
            </a:r>
            <a:r>
              <a:rPr sz="2000" spc="340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draw  </a:t>
            </a:r>
            <a:r>
              <a:rPr sz="2000" spc="70" dirty="0">
                <a:latin typeface="Arial Narrow"/>
                <a:cs typeface="Arial Narrow"/>
              </a:rPr>
              <a:t>key </a:t>
            </a:r>
            <a:r>
              <a:rPr sz="2000" spc="75" dirty="0">
                <a:latin typeface="Arial Narrow"/>
                <a:cs typeface="Arial Narrow"/>
              </a:rPr>
              <a:t>ideas </a:t>
            </a:r>
            <a:r>
              <a:rPr sz="2000" spc="150" dirty="0">
                <a:latin typeface="Arial Narrow"/>
                <a:cs typeface="Arial Narrow"/>
              </a:rPr>
              <a:t>on </a:t>
            </a:r>
            <a:r>
              <a:rPr sz="2000" spc="105" dirty="0">
                <a:latin typeface="Arial Narrow"/>
                <a:cs typeface="Arial Narrow"/>
              </a:rPr>
              <a:t>their </a:t>
            </a:r>
            <a:r>
              <a:rPr sz="2000" spc="110" dirty="0">
                <a:latin typeface="Arial Narrow"/>
                <a:cs typeface="Arial Narrow"/>
              </a:rPr>
              <a:t>paper tablecloths </a:t>
            </a:r>
            <a:r>
              <a:rPr sz="2000" spc="120" dirty="0">
                <a:latin typeface="Arial Narrow"/>
                <a:cs typeface="Arial Narrow"/>
              </a:rPr>
              <a:t>or </a:t>
            </a:r>
            <a:r>
              <a:rPr sz="2000" spc="160" dirty="0">
                <a:latin typeface="Arial Narrow"/>
                <a:cs typeface="Arial Narrow"/>
              </a:rPr>
              <a:t>to </a:t>
            </a:r>
            <a:r>
              <a:rPr sz="2000" spc="130" dirty="0">
                <a:latin typeface="Arial Narrow"/>
                <a:cs typeface="Arial Narrow"/>
              </a:rPr>
              <a:t>note </a:t>
            </a:r>
            <a:r>
              <a:rPr sz="2000" spc="70" dirty="0">
                <a:latin typeface="Arial Narrow"/>
                <a:cs typeface="Arial Narrow"/>
              </a:rPr>
              <a:t>key </a:t>
            </a:r>
            <a:r>
              <a:rPr sz="2000" spc="75" dirty="0">
                <a:latin typeface="Arial Narrow"/>
                <a:cs typeface="Arial Narrow"/>
              </a:rPr>
              <a:t>ideas </a:t>
            </a:r>
            <a:r>
              <a:rPr sz="2000" spc="150" dirty="0">
                <a:latin typeface="Arial Narrow"/>
                <a:cs typeface="Arial Narrow"/>
              </a:rPr>
              <a:t>on </a:t>
            </a:r>
            <a:r>
              <a:rPr sz="2000" spc="75" dirty="0">
                <a:latin typeface="Arial Narrow"/>
                <a:cs typeface="Arial Narrow"/>
              </a:rPr>
              <a:t>large </a:t>
            </a:r>
            <a:r>
              <a:rPr sz="2000" spc="90" dirty="0">
                <a:latin typeface="Arial Narrow"/>
                <a:cs typeface="Arial Narrow"/>
              </a:rPr>
              <a:t>index  </a:t>
            </a:r>
            <a:r>
              <a:rPr sz="2000" spc="80" dirty="0">
                <a:latin typeface="Arial Narrow"/>
                <a:cs typeface="Arial Narrow"/>
              </a:rPr>
              <a:t>cards</a:t>
            </a:r>
            <a:r>
              <a:rPr sz="2000" spc="-6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or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5" dirty="0">
                <a:latin typeface="Arial Narrow"/>
                <a:cs typeface="Arial Narrow"/>
              </a:rPr>
              <a:t>placemats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in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the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center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of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the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group.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38249"/>
            <a:ext cx="8059420" cy="3136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0700" marR="163830" indent="-508000">
              <a:lnSpc>
                <a:spcPct val="108800"/>
              </a:lnSpc>
              <a:spcBef>
                <a:spcPts val="50"/>
              </a:spcBef>
              <a:buAutoNum type="arabicPeriod" startAt="5"/>
              <a:tabLst>
                <a:tab pos="526415" algn="l"/>
                <a:tab pos="527050" algn="l"/>
              </a:tabLst>
            </a:pPr>
            <a:r>
              <a:rPr sz="1800" spc="60" dirty="0">
                <a:latin typeface="Arial Narrow"/>
                <a:cs typeface="Arial Narrow"/>
              </a:rPr>
              <a:t>After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completing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1st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round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of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conversation,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Facilitator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35" dirty="0">
                <a:latin typeface="Arial Narrow"/>
                <a:cs typeface="Arial Narrow"/>
              </a:rPr>
              <a:t>asks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each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table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  </a:t>
            </a:r>
            <a:r>
              <a:rPr sz="1800" spc="55" dirty="0">
                <a:latin typeface="Arial Narrow"/>
                <a:cs typeface="Arial Narrow"/>
              </a:rPr>
              <a:t>agree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‘table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host’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who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remains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at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table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while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others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travel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different  </a:t>
            </a:r>
            <a:r>
              <a:rPr sz="1800" spc="70" dirty="0">
                <a:latin typeface="Arial Narrow"/>
                <a:cs typeface="Arial Narrow"/>
              </a:rPr>
              <a:t>tables.</a:t>
            </a:r>
            <a:endParaRPr sz="1800">
              <a:latin typeface="Arial Narrow"/>
              <a:cs typeface="Arial Narrow"/>
            </a:endParaRPr>
          </a:p>
          <a:p>
            <a:pPr marL="520700" marR="208279" indent="-508000">
              <a:lnSpc>
                <a:spcPct val="110400"/>
              </a:lnSpc>
              <a:spcBef>
                <a:spcPts val="445"/>
              </a:spcBef>
              <a:buAutoNum type="arabicPeriod" startAt="5"/>
              <a:tabLst>
                <a:tab pos="526415" algn="l"/>
                <a:tab pos="527050" algn="l"/>
              </a:tabLst>
            </a:pPr>
            <a:r>
              <a:rPr sz="1800" spc="70" dirty="0">
                <a:latin typeface="Arial Narrow"/>
                <a:cs typeface="Arial Narrow"/>
              </a:rPr>
              <a:t>The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travelers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now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get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0" dirty="0">
                <a:latin typeface="Arial Narrow"/>
                <a:cs typeface="Arial Narrow"/>
              </a:rPr>
              <a:t>up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from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table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move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another.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They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can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go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  </a:t>
            </a:r>
            <a:r>
              <a:rPr sz="1800" spc="85" dirty="0">
                <a:latin typeface="Arial Narrow"/>
                <a:cs typeface="Arial Narrow"/>
              </a:rPr>
              <a:t>whichever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table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they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prefer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carrying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30" dirty="0">
                <a:latin typeface="Arial Narrow"/>
                <a:cs typeface="Arial Narrow"/>
              </a:rPr>
              <a:t>with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40" dirty="0">
                <a:latin typeface="Arial Narrow"/>
                <a:cs typeface="Arial Narrow"/>
              </a:rPr>
              <a:t>them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key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50" dirty="0">
                <a:latin typeface="Arial Narrow"/>
                <a:cs typeface="Arial Narrow"/>
              </a:rPr>
              <a:t>ideas,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themes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questions  </a:t>
            </a:r>
            <a:r>
              <a:rPr sz="1800" spc="125" dirty="0">
                <a:latin typeface="Arial Narrow"/>
                <a:cs typeface="Arial Narrow"/>
              </a:rPr>
              <a:t>from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their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30" dirty="0">
                <a:latin typeface="Arial Narrow"/>
                <a:cs typeface="Arial Narrow"/>
              </a:rPr>
              <a:t>old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table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into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their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new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conversations.</a:t>
            </a:r>
            <a:endParaRPr sz="1800">
              <a:latin typeface="Arial Narrow"/>
              <a:cs typeface="Arial Narrow"/>
            </a:endParaRPr>
          </a:p>
          <a:p>
            <a:pPr marL="520700" marR="5080" indent="-508000">
              <a:lnSpc>
                <a:spcPct val="110600"/>
              </a:lnSpc>
              <a:spcBef>
                <a:spcPts val="345"/>
              </a:spcBef>
              <a:buAutoNum type="arabicPeriod" startAt="5"/>
              <a:tabLst>
                <a:tab pos="526415" algn="l"/>
                <a:tab pos="527050" algn="l"/>
              </a:tabLst>
            </a:pPr>
            <a:r>
              <a:rPr sz="1800" spc="70" dirty="0">
                <a:latin typeface="Arial Narrow"/>
                <a:cs typeface="Arial Narrow"/>
              </a:rPr>
              <a:t>The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Facilitator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35" dirty="0">
                <a:latin typeface="Arial Narrow"/>
                <a:cs typeface="Arial Narrow"/>
              </a:rPr>
              <a:t>asks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Table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Hosts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welcome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their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new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guests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briefly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share 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main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50" dirty="0">
                <a:latin typeface="Arial Narrow"/>
                <a:cs typeface="Arial Narrow"/>
              </a:rPr>
              <a:t>ideas,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themes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questions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from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initial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conversation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(max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40" dirty="0">
                <a:latin typeface="Arial Narrow"/>
                <a:cs typeface="Arial Narrow"/>
              </a:rPr>
              <a:t>2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mins).  Encourage </a:t>
            </a:r>
            <a:r>
              <a:rPr sz="1800" spc="60" dirty="0">
                <a:latin typeface="Arial Narrow"/>
                <a:cs typeface="Arial Narrow"/>
              </a:rPr>
              <a:t>guests </a:t>
            </a:r>
            <a:r>
              <a:rPr sz="1800" spc="145" dirty="0">
                <a:latin typeface="Arial Narrow"/>
                <a:cs typeface="Arial Narrow"/>
              </a:rPr>
              <a:t>to </a:t>
            </a:r>
            <a:r>
              <a:rPr sz="1800" spc="100" dirty="0">
                <a:latin typeface="Arial Narrow"/>
                <a:cs typeface="Arial Narrow"/>
              </a:rPr>
              <a:t>link </a:t>
            </a:r>
            <a:r>
              <a:rPr sz="1800" spc="114" dirty="0">
                <a:latin typeface="Arial Narrow"/>
                <a:cs typeface="Arial Narrow"/>
              </a:rPr>
              <a:t>and </a:t>
            </a:r>
            <a:r>
              <a:rPr sz="1800" spc="105" dirty="0">
                <a:latin typeface="Arial Narrow"/>
                <a:cs typeface="Arial Narrow"/>
              </a:rPr>
              <a:t>connect </a:t>
            </a:r>
            <a:r>
              <a:rPr sz="1800" spc="65" dirty="0">
                <a:latin typeface="Arial Narrow"/>
                <a:cs typeface="Arial Narrow"/>
              </a:rPr>
              <a:t>ideas </a:t>
            </a:r>
            <a:r>
              <a:rPr sz="1800" spc="120" dirty="0">
                <a:latin typeface="Arial Narrow"/>
                <a:cs typeface="Arial Narrow"/>
              </a:rPr>
              <a:t>coming </a:t>
            </a:r>
            <a:r>
              <a:rPr sz="1800" spc="125" dirty="0">
                <a:latin typeface="Arial Narrow"/>
                <a:cs typeface="Arial Narrow"/>
              </a:rPr>
              <a:t>from </a:t>
            </a:r>
            <a:r>
              <a:rPr sz="1800" spc="95" dirty="0">
                <a:latin typeface="Arial Narrow"/>
                <a:cs typeface="Arial Narrow"/>
              </a:rPr>
              <a:t>their </a:t>
            </a:r>
            <a:r>
              <a:rPr sz="1800" spc="80" dirty="0">
                <a:latin typeface="Arial Narrow"/>
                <a:cs typeface="Arial Narrow"/>
              </a:rPr>
              <a:t>previous </a:t>
            </a:r>
            <a:r>
              <a:rPr sz="1800" spc="100" dirty="0">
                <a:latin typeface="Arial Narrow"/>
                <a:cs typeface="Arial Narrow"/>
              </a:rPr>
              <a:t>table  </a:t>
            </a:r>
            <a:r>
              <a:rPr sz="1800" spc="80" dirty="0">
                <a:latin typeface="Arial Narrow"/>
                <a:cs typeface="Arial Narrow"/>
              </a:rPr>
              <a:t>conversations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40" dirty="0">
                <a:latin typeface="Arial Narrow"/>
                <a:cs typeface="Arial Narrow"/>
              </a:rPr>
              <a:t>–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listening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carefully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0" dirty="0">
                <a:latin typeface="Arial Narrow"/>
                <a:cs typeface="Arial Narrow"/>
              </a:rPr>
              <a:t>building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35" dirty="0">
                <a:latin typeface="Arial Narrow"/>
                <a:cs typeface="Arial Narrow"/>
              </a:rPr>
              <a:t>on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each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other’s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contributions.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507" y="286625"/>
            <a:ext cx="2398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</a:t>
            </a:r>
            <a:r>
              <a:rPr spc="-95" dirty="0"/>
              <a:t> </a:t>
            </a:r>
            <a:r>
              <a:rPr dirty="0"/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28091"/>
            <a:ext cx="7549515" cy="279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3384" indent="-342900">
              <a:lnSpc>
                <a:spcPct val="109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0" dirty="0">
                <a:latin typeface="Arial Narrow"/>
                <a:cs typeface="Arial Narrow"/>
              </a:rPr>
              <a:t>A </a:t>
            </a:r>
            <a:r>
              <a:rPr sz="3200" spc="195" dirty="0">
                <a:latin typeface="Arial Narrow"/>
                <a:cs typeface="Arial Narrow"/>
              </a:rPr>
              <a:t>powerful </a:t>
            </a:r>
            <a:r>
              <a:rPr sz="3200" spc="254" dirty="0">
                <a:latin typeface="Arial Narrow"/>
                <a:cs typeface="Arial Narrow"/>
              </a:rPr>
              <a:t>method </a:t>
            </a:r>
            <a:r>
              <a:rPr sz="3200" spc="165" dirty="0">
                <a:latin typeface="Arial Narrow"/>
                <a:cs typeface="Arial Narrow"/>
              </a:rPr>
              <a:t>for </a:t>
            </a:r>
            <a:r>
              <a:rPr sz="3200" spc="140" dirty="0">
                <a:latin typeface="Arial Narrow"/>
                <a:cs typeface="Arial Narrow"/>
              </a:rPr>
              <a:t>engaging </a:t>
            </a:r>
            <a:r>
              <a:rPr sz="3200" spc="175" dirty="0">
                <a:latin typeface="Arial Narrow"/>
                <a:cs typeface="Arial Narrow"/>
              </a:rPr>
              <a:t>your  participants</a:t>
            </a:r>
            <a:r>
              <a:rPr sz="3200" spc="-100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in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45" dirty="0">
                <a:latin typeface="Arial Narrow"/>
                <a:cs typeface="Arial Narrow"/>
              </a:rPr>
              <a:t>conversations</a:t>
            </a:r>
            <a:r>
              <a:rPr sz="3200" spc="-100" dirty="0">
                <a:latin typeface="Arial Narrow"/>
                <a:cs typeface="Arial Narrow"/>
              </a:rPr>
              <a:t> </a:t>
            </a:r>
            <a:r>
              <a:rPr sz="3200" spc="215" dirty="0">
                <a:latin typeface="Arial Narrow"/>
                <a:cs typeface="Arial Narrow"/>
              </a:rPr>
              <a:t>that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80" dirty="0">
                <a:latin typeface="Arial Narrow"/>
                <a:cs typeface="Arial Narrow"/>
              </a:rPr>
              <a:t>matter.</a:t>
            </a:r>
            <a:endParaRPr sz="3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98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30" dirty="0">
                <a:latin typeface="Arial Narrow"/>
                <a:cs typeface="Arial Narrow"/>
              </a:rPr>
              <a:t>The </a:t>
            </a:r>
            <a:r>
              <a:rPr sz="3200" spc="215" dirty="0">
                <a:latin typeface="Arial Narrow"/>
                <a:cs typeface="Arial Narrow"/>
              </a:rPr>
              <a:t>format </a:t>
            </a:r>
            <a:r>
              <a:rPr sz="3200" spc="65" dirty="0">
                <a:latin typeface="Arial Narrow"/>
                <a:cs typeface="Arial Narrow"/>
              </a:rPr>
              <a:t>is </a:t>
            </a:r>
            <a:r>
              <a:rPr sz="3200" spc="130" dirty="0">
                <a:latin typeface="Arial Narrow"/>
                <a:cs typeface="Arial Narrow"/>
              </a:rPr>
              <a:t>flexible </a:t>
            </a:r>
            <a:r>
              <a:rPr sz="3200" spc="210" dirty="0">
                <a:latin typeface="Arial Narrow"/>
                <a:cs typeface="Arial Narrow"/>
              </a:rPr>
              <a:t>and </a:t>
            </a:r>
            <a:r>
              <a:rPr sz="3200" spc="170" dirty="0">
                <a:latin typeface="Arial Narrow"/>
                <a:cs typeface="Arial Narrow"/>
              </a:rPr>
              <a:t>adapts </a:t>
            </a:r>
            <a:r>
              <a:rPr sz="3200" spc="260" dirty="0">
                <a:latin typeface="Arial Narrow"/>
                <a:cs typeface="Arial Narrow"/>
              </a:rPr>
              <a:t>to </a:t>
            </a:r>
            <a:r>
              <a:rPr sz="3200" spc="210" dirty="0">
                <a:latin typeface="Arial Narrow"/>
                <a:cs typeface="Arial Narrow"/>
              </a:rPr>
              <a:t>many  </a:t>
            </a:r>
            <a:r>
              <a:rPr sz="3200" spc="160" dirty="0">
                <a:latin typeface="Arial Narrow"/>
                <a:cs typeface="Arial Narrow"/>
              </a:rPr>
              <a:t>different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50" dirty="0">
                <a:latin typeface="Arial Narrow"/>
                <a:cs typeface="Arial Narrow"/>
              </a:rPr>
              <a:t>circumstances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215" dirty="0">
                <a:latin typeface="Arial Narrow"/>
                <a:cs typeface="Arial Narrow"/>
              </a:rPr>
              <a:t>limited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85" dirty="0">
                <a:latin typeface="Arial Narrow"/>
                <a:cs typeface="Arial Narrow"/>
              </a:rPr>
              <a:t>only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75" dirty="0">
                <a:latin typeface="Arial Narrow"/>
                <a:cs typeface="Arial Narrow"/>
              </a:rPr>
              <a:t>by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75" dirty="0">
                <a:latin typeface="Arial Narrow"/>
                <a:cs typeface="Arial Narrow"/>
              </a:rPr>
              <a:t>your  </a:t>
            </a:r>
            <a:r>
              <a:rPr sz="3200" spc="180" dirty="0">
                <a:latin typeface="Arial Narrow"/>
                <a:cs typeface="Arial Narrow"/>
              </a:rPr>
              <a:t>imagination.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39520"/>
            <a:ext cx="802894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487680" indent="-508000">
              <a:lnSpc>
                <a:spcPct val="105600"/>
              </a:lnSpc>
              <a:spcBef>
                <a:spcPts val="100"/>
              </a:spcBef>
              <a:buAutoNum type="arabicPeriod" startAt="8"/>
              <a:tabLst>
                <a:tab pos="526415" algn="l"/>
                <a:tab pos="527050" algn="l"/>
              </a:tabLst>
            </a:pPr>
            <a:r>
              <a:rPr sz="1500" spc="45" dirty="0">
                <a:latin typeface="Arial Narrow"/>
                <a:cs typeface="Arial Narrow"/>
              </a:rPr>
              <a:t>At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end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2nd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round,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all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tables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conversations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will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be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cross-pollinated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10" dirty="0">
                <a:latin typeface="Arial Narrow"/>
                <a:cs typeface="Arial Narrow"/>
              </a:rPr>
              <a:t>with  </a:t>
            </a:r>
            <a:r>
              <a:rPr sz="1500" spc="60" dirty="0">
                <a:latin typeface="Arial Narrow"/>
                <a:cs typeface="Arial Narrow"/>
              </a:rPr>
              <a:t>insights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105" dirty="0">
                <a:latin typeface="Arial Narrow"/>
                <a:cs typeface="Arial Narrow"/>
              </a:rPr>
              <a:t>from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previous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conversations.</a:t>
            </a:r>
            <a:endParaRPr sz="1500">
              <a:latin typeface="Arial Narrow"/>
              <a:cs typeface="Arial Narrow"/>
            </a:endParaRPr>
          </a:p>
          <a:p>
            <a:pPr marL="520700" marR="221615" indent="-508000">
              <a:lnSpc>
                <a:spcPct val="109400"/>
              </a:lnSpc>
              <a:spcBef>
                <a:spcPts val="390"/>
              </a:spcBef>
              <a:buAutoNum type="arabicPeriod" startAt="8"/>
              <a:tabLst>
                <a:tab pos="526415" algn="l"/>
                <a:tab pos="527050" algn="l"/>
              </a:tabLst>
            </a:pPr>
            <a:r>
              <a:rPr sz="1500" spc="65" dirty="0">
                <a:latin typeface="Arial Narrow"/>
                <a:cs typeface="Arial Narrow"/>
              </a:rPr>
              <a:t>In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3rd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05" dirty="0">
                <a:latin typeface="Arial Narrow"/>
                <a:cs typeface="Arial Narrow"/>
              </a:rPr>
              <a:t>round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conversation,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people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can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return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their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14" dirty="0">
                <a:latin typeface="Arial Narrow"/>
                <a:cs typeface="Arial Narrow"/>
              </a:rPr>
              <a:t>home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(original)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tables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synthesize  </a:t>
            </a:r>
            <a:r>
              <a:rPr sz="1500" spc="80" dirty="0">
                <a:latin typeface="Arial Narrow"/>
                <a:cs typeface="Arial Narrow"/>
              </a:rPr>
              <a:t>their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discoveries,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or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they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may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continue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14" dirty="0">
                <a:latin typeface="Arial Narrow"/>
                <a:cs typeface="Arial Narrow"/>
              </a:rPr>
              <a:t>on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new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5" dirty="0">
                <a:latin typeface="Arial Narrow"/>
                <a:cs typeface="Arial Narrow"/>
              </a:rPr>
              <a:t>tables,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leaving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same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or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new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host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at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  </a:t>
            </a:r>
            <a:r>
              <a:rPr sz="1500" spc="65" dirty="0">
                <a:latin typeface="Arial Narrow"/>
                <a:cs typeface="Arial Narrow"/>
              </a:rPr>
              <a:t>table.</a:t>
            </a:r>
            <a:endParaRPr sz="1500">
              <a:latin typeface="Arial Narrow"/>
              <a:cs typeface="Arial Narrow"/>
            </a:endParaRPr>
          </a:p>
          <a:p>
            <a:pPr marL="520700" marR="5080" indent="-508000">
              <a:lnSpc>
                <a:spcPct val="113300"/>
              </a:lnSpc>
              <a:spcBef>
                <a:spcPts val="320"/>
              </a:spcBef>
              <a:buAutoNum type="arabicPeriod" startAt="8"/>
              <a:tabLst>
                <a:tab pos="526415" algn="l"/>
                <a:tab pos="527050" algn="l"/>
              </a:tabLst>
            </a:pPr>
            <a:r>
              <a:rPr sz="1500" spc="40" dirty="0">
                <a:latin typeface="Arial Narrow"/>
                <a:cs typeface="Arial Narrow"/>
              </a:rPr>
              <a:t>An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00" dirty="0">
                <a:latin typeface="Arial Narrow"/>
                <a:cs typeface="Arial Narrow"/>
              </a:rPr>
              <a:t>optional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step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30" dirty="0">
                <a:latin typeface="Arial Narrow"/>
                <a:cs typeface="Arial Narrow"/>
              </a:rPr>
              <a:t>is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for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Facilitator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pose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new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question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00" dirty="0">
                <a:latin typeface="Arial Narrow"/>
                <a:cs typeface="Arial Narrow"/>
              </a:rPr>
              <a:t>that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helps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deepen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exploration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for 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5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3rd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105" dirty="0">
                <a:latin typeface="Arial Narrow"/>
                <a:cs typeface="Arial Narrow"/>
              </a:rPr>
              <a:t>round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conversation.</a:t>
            </a:r>
            <a:endParaRPr sz="1500">
              <a:latin typeface="Arial Narrow"/>
              <a:cs typeface="Arial Narrow"/>
            </a:endParaRPr>
          </a:p>
          <a:p>
            <a:pPr marL="520700" marR="446405" indent="-508000">
              <a:lnSpc>
                <a:spcPct val="113300"/>
              </a:lnSpc>
              <a:spcBef>
                <a:spcPts val="220"/>
              </a:spcBef>
              <a:buAutoNum type="arabicPeriod" startAt="8"/>
              <a:tabLst>
                <a:tab pos="526415" algn="l"/>
                <a:tab pos="527050" algn="l"/>
              </a:tabLst>
            </a:pPr>
            <a:r>
              <a:rPr sz="1500" spc="50" dirty="0">
                <a:latin typeface="Arial Narrow"/>
                <a:cs typeface="Arial Narrow"/>
              </a:rPr>
              <a:t>After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your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3rd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105" dirty="0">
                <a:latin typeface="Arial Narrow"/>
                <a:cs typeface="Arial Narrow"/>
              </a:rPr>
              <a:t>round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conversation,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initiate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period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sharing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55" dirty="0">
                <a:latin typeface="Arial Narrow"/>
                <a:cs typeface="Arial Narrow"/>
              </a:rPr>
              <a:t>discoveries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insights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in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  </a:t>
            </a:r>
            <a:r>
              <a:rPr sz="1500" spc="95" dirty="0">
                <a:latin typeface="Arial Narrow"/>
                <a:cs typeface="Arial Narrow"/>
              </a:rPr>
              <a:t>whole </a:t>
            </a:r>
            <a:r>
              <a:rPr sz="1500" spc="90" dirty="0">
                <a:latin typeface="Arial Narrow"/>
                <a:cs typeface="Arial Narrow"/>
              </a:rPr>
              <a:t>group</a:t>
            </a:r>
            <a:r>
              <a:rPr sz="1500" spc="-190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conversation.</a:t>
            </a:r>
            <a:endParaRPr sz="1500">
              <a:latin typeface="Arial Narrow"/>
              <a:cs typeface="Arial Narrow"/>
            </a:endParaRPr>
          </a:p>
          <a:p>
            <a:pPr marL="520700" marR="354330" indent="-508000">
              <a:lnSpc>
                <a:spcPct val="107800"/>
              </a:lnSpc>
              <a:spcBef>
                <a:spcPts val="420"/>
              </a:spcBef>
              <a:buAutoNum type="arabicPeriod" startAt="8"/>
              <a:tabLst>
                <a:tab pos="526415" algn="l"/>
                <a:tab pos="527050" algn="l"/>
              </a:tabLst>
            </a:pPr>
            <a:r>
              <a:rPr sz="1500" spc="50" dirty="0">
                <a:latin typeface="Arial Narrow"/>
                <a:cs typeface="Arial Narrow"/>
              </a:rPr>
              <a:t>Make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sure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you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5" dirty="0">
                <a:latin typeface="Arial Narrow"/>
                <a:cs typeface="Arial Narrow"/>
              </a:rPr>
              <a:t>have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someone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flipchart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this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plenary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conversation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5" dirty="0">
                <a:latin typeface="Arial Narrow"/>
                <a:cs typeface="Arial Narrow"/>
              </a:rPr>
              <a:t>so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you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capture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any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patterns,  </a:t>
            </a:r>
            <a:r>
              <a:rPr sz="1500" spc="85" dirty="0">
                <a:latin typeface="Arial Narrow"/>
                <a:cs typeface="Arial Narrow"/>
              </a:rPr>
              <a:t>knowledge</a:t>
            </a:r>
            <a:r>
              <a:rPr sz="1500" spc="-5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actions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100" dirty="0">
                <a:latin typeface="Arial Narrow"/>
                <a:cs typeface="Arial Narrow"/>
              </a:rPr>
              <a:t>that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55" dirty="0">
                <a:latin typeface="Arial Narrow"/>
                <a:cs typeface="Arial Narrow"/>
              </a:rPr>
              <a:t>emerge.</a:t>
            </a:r>
            <a:endParaRPr sz="15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93" y="378064"/>
            <a:ext cx="7943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Role of the Lead Facilitator (aka The Café</a:t>
            </a:r>
            <a:r>
              <a:rPr sz="3200" spc="-100" dirty="0"/>
              <a:t> </a:t>
            </a:r>
            <a:r>
              <a:rPr sz="3200" dirty="0"/>
              <a:t>Host)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39" y="1233170"/>
            <a:ext cx="8069580" cy="327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2420" indent="-342900">
              <a:lnSpc>
                <a:spcPct val="1083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45" dirty="0">
                <a:latin typeface="Arial Narrow"/>
                <a:cs typeface="Arial Narrow"/>
              </a:rPr>
              <a:t>Your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40" dirty="0">
                <a:latin typeface="Arial Narrow"/>
                <a:cs typeface="Arial Narrow"/>
              </a:rPr>
              <a:t>job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40" dirty="0">
                <a:latin typeface="Arial Narrow"/>
                <a:cs typeface="Arial Narrow"/>
              </a:rPr>
              <a:t>is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to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30" dirty="0">
                <a:latin typeface="Arial Narrow"/>
                <a:cs typeface="Arial Narrow"/>
              </a:rPr>
              <a:t>see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35" dirty="0">
                <a:latin typeface="Arial Narrow"/>
                <a:cs typeface="Arial Narrow"/>
              </a:rPr>
              <a:t>that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the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45" dirty="0">
                <a:latin typeface="Arial Narrow"/>
                <a:cs typeface="Arial Narrow"/>
              </a:rPr>
              <a:t>7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60" dirty="0">
                <a:latin typeface="Arial Narrow"/>
                <a:cs typeface="Arial Narrow"/>
              </a:rPr>
              <a:t>Design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80" dirty="0">
                <a:latin typeface="Arial Narrow"/>
                <a:cs typeface="Arial Narrow"/>
              </a:rPr>
              <a:t>Principles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25" dirty="0">
                <a:latin typeface="Arial Narrow"/>
                <a:cs typeface="Arial Narrow"/>
              </a:rPr>
              <a:t>(see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85" dirty="0">
                <a:latin typeface="Arial Narrow"/>
                <a:cs typeface="Arial Narrow"/>
              </a:rPr>
              <a:t>above)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70" dirty="0">
                <a:latin typeface="Arial Narrow"/>
                <a:cs typeface="Arial Narrow"/>
              </a:rPr>
              <a:t>are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05" dirty="0">
                <a:latin typeface="Arial Narrow"/>
                <a:cs typeface="Arial Narrow"/>
              </a:rPr>
              <a:t>adhered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to.  </a:t>
            </a:r>
            <a:r>
              <a:rPr sz="2000" spc="60" dirty="0">
                <a:latin typeface="Arial Narrow"/>
                <a:cs typeface="Arial Narrow"/>
              </a:rPr>
              <a:t>Always </a:t>
            </a:r>
            <a:r>
              <a:rPr sz="2000" spc="125" dirty="0">
                <a:latin typeface="Arial Narrow"/>
                <a:cs typeface="Arial Narrow"/>
              </a:rPr>
              <a:t>remember </a:t>
            </a:r>
            <a:r>
              <a:rPr sz="2000" spc="120" dirty="0">
                <a:latin typeface="Arial Narrow"/>
                <a:cs typeface="Arial Narrow"/>
              </a:rPr>
              <a:t>the </a:t>
            </a:r>
            <a:r>
              <a:rPr sz="2000" spc="30" dirty="0">
                <a:latin typeface="Arial Narrow"/>
                <a:cs typeface="Arial Narrow"/>
              </a:rPr>
              <a:t>Café </a:t>
            </a:r>
            <a:r>
              <a:rPr sz="2000" spc="100" dirty="0">
                <a:latin typeface="Arial Narrow"/>
                <a:cs typeface="Arial Narrow"/>
              </a:rPr>
              <a:t>Host </a:t>
            </a:r>
            <a:r>
              <a:rPr sz="2000" spc="95" dirty="0">
                <a:latin typeface="Arial Narrow"/>
                <a:cs typeface="Arial Narrow"/>
              </a:rPr>
              <a:t>can </a:t>
            </a:r>
            <a:r>
              <a:rPr sz="2000" spc="120" dirty="0">
                <a:latin typeface="Arial Narrow"/>
                <a:cs typeface="Arial Narrow"/>
              </a:rPr>
              <a:t>make the </a:t>
            </a:r>
            <a:r>
              <a:rPr sz="2000" spc="85" dirty="0">
                <a:latin typeface="Arial Narrow"/>
                <a:cs typeface="Arial Narrow"/>
              </a:rPr>
              <a:t>difference </a:t>
            </a:r>
            <a:r>
              <a:rPr sz="2000" spc="120" dirty="0">
                <a:latin typeface="Arial Narrow"/>
                <a:cs typeface="Arial Narrow"/>
              </a:rPr>
              <a:t>between </a:t>
            </a:r>
            <a:r>
              <a:rPr sz="2000" spc="110" dirty="0">
                <a:latin typeface="Arial Narrow"/>
                <a:cs typeface="Arial Narrow"/>
              </a:rPr>
              <a:t>an  </a:t>
            </a:r>
            <a:r>
              <a:rPr sz="2000" spc="95" dirty="0">
                <a:latin typeface="Arial Narrow"/>
                <a:cs typeface="Arial Narrow"/>
              </a:rPr>
              <a:t>interesting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conversation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55" dirty="0">
                <a:latin typeface="Arial Narrow"/>
                <a:cs typeface="Arial Narrow"/>
              </a:rPr>
              <a:t>&amp;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one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35" dirty="0">
                <a:latin typeface="Arial Narrow"/>
                <a:cs typeface="Arial Narrow"/>
              </a:rPr>
              <a:t>that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truly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matters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and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40" dirty="0">
                <a:latin typeface="Arial Narrow"/>
                <a:cs typeface="Arial Narrow"/>
              </a:rPr>
              <a:t>is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a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game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75" dirty="0">
                <a:latin typeface="Arial Narrow"/>
                <a:cs typeface="Arial Narrow"/>
              </a:rPr>
              <a:t>changer.</a:t>
            </a:r>
            <a:endParaRPr sz="20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92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latin typeface="Arial Narrow"/>
                <a:cs typeface="Arial Narrow"/>
              </a:rPr>
              <a:t>Work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45" dirty="0">
                <a:latin typeface="Arial Narrow"/>
                <a:cs typeface="Arial Narrow"/>
              </a:rPr>
              <a:t>with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a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planning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35" dirty="0">
                <a:latin typeface="Arial Narrow"/>
                <a:cs typeface="Arial Narrow"/>
              </a:rPr>
              <a:t>team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of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70" dirty="0">
                <a:latin typeface="Arial Narrow"/>
                <a:cs typeface="Arial Narrow"/>
              </a:rPr>
              <a:t>key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90" dirty="0">
                <a:latin typeface="Arial Narrow"/>
                <a:cs typeface="Arial Narrow"/>
              </a:rPr>
              <a:t>stakeholders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to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determine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the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purpose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of  your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World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30" dirty="0">
                <a:latin typeface="Arial Narrow"/>
                <a:cs typeface="Arial Narrow"/>
              </a:rPr>
              <a:t>Café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and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5" dirty="0">
                <a:latin typeface="Arial Narrow"/>
                <a:cs typeface="Arial Narrow"/>
              </a:rPr>
              <a:t>decide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who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should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be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invited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to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participate.</a:t>
            </a:r>
            <a:endParaRPr sz="2000">
              <a:latin typeface="Arial Narrow"/>
              <a:cs typeface="Arial Narrow"/>
            </a:endParaRPr>
          </a:p>
          <a:p>
            <a:pPr marL="355600" marR="267335" indent="-342900">
              <a:lnSpc>
                <a:spcPct val="1092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14" dirty="0">
                <a:latin typeface="Arial Narrow"/>
                <a:cs typeface="Arial Narrow"/>
              </a:rPr>
              <a:t>Name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your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café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in</a:t>
            </a:r>
            <a:r>
              <a:rPr sz="2000" spc="-50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a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00" dirty="0">
                <a:latin typeface="Arial Narrow"/>
                <a:cs typeface="Arial Narrow"/>
              </a:rPr>
              <a:t>way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14" dirty="0">
                <a:latin typeface="Arial Narrow"/>
                <a:cs typeface="Arial Narrow"/>
              </a:rPr>
              <a:t>appropriate</a:t>
            </a:r>
            <a:r>
              <a:rPr sz="2000" spc="-50" dirty="0">
                <a:latin typeface="Arial Narrow"/>
                <a:cs typeface="Arial Narrow"/>
              </a:rPr>
              <a:t> </a:t>
            </a:r>
            <a:r>
              <a:rPr sz="2000" spc="160" dirty="0">
                <a:latin typeface="Arial Narrow"/>
                <a:cs typeface="Arial Narrow"/>
              </a:rPr>
              <a:t>to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80" dirty="0">
                <a:latin typeface="Arial Narrow"/>
                <a:cs typeface="Arial Narrow"/>
              </a:rPr>
              <a:t>its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95" dirty="0">
                <a:latin typeface="Arial Narrow"/>
                <a:cs typeface="Arial Narrow"/>
              </a:rPr>
              <a:t>purpose,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15" dirty="0">
                <a:latin typeface="Arial Narrow"/>
                <a:cs typeface="Arial Narrow"/>
              </a:rPr>
              <a:t>e.g.</a:t>
            </a:r>
            <a:r>
              <a:rPr sz="2000" spc="-50" dirty="0">
                <a:latin typeface="Arial Narrow"/>
                <a:cs typeface="Arial Narrow"/>
              </a:rPr>
              <a:t> </a:t>
            </a:r>
            <a:r>
              <a:rPr sz="2000" spc="85" dirty="0">
                <a:latin typeface="Arial Narrow"/>
                <a:cs typeface="Arial Narrow"/>
              </a:rPr>
              <a:t>Leadership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spc="20" dirty="0">
                <a:latin typeface="Arial Narrow"/>
                <a:cs typeface="Arial Narrow"/>
              </a:rPr>
              <a:t>Café;  </a:t>
            </a:r>
            <a:r>
              <a:rPr sz="2000" spc="105" dirty="0">
                <a:latin typeface="Arial Narrow"/>
                <a:cs typeface="Arial Narrow"/>
              </a:rPr>
              <a:t>Knowledge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20" dirty="0">
                <a:latin typeface="Arial Narrow"/>
                <a:cs typeface="Arial Narrow"/>
              </a:rPr>
              <a:t>Café;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75" dirty="0">
                <a:latin typeface="Arial Narrow"/>
                <a:cs typeface="Arial Narrow"/>
              </a:rPr>
              <a:t>Strategy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20" dirty="0">
                <a:latin typeface="Arial Narrow"/>
                <a:cs typeface="Arial Narrow"/>
              </a:rPr>
              <a:t>Café;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Discovery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20" dirty="0">
                <a:latin typeface="Arial Narrow"/>
                <a:cs typeface="Arial Narrow"/>
              </a:rPr>
              <a:t>Café,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70" dirty="0">
                <a:latin typeface="Arial Narrow"/>
                <a:cs typeface="Arial Narrow"/>
              </a:rPr>
              <a:t>etc.</a:t>
            </a:r>
            <a:endParaRPr sz="20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05" dirty="0">
                <a:latin typeface="Arial Narrow"/>
                <a:cs typeface="Arial Narrow"/>
              </a:rPr>
              <a:t>Help</a:t>
            </a:r>
            <a:r>
              <a:rPr sz="2000" spc="-65" dirty="0">
                <a:latin typeface="Arial Narrow"/>
                <a:cs typeface="Arial Narrow"/>
              </a:rPr>
              <a:t> </a:t>
            </a:r>
            <a:r>
              <a:rPr sz="2000" spc="114" dirty="0">
                <a:latin typeface="Arial Narrow"/>
                <a:cs typeface="Arial Narrow"/>
              </a:rPr>
              <a:t>write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30" dirty="0">
                <a:latin typeface="Arial Narrow"/>
                <a:cs typeface="Arial Narrow"/>
              </a:rPr>
              <a:t>and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5" dirty="0">
                <a:latin typeface="Arial Narrow"/>
                <a:cs typeface="Arial Narrow"/>
              </a:rPr>
              <a:t>frame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0" dirty="0">
                <a:latin typeface="Arial Narrow"/>
                <a:cs typeface="Arial Narrow"/>
              </a:rPr>
              <a:t>the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05" dirty="0">
                <a:latin typeface="Arial Narrow"/>
                <a:cs typeface="Arial Narrow"/>
              </a:rPr>
              <a:t>invitation.</a:t>
            </a:r>
            <a:endParaRPr sz="20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0" dirty="0">
                <a:latin typeface="Arial Narrow"/>
                <a:cs typeface="Arial Narrow"/>
              </a:rPr>
              <a:t>Create</a:t>
            </a:r>
            <a:r>
              <a:rPr sz="2000" spc="-65" dirty="0">
                <a:latin typeface="Arial Narrow"/>
                <a:cs typeface="Arial Narrow"/>
              </a:rPr>
              <a:t> </a:t>
            </a:r>
            <a:r>
              <a:rPr sz="2000" spc="65" dirty="0">
                <a:latin typeface="Arial Narrow"/>
                <a:cs typeface="Arial Narrow"/>
              </a:rPr>
              <a:t>a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25" dirty="0">
                <a:latin typeface="Arial Narrow"/>
                <a:cs typeface="Arial Narrow"/>
              </a:rPr>
              <a:t>comfortable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30" dirty="0">
                <a:latin typeface="Arial Narrow"/>
                <a:cs typeface="Arial Narrow"/>
              </a:rPr>
              <a:t>Café</a:t>
            </a:r>
            <a:r>
              <a:rPr sz="2000" spc="-60" dirty="0">
                <a:latin typeface="Arial Narrow"/>
                <a:cs typeface="Arial Narrow"/>
              </a:rPr>
              <a:t> </a:t>
            </a:r>
            <a:r>
              <a:rPr sz="2000" spc="110" dirty="0">
                <a:latin typeface="Arial Narrow"/>
                <a:cs typeface="Arial Narrow"/>
              </a:rPr>
              <a:t>environment.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93" y="378064"/>
            <a:ext cx="7943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Role of the Lead Facilitator (aka The Café</a:t>
            </a:r>
            <a:r>
              <a:rPr sz="3200" spc="-100" dirty="0"/>
              <a:t> </a:t>
            </a:r>
            <a:r>
              <a:rPr sz="3200" dirty="0"/>
              <a:t>Host)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39" y="1193800"/>
            <a:ext cx="8016240" cy="305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75" dirty="0">
                <a:latin typeface="Arial Narrow"/>
                <a:cs typeface="Arial Narrow"/>
              </a:rPr>
              <a:t>Welcome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participants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20" dirty="0">
                <a:latin typeface="Arial Narrow"/>
                <a:cs typeface="Arial Narrow"/>
              </a:rPr>
              <a:t>as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they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enter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110" dirty="0">
                <a:latin typeface="Arial Narrow"/>
                <a:cs typeface="Arial Narrow"/>
              </a:rPr>
              <a:t>with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smile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bundles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enthusiasm.</a:t>
            </a:r>
            <a:endParaRPr sz="15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55" dirty="0">
                <a:latin typeface="Arial Narrow"/>
                <a:cs typeface="Arial Narrow"/>
              </a:rPr>
              <a:t>Explain</a:t>
            </a:r>
            <a:r>
              <a:rPr sz="1500" spc="-5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purpose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gathering.</a:t>
            </a:r>
            <a:endParaRPr sz="1500">
              <a:latin typeface="Arial Narrow"/>
              <a:cs typeface="Arial Narrow"/>
            </a:endParaRPr>
          </a:p>
          <a:p>
            <a:pPr marL="355600" marR="171450" indent="-342900">
              <a:lnSpc>
                <a:spcPct val="1078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55" dirty="0">
                <a:latin typeface="Arial Narrow"/>
                <a:cs typeface="Arial Narrow"/>
              </a:rPr>
              <a:t>Explain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25" dirty="0">
                <a:latin typeface="Arial Narrow"/>
                <a:cs typeface="Arial Narrow"/>
              </a:rPr>
              <a:t>Café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guidelines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25" dirty="0">
                <a:latin typeface="Arial Narrow"/>
                <a:cs typeface="Arial Narrow"/>
              </a:rPr>
              <a:t>Café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Etiquette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put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14" dirty="0">
                <a:latin typeface="Arial Narrow"/>
                <a:cs typeface="Arial Narrow"/>
              </a:rPr>
              <a:t>them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in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visible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place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either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14" dirty="0">
                <a:latin typeface="Arial Narrow"/>
                <a:cs typeface="Arial Narrow"/>
              </a:rPr>
              <a:t>on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wall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or  </a:t>
            </a:r>
            <a:r>
              <a:rPr sz="1500" spc="114" dirty="0">
                <a:latin typeface="Arial Narrow"/>
                <a:cs typeface="Arial Narrow"/>
              </a:rPr>
              <a:t>on</a:t>
            </a:r>
            <a:r>
              <a:rPr sz="1500" spc="-5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tables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(or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both).</a:t>
            </a:r>
            <a:endParaRPr sz="15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94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55" dirty="0">
                <a:latin typeface="Arial Narrow"/>
                <a:cs typeface="Arial Narrow"/>
              </a:rPr>
              <a:t>Explain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how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55" dirty="0">
                <a:latin typeface="Arial Narrow"/>
                <a:cs typeface="Arial Narrow"/>
              </a:rPr>
              <a:t>process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logistics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will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work,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including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role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Table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Host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(the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person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who  </a:t>
            </a:r>
            <a:r>
              <a:rPr sz="1500" spc="70" dirty="0">
                <a:latin typeface="Arial Narrow"/>
                <a:cs typeface="Arial Narrow"/>
              </a:rPr>
              <a:t>volunteers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remain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at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end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05" dirty="0">
                <a:latin typeface="Arial Narrow"/>
                <a:cs typeface="Arial Narrow"/>
              </a:rPr>
              <a:t>round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conversation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welcome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new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people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for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next  </a:t>
            </a:r>
            <a:r>
              <a:rPr sz="1500" spc="75" dirty="0">
                <a:latin typeface="Arial Narrow"/>
                <a:cs typeface="Arial Narrow"/>
              </a:rPr>
              <a:t>round).</a:t>
            </a:r>
            <a:endParaRPr sz="1500">
              <a:latin typeface="Arial Narrow"/>
              <a:cs typeface="Arial Narrow"/>
            </a:endParaRPr>
          </a:p>
          <a:p>
            <a:pPr marL="355600" marR="196850" indent="-342900">
              <a:lnSpc>
                <a:spcPct val="1078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35" dirty="0">
                <a:latin typeface="Arial Narrow"/>
                <a:cs typeface="Arial Narrow"/>
              </a:rPr>
              <a:t>Pose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question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190" dirty="0">
                <a:latin typeface="Arial Narrow"/>
                <a:cs typeface="Arial Narrow"/>
              </a:rPr>
              <a:t>/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0" dirty="0">
                <a:latin typeface="Arial Narrow"/>
                <a:cs typeface="Arial Narrow"/>
              </a:rPr>
              <a:t>themes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for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rounds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85" dirty="0">
                <a:latin typeface="Arial Narrow"/>
                <a:cs typeface="Arial Narrow"/>
              </a:rPr>
              <a:t>of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conversation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make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sure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00" dirty="0">
                <a:latin typeface="Arial Narrow"/>
                <a:cs typeface="Arial Narrow"/>
              </a:rPr>
              <a:t>that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question(s)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are  </a:t>
            </a:r>
            <a:r>
              <a:rPr sz="1500" spc="60" dirty="0">
                <a:latin typeface="Arial Narrow"/>
                <a:cs typeface="Arial Narrow"/>
              </a:rPr>
              <a:t>visible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155" dirty="0">
                <a:latin typeface="Arial Narrow"/>
                <a:cs typeface="Arial Narrow"/>
              </a:rPr>
              <a:t> </a:t>
            </a:r>
            <a:r>
              <a:rPr sz="1500" spc="50" dirty="0">
                <a:latin typeface="Arial Narrow"/>
                <a:cs typeface="Arial Narrow"/>
              </a:rPr>
              <a:t>everyone.</a:t>
            </a:r>
            <a:endParaRPr sz="1500">
              <a:latin typeface="Arial Narrow"/>
              <a:cs typeface="Arial Narrow"/>
            </a:endParaRPr>
          </a:p>
          <a:p>
            <a:pPr marL="355600" marR="414655" indent="-342900">
              <a:lnSpc>
                <a:spcPct val="1133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70" dirty="0">
                <a:latin typeface="Arial Narrow"/>
                <a:cs typeface="Arial Narrow"/>
              </a:rPr>
              <a:t>During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5" dirty="0">
                <a:latin typeface="Arial Narrow"/>
                <a:cs typeface="Arial Narrow"/>
              </a:rPr>
              <a:t>conversation,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move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00" dirty="0">
                <a:latin typeface="Arial Narrow"/>
                <a:cs typeface="Arial Narrow"/>
              </a:rPr>
              <a:t>among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90" dirty="0">
                <a:latin typeface="Arial Narrow"/>
                <a:cs typeface="Arial Narrow"/>
              </a:rPr>
              <a:t>the</a:t>
            </a:r>
            <a:r>
              <a:rPr sz="1500" spc="-35" dirty="0">
                <a:latin typeface="Arial Narrow"/>
                <a:cs typeface="Arial Narrow"/>
              </a:rPr>
              <a:t> </a:t>
            </a:r>
            <a:r>
              <a:rPr sz="1500" spc="70" dirty="0">
                <a:latin typeface="Arial Narrow"/>
                <a:cs typeface="Arial Narrow"/>
              </a:rPr>
              <a:t>tables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encouraging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60" dirty="0">
                <a:latin typeface="Arial Narrow"/>
                <a:cs typeface="Arial Narrow"/>
              </a:rPr>
              <a:t>everyone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participate.</a:t>
            </a:r>
            <a:r>
              <a:rPr sz="1500" spc="-40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Remind  </a:t>
            </a:r>
            <a:r>
              <a:rPr sz="1500" spc="90" dirty="0">
                <a:latin typeface="Arial Narrow"/>
                <a:cs typeface="Arial Narrow"/>
              </a:rPr>
              <a:t>people</a:t>
            </a:r>
            <a:r>
              <a:rPr sz="1500" spc="-50" dirty="0">
                <a:latin typeface="Arial Narrow"/>
                <a:cs typeface="Arial Narrow"/>
              </a:rPr>
              <a:t> </a:t>
            </a:r>
            <a:r>
              <a:rPr sz="1500" spc="120" dirty="0">
                <a:latin typeface="Arial Narrow"/>
                <a:cs typeface="Arial Narrow"/>
              </a:rPr>
              <a:t>to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100" dirty="0">
                <a:latin typeface="Arial Narrow"/>
                <a:cs typeface="Arial Narrow"/>
              </a:rPr>
              <a:t>doodle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95" dirty="0">
                <a:latin typeface="Arial Narrow"/>
                <a:cs typeface="Arial Narrow"/>
              </a:rPr>
              <a:t>and</a:t>
            </a:r>
            <a:r>
              <a:rPr sz="1500" spc="-45" dirty="0">
                <a:latin typeface="Arial Narrow"/>
                <a:cs typeface="Arial Narrow"/>
              </a:rPr>
              <a:t> </a:t>
            </a:r>
            <a:r>
              <a:rPr sz="1500" spc="75" dirty="0">
                <a:latin typeface="Arial Narrow"/>
                <a:cs typeface="Arial Narrow"/>
              </a:rPr>
              <a:t>draw.</a:t>
            </a:r>
            <a:endParaRPr sz="15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2352" y="4806634"/>
            <a:ext cx="1391580" cy="273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39" y="378064"/>
            <a:ext cx="8010525" cy="311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ource Sans Pro"/>
                <a:cs typeface="Source Sans Pro"/>
              </a:rPr>
              <a:t>Role of the Lead Facilitator (aka The Café</a:t>
            </a:r>
            <a:r>
              <a:rPr sz="3200" spc="-100" dirty="0">
                <a:latin typeface="Source Sans Pro"/>
                <a:cs typeface="Source Sans Pro"/>
              </a:rPr>
              <a:t> </a:t>
            </a:r>
            <a:r>
              <a:rPr sz="3200" dirty="0">
                <a:latin typeface="Source Sans Pro"/>
                <a:cs typeface="Source Sans Pro"/>
              </a:rPr>
              <a:t>Host)</a:t>
            </a:r>
            <a:endParaRPr sz="3200">
              <a:latin typeface="Source Sans Pro"/>
              <a:cs typeface="Source Sans Pro"/>
            </a:endParaRPr>
          </a:p>
          <a:p>
            <a:pPr marL="355600" marR="408305" indent="-342900">
              <a:lnSpc>
                <a:spcPct val="109400"/>
              </a:lnSpc>
              <a:spcBef>
                <a:spcPts val="2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30" dirty="0">
                <a:latin typeface="Arial Narrow"/>
                <a:cs typeface="Arial Narrow"/>
              </a:rPr>
              <a:t>Let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90" dirty="0">
                <a:latin typeface="Arial Narrow"/>
                <a:cs typeface="Arial Narrow"/>
              </a:rPr>
              <a:t>people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40" dirty="0">
                <a:latin typeface="Arial Narrow"/>
                <a:cs typeface="Arial Narrow"/>
              </a:rPr>
              <a:t>know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10" dirty="0">
                <a:latin typeface="Arial Narrow"/>
                <a:cs typeface="Arial Narrow"/>
              </a:rPr>
              <a:t>when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30" dirty="0">
                <a:latin typeface="Arial Narrow"/>
                <a:cs typeface="Arial Narrow"/>
              </a:rPr>
              <a:t>it’s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25" dirty="0">
                <a:latin typeface="Arial Narrow"/>
                <a:cs typeface="Arial Narrow"/>
              </a:rPr>
              <a:t>time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60" dirty="0">
                <a:latin typeface="Arial Narrow"/>
                <a:cs typeface="Arial Narrow"/>
              </a:rPr>
              <a:t>to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04" dirty="0">
                <a:latin typeface="Arial Narrow"/>
                <a:cs typeface="Arial Narrow"/>
              </a:rPr>
              <a:t>move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10" dirty="0">
                <a:latin typeface="Arial Narrow"/>
                <a:cs typeface="Arial Narrow"/>
              </a:rPr>
              <a:t>and  </a:t>
            </a:r>
            <a:r>
              <a:rPr sz="3200" spc="170" dirty="0">
                <a:latin typeface="Arial Narrow"/>
                <a:cs typeface="Arial Narrow"/>
              </a:rPr>
              <a:t>begin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a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04" dirty="0">
                <a:latin typeface="Arial Narrow"/>
                <a:cs typeface="Arial Narrow"/>
              </a:rPr>
              <a:t>new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85" dirty="0">
                <a:latin typeface="Arial Narrow"/>
                <a:cs typeface="Arial Narrow"/>
              </a:rPr>
              <a:t>round.</a:t>
            </a:r>
            <a:endParaRPr sz="3200">
              <a:latin typeface="Arial Narrow"/>
              <a:cs typeface="Arial Narrow"/>
            </a:endParaRPr>
          </a:p>
          <a:p>
            <a:pPr marL="355600" marR="87630" indent="-342900">
              <a:lnSpc>
                <a:spcPct val="1102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10" dirty="0">
                <a:latin typeface="Arial Narrow"/>
                <a:cs typeface="Arial Narrow"/>
              </a:rPr>
              <a:t>Make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sure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key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35" dirty="0">
                <a:latin typeface="Arial Narrow"/>
                <a:cs typeface="Arial Narrow"/>
              </a:rPr>
              <a:t>insights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are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70" dirty="0">
                <a:latin typeface="Arial Narrow"/>
                <a:cs typeface="Arial Narrow"/>
              </a:rPr>
              <a:t>recorded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20" dirty="0">
                <a:latin typeface="Arial Narrow"/>
                <a:cs typeface="Arial Narrow"/>
              </a:rPr>
              <a:t>visually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or  </a:t>
            </a:r>
            <a:r>
              <a:rPr sz="3200" spc="110" dirty="0">
                <a:latin typeface="Arial Narrow"/>
                <a:cs typeface="Arial Narrow"/>
              </a:rPr>
              <a:t>are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gathered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10" dirty="0">
                <a:latin typeface="Arial Narrow"/>
                <a:cs typeface="Arial Narrow"/>
              </a:rPr>
              <a:t>and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90" dirty="0">
                <a:latin typeface="Arial Narrow"/>
                <a:cs typeface="Arial Narrow"/>
              </a:rPr>
              <a:t>posted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30" dirty="0">
                <a:latin typeface="Arial Narrow"/>
                <a:cs typeface="Arial Narrow"/>
              </a:rPr>
              <a:t>if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25" dirty="0">
                <a:latin typeface="Arial Narrow"/>
                <a:cs typeface="Arial Narrow"/>
              </a:rPr>
              <a:t>possible.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953" y="286625"/>
            <a:ext cx="5383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Role of the Table</a:t>
            </a:r>
            <a:r>
              <a:rPr spc="-100" dirty="0"/>
              <a:t> </a:t>
            </a:r>
            <a:r>
              <a:rPr dirty="0"/>
              <a:t>Hosts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28091"/>
            <a:ext cx="8011795" cy="273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1795" indent="-342900">
              <a:lnSpc>
                <a:spcPct val="1098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95" dirty="0">
                <a:latin typeface="Arial Narrow"/>
                <a:cs typeface="Arial Narrow"/>
              </a:rPr>
              <a:t>Remain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at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table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when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others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0" dirty="0">
                <a:latin typeface="Arial Narrow"/>
                <a:cs typeface="Arial Narrow"/>
              </a:rPr>
              <a:t>leave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40" dirty="0">
                <a:latin typeface="Arial Narrow"/>
                <a:cs typeface="Arial Narrow"/>
              </a:rPr>
              <a:t>welcome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newcomers  </a:t>
            </a:r>
            <a:r>
              <a:rPr sz="2200" spc="155" dirty="0">
                <a:latin typeface="Arial Narrow"/>
                <a:cs typeface="Arial Narrow"/>
              </a:rPr>
              <a:t>from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other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tables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for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next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round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of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conversation.</a:t>
            </a:r>
            <a:endParaRPr sz="2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93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80" dirty="0">
                <a:latin typeface="Arial Narrow"/>
                <a:cs typeface="Arial Narrow"/>
              </a:rPr>
              <a:t>Briefly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share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key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95" dirty="0">
                <a:latin typeface="Arial Narrow"/>
                <a:cs typeface="Arial Narrow"/>
              </a:rPr>
              <a:t>insights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from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prior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conversation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so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others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can  </a:t>
            </a:r>
            <a:r>
              <a:rPr sz="2200" spc="125" dirty="0">
                <a:latin typeface="Arial Narrow"/>
                <a:cs typeface="Arial Narrow"/>
              </a:rPr>
              <a:t>link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50" dirty="0">
                <a:latin typeface="Arial Narrow"/>
                <a:cs typeface="Arial Narrow"/>
              </a:rPr>
              <a:t>build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95" dirty="0">
                <a:latin typeface="Arial Narrow"/>
                <a:cs typeface="Arial Narrow"/>
              </a:rPr>
              <a:t>using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ideas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from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their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85" dirty="0">
                <a:latin typeface="Arial Narrow"/>
                <a:cs typeface="Arial Narrow"/>
              </a:rPr>
              <a:t>respective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5" dirty="0">
                <a:latin typeface="Arial Narrow"/>
                <a:cs typeface="Arial Narrow"/>
              </a:rPr>
              <a:t>tables.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5" dirty="0">
                <a:latin typeface="Arial Narrow"/>
                <a:cs typeface="Arial Narrow"/>
              </a:rPr>
              <a:t>But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please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be  </a:t>
            </a:r>
            <a:r>
              <a:rPr sz="2200" spc="105" dirty="0">
                <a:latin typeface="Arial Narrow"/>
                <a:cs typeface="Arial Narrow"/>
              </a:rPr>
              <a:t>brief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90" dirty="0">
                <a:latin typeface="Arial Narrow"/>
                <a:cs typeface="Arial Narrow"/>
              </a:rPr>
              <a:t>(max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50" dirty="0">
                <a:latin typeface="Arial Narrow"/>
                <a:cs typeface="Arial Narrow"/>
              </a:rPr>
              <a:t>2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mins)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so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conversation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5" dirty="0">
                <a:latin typeface="Arial Narrow"/>
                <a:cs typeface="Arial Narrow"/>
              </a:rPr>
              <a:t>proper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can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start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-35" dirty="0">
                <a:latin typeface="Arial Narrow"/>
                <a:cs typeface="Arial Narrow"/>
              </a:rPr>
              <a:t>ASAP.</a:t>
            </a:r>
            <a:endParaRPr sz="2200">
              <a:latin typeface="Arial Narrow"/>
              <a:cs typeface="Arial Narrow"/>
            </a:endParaRPr>
          </a:p>
          <a:p>
            <a:pPr marL="355600" marR="812800" indent="-342900">
              <a:lnSpc>
                <a:spcPct val="1088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90" dirty="0">
                <a:latin typeface="Arial Narrow"/>
                <a:cs typeface="Arial Narrow"/>
              </a:rPr>
              <a:t>Encourage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people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at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your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table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75" dirty="0">
                <a:latin typeface="Arial Narrow"/>
                <a:cs typeface="Arial Narrow"/>
              </a:rPr>
              <a:t>to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40" dirty="0">
                <a:latin typeface="Arial Narrow"/>
                <a:cs typeface="Arial Narrow"/>
              </a:rPr>
              <a:t>draw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on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tables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55" dirty="0">
                <a:latin typeface="Arial Narrow"/>
                <a:cs typeface="Arial Narrow"/>
              </a:rPr>
              <a:t>-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65" dirty="0">
                <a:latin typeface="Arial Narrow"/>
                <a:cs typeface="Arial Narrow"/>
              </a:rPr>
              <a:t>ideas,  </a:t>
            </a:r>
            <a:r>
              <a:rPr sz="2200" spc="70" dirty="0">
                <a:latin typeface="Arial Narrow"/>
                <a:cs typeface="Arial Narrow"/>
              </a:rPr>
              <a:t>discoveries,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deeper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questions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30" dirty="0">
                <a:latin typeface="Arial Narrow"/>
                <a:cs typeface="Arial Narrow"/>
              </a:rPr>
              <a:t>as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they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5" dirty="0">
                <a:latin typeface="Arial Narrow"/>
                <a:cs typeface="Arial Narrow"/>
              </a:rPr>
              <a:t>emerge.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305" y="286625"/>
            <a:ext cx="7425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to create a café</a:t>
            </a:r>
            <a:r>
              <a:rPr spc="-100" dirty="0"/>
              <a:t> </a:t>
            </a:r>
            <a:r>
              <a:rPr dirty="0"/>
              <a:t>ambiance?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02690"/>
            <a:ext cx="70485" cy="8102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2203449"/>
            <a:ext cx="70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2508249"/>
            <a:ext cx="70485" cy="1219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233045">
              <a:lnSpc>
                <a:spcPct val="128299"/>
              </a:lnSpc>
              <a:spcBef>
                <a:spcPts val="100"/>
              </a:spcBef>
            </a:pPr>
            <a:r>
              <a:rPr spc="45" dirty="0"/>
              <a:t>Whether</a:t>
            </a:r>
            <a:r>
              <a:rPr spc="-25" dirty="0"/>
              <a:t> </a:t>
            </a:r>
            <a:r>
              <a:rPr spc="55" dirty="0"/>
              <a:t>you</a:t>
            </a:r>
            <a:r>
              <a:rPr spc="-20" dirty="0"/>
              <a:t> </a:t>
            </a:r>
            <a:r>
              <a:rPr spc="35" dirty="0"/>
              <a:t>are</a:t>
            </a:r>
            <a:r>
              <a:rPr spc="-20" dirty="0"/>
              <a:t> </a:t>
            </a:r>
            <a:r>
              <a:rPr spc="50" dirty="0"/>
              <a:t>bringing</a:t>
            </a:r>
            <a:r>
              <a:rPr spc="-25" dirty="0"/>
              <a:t> </a:t>
            </a:r>
            <a:r>
              <a:rPr spc="55" dirty="0"/>
              <a:t>together</a:t>
            </a:r>
            <a:r>
              <a:rPr spc="-20" dirty="0"/>
              <a:t> </a:t>
            </a:r>
            <a:r>
              <a:rPr spc="20" dirty="0"/>
              <a:t>12</a:t>
            </a:r>
            <a:r>
              <a:rPr spc="-20" dirty="0"/>
              <a:t> </a:t>
            </a:r>
            <a:r>
              <a:rPr spc="60" dirty="0"/>
              <a:t>or</a:t>
            </a:r>
            <a:r>
              <a:rPr spc="-20" dirty="0"/>
              <a:t> </a:t>
            </a:r>
            <a:r>
              <a:rPr spc="20" dirty="0"/>
              <a:t>200</a:t>
            </a:r>
            <a:r>
              <a:rPr spc="-25" dirty="0"/>
              <a:t> </a:t>
            </a:r>
            <a:r>
              <a:rPr spc="60" dirty="0"/>
              <a:t>people</a:t>
            </a:r>
            <a:r>
              <a:rPr spc="-20" dirty="0"/>
              <a:t> </a:t>
            </a:r>
            <a:r>
              <a:rPr spc="65" dirty="0"/>
              <a:t>it</a:t>
            </a:r>
            <a:r>
              <a:rPr spc="-20" dirty="0"/>
              <a:t> </a:t>
            </a:r>
            <a:r>
              <a:rPr spc="20" dirty="0"/>
              <a:t>is</a:t>
            </a:r>
            <a:r>
              <a:rPr spc="-25" dirty="0"/>
              <a:t> </a:t>
            </a:r>
            <a:r>
              <a:rPr spc="35" dirty="0"/>
              <a:t>essential</a:t>
            </a:r>
            <a:r>
              <a:rPr spc="-20" dirty="0"/>
              <a:t> </a:t>
            </a:r>
            <a:r>
              <a:rPr spc="80" dirty="0"/>
              <a:t>to</a:t>
            </a:r>
            <a:r>
              <a:rPr spc="-20" dirty="0"/>
              <a:t> </a:t>
            </a:r>
            <a:r>
              <a:rPr spc="40" dirty="0"/>
              <a:t>create</a:t>
            </a:r>
            <a:r>
              <a:rPr spc="-25" dirty="0"/>
              <a:t> </a:t>
            </a:r>
            <a:r>
              <a:rPr spc="55" dirty="0"/>
              <a:t>an</a:t>
            </a:r>
            <a:r>
              <a:rPr spc="-20" dirty="0"/>
              <a:t> </a:t>
            </a:r>
            <a:r>
              <a:rPr spc="60" dirty="0"/>
              <a:t>environment</a:t>
            </a:r>
            <a:r>
              <a:rPr spc="-20" dirty="0"/>
              <a:t> </a:t>
            </a:r>
            <a:r>
              <a:rPr spc="65" dirty="0"/>
              <a:t>that</a:t>
            </a:r>
            <a:r>
              <a:rPr spc="-20" dirty="0"/>
              <a:t> </a:t>
            </a:r>
            <a:r>
              <a:rPr spc="30" dirty="0"/>
              <a:t>evokes</a:t>
            </a:r>
            <a:r>
              <a:rPr spc="-25" dirty="0"/>
              <a:t> </a:t>
            </a:r>
            <a:r>
              <a:rPr spc="30" dirty="0"/>
              <a:t>a</a:t>
            </a:r>
            <a:r>
              <a:rPr spc="-20" dirty="0"/>
              <a:t> </a:t>
            </a:r>
            <a:r>
              <a:rPr spc="40" dirty="0"/>
              <a:t>feeling</a:t>
            </a:r>
            <a:r>
              <a:rPr spc="-20" dirty="0"/>
              <a:t> </a:t>
            </a:r>
            <a:r>
              <a:rPr spc="55" dirty="0"/>
              <a:t>of</a:t>
            </a:r>
            <a:r>
              <a:rPr spc="-25" dirty="0"/>
              <a:t> </a:t>
            </a:r>
            <a:r>
              <a:rPr spc="80" dirty="0"/>
              <a:t>both</a:t>
            </a:r>
            <a:r>
              <a:rPr spc="-20" dirty="0"/>
              <a:t> </a:t>
            </a:r>
            <a:r>
              <a:rPr spc="55" dirty="0"/>
              <a:t>informality</a:t>
            </a:r>
            <a:r>
              <a:rPr spc="-20" dirty="0"/>
              <a:t> </a:t>
            </a:r>
            <a:r>
              <a:rPr spc="65" dirty="0"/>
              <a:t>and</a:t>
            </a:r>
            <a:r>
              <a:rPr spc="-20" dirty="0"/>
              <a:t> </a:t>
            </a:r>
            <a:r>
              <a:rPr spc="50" dirty="0"/>
              <a:t>intimacy.  </a:t>
            </a:r>
            <a:r>
              <a:rPr spc="40" dirty="0"/>
              <a:t>When</a:t>
            </a:r>
            <a:r>
              <a:rPr spc="-30" dirty="0"/>
              <a:t> </a:t>
            </a:r>
            <a:r>
              <a:rPr spc="55" dirty="0"/>
              <a:t>your</a:t>
            </a:r>
            <a:r>
              <a:rPr spc="-30" dirty="0"/>
              <a:t> </a:t>
            </a:r>
            <a:r>
              <a:rPr spc="30" dirty="0"/>
              <a:t>guests</a:t>
            </a:r>
            <a:r>
              <a:rPr spc="-30" dirty="0"/>
              <a:t> </a:t>
            </a:r>
            <a:r>
              <a:rPr spc="35" dirty="0"/>
              <a:t>arrive</a:t>
            </a:r>
            <a:r>
              <a:rPr spc="-30" dirty="0"/>
              <a:t> </a:t>
            </a:r>
            <a:r>
              <a:rPr spc="50" dirty="0"/>
              <a:t>they</a:t>
            </a:r>
            <a:r>
              <a:rPr spc="-30" dirty="0"/>
              <a:t> </a:t>
            </a:r>
            <a:r>
              <a:rPr spc="60" dirty="0"/>
              <a:t>should</a:t>
            </a:r>
            <a:r>
              <a:rPr spc="-30" dirty="0"/>
              <a:t> </a:t>
            </a:r>
            <a:r>
              <a:rPr spc="75" dirty="0"/>
              <a:t>know</a:t>
            </a:r>
            <a:r>
              <a:rPr spc="-30" dirty="0"/>
              <a:t> </a:t>
            </a:r>
            <a:r>
              <a:rPr spc="60" dirty="0"/>
              <a:t>immediately</a:t>
            </a:r>
            <a:r>
              <a:rPr spc="-25" dirty="0"/>
              <a:t> </a:t>
            </a:r>
            <a:r>
              <a:rPr spc="65" dirty="0"/>
              <a:t>that</a:t>
            </a:r>
            <a:r>
              <a:rPr spc="-30" dirty="0"/>
              <a:t> </a:t>
            </a:r>
            <a:r>
              <a:rPr spc="45" dirty="0"/>
              <a:t>this</a:t>
            </a:r>
            <a:r>
              <a:rPr spc="-30" dirty="0"/>
              <a:t> </a:t>
            </a:r>
            <a:r>
              <a:rPr spc="20" dirty="0"/>
              <a:t>is</a:t>
            </a:r>
            <a:r>
              <a:rPr spc="-30" dirty="0"/>
              <a:t> </a:t>
            </a:r>
            <a:r>
              <a:rPr spc="75" dirty="0"/>
              <a:t>no</a:t>
            </a:r>
            <a:r>
              <a:rPr spc="-30" dirty="0"/>
              <a:t> </a:t>
            </a:r>
            <a:r>
              <a:rPr spc="50" dirty="0"/>
              <a:t>ordinary</a:t>
            </a:r>
            <a:r>
              <a:rPr spc="-30" dirty="0"/>
              <a:t> </a:t>
            </a:r>
            <a:r>
              <a:rPr spc="50" dirty="0"/>
              <a:t>meeting.</a:t>
            </a:r>
          </a:p>
          <a:p>
            <a:pPr marL="282575">
              <a:lnSpc>
                <a:spcPct val="100000"/>
              </a:lnSpc>
              <a:spcBef>
                <a:spcPts val="300"/>
              </a:spcBef>
            </a:pPr>
            <a:r>
              <a:rPr spc="30" dirty="0"/>
              <a:t>Select</a:t>
            </a:r>
            <a:r>
              <a:rPr spc="-30" dirty="0"/>
              <a:t> </a:t>
            </a:r>
            <a:r>
              <a:rPr spc="30" dirty="0"/>
              <a:t>a</a:t>
            </a:r>
            <a:r>
              <a:rPr spc="-30" dirty="0"/>
              <a:t> </a:t>
            </a:r>
            <a:r>
              <a:rPr spc="35" dirty="0"/>
              <a:t>space</a:t>
            </a:r>
            <a:r>
              <a:rPr spc="-30" dirty="0"/>
              <a:t> </a:t>
            </a:r>
            <a:r>
              <a:rPr spc="70" dirty="0"/>
              <a:t>with</a:t>
            </a:r>
            <a:r>
              <a:rPr spc="-30" dirty="0"/>
              <a:t> </a:t>
            </a:r>
            <a:r>
              <a:rPr spc="55" dirty="0"/>
              <a:t>natural</a:t>
            </a:r>
            <a:r>
              <a:rPr spc="-30" dirty="0"/>
              <a:t> </a:t>
            </a:r>
            <a:r>
              <a:rPr spc="55" dirty="0"/>
              <a:t>light</a:t>
            </a:r>
            <a:r>
              <a:rPr spc="-30" dirty="0"/>
              <a:t> </a:t>
            </a:r>
            <a:r>
              <a:rPr spc="65" dirty="0"/>
              <a:t>and</a:t>
            </a:r>
            <a:r>
              <a:rPr spc="-30" dirty="0"/>
              <a:t> </a:t>
            </a:r>
            <a:r>
              <a:rPr spc="55" dirty="0"/>
              <a:t>an</a:t>
            </a:r>
            <a:r>
              <a:rPr spc="-30" dirty="0"/>
              <a:t> </a:t>
            </a:r>
            <a:r>
              <a:rPr spc="75" dirty="0"/>
              <a:t>outdoor</a:t>
            </a:r>
            <a:r>
              <a:rPr spc="-30" dirty="0"/>
              <a:t> </a:t>
            </a:r>
            <a:r>
              <a:rPr spc="45" dirty="0"/>
              <a:t>view</a:t>
            </a:r>
            <a:r>
              <a:rPr spc="-30" dirty="0"/>
              <a:t> </a:t>
            </a:r>
            <a:r>
              <a:rPr spc="25" dirty="0"/>
              <a:t>(if</a:t>
            </a:r>
            <a:r>
              <a:rPr spc="-30" dirty="0"/>
              <a:t> </a:t>
            </a:r>
            <a:r>
              <a:rPr spc="35" dirty="0"/>
              <a:t>possible).</a:t>
            </a:r>
          </a:p>
          <a:p>
            <a:pPr marL="282575" marR="276860">
              <a:lnSpc>
                <a:spcPct val="113300"/>
              </a:lnSpc>
              <a:spcBef>
                <a:spcPts val="240"/>
              </a:spcBef>
            </a:pPr>
            <a:r>
              <a:rPr spc="30" dirty="0"/>
              <a:t>Arrange</a:t>
            </a:r>
            <a:r>
              <a:rPr spc="-25" dirty="0"/>
              <a:t> </a:t>
            </a:r>
            <a:r>
              <a:rPr spc="60" dirty="0"/>
              <a:t>the</a:t>
            </a:r>
            <a:r>
              <a:rPr spc="-25" dirty="0"/>
              <a:t> </a:t>
            </a:r>
            <a:r>
              <a:rPr spc="45" dirty="0"/>
              <a:t>tables</a:t>
            </a:r>
            <a:r>
              <a:rPr spc="-20" dirty="0"/>
              <a:t> </a:t>
            </a:r>
            <a:r>
              <a:rPr spc="65" dirty="0"/>
              <a:t>and</a:t>
            </a:r>
            <a:r>
              <a:rPr spc="-25" dirty="0"/>
              <a:t> </a:t>
            </a:r>
            <a:r>
              <a:rPr spc="35" dirty="0"/>
              <a:t>chairs</a:t>
            </a:r>
            <a:r>
              <a:rPr spc="-20" dirty="0"/>
              <a:t> </a:t>
            </a:r>
            <a:r>
              <a:rPr spc="45" dirty="0"/>
              <a:t>like</a:t>
            </a:r>
            <a:r>
              <a:rPr spc="-25" dirty="0"/>
              <a:t> </a:t>
            </a:r>
            <a:r>
              <a:rPr spc="55" dirty="0"/>
              <a:t>an</a:t>
            </a:r>
            <a:r>
              <a:rPr spc="-20" dirty="0"/>
              <a:t> </a:t>
            </a:r>
            <a:r>
              <a:rPr spc="50" dirty="0"/>
              <a:t>actual</a:t>
            </a:r>
            <a:r>
              <a:rPr spc="-25" dirty="0"/>
              <a:t> </a:t>
            </a:r>
            <a:r>
              <a:rPr spc="25" dirty="0"/>
              <a:t>café.</a:t>
            </a:r>
            <a:r>
              <a:rPr spc="-25" dirty="0"/>
              <a:t> </a:t>
            </a:r>
            <a:r>
              <a:rPr spc="5" dirty="0"/>
              <a:t>Less</a:t>
            </a:r>
            <a:r>
              <a:rPr spc="-20" dirty="0"/>
              <a:t> </a:t>
            </a:r>
            <a:r>
              <a:rPr spc="65" dirty="0"/>
              <a:t>than</a:t>
            </a:r>
            <a:r>
              <a:rPr spc="-25" dirty="0"/>
              <a:t> </a:t>
            </a:r>
            <a:r>
              <a:rPr spc="20" dirty="0"/>
              <a:t>4</a:t>
            </a:r>
            <a:r>
              <a:rPr spc="-20" dirty="0"/>
              <a:t> </a:t>
            </a:r>
            <a:r>
              <a:rPr spc="60" dirty="0"/>
              <a:t>people</a:t>
            </a:r>
            <a:r>
              <a:rPr spc="-25" dirty="0"/>
              <a:t> </a:t>
            </a:r>
            <a:r>
              <a:rPr spc="55" dirty="0"/>
              <a:t>at</a:t>
            </a:r>
            <a:r>
              <a:rPr spc="-20" dirty="0"/>
              <a:t> </a:t>
            </a:r>
            <a:r>
              <a:rPr spc="30" dirty="0"/>
              <a:t>a</a:t>
            </a:r>
            <a:r>
              <a:rPr spc="-25" dirty="0"/>
              <a:t> </a:t>
            </a:r>
            <a:r>
              <a:rPr spc="55" dirty="0"/>
              <a:t>table</a:t>
            </a:r>
            <a:r>
              <a:rPr spc="-25" dirty="0"/>
              <a:t> </a:t>
            </a:r>
            <a:r>
              <a:rPr spc="60" dirty="0"/>
              <a:t>may</a:t>
            </a:r>
            <a:r>
              <a:rPr spc="-20" dirty="0"/>
              <a:t> </a:t>
            </a:r>
            <a:r>
              <a:rPr spc="75" dirty="0"/>
              <a:t>not</a:t>
            </a:r>
            <a:r>
              <a:rPr spc="-25" dirty="0"/>
              <a:t> </a:t>
            </a:r>
            <a:r>
              <a:rPr spc="55" dirty="0"/>
              <a:t>provide</a:t>
            </a:r>
            <a:r>
              <a:rPr spc="-20" dirty="0"/>
              <a:t> </a:t>
            </a:r>
            <a:r>
              <a:rPr spc="55" dirty="0"/>
              <a:t>enough</a:t>
            </a:r>
            <a:r>
              <a:rPr spc="-25" dirty="0"/>
              <a:t> </a:t>
            </a:r>
            <a:r>
              <a:rPr spc="50" dirty="0"/>
              <a:t>conversation</a:t>
            </a:r>
            <a:r>
              <a:rPr spc="-20" dirty="0"/>
              <a:t> </a:t>
            </a:r>
            <a:r>
              <a:rPr spc="35" dirty="0"/>
              <a:t>diversity,</a:t>
            </a:r>
            <a:r>
              <a:rPr spc="-25" dirty="0"/>
              <a:t> </a:t>
            </a:r>
            <a:r>
              <a:rPr spc="65" dirty="0"/>
              <a:t>more</a:t>
            </a:r>
            <a:r>
              <a:rPr spc="-20" dirty="0"/>
              <a:t> </a:t>
            </a:r>
            <a:r>
              <a:rPr spc="65" dirty="0"/>
              <a:t>than</a:t>
            </a:r>
            <a:r>
              <a:rPr spc="-25" dirty="0"/>
              <a:t> </a:t>
            </a:r>
            <a:r>
              <a:rPr spc="20" dirty="0"/>
              <a:t>5</a:t>
            </a:r>
            <a:r>
              <a:rPr spc="-25" dirty="0"/>
              <a:t> </a:t>
            </a:r>
            <a:r>
              <a:rPr spc="55" dirty="0"/>
              <a:t>limits  </a:t>
            </a:r>
            <a:r>
              <a:rPr spc="45" dirty="0"/>
              <a:t>personal</a:t>
            </a:r>
            <a:r>
              <a:rPr spc="-35" dirty="0"/>
              <a:t> </a:t>
            </a:r>
            <a:r>
              <a:rPr spc="50" dirty="0"/>
              <a:t>interaction.</a:t>
            </a:r>
          </a:p>
          <a:p>
            <a:pPr marL="282575" marR="5080">
              <a:lnSpc>
                <a:spcPct val="105000"/>
              </a:lnSpc>
              <a:spcBef>
                <a:spcPts val="280"/>
              </a:spcBef>
            </a:pPr>
            <a:r>
              <a:rPr spc="30" dirty="0"/>
              <a:t>Arrange</a:t>
            </a:r>
            <a:r>
              <a:rPr spc="-25" dirty="0"/>
              <a:t> </a:t>
            </a:r>
            <a:r>
              <a:rPr spc="60" dirty="0"/>
              <a:t>the</a:t>
            </a:r>
            <a:r>
              <a:rPr spc="-25" dirty="0"/>
              <a:t> </a:t>
            </a:r>
            <a:r>
              <a:rPr spc="45" dirty="0"/>
              <a:t>tables</a:t>
            </a:r>
            <a:r>
              <a:rPr spc="-25" dirty="0"/>
              <a:t> </a:t>
            </a:r>
            <a:r>
              <a:rPr spc="60" dirty="0"/>
              <a:t>in</a:t>
            </a:r>
            <a:r>
              <a:rPr spc="-25" dirty="0"/>
              <a:t> </a:t>
            </a:r>
            <a:r>
              <a:rPr spc="30" dirty="0"/>
              <a:t>a</a:t>
            </a:r>
            <a:r>
              <a:rPr spc="-25" dirty="0"/>
              <a:t> </a:t>
            </a:r>
            <a:r>
              <a:rPr spc="75" dirty="0"/>
              <a:t>random</a:t>
            </a:r>
            <a:r>
              <a:rPr spc="-25" dirty="0"/>
              <a:t> </a:t>
            </a:r>
            <a:r>
              <a:rPr spc="55" dirty="0"/>
              <a:t>arrangement</a:t>
            </a:r>
            <a:r>
              <a:rPr spc="-25" dirty="0"/>
              <a:t> </a:t>
            </a:r>
            <a:r>
              <a:rPr spc="50" dirty="0"/>
              <a:t>rather</a:t>
            </a:r>
            <a:r>
              <a:rPr spc="-25" dirty="0"/>
              <a:t> </a:t>
            </a:r>
            <a:r>
              <a:rPr spc="65" dirty="0"/>
              <a:t>than</a:t>
            </a:r>
            <a:r>
              <a:rPr spc="-25" dirty="0"/>
              <a:t> </a:t>
            </a:r>
            <a:r>
              <a:rPr spc="60" dirty="0"/>
              <a:t>in</a:t>
            </a:r>
            <a:r>
              <a:rPr spc="-25" dirty="0"/>
              <a:t> </a:t>
            </a:r>
            <a:r>
              <a:rPr spc="55" dirty="0"/>
              <a:t>neat</a:t>
            </a:r>
            <a:r>
              <a:rPr spc="-25" dirty="0"/>
              <a:t> </a:t>
            </a:r>
            <a:r>
              <a:rPr spc="40" dirty="0"/>
              <a:t>rows.</a:t>
            </a:r>
            <a:r>
              <a:rPr spc="-25" dirty="0"/>
              <a:t> </a:t>
            </a:r>
            <a:r>
              <a:rPr spc="50" dirty="0"/>
              <a:t>Think</a:t>
            </a:r>
            <a:r>
              <a:rPr spc="-25" dirty="0"/>
              <a:t> </a:t>
            </a:r>
            <a:r>
              <a:rPr spc="45" dirty="0"/>
              <a:t>tables</a:t>
            </a:r>
            <a:r>
              <a:rPr spc="-25" dirty="0"/>
              <a:t> </a:t>
            </a:r>
            <a:r>
              <a:rPr spc="60" dirty="0"/>
              <a:t>in</a:t>
            </a:r>
            <a:r>
              <a:rPr spc="-25" dirty="0"/>
              <a:t> </a:t>
            </a:r>
            <a:r>
              <a:rPr spc="30" dirty="0"/>
              <a:t>a</a:t>
            </a:r>
            <a:r>
              <a:rPr spc="-25" dirty="0"/>
              <a:t> </a:t>
            </a:r>
            <a:r>
              <a:rPr spc="45" dirty="0"/>
              <a:t>sidewalk</a:t>
            </a:r>
            <a:r>
              <a:rPr spc="-25" dirty="0"/>
              <a:t> </a:t>
            </a:r>
            <a:r>
              <a:rPr spc="30" dirty="0"/>
              <a:t>café</a:t>
            </a:r>
            <a:r>
              <a:rPr spc="-25" dirty="0"/>
              <a:t> </a:t>
            </a:r>
            <a:r>
              <a:rPr spc="45" dirty="0"/>
              <a:t>after</a:t>
            </a:r>
            <a:r>
              <a:rPr spc="-25" dirty="0"/>
              <a:t> </a:t>
            </a:r>
            <a:r>
              <a:rPr spc="65" dirty="0"/>
              <a:t>it</a:t>
            </a:r>
            <a:r>
              <a:rPr spc="-25" dirty="0"/>
              <a:t> </a:t>
            </a:r>
            <a:r>
              <a:rPr spc="30" dirty="0"/>
              <a:t>has</a:t>
            </a:r>
            <a:r>
              <a:rPr spc="-25" dirty="0"/>
              <a:t> </a:t>
            </a:r>
            <a:r>
              <a:rPr spc="50" dirty="0"/>
              <a:t>been</a:t>
            </a:r>
            <a:r>
              <a:rPr spc="-25" dirty="0"/>
              <a:t> </a:t>
            </a:r>
            <a:r>
              <a:rPr spc="65" dirty="0"/>
              <a:t>open</a:t>
            </a:r>
            <a:r>
              <a:rPr spc="-25" dirty="0"/>
              <a:t> </a:t>
            </a:r>
            <a:r>
              <a:rPr spc="50" dirty="0"/>
              <a:t>for</a:t>
            </a:r>
            <a:r>
              <a:rPr spc="-25" dirty="0"/>
              <a:t> </a:t>
            </a:r>
            <a:r>
              <a:rPr spc="30" dirty="0"/>
              <a:t>a</a:t>
            </a:r>
            <a:r>
              <a:rPr spc="-25" dirty="0"/>
              <a:t> </a:t>
            </a:r>
            <a:r>
              <a:rPr spc="50" dirty="0"/>
              <a:t>few</a:t>
            </a:r>
            <a:r>
              <a:rPr spc="-25" dirty="0"/>
              <a:t> </a:t>
            </a:r>
            <a:r>
              <a:rPr spc="50" dirty="0"/>
              <a:t>hours</a:t>
            </a:r>
            <a:r>
              <a:rPr spc="-25" dirty="0"/>
              <a:t> </a:t>
            </a:r>
            <a:r>
              <a:rPr spc="20" dirty="0"/>
              <a:t>–</a:t>
            </a:r>
            <a:r>
              <a:rPr spc="-25" dirty="0"/>
              <a:t> </a:t>
            </a:r>
            <a:r>
              <a:rPr spc="50" dirty="0"/>
              <a:t>they</a:t>
            </a:r>
            <a:r>
              <a:rPr spc="-25" dirty="0"/>
              <a:t> </a:t>
            </a:r>
            <a:r>
              <a:rPr spc="65" dirty="0"/>
              <a:t>look  </a:t>
            </a:r>
            <a:r>
              <a:rPr spc="35" dirty="0"/>
              <a:t>relaxing </a:t>
            </a:r>
            <a:r>
              <a:rPr spc="65" dirty="0"/>
              <a:t>and</a:t>
            </a:r>
            <a:r>
              <a:rPr spc="-100" dirty="0"/>
              <a:t> </a:t>
            </a:r>
            <a:r>
              <a:rPr spc="45" dirty="0"/>
              <a:t>inviting.</a:t>
            </a:r>
          </a:p>
          <a:p>
            <a:pPr marL="282575" marR="4102100">
              <a:lnSpc>
                <a:spcPts val="1600"/>
              </a:lnSpc>
              <a:spcBef>
                <a:spcPts val="60"/>
              </a:spcBef>
            </a:pPr>
            <a:r>
              <a:rPr spc="50" dirty="0"/>
              <a:t>Put</a:t>
            </a:r>
            <a:r>
              <a:rPr spc="-30" dirty="0"/>
              <a:t> </a:t>
            </a:r>
            <a:r>
              <a:rPr spc="30" dirty="0"/>
              <a:t>a</a:t>
            </a:r>
            <a:r>
              <a:rPr spc="-30" dirty="0"/>
              <a:t> </a:t>
            </a:r>
            <a:r>
              <a:rPr spc="50" dirty="0"/>
              <a:t>small</a:t>
            </a:r>
            <a:r>
              <a:rPr spc="-25" dirty="0"/>
              <a:t> </a:t>
            </a:r>
            <a:r>
              <a:rPr spc="20" dirty="0"/>
              <a:t>vase</a:t>
            </a:r>
            <a:r>
              <a:rPr spc="-30" dirty="0"/>
              <a:t> </a:t>
            </a:r>
            <a:r>
              <a:rPr spc="55" dirty="0"/>
              <a:t>of</a:t>
            </a:r>
            <a:r>
              <a:rPr spc="-25" dirty="0"/>
              <a:t> </a:t>
            </a:r>
            <a:r>
              <a:rPr spc="45" dirty="0"/>
              <a:t>flowers</a:t>
            </a:r>
            <a:r>
              <a:rPr spc="-30" dirty="0"/>
              <a:t> </a:t>
            </a:r>
            <a:r>
              <a:rPr spc="75" dirty="0"/>
              <a:t>on</a:t>
            </a:r>
            <a:r>
              <a:rPr spc="-25" dirty="0"/>
              <a:t> </a:t>
            </a:r>
            <a:r>
              <a:rPr spc="40" dirty="0"/>
              <a:t>each</a:t>
            </a:r>
            <a:r>
              <a:rPr spc="-30" dirty="0"/>
              <a:t> </a:t>
            </a:r>
            <a:r>
              <a:rPr spc="45" dirty="0"/>
              <a:t>table.</a:t>
            </a:r>
            <a:r>
              <a:rPr spc="-25" dirty="0"/>
              <a:t> </a:t>
            </a:r>
            <a:r>
              <a:rPr spc="20" dirty="0"/>
              <a:t>If</a:t>
            </a:r>
            <a:r>
              <a:rPr spc="-30" dirty="0"/>
              <a:t> </a:t>
            </a:r>
            <a:r>
              <a:rPr spc="60" dirty="0"/>
              <a:t>allowed</a:t>
            </a:r>
            <a:r>
              <a:rPr spc="-30" dirty="0"/>
              <a:t> </a:t>
            </a:r>
            <a:r>
              <a:rPr spc="70" dirty="0"/>
              <a:t>add</a:t>
            </a:r>
            <a:r>
              <a:rPr spc="-25" dirty="0"/>
              <a:t> </a:t>
            </a:r>
            <a:r>
              <a:rPr spc="30" dirty="0"/>
              <a:t>a</a:t>
            </a:r>
            <a:r>
              <a:rPr spc="-30" dirty="0"/>
              <a:t> </a:t>
            </a:r>
            <a:r>
              <a:rPr spc="50" dirty="0"/>
              <a:t>candle</a:t>
            </a:r>
            <a:r>
              <a:rPr spc="-25" dirty="0"/>
              <a:t> </a:t>
            </a:r>
            <a:r>
              <a:rPr spc="55" dirty="0"/>
              <a:t>too.  </a:t>
            </a:r>
            <a:r>
              <a:rPr spc="30" dirty="0"/>
              <a:t>Place</a:t>
            </a:r>
            <a:r>
              <a:rPr spc="-35" dirty="0"/>
              <a:t> </a:t>
            </a:r>
            <a:r>
              <a:rPr spc="55" dirty="0"/>
              <a:t>plants</a:t>
            </a:r>
            <a:r>
              <a:rPr spc="-30" dirty="0"/>
              <a:t> </a:t>
            </a:r>
            <a:r>
              <a:rPr spc="60" dirty="0"/>
              <a:t>or</a:t>
            </a:r>
            <a:r>
              <a:rPr spc="-30" dirty="0"/>
              <a:t> </a:t>
            </a:r>
            <a:r>
              <a:rPr spc="35" dirty="0"/>
              <a:t>greenery</a:t>
            </a:r>
            <a:r>
              <a:rPr spc="-30" dirty="0"/>
              <a:t> </a:t>
            </a:r>
            <a:r>
              <a:rPr spc="65" dirty="0"/>
              <a:t>around</a:t>
            </a:r>
            <a:r>
              <a:rPr spc="-30" dirty="0"/>
              <a:t> </a:t>
            </a:r>
            <a:r>
              <a:rPr spc="60" dirty="0"/>
              <a:t>the</a:t>
            </a:r>
            <a:r>
              <a:rPr spc="-30" dirty="0"/>
              <a:t> </a:t>
            </a:r>
            <a:r>
              <a:rPr spc="60" dirty="0"/>
              <a:t>room.</a:t>
            </a:r>
          </a:p>
          <a:p>
            <a:pPr marL="282575" marR="1122045">
              <a:lnSpc>
                <a:spcPts val="1500"/>
              </a:lnSpc>
              <a:spcBef>
                <a:spcPts val="80"/>
              </a:spcBef>
            </a:pPr>
            <a:r>
              <a:rPr spc="20" dirty="0"/>
              <a:t>If </a:t>
            </a:r>
            <a:r>
              <a:rPr spc="55" dirty="0"/>
              <a:t>you </a:t>
            </a:r>
            <a:r>
              <a:rPr spc="50" dirty="0"/>
              <a:t>can’t </a:t>
            </a:r>
            <a:r>
              <a:rPr spc="60" dirty="0"/>
              <a:t>find </a:t>
            </a:r>
            <a:r>
              <a:rPr spc="55" dirty="0"/>
              <a:t>paper tablecloths </a:t>
            </a:r>
            <a:r>
              <a:rPr spc="60" dirty="0"/>
              <a:t>find </a:t>
            </a:r>
            <a:r>
              <a:rPr spc="55" dirty="0"/>
              <a:t>some </a:t>
            </a:r>
            <a:r>
              <a:rPr spc="65" dirty="0"/>
              <a:t>normal </a:t>
            </a:r>
            <a:r>
              <a:rPr spc="55" dirty="0"/>
              <a:t>colorful tablecloths </a:t>
            </a:r>
            <a:r>
              <a:rPr spc="65" dirty="0"/>
              <a:t>and </a:t>
            </a:r>
            <a:r>
              <a:rPr spc="45" dirty="0"/>
              <a:t>place </a:t>
            </a:r>
            <a:r>
              <a:rPr spc="55" dirty="0"/>
              <a:t>at </a:t>
            </a:r>
            <a:r>
              <a:rPr spc="35" dirty="0"/>
              <a:t>least </a:t>
            </a:r>
            <a:r>
              <a:rPr spc="20" dirty="0"/>
              <a:t>2 </a:t>
            </a:r>
            <a:r>
              <a:rPr spc="35" dirty="0"/>
              <a:t>large pieces </a:t>
            </a:r>
            <a:r>
              <a:rPr spc="55" dirty="0"/>
              <a:t>of paper </a:t>
            </a:r>
            <a:r>
              <a:rPr spc="40" dirty="0"/>
              <a:t>over </a:t>
            </a:r>
            <a:r>
              <a:rPr spc="30" dirty="0"/>
              <a:t>each.  </a:t>
            </a:r>
            <a:r>
              <a:rPr spc="50" dirty="0"/>
              <a:t>Put</a:t>
            </a:r>
            <a:r>
              <a:rPr spc="-25" dirty="0"/>
              <a:t> </a:t>
            </a:r>
            <a:r>
              <a:rPr spc="60" dirty="0"/>
              <a:t>one</a:t>
            </a:r>
            <a:r>
              <a:rPr spc="-25" dirty="0"/>
              <a:t> </a:t>
            </a:r>
            <a:r>
              <a:rPr spc="60" dirty="0"/>
              <a:t>additional</a:t>
            </a:r>
            <a:r>
              <a:rPr spc="-25" dirty="0"/>
              <a:t> </a:t>
            </a:r>
            <a:r>
              <a:rPr spc="30" dirty="0"/>
              <a:t>café</a:t>
            </a:r>
            <a:r>
              <a:rPr spc="-25" dirty="0"/>
              <a:t> </a:t>
            </a:r>
            <a:r>
              <a:rPr spc="55" dirty="0"/>
              <a:t>table</a:t>
            </a:r>
            <a:r>
              <a:rPr spc="-20" dirty="0"/>
              <a:t> </a:t>
            </a:r>
            <a:r>
              <a:rPr spc="60" dirty="0"/>
              <a:t>in</a:t>
            </a:r>
            <a:r>
              <a:rPr spc="-25" dirty="0"/>
              <a:t> </a:t>
            </a:r>
            <a:r>
              <a:rPr spc="60" dirty="0"/>
              <a:t>the</a:t>
            </a:r>
            <a:r>
              <a:rPr spc="-25" dirty="0"/>
              <a:t> </a:t>
            </a:r>
            <a:r>
              <a:rPr spc="60" dirty="0"/>
              <a:t>front</a:t>
            </a:r>
            <a:r>
              <a:rPr spc="-25" dirty="0"/>
              <a:t> </a:t>
            </a:r>
            <a:r>
              <a:rPr spc="55" dirty="0"/>
              <a:t>of</a:t>
            </a:r>
            <a:r>
              <a:rPr spc="-25" dirty="0"/>
              <a:t> </a:t>
            </a:r>
            <a:r>
              <a:rPr spc="60" dirty="0"/>
              <a:t>the</a:t>
            </a:r>
            <a:r>
              <a:rPr spc="-20" dirty="0"/>
              <a:t> </a:t>
            </a:r>
            <a:r>
              <a:rPr spc="80" dirty="0"/>
              <a:t>room</a:t>
            </a:r>
            <a:r>
              <a:rPr spc="-25" dirty="0"/>
              <a:t> </a:t>
            </a:r>
            <a:r>
              <a:rPr spc="70" dirty="0"/>
              <a:t>with</a:t>
            </a:r>
            <a:r>
              <a:rPr spc="-25" dirty="0"/>
              <a:t> </a:t>
            </a:r>
            <a:r>
              <a:rPr spc="35" dirty="0"/>
              <a:t>extra</a:t>
            </a:r>
            <a:r>
              <a:rPr spc="-25" dirty="0"/>
              <a:t> </a:t>
            </a:r>
            <a:r>
              <a:rPr spc="50" dirty="0"/>
              <a:t>materials</a:t>
            </a:r>
            <a:r>
              <a:rPr spc="-25" dirty="0"/>
              <a:t> </a:t>
            </a:r>
            <a:r>
              <a:rPr spc="75" dirty="0"/>
              <a:t>on</a:t>
            </a:r>
            <a:r>
              <a:rPr spc="-20" dirty="0"/>
              <a:t> </a:t>
            </a:r>
            <a:r>
              <a:rPr spc="65" dirty="0"/>
              <a:t>that</a:t>
            </a:r>
            <a:r>
              <a:rPr spc="-25" dirty="0"/>
              <a:t> </a:t>
            </a:r>
            <a:r>
              <a:rPr spc="55" dirty="0"/>
              <a:t>table</a:t>
            </a:r>
            <a:r>
              <a:rPr spc="-25" dirty="0"/>
              <a:t> </a:t>
            </a:r>
            <a:r>
              <a:rPr spc="50" dirty="0"/>
              <a:t>groups</a:t>
            </a:r>
            <a:r>
              <a:rPr spc="-25" dirty="0"/>
              <a:t> </a:t>
            </a:r>
            <a:r>
              <a:rPr spc="45" dirty="0"/>
              <a:t>can</a:t>
            </a:r>
            <a:r>
              <a:rPr spc="-25" dirty="0"/>
              <a:t> </a:t>
            </a:r>
            <a:r>
              <a:rPr spc="65" dirty="0"/>
              <a:t>come</a:t>
            </a:r>
            <a:r>
              <a:rPr spc="-20" dirty="0"/>
              <a:t> </a:t>
            </a:r>
            <a:r>
              <a:rPr spc="65" dirty="0"/>
              <a:t>and</a:t>
            </a:r>
            <a:r>
              <a:rPr spc="-25" dirty="0"/>
              <a:t> </a:t>
            </a:r>
            <a:r>
              <a:rPr spc="45" dirty="0"/>
              <a:t>get</a:t>
            </a:r>
            <a:r>
              <a:rPr spc="-25" dirty="0"/>
              <a:t> </a:t>
            </a:r>
            <a:r>
              <a:rPr spc="40" dirty="0"/>
              <a:t>if</a:t>
            </a:r>
            <a:r>
              <a:rPr spc="-25" dirty="0"/>
              <a:t> </a:t>
            </a:r>
            <a:r>
              <a:rPr spc="50" dirty="0"/>
              <a:t>they</a:t>
            </a:r>
            <a:r>
              <a:rPr spc="-20" dirty="0"/>
              <a:t> </a:t>
            </a:r>
            <a:r>
              <a:rPr spc="50" dirty="0"/>
              <a:t>need</a:t>
            </a:r>
            <a:r>
              <a:rPr spc="-25" dirty="0"/>
              <a:t> </a:t>
            </a:r>
            <a:r>
              <a:rPr spc="50" dirty="0"/>
              <a:t>to.</a:t>
            </a:r>
          </a:p>
          <a:p>
            <a:pPr marL="282575" marR="1080135">
              <a:lnSpc>
                <a:spcPct val="125000"/>
              </a:lnSpc>
            </a:pPr>
            <a:r>
              <a:rPr spc="40" dirty="0"/>
              <a:t>Consider</a:t>
            </a:r>
            <a:r>
              <a:rPr spc="-25" dirty="0"/>
              <a:t> </a:t>
            </a:r>
            <a:r>
              <a:rPr spc="45" dirty="0"/>
              <a:t>displaying</a:t>
            </a:r>
            <a:r>
              <a:rPr spc="-20" dirty="0"/>
              <a:t> </a:t>
            </a:r>
            <a:r>
              <a:rPr spc="50" dirty="0"/>
              <a:t>art</a:t>
            </a:r>
            <a:r>
              <a:rPr spc="-25" dirty="0"/>
              <a:t> </a:t>
            </a:r>
            <a:r>
              <a:rPr spc="60" dirty="0"/>
              <a:t>or</a:t>
            </a:r>
            <a:r>
              <a:rPr spc="-20" dirty="0"/>
              <a:t> </a:t>
            </a:r>
            <a:r>
              <a:rPr spc="60" dirty="0"/>
              <a:t>adding</a:t>
            </a:r>
            <a:r>
              <a:rPr spc="-25" dirty="0"/>
              <a:t> </a:t>
            </a:r>
            <a:r>
              <a:rPr spc="40" dirty="0"/>
              <a:t>posters</a:t>
            </a:r>
            <a:r>
              <a:rPr spc="-20" dirty="0"/>
              <a:t> </a:t>
            </a:r>
            <a:r>
              <a:rPr spc="80" dirty="0"/>
              <a:t>to</a:t>
            </a:r>
            <a:r>
              <a:rPr spc="-25" dirty="0"/>
              <a:t> </a:t>
            </a:r>
            <a:r>
              <a:rPr spc="60" dirty="0"/>
              <a:t>the</a:t>
            </a:r>
            <a:r>
              <a:rPr spc="-20" dirty="0"/>
              <a:t> </a:t>
            </a:r>
            <a:r>
              <a:rPr spc="45" dirty="0"/>
              <a:t>walls</a:t>
            </a:r>
            <a:r>
              <a:rPr spc="-25" dirty="0"/>
              <a:t> </a:t>
            </a:r>
            <a:r>
              <a:rPr spc="40" dirty="0"/>
              <a:t>(flip-charts</a:t>
            </a:r>
            <a:r>
              <a:rPr spc="-20" dirty="0"/>
              <a:t> </a:t>
            </a:r>
            <a:r>
              <a:rPr spc="70" dirty="0"/>
              <a:t>with</a:t>
            </a:r>
            <a:r>
              <a:rPr spc="-20" dirty="0"/>
              <a:t> </a:t>
            </a:r>
            <a:r>
              <a:rPr spc="55" dirty="0"/>
              <a:t>colorful</a:t>
            </a:r>
            <a:r>
              <a:rPr spc="-25" dirty="0"/>
              <a:t> </a:t>
            </a:r>
            <a:r>
              <a:rPr spc="55" dirty="0"/>
              <a:t>quotes</a:t>
            </a:r>
            <a:r>
              <a:rPr spc="-20" dirty="0"/>
              <a:t> </a:t>
            </a:r>
            <a:r>
              <a:rPr spc="65" dirty="0"/>
              <a:t>work</a:t>
            </a:r>
            <a:r>
              <a:rPr spc="-25" dirty="0"/>
              <a:t> </a:t>
            </a:r>
            <a:r>
              <a:rPr spc="45" dirty="0"/>
              <a:t>well)</a:t>
            </a:r>
            <a:r>
              <a:rPr spc="-20" dirty="0"/>
              <a:t> </a:t>
            </a:r>
            <a:r>
              <a:rPr spc="65" dirty="0"/>
              <a:t>and</a:t>
            </a:r>
            <a:r>
              <a:rPr spc="-25" dirty="0"/>
              <a:t> </a:t>
            </a:r>
            <a:r>
              <a:rPr spc="50" dirty="0"/>
              <a:t>play</a:t>
            </a:r>
            <a:r>
              <a:rPr spc="-20" dirty="0"/>
              <a:t> </a:t>
            </a:r>
            <a:r>
              <a:rPr spc="55" dirty="0"/>
              <a:t>music</a:t>
            </a:r>
            <a:r>
              <a:rPr spc="-25" dirty="0"/>
              <a:t> </a:t>
            </a:r>
            <a:r>
              <a:rPr spc="10" dirty="0"/>
              <a:t>as</a:t>
            </a:r>
            <a:r>
              <a:rPr spc="-20" dirty="0"/>
              <a:t> </a:t>
            </a:r>
            <a:r>
              <a:rPr spc="60" dirty="0"/>
              <a:t>people</a:t>
            </a:r>
            <a:r>
              <a:rPr spc="-25" dirty="0"/>
              <a:t> </a:t>
            </a:r>
            <a:r>
              <a:rPr spc="30" dirty="0"/>
              <a:t>arrive.  </a:t>
            </a:r>
            <a:r>
              <a:rPr spc="40" dirty="0"/>
              <a:t>Provide</a:t>
            </a:r>
            <a:r>
              <a:rPr spc="-30" dirty="0"/>
              <a:t> </a:t>
            </a:r>
            <a:r>
              <a:rPr spc="30" dirty="0"/>
              <a:t>beverages</a:t>
            </a:r>
            <a:r>
              <a:rPr spc="-30" dirty="0"/>
              <a:t> </a:t>
            </a:r>
            <a:r>
              <a:rPr spc="65" dirty="0"/>
              <a:t>and</a:t>
            </a:r>
            <a:r>
              <a:rPr spc="-30" dirty="0"/>
              <a:t> </a:t>
            </a:r>
            <a:r>
              <a:rPr spc="30" dirty="0"/>
              <a:t>snacks</a:t>
            </a:r>
            <a:r>
              <a:rPr spc="-30" dirty="0"/>
              <a:t> </a:t>
            </a:r>
            <a:r>
              <a:rPr spc="20" dirty="0"/>
              <a:t>–</a:t>
            </a:r>
            <a:r>
              <a:rPr spc="-30" dirty="0"/>
              <a:t> </a:t>
            </a:r>
            <a:r>
              <a:rPr spc="70" dirty="0"/>
              <a:t>what</a:t>
            </a:r>
            <a:r>
              <a:rPr spc="-30" dirty="0"/>
              <a:t> </a:t>
            </a:r>
            <a:r>
              <a:rPr spc="50" dirty="0"/>
              <a:t>sort</a:t>
            </a:r>
            <a:r>
              <a:rPr spc="-30" dirty="0"/>
              <a:t> </a:t>
            </a:r>
            <a:r>
              <a:rPr spc="55" dirty="0"/>
              <a:t>of</a:t>
            </a:r>
            <a:r>
              <a:rPr spc="-30" dirty="0"/>
              <a:t> </a:t>
            </a:r>
            <a:r>
              <a:rPr spc="30" dirty="0"/>
              <a:t>café</a:t>
            </a:r>
            <a:r>
              <a:rPr spc="-30" dirty="0"/>
              <a:t> </a:t>
            </a:r>
            <a:r>
              <a:rPr spc="55" dirty="0"/>
              <a:t>doesn’t</a:t>
            </a:r>
            <a:r>
              <a:rPr spc="-30" dirty="0"/>
              <a:t> </a:t>
            </a:r>
            <a:r>
              <a:rPr spc="35" dirty="0"/>
              <a:t>have</a:t>
            </a:r>
            <a:r>
              <a:rPr spc="-30" dirty="0"/>
              <a:t> </a:t>
            </a:r>
            <a:r>
              <a:rPr spc="70" dirty="0"/>
              <a:t>food</a:t>
            </a:r>
            <a:r>
              <a:rPr spc="-30" dirty="0"/>
              <a:t> </a:t>
            </a:r>
            <a:r>
              <a:rPr spc="65" dirty="0"/>
              <a:t>and</a:t>
            </a:r>
            <a:r>
              <a:rPr spc="-30" dirty="0"/>
              <a:t> </a:t>
            </a:r>
            <a:r>
              <a:rPr spc="25" dirty="0"/>
              <a:t>drinks?!?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4" y="317105"/>
            <a:ext cx="7602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What questions should you</a:t>
            </a:r>
            <a:r>
              <a:rPr sz="4000" spc="-100" dirty="0"/>
              <a:t> </a:t>
            </a:r>
            <a:r>
              <a:rPr sz="4000" dirty="0"/>
              <a:t>choose?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205231"/>
            <a:ext cx="8027034" cy="29641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804545" indent="-342900">
              <a:lnSpc>
                <a:spcPts val="23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90" dirty="0">
                <a:latin typeface="Arial Narrow"/>
                <a:cs typeface="Arial Narrow"/>
              </a:rPr>
              <a:t>Well-crafted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questions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attract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energy</a:t>
            </a:r>
            <a:r>
              <a:rPr sz="2200" spc="-5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95" dirty="0">
                <a:latin typeface="Arial Narrow"/>
                <a:cs typeface="Arial Narrow"/>
              </a:rPr>
              <a:t>focus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140" dirty="0">
                <a:latin typeface="Arial Narrow"/>
                <a:cs typeface="Arial Narrow"/>
              </a:rPr>
              <a:t>our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140" dirty="0">
                <a:latin typeface="Arial Narrow"/>
                <a:cs typeface="Arial Narrow"/>
              </a:rPr>
              <a:t>attention  </a:t>
            </a:r>
            <a:r>
              <a:rPr sz="2200" spc="100" dirty="0">
                <a:latin typeface="Arial Narrow"/>
                <a:cs typeface="Arial Narrow"/>
              </a:rPr>
              <a:t>positively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on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what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85" dirty="0">
                <a:latin typeface="Arial Narrow"/>
                <a:cs typeface="Arial Narrow"/>
              </a:rPr>
              <a:t>really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counts.</a:t>
            </a:r>
            <a:endParaRPr sz="2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904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35" dirty="0">
                <a:latin typeface="Arial Narrow"/>
                <a:cs typeface="Arial Narrow"/>
              </a:rPr>
              <a:t>You </a:t>
            </a:r>
            <a:r>
              <a:rPr sz="2200" spc="130" dirty="0">
                <a:latin typeface="Arial Narrow"/>
                <a:cs typeface="Arial Narrow"/>
              </a:rPr>
              <a:t>should </a:t>
            </a:r>
            <a:r>
              <a:rPr sz="2200" spc="100" dirty="0">
                <a:latin typeface="Arial Narrow"/>
                <a:cs typeface="Arial Narrow"/>
              </a:rPr>
              <a:t>pose </a:t>
            </a:r>
            <a:r>
              <a:rPr sz="2200" spc="130" dirty="0">
                <a:latin typeface="Arial Narrow"/>
                <a:cs typeface="Arial Narrow"/>
              </a:rPr>
              <a:t>open-ended </a:t>
            </a:r>
            <a:r>
              <a:rPr sz="2200" spc="110" dirty="0">
                <a:latin typeface="Arial Narrow"/>
                <a:cs typeface="Arial Narrow"/>
              </a:rPr>
              <a:t>questions </a:t>
            </a:r>
            <a:r>
              <a:rPr sz="2200" spc="50" dirty="0">
                <a:latin typeface="Arial Narrow"/>
                <a:cs typeface="Arial Narrow"/>
              </a:rPr>
              <a:t>– </a:t>
            </a:r>
            <a:r>
              <a:rPr sz="2200" spc="130" dirty="0">
                <a:latin typeface="Arial Narrow"/>
                <a:cs typeface="Arial Narrow"/>
              </a:rPr>
              <a:t>the </a:t>
            </a:r>
            <a:r>
              <a:rPr sz="2200" spc="145" dirty="0">
                <a:latin typeface="Arial Narrow"/>
                <a:cs typeface="Arial Narrow"/>
              </a:rPr>
              <a:t>kind </a:t>
            </a:r>
            <a:r>
              <a:rPr sz="2200" spc="150" dirty="0">
                <a:latin typeface="Arial Narrow"/>
                <a:cs typeface="Arial Narrow"/>
              </a:rPr>
              <a:t>that </a:t>
            </a:r>
            <a:r>
              <a:rPr sz="2200" spc="160" dirty="0">
                <a:latin typeface="Arial Narrow"/>
                <a:cs typeface="Arial Narrow"/>
              </a:rPr>
              <a:t>don’t </a:t>
            </a:r>
            <a:r>
              <a:rPr sz="2200" spc="85" dirty="0">
                <a:latin typeface="Arial Narrow"/>
                <a:cs typeface="Arial Narrow"/>
              </a:rPr>
              <a:t>have  </a:t>
            </a:r>
            <a:r>
              <a:rPr sz="2200" spc="30" dirty="0">
                <a:latin typeface="Arial Narrow"/>
                <a:cs typeface="Arial Narrow"/>
              </a:rPr>
              <a:t>yes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5" dirty="0">
                <a:latin typeface="Arial Narrow"/>
                <a:cs typeface="Arial Narrow"/>
              </a:rPr>
              <a:t>or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no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70" dirty="0">
                <a:latin typeface="Arial Narrow"/>
                <a:cs typeface="Arial Narrow"/>
              </a:rPr>
              <a:t>answers.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65" dirty="0">
                <a:latin typeface="Arial Narrow"/>
                <a:cs typeface="Arial Narrow"/>
              </a:rPr>
              <a:t>Try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starting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question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60" dirty="0">
                <a:latin typeface="Arial Narrow"/>
                <a:cs typeface="Arial Narrow"/>
              </a:rPr>
              <a:t>with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65" dirty="0">
                <a:latin typeface="Arial Narrow"/>
                <a:cs typeface="Arial Narrow"/>
              </a:rPr>
              <a:t>“How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80" dirty="0">
                <a:latin typeface="Arial Narrow"/>
                <a:cs typeface="Arial Narrow"/>
              </a:rPr>
              <a:t>do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we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85" dirty="0">
                <a:latin typeface="Arial Narrow"/>
                <a:cs typeface="Arial Narrow"/>
              </a:rPr>
              <a:t>&lt;insert  </a:t>
            </a:r>
            <a:r>
              <a:rPr sz="2200" spc="105" dirty="0">
                <a:latin typeface="Arial Narrow"/>
                <a:cs typeface="Arial Narrow"/>
              </a:rPr>
              <a:t>tricky </a:t>
            </a:r>
            <a:r>
              <a:rPr sz="2200" spc="60" dirty="0">
                <a:latin typeface="Arial Narrow"/>
                <a:cs typeface="Arial Narrow"/>
              </a:rPr>
              <a:t>issue</a:t>
            </a:r>
            <a:r>
              <a:rPr sz="2200" spc="-240" dirty="0">
                <a:latin typeface="Arial Narrow"/>
                <a:cs typeface="Arial Narrow"/>
              </a:rPr>
              <a:t> </a:t>
            </a:r>
            <a:r>
              <a:rPr sz="2200" spc="60" dirty="0">
                <a:latin typeface="Arial Narrow"/>
                <a:cs typeface="Arial Narrow"/>
              </a:rPr>
              <a:t>here&gt;?”</a:t>
            </a:r>
            <a:endParaRPr sz="2200">
              <a:latin typeface="Arial Narrow"/>
              <a:cs typeface="Arial Narrow"/>
            </a:endParaRPr>
          </a:p>
          <a:p>
            <a:pPr marL="355600" marR="96520" indent="-342900">
              <a:lnSpc>
                <a:spcPts val="237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14" dirty="0">
                <a:latin typeface="Arial Narrow"/>
                <a:cs typeface="Arial Narrow"/>
              </a:rPr>
              <a:t>Good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questions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need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175" dirty="0">
                <a:latin typeface="Arial Narrow"/>
                <a:cs typeface="Arial Narrow"/>
              </a:rPr>
              <a:t>not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50" dirty="0">
                <a:latin typeface="Arial Narrow"/>
                <a:cs typeface="Arial Narrow"/>
              </a:rPr>
              <a:t>imply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immediate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action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steps</a:t>
            </a:r>
            <a:r>
              <a:rPr sz="2200" spc="-55" dirty="0">
                <a:latin typeface="Arial Narrow"/>
                <a:cs typeface="Arial Narrow"/>
              </a:rPr>
              <a:t> </a:t>
            </a:r>
            <a:r>
              <a:rPr sz="2200" spc="135" dirty="0">
                <a:latin typeface="Arial Narrow"/>
                <a:cs typeface="Arial Narrow"/>
              </a:rPr>
              <a:t>or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55" dirty="0">
                <a:latin typeface="Arial Narrow"/>
                <a:cs typeface="Arial Narrow"/>
              </a:rPr>
              <a:t>problem  </a:t>
            </a:r>
            <a:r>
              <a:rPr sz="2200" spc="80" dirty="0">
                <a:latin typeface="Arial Narrow"/>
                <a:cs typeface="Arial Narrow"/>
              </a:rPr>
              <a:t>solving.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They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should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invite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inquiry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discovery.</a:t>
            </a:r>
            <a:endParaRPr sz="2200">
              <a:latin typeface="Arial Narrow"/>
              <a:cs typeface="Arial Narrow"/>
            </a:endParaRPr>
          </a:p>
          <a:p>
            <a:pPr marL="355600" marR="182245" indent="-342900">
              <a:lnSpc>
                <a:spcPts val="237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70" dirty="0">
                <a:latin typeface="Arial Narrow"/>
                <a:cs typeface="Arial Narrow"/>
              </a:rPr>
              <a:t>You’ll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65" dirty="0">
                <a:latin typeface="Arial Narrow"/>
                <a:cs typeface="Arial Narrow"/>
              </a:rPr>
              <a:t>know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you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85" dirty="0">
                <a:latin typeface="Arial Narrow"/>
                <a:cs typeface="Arial Narrow"/>
              </a:rPr>
              <a:t>have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a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50" dirty="0">
                <a:latin typeface="Arial Narrow"/>
                <a:cs typeface="Arial Narrow"/>
              </a:rPr>
              <a:t>good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question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when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0" dirty="0">
                <a:latin typeface="Arial Narrow"/>
                <a:cs typeface="Arial Narrow"/>
              </a:rPr>
              <a:t>it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continues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75" dirty="0">
                <a:latin typeface="Arial Narrow"/>
                <a:cs typeface="Arial Narrow"/>
              </a:rPr>
              <a:t>to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surface  </a:t>
            </a:r>
            <a:r>
              <a:rPr sz="2200" spc="140" dirty="0">
                <a:latin typeface="Arial Narrow"/>
                <a:cs typeface="Arial Narrow"/>
              </a:rPr>
              <a:t>new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80" dirty="0">
                <a:latin typeface="Arial Narrow"/>
                <a:cs typeface="Arial Narrow"/>
              </a:rPr>
              <a:t>ideas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90" dirty="0">
                <a:latin typeface="Arial Narrow"/>
                <a:cs typeface="Arial Narrow"/>
              </a:rPr>
              <a:t>possibilities.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801" y="286625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Secret</a:t>
            </a:r>
            <a:r>
              <a:rPr spc="-90" dirty="0"/>
              <a:t> </a:t>
            </a:r>
            <a:r>
              <a:rPr dirty="0"/>
              <a:t>Sauce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38251"/>
            <a:ext cx="7870825" cy="2832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149225" indent="-342900" algn="just">
              <a:lnSpc>
                <a:spcPct val="1088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35" dirty="0">
                <a:latin typeface="Arial Narrow"/>
                <a:cs typeface="Arial Narrow"/>
              </a:rPr>
              <a:t>Pay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close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attention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reason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you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are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bringing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people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together.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Knowing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the  </a:t>
            </a:r>
            <a:r>
              <a:rPr sz="1800" spc="100" dirty="0">
                <a:latin typeface="Arial Narrow"/>
                <a:cs typeface="Arial Narrow"/>
              </a:rPr>
              <a:t>purpose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of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your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meeting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enables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you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consider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which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participants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need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be  </a:t>
            </a:r>
            <a:r>
              <a:rPr sz="1800" spc="90" dirty="0">
                <a:latin typeface="Arial Narrow"/>
                <a:cs typeface="Arial Narrow"/>
              </a:rPr>
              <a:t>there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what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parameters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are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30" dirty="0">
                <a:latin typeface="Arial Narrow"/>
                <a:cs typeface="Arial Narrow"/>
              </a:rPr>
              <a:t>important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achieve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your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purpose.</a:t>
            </a:r>
            <a:endParaRPr sz="1800">
              <a:latin typeface="Arial Narrow"/>
              <a:cs typeface="Arial Narrow"/>
            </a:endParaRPr>
          </a:p>
          <a:p>
            <a:pPr marL="355600" marR="259079" indent="-342900" algn="just">
              <a:lnSpc>
                <a:spcPct val="1104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30" dirty="0">
                <a:latin typeface="Arial Narrow"/>
                <a:cs typeface="Arial Narrow"/>
              </a:rPr>
              <a:t>You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need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create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an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hospitable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space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40" dirty="0">
                <a:latin typeface="Arial Narrow"/>
                <a:cs typeface="Arial Narrow"/>
              </a:rPr>
              <a:t>–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one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20" dirty="0">
                <a:latin typeface="Arial Narrow"/>
                <a:cs typeface="Arial Narrow"/>
              </a:rPr>
              <a:t>that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45" dirty="0">
                <a:latin typeface="Arial Narrow"/>
                <a:cs typeface="Arial Narrow"/>
              </a:rPr>
              <a:t>feels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40" dirty="0">
                <a:latin typeface="Arial Narrow"/>
                <a:cs typeface="Arial Narrow"/>
              </a:rPr>
              <a:t>safe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inviting.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When  </a:t>
            </a:r>
            <a:r>
              <a:rPr sz="1800" spc="105" dirty="0">
                <a:latin typeface="Arial Narrow"/>
                <a:cs typeface="Arial Narrow"/>
              </a:rPr>
              <a:t>people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feel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10" dirty="0">
                <a:latin typeface="Arial Narrow"/>
                <a:cs typeface="Arial Narrow"/>
              </a:rPr>
              <a:t>comfortable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be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themselves,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they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50" dirty="0">
                <a:latin typeface="Arial Narrow"/>
                <a:cs typeface="Arial Narrow"/>
              </a:rPr>
              <a:t>do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their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125" dirty="0">
                <a:latin typeface="Arial Narrow"/>
                <a:cs typeface="Arial Narrow"/>
              </a:rPr>
              <a:t>most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70" dirty="0">
                <a:latin typeface="Arial Narrow"/>
                <a:cs typeface="Arial Narrow"/>
              </a:rPr>
              <a:t>creative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5" dirty="0">
                <a:latin typeface="Arial Narrow"/>
                <a:cs typeface="Arial Narrow"/>
              </a:rPr>
              <a:t>thinking,  </a:t>
            </a:r>
            <a:r>
              <a:rPr sz="1800" spc="75" dirty="0">
                <a:latin typeface="Arial Narrow"/>
                <a:cs typeface="Arial Narrow"/>
              </a:rPr>
              <a:t>speaking </a:t>
            </a:r>
            <a:r>
              <a:rPr sz="1800" spc="114" dirty="0">
                <a:latin typeface="Arial Narrow"/>
                <a:cs typeface="Arial Narrow"/>
              </a:rPr>
              <a:t>and</a:t>
            </a:r>
            <a:r>
              <a:rPr sz="1800" spc="-19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listening.</a:t>
            </a:r>
            <a:endParaRPr sz="18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104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70" dirty="0">
                <a:latin typeface="Arial Narrow"/>
                <a:cs typeface="Arial Narrow"/>
              </a:rPr>
              <a:t>The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question(s)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you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choose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0" dirty="0">
                <a:latin typeface="Arial Narrow"/>
                <a:cs typeface="Arial Narrow"/>
              </a:rPr>
              <a:t>or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20" dirty="0">
                <a:latin typeface="Arial Narrow"/>
                <a:cs typeface="Arial Narrow"/>
              </a:rPr>
              <a:t>that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Participants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discover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during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World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30" dirty="0">
                <a:latin typeface="Arial Narrow"/>
                <a:cs typeface="Arial Narrow"/>
              </a:rPr>
              <a:t>Café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are  </a:t>
            </a:r>
            <a:r>
              <a:rPr sz="1800" spc="85" dirty="0">
                <a:latin typeface="Arial Narrow"/>
                <a:cs typeface="Arial Narrow"/>
              </a:rPr>
              <a:t>critical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45" dirty="0">
                <a:latin typeface="Arial Narrow"/>
                <a:cs typeface="Arial Narrow"/>
              </a:rPr>
              <a:t>to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75" dirty="0">
                <a:latin typeface="Arial Narrow"/>
                <a:cs typeface="Arial Narrow"/>
              </a:rPr>
              <a:t>its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30" dirty="0">
                <a:latin typeface="Arial Narrow"/>
                <a:cs typeface="Arial Narrow"/>
              </a:rPr>
              <a:t>success.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40" dirty="0">
                <a:latin typeface="Arial Narrow"/>
                <a:cs typeface="Arial Narrow"/>
              </a:rPr>
              <a:t>Your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café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0" dirty="0">
                <a:latin typeface="Arial Narrow"/>
                <a:cs typeface="Arial Narrow"/>
              </a:rPr>
              <a:t>may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explore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65" dirty="0">
                <a:latin typeface="Arial Narrow"/>
                <a:cs typeface="Arial Narrow"/>
              </a:rPr>
              <a:t>single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05" dirty="0">
                <a:latin typeface="Arial Narrow"/>
                <a:cs typeface="Arial Narrow"/>
              </a:rPr>
              <a:t>question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110" dirty="0">
                <a:latin typeface="Arial Narrow"/>
                <a:cs typeface="Arial Narrow"/>
              </a:rPr>
              <a:t>or</a:t>
            </a:r>
            <a:r>
              <a:rPr sz="1800" spc="-50" dirty="0">
                <a:latin typeface="Arial Narrow"/>
                <a:cs typeface="Arial Narrow"/>
              </a:rPr>
              <a:t> </a:t>
            </a:r>
            <a:r>
              <a:rPr sz="1800" spc="50" dirty="0">
                <a:latin typeface="Arial Narrow"/>
                <a:cs typeface="Arial Narrow"/>
              </a:rPr>
              <a:t>several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spc="90" dirty="0">
                <a:latin typeface="Arial Narrow"/>
                <a:cs typeface="Arial Narrow"/>
              </a:rPr>
              <a:t>questions  </a:t>
            </a:r>
            <a:r>
              <a:rPr sz="1800" spc="120" dirty="0">
                <a:latin typeface="Arial Narrow"/>
                <a:cs typeface="Arial Narrow"/>
              </a:rPr>
              <a:t>that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14" dirty="0">
                <a:latin typeface="Arial Narrow"/>
                <a:cs typeface="Arial Narrow"/>
              </a:rPr>
              <a:t>support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a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5" dirty="0">
                <a:latin typeface="Arial Narrow"/>
                <a:cs typeface="Arial Narrow"/>
              </a:rPr>
              <a:t>logical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80" dirty="0">
                <a:latin typeface="Arial Narrow"/>
                <a:cs typeface="Arial Narrow"/>
              </a:rPr>
              <a:t>progression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100" dirty="0">
                <a:latin typeface="Arial Narrow"/>
                <a:cs typeface="Arial Narrow"/>
              </a:rPr>
              <a:t>of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60" dirty="0">
                <a:latin typeface="Arial Narrow"/>
                <a:cs typeface="Arial Narrow"/>
              </a:rPr>
              <a:t>discovery.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801" y="286625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Secret</a:t>
            </a:r>
            <a:r>
              <a:rPr spc="-90" dirty="0"/>
              <a:t> </a:t>
            </a:r>
            <a:r>
              <a:rPr dirty="0"/>
              <a:t>Sauce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28091"/>
            <a:ext cx="8048625" cy="273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01445" indent="-342900">
              <a:lnSpc>
                <a:spcPct val="1098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14" dirty="0">
                <a:latin typeface="Arial Narrow"/>
                <a:cs typeface="Arial Narrow"/>
              </a:rPr>
              <a:t>Bounce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possible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questions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off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of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key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people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75" dirty="0">
                <a:latin typeface="Arial Narrow"/>
                <a:cs typeface="Arial Narrow"/>
              </a:rPr>
              <a:t>who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5" dirty="0">
                <a:latin typeface="Arial Narrow"/>
                <a:cs typeface="Arial Narrow"/>
              </a:rPr>
              <a:t>will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be  </a:t>
            </a:r>
            <a:r>
              <a:rPr sz="2200" spc="125" dirty="0">
                <a:latin typeface="Arial Narrow"/>
                <a:cs typeface="Arial Narrow"/>
              </a:rPr>
              <a:t>participating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175" dirty="0">
                <a:latin typeface="Arial Narrow"/>
                <a:cs typeface="Arial Narrow"/>
              </a:rPr>
              <a:t>to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35" dirty="0">
                <a:latin typeface="Arial Narrow"/>
                <a:cs typeface="Arial Narrow"/>
              </a:rPr>
              <a:t>see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90" dirty="0">
                <a:latin typeface="Arial Narrow"/>
                <a:cs typeface="Arial Narrow"/>
              </a:rPr>
              <a:t>if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they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95" dirty="0">
                <a:latin typeface="Arial Narrow"/>
                <a:cs typeface="Arial Narrow"/>
              </a:rPr>
              <a:t>sustain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interest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65" dirty="0">
                <a:latin typeface="Arial Narrow"/>
                <a:cs typeface="Arial Narrow"/>
              </a:rPr>
              <a:t>energy.</a:t>
            </a:r>
            <a:endParaRPr sz="2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93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65" dirty="0">
                <a:latin typeface="Arial Narrow"/>
                <a:cs typeface="Arial Narrow"/>
              </a:rPr>
              <a:t>Always </a:t>
            </a:r>
            <a:r>
              <a:rPr sz="2200" spc="105" dirty="0">
                <a:latin typeface="Arial Narrow"/>
                <a:cs typeface="Arial Narrow"/>
              </a:rPr>
              <a:t>choose </a:t>
            </a:r>
            <a:r>
              <a:rPr sz="2200" spc="75" dirty="0">
                <a:latin typeface="Arial Narrow"/>
                <a:cs typeface="Arial Narrow"/>
              </a:rPr>
              <a:t>a </a:t>
            </a:r>
            <a:r>
              <a:rPr sz="2200" spc="140" dirty="0">
                <a:latin typeface="Arial Narrow"/>
                <a:cs typeface="Arial Narrow"/>
              </a:rPr>
              <a:t>new </a:t>
            </a:r>
            <a:r>
              <a:rPr sz="2200" spc="95" dirty="0">
                <a:latin typeface="Arial Narrow"/>
                <a:cs typeface="Arial Narrow"/>
              </a:rPr>
              <a:t>Table </a:t>
            </a:r>
            <a:r>
              <a:rPr sz="2200" spc="110" dirty="0">
                <a:latin typeface="Arial Narrow"/>
                <a:cs typeface="Arial Narrow"/>
              </a:rPr>
              <a:t>Host </a:t>
            </a:r>
            <a:r>
              <a:rPr sz="2200" spc="130" dirty="0">
                <a:latin typeface="Arial Narrow"/>
                <a:cs typeface="Arial Narrow"/>
              </a:rPr>
              <a:t>at the </a:t>
            </a:r>
            <a:r>
              <a:rPr sz="2200" spc="135" dirty="0">
                <a:latin typeface="Arial Narrow"/>
                <a:cs typeface="Arial Narrow"/>
              </a:rPr>
              <a:t>end </a:t>
            </a:r>
            <a:r>
              <a:rPr sz="2200" spc="125" dirty="0">
                <a:latin typeface="Arial Narrow"/>
                <a:cs typeface="Arial Narrow"/>
              </a:rPr>
              <a:t>of </a:t>
            </a:r>
            <a:r>
              <a:rPr sz="2200" spc="95" dirty="0">
                <a:latin typeface="Arial Narrow"/>
                <a:cs typeface="Arial Narrow"/>
              </a:rPr>
              <a:t>each </a:t>
            </a:r>
            <a:r>
              <a:rPr sz="2200" spc="155" dirty="0">
                <a:latin typeface="Arial Narrow"/>
                <a:cs typeface="Arial Narrow"/>
              </a:rPr>
              <a:t>round </a:t>
            </a:r>
            <a:r>
              <a:rPr sz="2200" spc="55" dirty="0">
                <a:latin typeface="Arial Narrow"/>
                <a:cs typeface="Arial Narrow"/>
              </a:rPr>
              <a:t>- </a:t>
            </a:r>
            <a:r>
              <a:rPr sz="2200" spc="175" dirty="0">
                <a:latin typeface="Arial Narrow"/>
                <a:cs typeface="Arial Narrow"/>
              </a:rPr>
              <a:t>not </a:t>
            </a:r>
            <a:r>
              <a:rPr sz="2200" spc="130" dirty="0">
                <a:latin typeface="Arial Narrow"/>
                <a:cs typeface="Arial Narrow"/>
              </a:rPr>
              <a:t>at  the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beginning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(the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same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person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should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75" dirty="0">
                <a:latin typeface="Arial Narrow"/>
                <a:cs typeface="Arial Narrow"/>
              </a:rPr>
              <a:t>not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be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a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95" dirty="0">
                <a:latin typeface="Arial Narrow"/>
                <a:cs typeface="Arial Narrow"/>
              </a:rPr>
              <a:t>Table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Host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for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50" dirty="0">
                <a:latin typeface="Arial Narrow"/>
                <a:cs typeface="Arial Narrow"/>
              </a:rPr>
              <a:t>more  </a:t>
            </a:r>
            <a:r>
              <a:rPr sz="2200" spc="145" dirty="0">
                <a:latin typeface="Arial Narrow"/>
                <a:cs typeface="Arial Narrow"/>
              </a:rPr>
              <a:t>than </a:t>
            </a:r>
            <a:r>
              <a:rPr sz="2200" spc="130" dirty="0">
                <a:latin typeface="Arial Narrow"/>
                <a:cs typeface="Arial Narrow"/>
              </a:rPr>
              <a:t>one</a:t>
            </a:r>
            <a:r>
              <a:rPr sz="2200" spc="-280" dirty="0">
                <a:latin typeface="Arial Narrow"/>
                <a:cs typeface="Arial Narrow"/>
              </a:rPr>
              <a:t> </a:t>
            </a:r>
            <a:r>
              <a:rPr sz="2200" spc="110" dirty="0">
                <a:latin typeface="Arial Narrow"/>
                <a:cs typeface="Arial Narrow"/>
              </a:rPr>
              <a:t>round).</a:t>
            </a:r>
            <a:endParaRPr sz="2200">
              <a:latin typeface="Arial Narrow"/>
              <a:cs typeface="Arial Narrow"/>
            </a:endParaRPr>
          </a:p>
          <a:p>
            <a:pPr marL="355600" marR="128905" indent="-342900">
              <a:lnSpc>
                <a:spcPct val="1088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80" dirty="0">
                <a:latin typeface="Arial Narrow"/>
                <a:cs typeface="Arial Narrow"/>
              </a:rPr>
              <a:t>There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are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70" dirty="0">
                <a:latin typeface="Arial Narrow"/>
                <a:cs typeface="Arial Narrow"/>
              </a:rPr>
              <a:t>no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facilitators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5" dirty="0">
                <a:latin typeface="Arial Narrow"/>
                <a:cs typeface="Arial Narrow"/>
              </a:rPr>
              <a:t>in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a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World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25" dirty="0">
                <a:latin typeface="Arial Narrow"/>
                <a:cs typeface="Arial Narrow"/>
              </a:rPr>
              <a:t>Café,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25" dirty="0">
                <a:latin typeface="Arial Narrow"/>
                <a:cs typeface="Arial Narrow"/>
              </a:rPr>
              <a:t>only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75" dirty="0">
                <a:latin typeface="Arial Narrow"/>
                <a:cs typeface="Arial Narrow"/>
              </a:rPr>
              <a:t>hosts.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70" dirty="0">
                <a:latin typeface="Arial Narrow"/>
                <a:cs typeface="Arial Narrow"/>
              </a:rPr>
              <a:t>Everyone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at</a:t>
            </a:r>
            <a:r>
              <a:rPr sz="2200" spc="-60" dirty="0">
                <a:latin typeface="Arial Narrow"/>
                <a:cs typeface="Arial Narrow"/>
              </a:rPr>
              <a:t> </a:t>
            </a:r>
            <a:r>
              <a:rPr sz="2200" spc="130" dirty="0">
                <a:latin typeface="Arial Narrow"/>
                <a:cs typeface="Arial Narrow"/>
              </a:rPr>
              <a:t>the  </a:t>
            </a:r>
            <a:r>
              <a:rPr sz="2200" spc="100" dirty="0">
                <a:latin typeface="Arial Narrow"/>
                <a:cs typeface="Arial Narrow"/>
              </a:rPr>
              <a:t>tables</a:t>
            </a:r>
            <a:r>
              <a:rPr sz="2200" spc="-70" dirty="0">
                <a:latin typeface="Arial Narrow"/>
                <a:cs typeface="Arial Narrow"/>
              </a:rPr>
              <a:t> </a:t>
            </a:r>
            <a:r>
              <a:rPr sz="2200" spc="45" dirty="0">
                <a:latin typeface="Arial Narrow"/>
                <a:cs typeface="Arial Narrow"/>
              </a:rPr>
              <a:t>is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0" dirty="0">
                <a:latin typeface="Arial Narrow"/>
                <a:cs typeface="Arial Narrow"/>
              </a:rPr>
              <a:t>responsible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14" dirty="0">
                <a:latin typeface="Arial Narrow"/>
                <a:cs typeface="Arial Narrow"/>
              </a:rPr>
              <a:t>for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20" dirty="0">
                <a:latin typeface="Arial Narrow"/>
                <a:cs typeface="Arial Narrow"/>
              </a:rPr>
              <a:t>hosting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95" dirty="0">
                <a:latin typeface="Arial Narrow"/>
                <a:cs typeface="Arial Narrow"/>
              </a:rPr>
              <a:t>themselves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45" dirty="0">
                <a:latin typeface="Arial Narrow"/>
                <a:cs typeface="Arial Narrow"/>
              </a:rPr>
              <a:t>and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95" dirty="0">
                <a:latin typeface="Arial Narrow"/>
                <a:cs typeface="Arial Narrow"/>
              </a:rPr>
              <a:t>each</a:t>
            </a:r>
            <a:r>
              <a:rPr sz="2200" spc="-65" dirty="0">
                <a:latin typeface="Arial Narrow"/>
                <a:cs typeface="Arial Narrow"/>
              </a:rPr>
              <a:t> </a:t>
            </a:r>
            <a:r>
              <a:rPr sz="2200" spc="105" dirty="0">
                <a:latin typeface="Arial Narrow"/>
                <a:cs typeface="Arial Narrow"/>
              </a:rPr>
              <a:t>other.</a:t>
            </a:r>
            <a:endParaRPr sz="2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09" y="286625"/>
            <a:ext cx="2474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28091"/>
            <a:ext cx="786066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60" dirty="0">
                <a:latin typeface="Arial Narrow"/>
                <a:cs typeface="Arial Narrow"/>
              </a:rPr>
              <a:t>To </a:t>
            </a:r>
            <a:r>
              <a:rPr sz="3200" spc="190" dirty="0">
                <a:latin typeface="Arial Narrow"/>
                <a:cs typeface="Arial Narrow"/>
              </a:rPr>
              <a:t>help </a:t>
            </a:r>
            <a:r>
              <a:rPr sz="3200" spc="175" dirty="0">
                <a:latin typeface="Arial Narrow"/>
                <a:cs typeface="Arial Narrow"/>
              </a:rPr>
              <a:t>your participants </a:t>
            </a:r>
            <a:r>
              <a:rPr sz="3200" spc="125" dirty="0">
                <a:latin typeface="Arial Narrow"/>
                <a:cs typeface="Arial Narrow"/>
              </a:rPr>
              <a:t>have </a:t>
            </a:r>
            <a:r>
              <a:rPr sz="3200" spc="165" dirty="0">
                <a:latin typeface="Arial Narrow"/>
                <a:cs typeface="Arial Narrow"/>
              </a:rPr>
              <a:t>collaborative  </a:t>
            </a:r>
            <a:r>
              <a:rPr sz="3200" spc="150" dirty="0">
                <a:latin typeface="Arial Narrow"/>
                <a:cs typeface="Arial Narrow"/>
              </a:rPr>
              <a:t>dialogue,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20" dirty="0">
                <a:latin typeface="Arial Narrow"/>
                <a:cs typeface="Arial Narrow"/>
              </a:rPr>
              <a:t>engage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30" dirty="0">
                <a:latin typeface="Arial Narrow"/>
                <a:cs typeface="Arial Narrow"/>
              </a:rPr>
              <a:t>actively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235" dirty="0">
                <a:latin typeface="Arial Narrow"/>
                <a:cs typeface="Arial Narrow"/>
              </a:rPr>
              <a:t>with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35" dirty="0">
                <a:latin typeface="Arial Narrow"/>
                <a:cs typeface="Arial Narrow"/>
              </a:rPr>
              <a:t>each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other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10" dirty="0">
                <a:latin typeface="Arial Narrow"/>
                <a:cs typeface="Arial Narrow"/>
              </a:rPr>
              <a:t>and  </a:t>
            </a:r>
            <a:r>
              <a:rPr sz="3200" spc="135" dirty="0">
                <a:latin typeface="Arial Narrow"/>
                <a:cs typeface="Arial Narrow"/>
              </a:rPr>
              <a:t>create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constructive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45" dirty="0">
                <a:latin typeface="Arial Narrow"/>
                <a:cs typeface="Arial Narrow"/>
              </a:rPr>
              <a:t>possibilities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65" dirty="0">
                <a:latin typeface="Arial Narrow"/>
                <a:cs typeface="Arial Narrow"/>
              </a:rPr>
              <a:t>for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action.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2352" y="4806634"/>
            <a:ext cx="1391580" cy="273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4525" y="931069"/>
            <a:ext cx="466030" cy="52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2863" y="291704"/>
            <a:ext cx="467542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2483" y="596504"/>
            <a:ext cx="467542" cy="525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0957" y="1456135"/>
            <a:ext cx="466030" cy="525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937" y="1590675"/>
            <a:ext cx="466030" cy="525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436" y="773083"/>
            <a:ext cx="1271846" cy="980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4513" y="2956322"/>
            <a:ext cx="467542" cy="52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4438" y="2316956"/>
            <a:ext cx="467542" cy="525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3982" y="2621756"/>
            <a:ext cx="466030" cy="52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018" y="3482579"/>
            <a:ext cx="467543" cy="525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3925" y="3617119"/>
            <a:ext cx="467543" cy="525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222" y="2801389"/>
            <a:ext cx="1271846" cy="9767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364" y="3554017"/>
            <a:ext cx="467542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287" y="2914650"/>
            <a:ext cx="466030" cy="525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1318" y="3219450"/>
            <a:ext cx="467543" cy="52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9794" y="4079081"/>
            <a:ext cx="466030" cy="52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2775" y="4213623"/>
            <a:ext cx="466030" cy="52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956" y="3399905"/>
            <a:ext cx="1271846" cy="9767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0137" y="3584973"/>
            <a:ext cx="466029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8475" y="2945606"/>
            <a:ext cx="467543" cy="525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08094" y="3250406"/>
            <a:ext cx="467541" cy="52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35057" y="4110038"/>
            <a:ext cx="467541" cy="52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7964" y="4244579"/>
            <a:ext cx="467542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37711" y="3429000"/>
            <a:ext cx="1271846" cy="980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3825" y="1446610"/>
            <a:ext cx="467543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43750" y="807244"/>
            <a:ext cx="467543" cy="525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03292" y="1112044"/>
            <a:ext cx="466029" cy="525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0332" y="1971675"/>
            <a:ext cx="467541" cy="52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3239" y="2106217"/>
            <a:ext cx="467542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32814" y="1288472"/>
            <a:ext cx="1267690" cy="9809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24313" y="801293"/>
            <a:ext cx="467542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94238" y="160735"/>
            <a:ext cx="467542" cy="52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3782" y="465535"/>
            <a:ext cx="466030" cy="526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0818" y="1326356"/>
            <a:ext cx="467543" cy="52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03725" y="1460898"/>
            <a:ext cx="467543" cy="52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0559" y="644237"/>
            <a:ext cx="1271846" cy="9809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3993" y="2824162"/>
            <a:ext cx="1194858" cy="8870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8468" y="667942"/>
            <a:ext cx="1190182" cy="889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77060" y="1313261"/>
            <a:ext cx="1179512" cy="8882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3192" y="3419476"/>
            <a:ext cx="1192921" cy="8893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83375" y="3451622"/>
            <a:ext cx="1179512" cy="8882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7762" y="797718"/>
            <a:ext cx="1179512" cy="8870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6841" y="4512058"/>
            <a:ext cx="916940" cy="0"/>
          </a:xfrm>
          <a:custGeom>
            <a:avLst/>
            <a:gdLst/>
            <a:ahLst/>
            <a:cxnLst/>
            <a:rect l="l" t="t" r="r" b="b"/>
            <a:pathLst>
              <a:path w="916940">
                <a:moveTo>
                  <a:pt x="0" y="0"/>
                </a:moveTo>
                <a:lnTo>
                  <a:pt x="916487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560" y="674588"/>
            <a:ext cx="3465195" cy="0"/>
          </a:xfrm>
          <a:custGeom>
            <a:avLst/>
            <a:gdLst/>
            <a:ahLst/>
            <a:cxnLst/>
            <a:rect l="l" t="t" r="r" b="b"/>
            <a:pathLst>
              <a:path w="3465195">
                <a:moveTo>
                  <a:pt x="0" y="0"/>
                </a:moveTo>
                <a:lnTo>
                  <a:pt x="3464682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560" y="1236169"/>
            <a:ext cx="3465195" cy="0"/>
          </a:xfrm>
          <a:custGeom>
            <a:avLst/>
            <a:gdLst/>
            <a:ahLst/>
            <a:cxnLst/>
            <a:rect l="l" t="t" r="r" b="b"/>
            <a:pathLst>
              <a:path w="3465195">
                <a:moveTo>
                  <a:pt x="0" y="0"/>
                </a:moveTo>
                <a:lnTo>
                  <a:pt x="3464682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3560" y="674588"/>
            <a:ext cx="0" cy="3319145"/>
          </a:xfrm>
          <a:custGeom>
            <a:avLst/>
            <a:gdLst/>
            <a:ahLst/>
            <a:cxnLst/>
            <a:rect l="l" t="t" r="r" b="b"/>
            <a:pathLst>
              <a:path h="3319145">
                <a:moveTo>
                  <a:pt x="0" y="3319087"/>
                </a:moveTo>
                <a:lnTo>
                  <a:pt x="0" y="0"/>
                </a:lnTo>
              </a:path>
            </a:pathLst>
          </a:custGeom>
          <a:ln w="3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4648" y="674588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1119562"/>
                </a:moveTo>
                <a:lnTo>
                  <a:pt x="0" y="0"/>
                </a:lnTo>
              </a:path>
            </a:pathLst>
          </a:custGeom>
          <a:ln w="3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3560" y="1790550"/>
            <a:ext cx="3465195" cy="0"/>
          </a:xfrm>
          <a:custGeom>
            <a:avLst/>
            <a:gdLst/>
            <a:ahLst/>
            <a:cxnLst/>
            <a:rect l="l" t="t" r="r" b="b"/>
            <a:pathLst>
              <a:path w="3465195">
                <a:moveTo>
                  <a:pt x="0" y="0"/>
                </a:moveTo>
                <a:lnTo>
                  <a:pt x="3464682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3560" y="2330531"/>
            <a:ext cx="3468370" cy="0"/>
          </a:xfrm>
          <a:custGeom>
            <a:avLst/>
            <a:gdLst/>
            <a:ahLst/>
            <a:cxnLst/>
            <a:rect l="l" t="t" r="r" b="b"/>
            <a:pathLst>
              <a:path w="3468370">
                <a:moveTo>
                  <a:pt x="0" y="0"/>
                </a:moveTo>
                <a:lnTo>
                  <a:pt x="3468275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4648" y="1790550"/>
            <a:ext cx="0" cy="2203450"/>
          </a:xfrm>
          <a:custGeom>
            <a:avLst/>
            <a:gdLst/>
            <a:ahLst/>
            <a:cxnLst/>
            <a:rect l="l" t="t" r="r" b="b"/>
            <a:pathLst>
              <a:path h="2203450">
                <a:moveTo>
                  <a:pt x="0" y="2203125"/>
                </a:moveTo>
                <a:lnTo>
                  <a:pt x="0" y="0"/>
                </a:lnTo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3560" y="2877714"/>
            <a:ext cx="3468370" cy="0"/>
          </a:xfrm>
          <a:custGeom>
            <a:avLst/>
            <a:gdLst/>
            <a:ahLst/>
            <a:cxnLst/>
            <a:rect l="l" t="t" r="r" b="b"/>
            <a:pathLst>
              <a:path w="3468370">
                <a:moveTo>
                  <a:pt x="0" y="0"/>
                </a:moveTo>
                <a:lnTo>
                  <a:pt x="3468275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560" y="3435695"/>
            <a:ext cx="3468370" cy="0"/>
          </a:xfrm>
          <a:custGeom>
            <a:avLst/>
            <a:gdLst/>
            <a:ahLst/>
            <a:cxnLst/>
            <a:rect l="l" t="t" r="r" b="b"/>
            <a:pathLst>
              <a:path w="3468370">
                <a:moveTo>
                  <a:pt x="0" y="0"/>
                </a:moveTo>
                <a:lnTo>
                  <a:pt x="3468275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3560" y="3990075"/>
            <a:ext cx="3468370" cy="0"/>
          </a:xfrm>
          <a:custGeom>
            <a:avLst/>
            <a:gdLst/>
            <a:ahLst/>
            <a:cxnLst/>
            <a:rect l="l" t="t" r="r" b="b"/>
            <a:pathLst>
              <a:path w="3468370">
                <a:moveTo>
                  <a:pt x="0" y="0"/>
                </a:moveTo>
                <a:lnTo>
                  <a:pt x="3468275" y="0"/>
                </a:lnTo>
              </a:path>
            </a:pathLst>
          </a:custGeom>
          <a:ln w="3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4648" y="3990075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503984"/>
                </a:moveTo>
                <a:lnTo>
                  <a:pt x="0" y="0"/>
                </a:lnTo>
              </a:path>
            </a:pathLst>
          </a:custGeom>
          <a:ln w="3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3930" y="825157"/>
            <a:ext cx="7366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0C0C"/>
                </a:solidFill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1823" y="1429936"/>
            <a:ext cx="7747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50" spc="30" dirty="0">
                <a:solidFill>
                  <a:srgbClr val="FF0C0C"/>
                </a:solidFill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9819" y="2011466"/>
            <a:ext cx="774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30" dirty="0">
                <a:solidFill>
                  <a:srgbClr val="FF0C0C"/>
                </a:solidFill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9470" y="2576647"/>
            <a:ext cx="774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30" dirty="0">
                <a:solidFill>
                  <a:srgbClr val="FF0C0C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145" y="3139053"/>
            <a:ext cx="793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FF0C0C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7439" y="3739408"/>
            <a:ext cx="7937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45" dirty="0">
                <a:solidFill>
                  <a:srgbClr val="FF0C0C"/>
                </a:solidFill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3449" y="4210992"/>
            <a:ext cx="9207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45" dirty="0">
                <a:solidFill>
                  <a:srgbClr val="FF0C0C"/>
                </a:solidFill>
                <a:latin typeface="Arial"/>
                <a:cs typeface="Arial"/>
              </a:rPr>
              <a:t>7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5263" y="675912"/>
            <a:ext cx="3397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50" dirty="0">
                <a:solidFill>
                  <a:srgbClr val="030303"/>
                </a:solidFill>
                <a:latin typeface="Arial"/>
                <a:cs typeface="Arial"/>
              </a:rPr>
              <a:t>No</a:t>
            </a:r>
            <a:r>
              <a:rPr sz="850" spc="95" dirty="0">
                <a:solidFill>
                  <a:srgbClr val="030303"/>
                </a:solidFill>
                <a:latin typeface="Arial"/>
                <a:cs typeface="Arial"/>
              </a:rPr>
              <a:t>t</a:t>
            </a:r>
            <a:r>
              <a:rPr sz="850" spc="5" dirty="0">
                <a:solidFill>
                  <a:srgbClr val="030303"/>
                </a:solidFill>
                <a:latin typeface="Arial"/>
                <a:cs typeface="Arial"/>
              </a:rPr>
              <a:t>e</a:t>
            </a:r>
            <a:r>
              <a:rPr sz="850" spc="2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002" y="286625"/>
            <a:ext cx="5615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 Would You Use</a:t>
            </a:r>
            <a:r>
              <a:rPr spc="-100" dirty="0"/>
              <a:t> </a:t>
            </a:r>
            <a:r>
              <a:rPr dirty="0"/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33171"/>
            <a:ext cx="796544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320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120" dirty="0">
                <a:latin typeface="Arial Narrow"/>
                <a:cs typeface="Arial Narrow"/>
              </a:rPr>
              <a:t>The </a:t>
            </a:r>
            <a:r>
              <a:rPr sz="3000" spc="155" dirty="0">
                <a:latin typeface="Arial Narrow"/>
                <a:cs typeface="Arial Narrow"/>
              </a:rPr>
              <a:t>World </a:t>
            </a:r>
            <a:r>
              <a:rPr sz="3000" spc="50" dirty="0">
                <a:latin typeface="Arial Narrow"/>
                <a:cs typeface="Arial Narrow"/>
              </a:rPr>
              <a:t>Café </a:t>
            </a:r>
            <a:r>
              <a:rPr sz="3000" spc="60" dirty="0">
                <a:latin typeface="Arial Narrow"/>
                <a:cs typeface="Arial Narrow"/>
              </a:rPr>
              <a:t>is </a:t>
            </a:r>
            <a:r>
              <a:rPr sz="3000" spc="100" dirty="0">
                <a:latin typeface="Arial Narrow"/>
                <a:cs typeface="Arial Narrow"/>
              </a:rPr>
              <a:t>a </a:t>
            </a:r>
            <a:r>
              <a:rPr sz="3000" spc="120" dirty="0">
                <a:latin typeface="Arial Narrow"/>
                <a:cs typeface="Arial Narrow"/>
              </a:rPr>
              <a:t>discovery </a:t>
            </a:r>
            <a:r>
              <a:rPr sz="3000" spc="220" dirty="0">
                <a:latin typeface="Arial Narrow"/>
                <a:cs typeface="Arial Narrow"/>
              </a:rPr>
              <a:t>tool </a:t>
            </a:r>
            <a:r>
              <a:rPr sz="3000" spc="204" dirty="0">
                <a:latin typeface="Arial Narrow"/>
                <a:cs typeface="Arial Narrow"/>
              </a:rPr>
              <a:t>that </a:t>
            </a:r>
            <a:r>
              <a:rPr sz="3000" spc="140" dirty="0">
                <a:latin typeface="Arial Narrow"/>
                <a:cs typeface="Arial Narrow"/>
              </a:rPr>
              <a:t>helps </a:t>
            </a:r>
            <a:r>
              <a:rPr sz="3000" spc="100" dirty="0">
                <a:latin typeface="Arial Narrow"/>
                <a:cs typeface="Arial Narrow"/>
              </a:rPr>
              <a:t>a  </a:t>
            </a:r>
            <a:r>
              <a:rPr sz="3000" spc="114" dirty="0">
                <a:latin typeface="Arial Narrow"/>
                <a:cs typeface="Arial Narrow"/>
              </a:rPr>
              <a:t>large </a:t>
            </a:r>
            <a:r>
              <a:rPr sz="3000" spc="185" dirty="0">
                <a:latin typeface="Arial Narrow"/>
                <a:cs typeface="Arial Narrow"/>
              </a:rPr>
              <a:t>group </a:t>
            </a:r>
            <a:r>
              <a:rPr sz="3000" spc="175" dirty="0">
                <a:latin typeface="Arial Narrow"/>
                <a:cs typeface="Arial Narrow"/>
              </a:rPr>
              <a:t>understand </a:t>
            </a:r>
            <a:r>
              <a:rPr sz="3000" spc="100" dirty="0">
                <a:latin typeface="Arial Narrow"/>
                <a:cs typeface="Arial Narrow"/>
              </a:rPr>
              <a:t>a </a:t>
            </a:r>
            <a:r>
              <a:rPr sz="3000" spc="105" dirty="0">
                <a:latin typeface="Arial Narrow"/>
                <a:cs typeface="Arial Narrow"/>
              </a:rPr>
              <a:t>set </a:t>
            </a:r>
            <a:r>
              <a:rPr sz="3000" spc="170" dirty="0">
                <a:latin typeface="Arial Narrow"/>
                <a:cs typeface="Arial Narrow"/>
              </a:rPr>
              <a:t>of </a:t>
            </a:r>
            <a:r>
              <a:rPr sz="3000" spc="65" dirty="0">
                <a:latin typeface="Arial Narrow"/>
                <a:cs typeface="Arial Narrow"/>
              </a:rPr>
              <a:t>issues </a:t>
            </a:r>
            <a:r>
              <a:rPr sz="3000" spc="175" dirty="0">
                <a:latin typeface="Arial Narrow"/>
                <a:cs typeface="Arial Narrow"/>
              </a:rPr>
              <a:t>at </a:t>
            </a:r>
            <a:r>
              <a:rPr sz="3000" spc="160" dirty="0">
                <a:latin typeface="Arial Narrow"/>
                <a:cs typeface="Arial Narrow"/>
              </a:rPr>
              <a:t>their  </a:t>
            </a:r>
            <a:r>
              <a:rPr sz="3000" spc="245" dirty="0">
                <a:latin typeface="Arial Narrow"/>
                <a:cs typeface="Arial Narrow"/>
              </a:rPr>
              <a:t>own </a:t>
            </a:r>
            <a:r>
              <a:rPr sz="3000" spc="105" dirty="0">
                <a:latin typeface="Arial Narrow"/>
                <a:cs typeface="Arial Narrow"/>
              </a:rPr>
              <a:t>pace. </a:t>
            </a:r>
            <a:r>
              <a:rPr sz="3000" spc="95" dirty="0">
                <a:latin typeface="Arial Narrow"/>
                <a:cs typeface="Arial Narrow"/>
              </a:rPr>
              <a:t>It’s </a:t>
            </a:r>
            <a:r>
              <a:rPr sz="3000" spc="130" dirty="0">
                <a:latin typeface="Arial Narrow"/>
                <a:cs typeface="Arial Narrow"/>
              </a:rPr>
              <a:t>great </a:t>
            </a:r>
            <a:r>
              <a:rPr sz="3000" spc="155" dirty="0">
                <a:latin typeface="Arial Narrow"/>
                <a:cs typeface="Arial Narrow"/>
              </a:rPr>
              <a:t>for </a:t>
            </a:r>
            <a:r>
              <a:rPr sz="3000" spc="165" dirty="0">
                <a:latin typeface="Arial Narrow"/>
                <a:cs typeface="Arial Narrow"/>
              </a:rPr>
              <a:t>helping </a:t>
            </a:r>
            <a:r>
              <a:rPr sz="3000" spc="180" dirty="0">
                <a:latin typeface="Arial Narrow"/>
                <a:cs typeface="Arial Narrow"/>
              </a:rPr>
              <a:t>people </a:t>
            </a:r>
            <a:r>
              <a:rPr sz="3000" spc="130" dirty="0">
                <a:latin typeface="Arial Narrow"/>
                <a:cs typeface="Arial Narrow"/>
              </a:rPr>
              <a:t>reach </a:t>
            </a:r>
            <a:r>
              <a:rPr sz="3000" spc="100" dirty="0">
                <a:latin typeface="Arial Narrow"/>
                <a:cs typeface="Arial Narrow"/>
              </a:rPr>
              <a:t>a  </a:t>
            </a:r>
            <a:r>
              <a:rPr sz="3000" spc="130" dirty="0">
                <a:latin typeface="Arial Narrow"/>
                <a:cs typeface="Arial Narrow"/>
              </a:rPr>
              <a:t>state</a:t>
            </a:r>
            <a:r>
              <a:rPr sz="3000" spc="-100" dirty="0">
                <a:latin typeface="Arial Narrow"/>
                <a:cs typeface="Arial Narrow"/>
              </a:rPr>
              <a:t> </a:t>
            </a:r>
            <a:r>
              <a:rPr sz="3000" spc="170" dirty="0">
                <a:latin typeface="Arial Narrow"/>
                <a:cs typeface="Arial Narrow"/>
              </a:rPr>
              <a:t>of</a:t>
            </a:r>
            <a:r>
              <a:rPr sz="3000" spc="-95" dirty="0">
                <a:latin typeface="Arial Narrow"/>
                <a:cs typeface="Arial Narrow"/>
              </a:rPr>
              <a:t> </a:t>
            </a:r>
            <a:r>
              <a:rPr sz="3000" spc="265" dirty="0">
                <a:latin typeface="Arial Narrow"/>
                <a:cs typeface="Arial Narrow"/>
              </a:rPr>
              <a:t>common</a:t>
            </a:r>
            <a:r>
              <a:rPr sz="3000" spc="-95" dirty="0">
                <a:latin typeface="Arial Narrow"/>
                <a:cs typeface="Arial Narrow"/>
              </a:rPr>
              <a:t> </a:t>
            </a:r>
            <a:r>
              <a:rPr sz="3000" spc="170" dirty="0">
                <a:latin typeface="Arial Narrow"/>
                <a:cs typeface="Arial Narrow"/>
              </a:rPr>
              <a:t>understanding</a:t>
            </a:r>
            <a:r>
              <a:rPr sz="3000" spc="-95" dirty="0">
                <a:latin typeface="Arial Narrow"/>
                <a:cs typeface="Arial Narrow"/>
              </a:rPr>
              <a:t> </a:t>
            </a:r>
            <a:r>
              <a:rPr sz="3000" spc="195" dirty="0">
                <a:latin typeface="Arial Narrow"/>
                <a:cs typeface="Arial Narrow"/>
              </a:rPr>
              <a:t>and</a:t>
            </a:r>
            <a:r>
              <a:rPr sz="3000" spc="-95" dirty="0">
                <a:latin typeface="Arial Narrow"/>
                <a:cs typeface="Arial Narrow"/>
              </a:rPr>
              <a:t> </a:t>
            </a:r>
            <a:r>
              <a:rPr sz="3000" spc="165" dirty="0">
                <a:latin typeface="Arial Narrow"/>
                <a:cs typeface="Arial Narrow"/>
              </a:rPr>
              <a:t>alignment.</a:t>
            </a:r>
            <a:endParaRPr sz="3000">
              <a:latin typeface="Arial Narrow"/>
              <a:cs typeface="Arial Narrow"/>
            </a:endParaRPr>
          </a:p>
          <a:p>
            <a:pPr marL="355600" marR="5080" indent="-342900" algn="just">
              <a:lnSpc>
                <a:spcPct val="997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95" dirty="0">
                <a:latin typeface="Arial Narrow"/>
                <a:cs typeface="Arial Narrow"/>
              </a:rPr>
              <a:t>It’s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235" dirty="0">
                <a:latin typeface="Arial Narrow"/>
                <a:cs typeface="Arial Narrow"/>
              </a:rPr>
              <a:t>not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00" dirty="0">
                <a:latin typeface="Arial Narrow"/>
                <a:cs typeface="Arial Narrow"/>
              </a:rPr>
              <a:t>a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215" dirty="0">
                <a:latin typeface="Arial Narrow"/>
                <a:cs typeface="Arial Narrow"/>
              </a:rPr>
              <a:t>problem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30" dirty="0">
                <a:latin typeface="Arial Narrow"/>
                <a:cs typeface="Arial Narrow"/>
              </a:rPr>
              <a:t>solving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220" dirty="0">
                <a:latin typeface="Arial Narrow"/>
                <a:cs typeface="Arial Narrow"/>
              </a:rPr>
              <a:t>tool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10" dirty="0">
                <a:latin typeface="Arial Narrow"/>
                <a:cs typeface="Arial Narrow"/>
              </a:rPr>
              <a:t>so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45" dirty="0">
                <a:latin typeface="Arial Narrow"/>
                <a:cs typeface="Arial Narrow"/>
              </a:rPr>
              <a:t>keep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65" dirty="0">
                <a:latin typeface="Arial Narrow"/>
                <a:cs typeface="Arial Narrow"/>
              </a:rPr>
              <a:t>your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185" dirty="0">
                <a:latin typeface="Arial Narrow"/>
                <a:cs typeface="Arial Narrow"/>
              </a:rPr>
              <a:t>group  </a:t>
            </a:r>
            <a:r>
              <a:rPr sz="3000" spc="140" dirty="0">
                <a:latin typeface="Arial Narrow"/>
                <a:cs typeface="Arial Narrow"/>
              </a:rPr>
              <a:t>away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215" dirty="0">
                <a:latin typeface="Arial Narrow"/>
                <a:cs typeface="Arial Narrow"/>
              </a:rPr>
              <a:t>from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40" dirty="0">
                <a:latin typeface="Arial Narrow"/>
                <a:cs typeface="Arial Narrow"/>
              </a:rPr>
              <a:t>creating</a:t>
            </a:r>
            <a:r>
              <a:rPr sz="3000" spc="-80" dirty="0">
                <a:latin typeface="Arial Narrow"/>
                <a:cs typeface="Arial Narrow"/>
              </a:rPr>
              <a:t> </a:t>
            </a:r>
            <a:r>
              <a:rPr sz="3000" spc="160" dirty="0">
                <a:latin typeface="Arial Narrow"/>
                <a:cs typeface="Arial Narrow"/>
              </a:rPr>
              <a:t>solutions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40" dirty="0">
                <a:latin typeface="Arial Narrow"/>
                <a:cs typeface="Arial Narrow"/>
              </a:rPr>
              <a:t>as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229" dirty="0">
                <a:latin typeface="Arial Narrow"/>
                <a:cs typeface="Arial Narrow"/>
              </a:rPr>
              <a:t>much</a:t>
            </a:r>
            <a:r>
              <a:rPr sz="3000" spc="-80" dirty="0">
                <a:latin typeface="Arial Narrow"/>
                <a:cs typeface="Arial Narrow"/>
              </a:rPr>
              <a:t> </a:t>
            </a:r>
            <a:r>
              <a:rPr sz="3000" spc="40" dirty="0">
                <a:latin typeface="Arial Narrow"/>
                <a:cs typeface="Arial Narrow"/>
              </a:rPr>
              <a:t>as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135" dirty="0">
                <a:latin typeface="Arial Narrow"/>
                <a:cs typeface="Arial Narrow"/>
              </a:rPr>
              <a:t>possible  (however</a:t>
            </a:r>
            <a:r>
              <a:rPr sz="3000" spc="-90" dirty="0">
                <a:latin typeface="Arial Narrow"/>
                <a:cs typeface="Arial Narrow"/>
              </a:rPr>
              <a:t> </a:t>
            </a:r>
            <a:r>
              <a:rPr sz="3000" spc="210" dirty="0">
                <a:latin typeface="Arial Narrow"/>
                <a:cs typeface="Arial Narrow"/>
              </a:rPr>
              <a:t>tempting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204" dirty="0">
                <a:latin typeface="Arial Narrow"/>
                <a:cs typeface="Arial Narrow"/>
              </a:rPr>
              <a:t>that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215" dirty="0">
                <a:latin typeface="Arial Narrow"/>
                <a:cs typeface="Arial Narrow"/>
              </a:rPr>
              <a:t>might</a:t>
            </a:r>
            <a:r>
              <a:rPr sz="3000" spc="-85" dirty="0">
                <a:latin typeface="Arial Narrow"/>
                <a:cs typeface="Arial Narrow"/>
              </a:rPr>
              <a:t> </a:t>
            </a:r>
            <a:r>
              <a:rPr sz="3000" spc="80" dirty="0">
                <a:latin typeface="Arial Narrow"/>
                <a:cs typeface="Arial Narrow"/>
              </a:rPr>
              <a:t>be).</a:t>
            </a:r>
            <a:endParaRPr sz="3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77" y="317105"/>
            <a:ext cx="7450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Design principle 1 – Set the</a:t>
            </a:r>
            <a:r>
              <a:rPr sz="4000" spc="-100" dirty="0"/>
              <a:t> </a:t>
            </a:r>
            <a:r>
              <a:rPr sz="4000" dirty="0"/>
              <a:t>context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220406"/>
            <a:ext cx="8007984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00" dirty="0">
                <a:latin typeface="Arial Narrow"/>
                <a:cs typeface="Arial Narrow"/>
              </a:rPr>
              <a:t>Focus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245" dirty="0">
                <a:latin typeface="Arial Narrow"/>
                <a:cs typeface="Arial Narrow"/>
              </a:rPr>
              <a:t>on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the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35" dirty="0">
                <a:latin typeface="Arial Narrow"/>
                <a:cs typeface="Arial Narrow"/>
              </a:rPr>
              <a:t>reason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85" dirty="0">
                <a:latin typeface="Arial Narrow"/>
                <a:cs typeface="Arial Narrow"/>
              </a:rPr>
              <a:t>you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are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75" dirty="0">
                <a:latin typeface="Arial Narrow"/>
                <a:cs typeface="Arial Narrow"/>
              </a:rPr>
              <a:t>bringing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30" dirty="0">
                <a:latin typeface="Arial Narrow"/>
                <a:cs typeface="Arial Narrow"/>
              </a:rPr>
              <a:t>everyone  </a:t>
            </a:r>
            <a:r>
              <a:rPr sz="3200" spc="155" dirty="0">
                <a:latin typeface="Arial Narrow"/>
                <a:cs typeface="Arial Narrow"/>
              </a:rPr>
              <a:t>together.</a:t>
            </a:r>
            <a:endParaRPr sz="3200">
              <a:latin typeface="Arial Narrow"/>
              <a:cs typeface="Arial Narrow"/>
            </a:endParaRPr>
          </a:p>
          <a:p>
            <a:pPr marL="355600" marR="779780" indent="-342900">
              <a:lnSpc>
                <a:spcPts val="425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Source Sans Pro Black"/>
                <a:cs typeface="Source Sans Pro Black"/>
              </a:rPr>
              <a:t>Question: </a:t>
            </a:r>
            <a:r>
              <a:rPr sz="2400" b="1" dirty="0">
                <a:latin typeface="Source Sans Pro Black"/>
                <a:cs typeface="Source Sans Pro Black"/>
              </a:rPr>
              <a:t>What would you like your cafe to</a:t>
            </a:r>
            <a:r>
              <a:rPr sz="2400" b="1" spc="-100" dirty="0">
                <a:latin typeface="Source Sans Pro Black"/>
                <a:cs typeface="Source Sans Pro Black"/>
              </a:rPr>
              <a:t> </a:t>
            </a:r>
            <a:r>
              <a:rPr sz="2400" b="1" dirty="0">
                <a:latin typeface="Source Sans Pro Black"/>
                <a:cs typeface="Source Sans Pro Black"/>
              </a:rPr>
              <a:t>be,  reason for making the</a:t>
            </a:r>
            <a:r>
              <a:rPr sz="2400" b="1" spc="-10" dirty="0">
                <a:latin typeface="Source Sans Pro Black"/>
                <a:cs typeface="Source Sans Pro Black"/>
              </a:rPr>
              <a:t> </a:t>
            </a:r>
            <a:r>
              <a:rPr sz="2400" b="1" dirty="0">
                <a:latin typeface="Source Sans Pro Black"/>
                <a:cs typeface="Source Sans Pro Black"/>
              </a:rPr>
              <a:t>cafe?</a:t>
            </a:r>
            <a:endParaRPr sz="2400">
              <a:latin typeface="Source Sans Pro Black"/>
              <a:cs typeface="Source Sans Pr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951" y="378064"/>
            <a:ext cx="7479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 principle 2 – Create hospitable</a:t>
            </a:r>
            <a:r>
              <a:rPr sz="3200" spc="-100" dirty="0"/>
              <a:t> </a:t>
            </a:r>
            <a:r>
              <a:rPr sz="3200" dirty="0"/>
              <a:t>space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20813"/>
            <a:ext cx="7904480" cy="176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40" dirty="0">
                <a:latin typeface="Arial Narrow"/>
                <a:cs typeface="Arial Narrow"/>
              </a:rPr>
              <a:t>You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185" dirty="0">
                <a:latin typeface="Arial Narrow"/>
                <a:cs typeface="Arial Narrow"/>
              </a:rPr>
              <a:t>know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90" dirty="0">
                <a:latin typeface="Arial Narrow"/>
                <a:cs typeface="Arial Narrow"/>
              </a:rPr>
              <a:t>yourself,</a:t>
            </a:r>
            <a:r>
              <a:rPr sz="2500" spc="-70" dirty="0">
                <a:latin typeface="Arial Narrow"/>
                <a:cs typeface="Arial Narrow"/>
              </a:rPr>
              <a:t> </a:t>
            </a:r>
            <a:r>
              <a:rPr sz="2500" spc="165" dirty="0">
                <a:latin typeface="Arial Narrow"/>
                <a:cs typeface="Arial Narrow"/>
              </a:rPr>
              <a:t>when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145" dirty="0">
                <a:latin typeface="Arial Narrow"/>
                <a:cs typeface="Arial Narrow"/>
              </a:rPr>
              <a:t>you</a:t>
            </a:r>
            <a:r>
              <a:rPr sz="2500" spc="-70" dirty="0">
                <a:latin typeface="Arial Narrow"/>
                <a:cs typeface="Arial Narrow"/>
              </a:rPr>
              <a:t> </a:t>
            </a:r>
            <a:r>
              <a:rPr sz="2500" spc="85" dirty="0">
                <a:latin typeface="Arial Narrow"/>
                <a:cs typeface="Arial Narrow"/>
              </a:rPr>
              <a:t>feel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140" dirty="0">
                <a:latin typeface="Arial Narrow"/>
                <a:cs typeface="Arial Narrow"/>
              </a:rPr>
              <a:t>comfortable,</a:t>
            </a:r>
            <a:r>
              <a:rPr sz="2500" spc="-70" dirty="0">
                <a:latin typeface="Arial Narrow"/>
                <a:cs typeface="Arial Narrow"/>
              </a:rPr>
              <a:t> </a:t>
            </a:r>
            <a:r>
              <a:rPr sz="2500" spc="145" dirty="0">
                <a:latin typeface="Arial Narrow"/>
                <a:cs typeface="Arial Narrow"/>
              </a:rPr>
              <a:t>you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204" dirty="0">
                <a:latin typeface="Arial Narrow"/>
                <a:cs typeface="Arial Narrow"/>
              </a:rPr>
              <a:t>do</a:t>
            </a:r>
            <a:r>
              <a:rPr sz="2500" spc="-70" dirty="0">
                <a:latin typeface="Arial Narrow"/>
                <a:cs typeface="Arial Narrow"/>
              </a:rPr>
              <a:t> </a:t>
            </a:r>
            <a:r>
              <a:rPr sz="2500" spc="135" dirty="0">
                <a:latin typeface="Arial Narrow"/>
                <a:cs typeface="Arial Narrow"/>
              </a:rPr>
              <a:t>your  </a:t>
            </a:r>
            <a:r>
              <a:rPr sz="2500" spc="114" dirty="0">
                <a:latin typeface="Arial Narrow"/>
                <a:cs typeface="Arial Narrow"/>
              </a:rPr>
              <a:t>best</a:t>
            </a:r>
            <a:r>
              <a:rPr sz="2500" spc="-80" dirty="0">
                <a:latin typeface="Arial Narrow"/>
                <a:cs typeface="Arial Narrow"/>
              </a:rPr>
              <a:t> </a:t>
            </a:r>
            <a:r>
              <a:rPr sz="2500" spc="100" dirty="0">
                <a:latin typeface="Arial Narrow"/>
                <a:cs typeface="Arial Narrow"/>
              </a:rPr>
              <a:t>creative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130" dirty="0">
                <a:latin typeface="Arial Narrow"/>
                <a:cs typeface="Arial Narrow"/>
              </a:rPr>
              <a:t>thinking,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95" dirty="0">
                <a:latin typeface="Arial Narrow"/>
                <a:cs typeface="Arial Narrow"/>
              </a:rPr>
              <a:t>speaking,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165" dirty="0">
                <a:latin typeface="Arial Narrow"/>
                <a:cs typeface="Arial Narrow"/>
              </a:rPr>
              <a:t>and</a:t>
            </a:r>
            <a:r>
              <a:rPr sz="2500" spc="-75" dirty="0">
                <a:latin typeface="Arial Narrow"/>
                <a:cs typeface="Arial Narrow"/>
              </a:rPr>
              <a:t> </a:t>
            </a:r>
            <a:r>
              <a:rPr sz="2500" spc="105" dirty="0">
                <a:latin typeface="Arial Narrow"/>
                <a:cs typeface="Arial Narrow"/>
              </a:rPr>
              <a:t>listening.</a:t>
            </a:r>
            <a:endParaRPr sz="2500">
              <a:latin typeface="Arial Narrow"/>
              <a:cs typeface="Arial Narrow"/>
            </a:endParaRPr>
          </a:p>
          <a:p>
            <a:pPr marL="355600" marR="521970" indent="-342900">
              <a:lnSpc>
                <a:spcPct val="1092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dirty="0">
                <a:latin typeface="Source Sans Pro Black"/>
                <a:cs typeface="Source Sans Pro Black"/>
              </a:rPr>
              <a:t>Question: How would you make the cafe</a:t>
            </a:r>
            <a:r>
              <a:rPr sz="2500" b="1" spc="-90" dirty="0">
                <a:latin typeface="Source Sans Pro Black"/>
                <a:cs typeface="Source Sans Pro Black"/>
              </a:rPr>
              <a:t> </a:t>
            </a:r>
            <a:r>
              <a:rPr sz="2500" b="1" dirty="0">
                <a:latin typeface="Source Sans Pro Black"/>
                <a:cs typeface="Source Sans Pro Black"/>
              </a:rPr>
              <a:t>safe</a:t>
            </a:r>
            <a:r>
              <a:rPr sz="2500" b="1" spc="-10" dirty="0">
                <a:latin typeface="Source Sans Pro Black"/>
                <a:cs typeface="Source Sans Pro Black"/>
              </a:rPr>
              <a:t> </a:t>
            </a:r>
            <a:r>
              <a:rPr sz="2500" b="1" dirty="0">
                <a:latin typeface="Source Sans Pro Black"/>
                <a:cs typeface="Source Sans Pro Black"/>
              </a:rPr>
              <a:t>and  inviting for the general public and for</a:t>
            </a:r>
            <a:r>
              <a:rPr sz="2500" b="1" spc="-65" dirty="0">
                <a:latin typeface="Source Sans Pro Black"/>
                <a:cs typeface="Source Sans Pro Black"/>
              </a:rPr>
              <a:t> </a:t>
            </a:r>
            <a:r>
              <a:rPr sz="2500" b="1" dirty="0">
                <a:latin typeface="Source Sans Pro Black"/>
                <a:cs typeface="Source Sans Pro Black"/>
              </a:rPr>
              <a:t>yourself?</a:t>
            </a:r>
            <a:endParaRPr sz="2500">
              <a:latin typeface="Source Sans Pro Black"/>
              <a:cs typeface="Source Sans Pr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47" y="408545"/>
            <a:ext cx="740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Design principle 3 – Explore questions that</a:t>
            </a:r>
            <a:r>
              <a:rPr sz="2800" spc="-100" dirty="0"/>
              <a:t> </a:t>
            </a:r>
            <a:r>
              <a:rPr sz="2800" dirty="0"/>
              <a:t>matter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220406"/>
            <a:ext cx="8022590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37945" indent="-342900">
              <a:lnSpc>
                <a:spcPct val="109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45" dirty="0">
                <a:latin typeface="Arial Narrow"/>
                <a:cs typeface="Arial Narrow"/>
              </a:rPr>
              <a:t>Find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questions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215" dirty="0">
                <a:latin typeface="Arial Narrow"/>
                <a:cs typeface="Arial Narrow"/>
              </a:rPr>
              <a:t>that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are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45" dirty="0">
                <a:latin typeface="Arial Narrow"/>
                <a:cs typeface="Arial Narrow"/>
              </a:rPr>
              <a:t>relevant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260" dirty="0">
                <a:latin typeface="Arial Narrow"/>
                <a:cs typeface="Arial Narrow"/>
              </a:rPr>
              <a:t>to</a:t>
            </a:r>
            <a:r>
              <a:rPr sz="3200" spc="-85" dirty="0">
                <a:latin typeface="Arial Narrow"/>
                <a:cs typeface="Arial Narrow"/>
              </a:rPr>
              <a:t> </a:t>
            </a:r>
            <a:r>
              <a:rPr sz="3200" spc="125" dirty="0">
                <a:latin typeface="Arial Narrow"/>
                <a:cs typeface="Arial Narrow"/>
              </a:rPr>
              <a:t>real  </a:t>
            </a:r>
            <a:r>
              <a:rPr sz="3200" spc="145" dirty="0">
                <a:latin typeface="Arial Narrow"/>
                <a:cs typeface="Arial Narrow"/>
              </a:rPr>
              <a:t>concerns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spc="180" dirty="0">
                <a:latin typeface="Arial Narrow"/>
                <a:cs typeface="Arial Narrow"/>
              </a:rPr>
              <a:t>of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95" dirty="0">
                <a:latin typeface="Arial Narrow"/>
                <a:cs typeface="Arial Narrow"/>
              </a:rPr>
              <a:t>the</a:t>
            </a:r>
            <a:r>
              <a:rPr sz="3200" spc="-90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group.</a:t>
            </a:r>
            <a:endParaRPr sz="3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86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Source Sans Pro Black"/>
                <a:cs typeface="Source Sans Pro Black"/>
              </a:rPr>
              <a:t>Question: What issues would be related</a:t>
            </a:r>
            <a:r>
              <a:rPr sz="3200" b="1" spc="-100" dirty="0">
                <a:latin typeface="Source Sans Pro Black"/>
                <a:cs typeface="Source Sans Pro Black"/>
              </a:rPr>
              <a:t> </a:t>
            </a:r>
            <a:r>
              <a:rPr sz="3200" b="1" dirty="0">
                <a:latin typeface="Source Sans Pro Black"/>
                <a:cs typeface="Source Sans Pro Black"/>
              </a:rPr>
              <a:t>in  opening a cafe? Ie. resources, risks,</a:t>
            </a:r>
            <a:r>
              <a:rPr sz="3200" b="1" spc="-60" dirty="0">
                <a:latin typeface="Source Sans Pro Black"/>
                <a:cs typeface="Source Sans Pro Black"/>
              </a:rPr>
              <a:t> </a:t>
            </a:r>
            <a:r>
              <a:rPr sz="3200" b="1" dirty="0">
                <a:latin typeface="Source Sans Pro Black"/>
                <a:cs typeface="Source Sans Pro Black"/>
              </a:rPr>
              <a:t>etc.</a:t>
            </a:r>
            <a:endParaRPr sz="3200">
              <a:latin typeface="Source Sans Pro Black"/>
              <a:cs typeface="Source Sans Pr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2012</Words>
  <Application>Microsoft Office PowerPoint</Application>
  <PresentationFormat>On-screen Show (16:9)</PresentationFormat>
  <Paragraphs>135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PMingLiU</vt:lpstr>
      <vt:lpstr>Arial</vt:lpstr>
      <vt:lpstr>Arial Narrow</vt:lpstr>
      <vt:lpstr>Calibri</vt:lpstr>
      <vt:lpstr>Palatino Linotype</vt:lpstr>
      <vt:lpstr>Source Sans Pro</vt:lpstr>
      <vt:lpstr>Source Sans Pro Black</vt:lpstr>
      <vt:lpstr>Symbol</vt:lpstr>
      <vt:lpstr>Times New Roman</vt:lpstr>
      <vt:lpstr>Office Theme</vt:lpstr>
      <vt:lpstr>The World Café </vt:lpstr>
      <vt:lpstr>What is it?</vt:lpstr>
      <vt:lpstr>Objectives</vt:lpstr>
      <vt:lpstr>PowerPoint Presentation</vt:lpstr>
      <vt:lpstr>PowerPoint Presentation</vt:lpstr>
      <vt:lpstr>When Would You Use It?</vt:lpstr>
      <vt:lpstr>Design principle 1 – Set the context</vt:lpstr>
      <vt:lpstr>Design principle 2 – Create hospitable space</vt:lpstr>
      <vt:lpstr>Design principle 3 – Explore questions that matter</vt:lpstr>
      <vt:lpstr>Design principle 4 – Encourage everyone’s contribution</vt:lpstr>
      <vt:lpstr>Design principle 5 – Connect diverse perspectives</vt:lpstr>
      <vt:lpstr>Design principle 6 – Listen together for patterns &amp; insights</vt:lpstr>
      <vt:lpstr>Design principle 7 – Share collective discoveries</vt:lpstr>
      <vt:lpstr>PowerPoint Presentation</vt:lpstr>
      <vt:lpstr>PowerPoint Presentation</vt:lpstr>
      <vt:lpstr>Resources required</vt:lpstr>
      <vt:lpstr>Café Etiquette</vt:lpstr>
      <vt:lpstr>Process</vt:lpstr>
      <vt:lpstr>Process</vt:lpstr>
      <vt:lpstr>Process</vt:lpstr>
      <vt:lpstr>Role of the Lead Facilitator (aka The Café Host)</vt:lpstr>
      <vt:lpstr>Role of the Lead Facilitator (aka The Café Host)</vt:lpstr>
      <vt:lpstr>PowerPoint Presentation</vt:lpstr>
      <vt:lpstr>Role of the Table Hosts</vt:lpstr>
      <vt:lpstr>How to create a café ambiance?</vt:lpstr>
      <vt:lpstr>What questions should you choose?</vt:lpstr>
      <vt:lpstr>Secret Sauce</vt:lpstr>
      <vt:lpstr>Secret Sauce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Café</dc:title>
  <dc:creator>Marco Aramburo</dc:creator>
  <cp:lastModifiedBy>Marco Aramburo</cp:lastModifiedBy>
  <cp:revision>2</cp:revision>
  <dcterms:created xsi:type="dcterms:W3CDTF">2019-11-06T20:25:30Z</dcterms:created>
  <dcterms:modified xsi:type="dcterms:W3CDTF">2019-11-06T22:38:18Z</dcterms:modified>
</cp:coreProperties>
</file>