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007a7afc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007a7afc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c73bcdd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c73bcdd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ab277286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ab277286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ab59435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b59435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b59435c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b59435c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b59435c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b59435c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b59435c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b59435c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b59435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b59435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ac9463e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c9463e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c9463e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c9463e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ab27728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b27728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ac73bcd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c73bcd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c73bcd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c73bcd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c73bcd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c73bcd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ab59435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ab59435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cbad1a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cbad1a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b4df92d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b4df92d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ab277286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b277286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Char char="●"/>
            </a:pPr>
            <a:r>
              <a:rPr lang="en" sz="800">
                <a:solidFill>
                  <a:schemeClr val="dk1"/>
                </a:solidFill>
              </a:rPr>
              <a:t>These establishments includes restaurants, grocery stores, bakeries, wholesalers, lunchrooms, mobile food vendors, and more.</a:t>
            </a:r>
            <a:endParaRPr sz="8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ac73bcd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c73bcd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c73bcdd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c73bcdd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c73bcdd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c73bcdd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ac73bcdd6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c73bcdd6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c73bcdd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c73bcdd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c73bcdd6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c73bcdd6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chicago/chicago-food-inspections" TargetMode="External"/><Relationship Id="rId4" Type="http://schemas.openxmlformats.org/officeDocument/2006/relationships/hyperlink" Target="https://github.com/Ensaria/3200-Project/tree/mas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hicago.gov/content/dam/city/depts/cdph/food_env/general/Food_Protection/2019_ChicagoFoodCodeMajorChang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Chicago Food Inspections</a:t>
            </a:r>
            <a:endParaRPr/>
          </a:p>
        </p:txBody>
      </p:sp>
      <p:sp>
        <p:nvSpPr>
          <p:cNvPr id="55" name="Google Shape;55;p13"/>
          <p:cNvSpPr txBox="1"/>
          <p:nvPr>
            <p:ph idx="1" type="subTitle"/>
          </p:nvPr>
        </p:nvSpPr>
        <p:spPr>
          <a:xfrm>
            <a:off x="167025" y="3412925"/>
            <a:ext cx="3542700" cy="14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Group 2:</a:t>
            </a:r>
            <a:endParaRPr sz="1600"/>
          </a:p>
          <a:p>
            <a:pPr indent="0" lvl="0" marL="0" rtl="0" algn="ctr">
              <a:spcBef>
                <a:spcPts val="0"/>
              </a:spcBef>
              <a:spcAft>
                <a:spcPts val="0"/>
              </a:spcAft>
              <a:buNone/>
            </a:pPr>
            <a:r>
              <a:rPr lang="en" sz="1600"/>
              <a:t>Marco Aramburo</a:t>
            </a:r>
            <a:endParaRPr sz="1600"/>
          </a:p>
          <a:p>
            <a:pPr indent="0" lvl="0" marL="0" rtl="0" algn="ctr">
              <a:spcBef>
                <a:spcPts val="0"/>
              </a:spcBef>
              <a:spcAft>
                <a:spcPts val="0"/>
              </a:spcAft>
              <a:buNone/>
            </a:pPr>
            <a:r>
              <a:rPr lang="en" sz="1600"/>
              <a:t>Henry Flores</a:t>
            </a:r>
            <a:endParaRPr sz="1600"/>
          </a:p>
          <a:p>
            <a:pPr indent="0" lvl="0" marL="0" rtl="0" algn="ctr">
              <a:spcBef>
                <a:spcPts val="0"/>
              </a:spcBef>
              <a:spcAft>
                <a:spcPts val="0"/>
              </a:spcAft>
              <a:buNone/>
            </a:pPr>
            <a:r>
              <a:rPr lang="en" sz="1600"/>
              <a:t>Michael Mijos</a:t>
            </a:r>
            <a:endParaRPr sz="1600"/>
          </a:p>
          <a:p>
            <a:pPr indent="0" lvl="0" marL="0" rtl="0" algn="ctr">
              <a:spcBef>
                <a:spcPts val="0"/>
              </a:spcBef>
              <a:spcAft>
                <a:spcPts val="0"/>
              </a:spcAft>
              <a:buNone/>
            </a:pPr>
            <a:r>
              <a:rPr lang="en" sz="1600"/>
              <a:t>Antonio Ponce</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152475"/>
            <a:ext cx="40293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During f</a:t>
            </a:r>
            <a:r>
              <a:rPr lang="en" sz="2400"/>
              <a:t>irst inspection after February 1st, 2019, no citations will be issued for a violation of any new requirements</a:t>
            </a:r>
            <a:endParaRPr sz="2400"/>
          </a:p>
          <a:p>
            <a:pPr indent="-381000" lvl="0" marL="457200" rtl="0" algn="l">
              <a:spcBef>
                <a:spcPts val="0"/>
              </a:spcBef>
              <a:spcAft>
                <a:spcPts val="0"/>
              </a:spcAft>
              <a:buSzPts val="2400"/>
              <a:buChar char="●"/>
            </a:pPr>
            <a:r>
              <a:rPr lang="en" sz="2400"/>
              <a:t>However, operators will be required to address these violations within 90 days	</a:t>
            </a:r>
            <a:endParaRPr sz="2400"/>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Enforcement of New Code</a:t>
            </a:r>
            <a:endParaRPr sz="3000"/>
          </a:p>
        </p:txBody>
      </p:sp>
      <p:pic>
        <p:nvPicPr>
          <p:cNvPr id="113" name="Google Shape;113;p22"/>
          <p:cNvPicPr preferRelativeResize="0"/>
          <p:nvPr/>
        </p:nvPicPr>
        <p:blipFill>
          <a:blip r:embed="rId3">
            <a:alphaModFix/>
          </a:blip>
          <a:stretch>
            <a:fillRect/>
          </a:stretch>
        </p:blipFill>
        <p:spPr>
          <a:xfrm>
            <a:off x="5072225" y="736025"/>
            <a:ext cx="3045250" cy="2026475"/>
          </a:xfrm>
          <a:prstGeom prst="rect">
            <a:avLst/>
          </a:prstGeom>
          <a:noFill/>
          <a:ln>
            <a:noFill/>
          </a:ln>
        </p:spPr>
      </p:pic>
      <p:pic>
        <p:nvPicPr>
          <p:cNvPr id="114" name="Google Shape;114;p22"/>
          <p:cNvPicPr preferRelativeResize="0"/>
          <p:nvPr/>
        </p:nvPicPr>
        <p:blipFill>
          <a:blip r:embed="rId4">
            <a:alphaModFix/>
          </a:blip>
          <a:stretch>
            <a:fillRect/>
          </a:stretch>
        </p:blipFill>
        <p:spPr>
          <a:xfrm>
            <a:off x="4937438" y="3153446"/>
            <a:ext cx="3314825" cy="141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0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Marco- Quality of the food</a:t>
            </a:r>
            <a:endParaRPr sz="2400"/>
          </a:p>
        </p:txBody>
      </p:sp>
      <p:sp>
        <p:nvSpPr>
          <p:cNvPr id="120" name="Google Shape;120;p23"/>
          <p:cNvSpPr txBox="1"/>
          <p:nvPr>
            <p:ph idx="1" type="body"/>
          </p:nvPr>
        </p:nvSpPr>
        <p:spPr>
          <a:xfrm>
            <a:off x="311700" y="796200"/>
            <a:ext cx="5663100" cy="355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quality of food is extremely important when owning a restaurant </a:t>
            </a:r>
            <a:endParaRPr sz="2400"/>
          </a:p>
          <a:p>
            <a:pPr indent="-381000" lvl="0" marL="457200" rtl="0" algn="l">
              <a:spcBef>
                <a:spcPts val="0"/>
              </a:spcBef>
              <a:spcAft>
                <a:spcPts val="0"/>
              </a:spcAft>
              <a:buSzPts val="2400"/>
              <a:buChar char="-"/>
            </a:pPr>
            <a:r>
              <a:rPr lang="en" sz="2400"/>
              <a:t>Where you get the ingredients from</a:t>
            </a:r>
            <a:endParaRPr sz="2400"/>
          </a:p>
          <a:p>
            <a:pPr indent="-381000" lvl="0" marL="457200" rtl="0" algn="l">
              <a:spcBef>
                <a:spcPts val="0"/>
              </a:spcBef>
              <a:spcAft>
                <a:spcPts val="0"/>
              </a:spcAft>
              <a:buSzPts val="2400"/>
              <a:buChar char="-"/>
            </a:pPr>
            <a:r>
              <a:rPr lang="en" sz="2400"/>
              <a:t>How were the ingredients transported</a:t>
            </a:r>
            <a:endParaRPr sz="2400"/>
          </a:p>
          <a:p>
            <a:pPr indent="-381000" lvl="0" marL="457200" rtl="0" algn="l">
              <a:spcBef>
                <a:spcPts val="0"/>
              </a:spcBef>
              <a:spcAft>
                <a:spcPts val="0"/>
              </a:spcAft>
              <a:buSzPts val="2400"/>
              <a:buChar char="-"/>
            </a:pPr>
            <a:r>
              <a:rPr lang="en" sz="2400"/>
              <a:t>How you maintained the ingredients once you got them</a:t>
            </a:r>
            <a:endParaRPr sz="2400"/>
          </a:p>
          <a:p>
            <a:pPr indent="-381000" lvl="0" marL="457200" rtl="0" algn="l">
              <a:spcBef>
                <a:spcPts val="0"/>
              </a:spcBef>
              <a:spcAft>
                <a:spcPts val="0"/>
              </a:spcAft>
              <a:buSzPts val="2400"/>
              <a:buChar char="-"/>
            </a:pPr>
            <a:r>
              <a:rPr lang="en" sz="2400"/>
              <a:t>Did you take the proper safety precautions in storing the good as well as cooking it.</a:t>
            </a:r>
            <a:endParaRPr sz="2400"/>
          </a:p>
        </p:txBody>
      </p:sp>
      <p:sp>
        <p:nvSpPr>
          <p:cNvPr id="121" name="Google Shape;121;p23"/>
          <p:cNvSpPr txBox="1"/>
          <p:nvPr>
            <p:ph idx="2" type="body"/>
          </p:nvPr>
        </p:nvSpPr>
        <p:spPr>
          <a:xfrm>
            <a:off x="5974800" y="1152475"/>
            <a:ext cx="3999900" cy="163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5974800" y="930000"/>
            <a:ext cx="2857500" cy="245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Quality of Food Continued</a:t>
            </a:r>
            <a:endParaRPr sz="2400"/>
          </a:p>
        </p:txBody>
      </p:sp>
      <p:sp>
        <p:nvSpPr>
          <p:cNvPr id="128" name="Google Shape;128;p24"/>
          <p:cNvSpPr txBox="1"/>
          <p:nvPr>
            <p:ph idx="1" type="body"/>
          </p:nvPr>
        </p:nvSpPr>
        <p:spPr>
          <a:xfrm>
            <a:off x="101225" y="863550"/>
            <a:ext cx="65070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Many restaurants fail to keep their food stored in a safe environment</a:t>
            </a:r>
            <a:endParaRPr sz="2400"/>
          </a:p>
          <a:p>
            <a:pPr indent="-381000" lvl="0" marL="457200" rtl="0" algn="l">
              <a:spcBef>
                <a:spcPts val="0"/>
              </a:spcBef>
              <a:spcAft>
                <a:spcPts val="0"/>
              </a:spcAft>
              <a:buSzPts val="2400"/>
              <a:buChar char="-"/>
            </a:pPr>
            <a:r>
              <a:rPr lang="en" sz="2400"/>
              <a:t>A lot of the time it is financially and time beneficial for them to not take those precautions</a:t>
            </a:r>
            <a:endParaRPr sz="2400"/>
          </a:p>
          <a:p>
            <a:pPr indent="-381000" lvl="0" marL="457200" rtl="0" algn="l">
              <a:spcBef>
                <a:spcPts val="0"/>
              </a:spcBef>
              <a:spcAft>
                <a:spcPts val="0"/>
              </a:spcAft>
              <a:buSzPts val="2400"/>
              <a:buChar char="-"/>
            </a:pPr>
            <a:r>
              <a:rPr lang="en" sz="2400"/>
              <a:t>Still, the need for it to be safe is necessary to prevent diseases and viruses from spreading out into the public</a:t>
            </a:r>
            <a:endParaRPr sz="2400"/>
          </a:p>
          <a:p>
            <a:pPr indent="-381000" lvl="0" marL="457200" rtl="0" algn="l">
              <a:spcBef>
                <a:spcPts val="0"/>
              </a:spcBef>
              <a:spcAft>
                <a:spcPts val="0"/>
              </a:spcAft>
              <a:buSzPts val="2400"/>
              <a:buChar char="-"/>
            </a:pPr>
            <a:r>
              <a:rPr lang="en" sz="2400"/>
              <a:t>This is why we have restaurant inspectors</a:t>
            </a:r>
            <a:endParaRPr sz="2400"/>
          </a:p>
        </p:txBody>
      </p:sp>
      <p:pic>
        <p:nvPicPr>
          <p:cNvPr id="129" name="Google Shape;129;p24"/>
          <p:cNvPicPr preferRelativeResize="0"/>
          <p:nvPr/>
        </p:nvPicPr>
        <p:blipFill>
          <a:blip r:embed="rId3">
            <a:alphaModFix/>
          </a:blip>
          <a:stretch>
            <a:fillRect/>
          </a:stretch>
        </p:blipFill>
        <p:spPr>
          <a:xfrm>
            <a:off x="6356425" y="941375"/>
            <a:ext cx="2475875" cy="21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Markets</a:t>
            </a:r>
            <a:endParaRPr sz="2400"/>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It is not only </a:t>
            </a:r>
            <a:r>
              <a:rPr lang="en" sz="2400"/>
              <a:t>restaurants</a:t>
            </a:r>
            <a:r>
              <a:rPr lang="en" sz="2400"/>
              <a:t> that change the quality of food</a:t>
            </a:r>
            <a:endParaRPr sz="2400"/>
          </a:p>
          <a:p>
            <a:pPr indent="-381000" lvl="0" marL="457200" rtl="0" algn="l">
              <a:spcBef>
                <a:spcPts val="0"/>
              </a:spcBef>
              <a:spcAft>
                <a:spcPts val="0"/>
              </a:spcAft>
              <a:buSzPts val="2400"/>
              <a:buChar char="-"/>
            </a:pPr>
            <a:r>
              <a:rPr lang="en" sz="2400"/>
              <a:t>Markets as well must practice good techniques in storing their produce</a:t>
            </a:r>
            <a:endParaRPr sz="2400"/>
          </a:p>
          <a:p>
            <a:pPr indent="-381000" lvl="0" marL="457200" rtl="0" algn="l">
              <a:spcBef>
                <a:spcPts val="0"/>
              </a:spcBef>
              <a:spcAft>
                <a:spcPts val="0"/>
              </a:spcAft>
              <a:buSzPts val="2400"/>
              <a:buChar char="-"/>
            </a:pPr>
            <a:r>
              <a:rPr lang="en" sz="2400"/>
              <a:t>It is important to keep the food in the proper conditions to keep them from going bad</a:t>
            </a:r>
            <a:endParaRPr sz="2400"/>
          </a:p>
          <a:p>
            <a:pPr indent="-381000" lvl="0" marL="457200" rtl="0" algn="l">
              <a:spcBef>
                <a:spcPts val="0"/>
              </a:spcBef>
              <a:spcAft>
                <a:spcPts val="0"/>
              </a:spcAft>
              <a:buSzPts val="2400"/>
              <a:buChar char="-"/>
            </a:pPr>
            <a:r>
              <a:rPr lang="en" sz="2400"/>
              <a:t>Sometimes food may be expired and the market did not check to see expirations</a:t>
            </a:r>
            <a:endParaRPr sz="2400"/>
          </a:p>
          <a:p>
            <a:pPr indent="-381000" lvl="0" marL="457200" rtl="0" algn="l">
              <a:spcBef>
                <a:spcPts val="0"/>
              </a:spcBef>
              <a:spcAft>
                <a:spcPts val="0"/>
              </a:spcAft>
              <a:buSzPts val="2400"/>
              <a:buChar char="-"/>
            </a:pPr>
            <a:r>
              <a:rPr lang="en" sz="2400"/>
              <a:t>They may be selling bad food</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Markets continued</a:t>
            </a:r>
            <a:endParaRPr sz="2400"/>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meat sources and vegetable sources markets get their food differ</a:t>
            </a:r>
            <a:endParaRPr sz="2400"/>
          </a:p>
          <a:p>
            <a:pPr indent="-381000" lvl="0" marL="457200" rtl="0" algn="l">
              <a:spcBef>
                <a:spcPts val="0"/>
              </a:spcBef>
              <a:spcAft>
                <a:spcPts val="0"/>
              </a:spcAft>
              <a:buSzPts val="2400"/>
              <a:buChar char="-"/>
            </a:pPr>
            <a:r>
              <a:rPr lang="en" sz="2400"/>
              <a:t>Like restaurants, markets must have a supplier</a:t>
            </a:r>
            <a:endParaRPr sz="2400"/>
          </a:p>
          <a:p>
            <a:pPr indent="-381000" lvl="0" marL="457200" rtl="0" algn="l">
              <a:spcBef>
                <a:spcPts val="0"/>
              </a:spcBef>
              <a:spcAft>
                <a:spcPts val="0"/>
              </a:spcAft>
              <a:buSzPts val="2400"/>
              <a:buChar char="-"/>
            </a:pPr>
            <a:r>
              <a:rPr lang="en" sz="2400"/>
              <a:t>Sometimes markets buy the cheap meat to sell for a profit</a:t>
            </a:r>
            <a:endParaRPr sz="2400"/>
          </a:p>
          <a:p>
            <a:pPr indent="-381000" lvl="0" marL="457200" rtl="0" algn="l">
              <a:spcBef>
                <a:spcPts val="0"/>
              </a:spcBef>
              <a:spcAft>
                <a:spcPts val="0"/>
              </a:spcAft>
              <a:buSzPts val="2400"/>
              <a:buChar char="-"/>
            </a:pPr>
            <a:r>
              <a:rPr lang="en" sz="2400"/>
              <a:t>A good practice is, if the price is too good to be true it’s most likely not good so dont buy</a:t>
            </a:r>
            <a:endParaRPr sz="2400"/>
          </a:p>
          <a:p>
            <a:pPr indent="-381000" lvl="0" marL="457200" rtl="0" algn="l">
              <a:spcBef>
                <a:spcPts val="0"/>
              </a:spcBef>
              <a:spcAft>
                <a:spcPts val="0"/>
              </a:spcAft>
              <a:buSzPts val="2400"/>
              <a:buChar char="-"/>
            </a:pPr>
            <a:r>
              <a:rPr lang="en" sz="2400"/>
              <a:t>Like restaurants as well, markets must also be inspected by a food inspector</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5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Difference Between Economic Gaps in Food</a:t>
            </a:r>
            <a:endParaRPr sz="2400"/>
          </a:p>
        </p:txBody>
      </p:sp>
      <p:sp>
        <p:nvSpPr>
          <p:cNvPr id="147" name="Google Shape;147;p27"/>
          <p:cNvSpPr txBox="1"/>
          <p:nvPr>
            <p:ph idx="1" type="body"/>
          </p:nvPr>
        </p:nvSpPr>
        <p:spPr>
          <a:xfrm>
            <a:off x="241550" y="822900"/>
            <a:ext cx="8520600" cy="4224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Now it’s obvious to say that in poor neighborhoods, the food at maybe family owned restaurants may be using cheap food</a:t>
            </a:r>
            <a:endParaRPr sz="2400"/>
          </a:p>
          <a:p>
            <a:pPr indent="-381000" lvl="0" marL="457200" rtl="0" algn="l">
              <a:spcBef>
                <a:spcPts val="0"/>
              </a:spcBef>
              <a:spcAft>
                <a:spcPts val="0"/>
              </a:spcAft>
              <a:buSzPts val="2400"/>
              <a:buChar char="-"/>
            </a:pPr>
            <a:r>
              <a:rPr lang="en" sz="2400"/>
              <a:t>Some may be buying from farms that give their old meat for cheapest</a:t>
            </a:r>
            <a:endParaRPr sz="2400"/>
          </a:p>
          <a:p>
            <a:pPr indent="-381000" lvl="0" marL="457200" rtl="0" algn="l">
              <a:spcBef>
                <a:spcPts val="0"/>
              </a:spcBef>
              <a:spcAft>
                <a:spcPts val="0"/>
              </a:spcAft>
              <a:buSzPts val="2400"/>
              <a:buChar char="-"/>
            </a:pPr>
            <a:r>
              <a:rPr lang="en" sz="2400"/>
              <a:t>Rich restaurants are able to afford the most expensive ingredients</a:t>
            </a:r>
            <a:endParaRPr sz="2400"/>
          </a:p>
          <a:p>
            <a:pPr indent="-381000" lvl="0" marL="457200" rtl="0" algn="l">
              <a:spcBef>
                <a:spcPts val="0"/>
              </a:spcBef>
              <a:spcAft>
                <a:spcPts val="0"/>
              </a:spcAft>
              <a:buSzPts val="2400"/>
              <a:buChar char="-"/>
            </a:pPr>
            <a:r>
              <a:rPr lang="en" sz="2400"/>
              <a:t>Though, sometimes the practices used in increasing the taste may be risky</a:t>
            </a:r>
            <a:endParaRPr sz="2400"/>
          </a:p>
          <a:p>
            <a:pPr indent="-381000" lvl="0" marL="457200" rtl="0" algn="l">
              <a:spcBef>
                <a:spcPts val="0"/>
              </a:spcBef>
              <a:spcAft>
                <a:spcPts val="0"/>
              </a:spcAft>
              <a:buSzPts val="2400"/>
              <a:buChar char="-"/>
            </a:pPr>
            <a:r>
              <a:rPr lang="en" sz="2400"/>
              <a:t>An example of this is asking for meat as rare, theres a risk</a:t>
            </a:r>
            <a:endParaRPr sz="2400"/>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Inspectors</a:t>
            </a:r>
            <a:endParaRPr sz="2400"/>
          </a:p>
        </p:txBody>
      </p:sp>
      <p:sp>
        <p:nvSpPr>
          <p:cNvPr id="153" name="Google Shape;153;p28"/>
          <p:cNvSpPr txBox="1"/>
          <p:nvPr>
            <p:ph idx="1" type="body"/>
          </p:nvPr>
        </p:nvSpPr>
        <p:spPr>
          <a:xfrm>
            <a:off x="280525" y="15577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They make sure that the proper conditions in the store are being practiced by the owners</a:t>
            </a:r>
            <a:endParaRPr sz="2400"/>
          </a:p>
          <a:p>
            <a:pPr indent="-381000" lvl="0" marL="457200" rtl="0" algn="l">
              <a:spcBef>
                <a:spcPts val="0"/>
              </a:spcBef>
              <a:spcAft>
                <a:spcPts val="0"/>
              </a:spcAft>
              <a:buSzPts val="2400"/>
              <a:buChar char="-"/>
            </a:pPr>
            <a:r>
              <a:rPr lang="en" sz="2400"/>
              <a:t>They make sure the employees are washing their hands before they touch the food or ingredients</a:t>
            </a:r>
            <a:endParaRPr sz="2400"/>
          </a:p>
          <a:p>
            <a:pPr indent="-381000" lvl="0" marL="457200" rtl="0" algn="l">
              <a:spcBef>
                <a:spcPts val="0"/>
              </a:spcBef>
              <a:spcAft>
                <a:spcPts val="0"/>
              </a:spcAft>
              <a:buSzPts val="2400"/>
              <a:buChar char="-"/>
            </a:pPr>
            <a:r>
              <a:rPr lang="en" sz="2400"/>
              <a:t>They check to see if food is properly stored and cooked before selling</a:t>
            </a:r>
            <a:endParaRPr sz="2400"/>
          </a:p>
          <a:p>
            <a:pPr indent="-381000" lvl="0" marL="457200" rtl="0" algn="l">
              <a:spcBef>
                <a:spcPts val="0"/>
              </a:spcBef>
              <a:spcAft>
                <a:spcPts val="0"/>
              </a:spcAft>
              <a:buSzPts val="2400"/>
              <a:buChar char="-"/>
            </a:pPr>
            <a:r>
              <a:rPr lang="en" sz="2400"/>
              <a:t>They help to eliminate the threats of possible major health issues</a:t>
            </a:r>
            <a:endParaRPr sz="2400"/>
          </a:p>
        </p:txBody>
      </p:sp>
      <p:pic>
        <p:nvPicPr>
          <p:cNvPr id="154" name="Google Shape;154;p28"/>
          <p:cNvPicPr preferRelativeResize="0"/>
          <p:nvPr/>
        </p:nvPicPr>
        <p:blipFill>
          <a:blip r:embed="rId3">
            <a:alphaModFix/>
          </a:blip>
          <a:stretch>
            <a:fillRect/>
          </a:stretch>
        </p:blipFill>
        <p:spPr>
          <a:xfrm>
            <a:off x="6068800" y="61000"/>
            <a:ext cx="2924650" cy="159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266725" y="272200"/>
            <a:ext cx="8520600" cy="58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Food Inspection Forecasting</a:t>
            </a:r>
            <a:endParaRPr sz="2400"/>
          </a:p>
        </p:txBody>
      </p:sp>
      <p:sp>
        <p:nvSpPr>
          <p:cNvPr id="160" name="Google Shape;160;p29"/>
          <p:cNvSpPr txBox="1"/>
          <p:nvPr>
            <p:ph idx="1" type="subTitle"/>
          </p:nvPr>
        </p:nvSpPr>
        <p:spPr>
          <a:xfrm>
            <a:off x="311700" y="859900"/>
            <a:ext cx="8520600" cy="413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primary goal of food inspection forecasting is essentially stopping any vendor or restaurant from getting any customer sick from food borne illnesses.</a:t>
            </a:r>
            <a:endParaRPr sz="2400"/>
          </a:p>
          <a:p>
            <a:pPr indent="-381000" lvl="0" marL="457200" rtl="0" algn="l">
              <a:spcBef>
                <a:spcPts val="0"/>
              </a:spcBef>
              <a:spcAft>
                <a:spcPts val="0"/>
              </a:spcAft>
              <a:buSzPts val="2400"/>
              <a:buChar char="●"/>
            </a:pPr>
            <a:r>
              <a:rPr lang="en" sz="2400"/>
              <a:t>This data analysis would drastically change the outlook the public has on its public health depts but also improve quality of food the community is consuming.</a:t>
            </a:r>
            <a:endParaRPr sz="2400"/>
          </a:p>
          <a:p>
            <a:pPr indent="-381000" lvl="0" marL="457200" rtl="0" algn="l">
              <a:spcBef>
                <a:spcPts val="0"/>
              </a:spcBef>
              <a:spcAft>
                <a:spcPts val="0"/>
              </a:spcAft>
              <a:buSzPts val="2400"/>
              <a:buChar char="●"/>
            </a:pPr>
            <a:r>
              <a:rPr lang="en" sz="2400"/>
              <a:t>Further, this would reduce the amount of people from visiting the hospital from any food borne illnesses</a:t>
            </a:r>
            <a:endParaRPr sz="2400"/>
          </a:p>
          <a:p>
            <a:pPr indent="0" lvl="0" marL="457200" rtl="0" algn="l">
              <a:spcBef>
                <a:spcPts val="0"/>
              </a:spcBef>
              <a:spcAft>
                <a:spcPts val="0"/>
              </a:spcAft>
              <a:buNone/>
            </a:pPr>
            <a:r>
              <a:rPr lang="en" sz="2400"/>
              <a:t>and other factors relating to inadequate food </a:t>
            </a:r>
            <a:r>
              <a:rPr lang="en" sz="2400"/>
              <a:t>preparation/sanitation.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Optimizing Inspections with Analytics	</a:t>
            </a:r>
            <a:endParaRPr sz="3000"/>
          </a:p>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Study would gather all 100,000 sanitation inspections from the Department of Public Health and other city depts. </a:t>
            </a:r>
            <a:endParaRPr sz="2400"/>
          </a:p>
          <a:p>
            <a:pPr indent="-381000" lvl="0" marL="457200" rtl="0" algn="l">
              <a:spcBef>
                <a:spcPts val="0"/>
              </a:spcBef>
              <a:spcAft>
                <a:spcPts val="0"/>
              </a:spcAft>
              <a:buSzPts val="2400"/>
              <a:buChar char="●"/>
            </a:pPr>
            <a:r>
              <a:rPr lang="en" sz="2400"/>
              <a:t>The City’s &amp; Dept of Public Health will team up and forecast which vendors would have a higher probability of a critical violation thus allowing the team to inspect that vendor first rather than waiting until they get a violation.</a:t>
            </a:r>
            <a:endParaRPr sz="2400"/>
          </a:p>
          <a:p>
            <a:pPr indent="-381000" lvl="0" marL="457200" rtl="0" algn="l">
              <a:spcBef>
                <a:spcPts val="0"/>
              </a:spcBef>
              <a:spcAft>
                <a:spcPts val="0"/>
              </a:spcAft>
              <a:buSzPts val="2400"/>
              <a:buChar char="●"/>
            </a:pPr>
            <a:r>
              <a:rPr lang="en" sz="2400"/>
              <a:t>This preventative mesaure would allow the City &amp; County act quicker on finding critical violations and also any spread of food borne illnesses.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t>
            </a:r>
            <a:r>
              <a:rPr lang="en"/>
              <a:t>constitutes</a:t>
            </a:r>
            <a:r>
              <a:rPr lang="en"/>
              <a:t> a Pass/Fail Grade?</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Much like college grades, Food Inspections use a similar grading system</a:t>
            </a:r>
            <a:endParaRPr sz="2400">
              <a:solidFill>
                <a:schemeClr val="dk1"/>
              </a:solidFill>
            </a:endParaRPr>
          </a:p>
          <a:p>
            <a:pPr indent="-342900" lvl="0" marL="457200" rtl="0" algn="l">
              <a:spcBef>
                <a:spcPts val="0"/>
              </a:spcBef>
              <a:spcAft>
                <a:spcPts val="0"/>
              </a:spcAft>
              <a:buSzPts val="1800"/>
              <a:buChar char="-"/>
            </a:pPr>
            <a:r>
              <a:rPr lang="en" sz="2400">
                <a:solidFill>
                  <a:schemeClr val="dk1"/>
                </a:solidFill>
              </a:rPr>
              <a:t>Every Inspection starts off with 100 points. If the inspector finds code violations then points are taken off the restaurants score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There are no Plus or Minus grades in food inspections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It is possible to get an “A” grade even if you have small mishaps like not properly sanitizing utensils </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Introduction </a:t>
            </a:r>
            <a:endParaRPr sz="3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61" name="Google Shape;61;p14"/>
          <p:cNvSpPr txBox="1"/>
          <p:nvPr>
            <p:ph idx="1" type="subTitle"/>
          </p:nvPr>
        </p:nvSpPr>
        <p:spPr>
          <a:xfrm>
            <a:off x="311700" y="1467050"/>
            <a:ext cx="8520600" cy="28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Several illness are shared in the most common of places. The most prominent being the kitchen. Several thousands people get sick from eating out and some people continue to eat these very same places. One city who has decided to combat this </a:t>
            </a:r>
            <a:r>
              <a:rPr lang="en" sz="2400"/>
              <a:t>epidemic</a:t>
            </a:r>
            <a:r>
              <a:rPr lang="en" sz="2400"/>
              <a:t> is the city of Chicago, IL with Food Inspection Forecasting.</a:t>
            </a:r>
            <a:r>
              <a:rPr lang="en" sz="1800"/>
              <a: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constitutes a Pass/Fail Grade?(Continued)</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100 - 90 = A</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89 - 80 = B</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79 - 70 = C</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 difference between grades “A” &amp; “B” are usually attributed to these factors</a:t>
            </a:r>
            <a:endParaRPr sz="2400">
              <a:solidFill>
                <a:schemeClr val="dk1"/>
              </a:solidFill>
            </a:endParaRPr>
          </a:p>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Vermin infestation (rats, mice, insects)</a:t>
            </a:r>
            <a:endParaRPr sz="2400">
              <a:solidFill>
                <a:schemeClr val="dk1"/>
              </a:solidFill>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Temperature-related offenses (often during holding or prepping)</a:t>
            </a:r>
            <a:endParaRPr sz="24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457200" rtl="0" algn="l">
              <a:spcBef>
                <a:spcPts val="0"/>
              </a:spcBef>
              <a:spcAft>
                <a:spcPts val="1600"/>
              </a:spcAft>
              <a:buNone/>
            </a:pPr>
            <a:r>
              <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constitutes a Pass/Fail Grade?(Continued)</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Unsanitary handling (especially inadequate hand washing)</a:t>
            </a:r>
            <a:endParaRPr sz="2400">
              <a:solidFill>
                <a:schemeClr val="dk1"/>
              </a:solidFill>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It is important to note that only one of these violations are needed to receive a “B” grade.</a:t>
            </a:r>
            <a:endParaRPr sz="2400">
              <a:solidFill>
                <a:schemeClr val="dk1"/>
              </a:solidFill>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While “C” is technically passing, it is strongly not advised to eat there. </a:t>
            </a:r>
            <a:endParaRPr sz="2400">
              <a:solidFill>
                <a:schemeClr val="dk1"/>
              </a:solidFill>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Establishments with a “C” grade are basically a stain away from closing. They are on thin ice in regards to being shut down.</a:t>
            </a:r>
            <a:endParaRPr sz="24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constitutes a Pass/Fail Grade?(Continued)</a:t>
            </a:r>
            <a:endParaRPr/>
          </a:p>
          <a:p>
            <a:pPr indent="0" lvl="0" marL="0" rtl="0" algn="l">
              <a:spcBef>
                <a:spcPts val="0"/>
              </a:spcBef>
              <a:spcAft>
                <a:spcPts val="0"/>
              </a:spcAft>
              <a:buNone/>
            </a:pPr>
            <a:r>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69 - 0 = Fail</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If a restaurant fails twice in 12 months, then they are closed down and may be legally prosecuted.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Multiple violations have to happen in order for a restaurant to close down like: Storing food on the floor, not sealing pantry doors so rodents can’t get in, missing certifications, and unsanitized environments are some examples. </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Dataset: Chicago Food Inspections</a:t>
            </a:r>
            <a:endParaRPr sz="2400"/>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https://www.kaggle.com/chicago/chicago-food-inspections</a:t>
            </a:r>
            <a:endParaRPr/>
          </a:p>
          <a:p>
            <a:pPr indent="-381000" lvl="0" marL="457200" rtl="0" algn="l">
              <a:spcBef>
                <a:spcPts val="1600"/>
              </a:spcBef>
              <a:spcAft>
                <a:spcPts val="0"/>
              </a:spcAft>
              <a:buSzPts val="2400"/>
              <a:buChar char="-"/>
            </a:pPr>
            <a:r>
              <a:rPr lang="en" sz="2400"/>
              <a:t>This dataset shows the food inspection data of all food Distributors in the city of Chicago</a:t>
            </a:r>
            <a:endParaRPr sz="2400"/>
          </a:p>
          <a:p>
            <a:pPr indent="-381000" lvl="0" marL="457200" rtl="0" algn="l">
              <a:spcBef>
                <a:spcPts val="0"/>
              </a:spcBef>
              <a:spcAft>
                <a:spcPts val="0"/>
              </a:spcAft>
              <a:buSzPts val="2400"/>
              <a:buChar char="-"/>
            </a:pPr>
            <a:r>
              <a:rPr lang="en" sz="2400"/>
              <a:t>It shows the name, risk percentage, the violations, location, and facility type (Market or restaurant)</a:t>
            </a:r>
            <a:endParaRPr sz="2400"/>
          </a:p>
          <a:p>
            <a:pPr indent="-342900" lvl="0" marL="457200" rtl="0" algn="l">
              <a:spcBef>
                <a:spcPts val="0"/>
              </a:spcBef>
              <a:spcAft>
                <a:spcPts val="0"/>
              </a:spcAft>
              <a:buSzPts val="1800"/>
              <a:buChar char="-"/>
            </a:pPr>
            <a:r>
              <a:rPr lang="en" sz="1100" u="sng">
                <a:solidFill>
                  <a:schemeClr val="hlink"/>
                </a:solidFill>
                <a:hlinkClick r:id="rId4"/>
              </a:rPr>
              <a:t>https://github.com/Ensaria/3200-Project/tree/master</a:t>
            </a:r>
            <a:r>
              <a:rPr lang="en"/>
              <a:t> - </a:t>
            </a:r>
            <a:r>
              <a:rPr lang="en" sz="2400"/>
              <a:t>Our Github Upload</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pic>
        <p:nvPicPr>
          <p:cNvPr id="202" name="Google Shape;202;p36"/>
          <p:cNvPicPr preferRelativeResize="0"/>
          <p:nvPr/>
        </p:nvPicPr>
        <p:blipFill rotWithShape="1">
          <a:blip r:embed="rId3">
            <a:alphaModFix/>
          </a:blip>
          <a:srcRect b="8644" l="13116" r="13730" t="5081"/>
          <a:stretch/>
        </p:blipFill>
        <p:spPr>
          <a:xfrm>
            <a:off x="2657550" y="307150"/>
            <a:ext cx="6102073" cy="4797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r>
              <a:rPr lang="en"/>
              <a:t> </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 sz="2400">
                <a:solidFill>
                  <a:schemeClr val="dk1"/>
                </a:solidFill>
              </a:rPr>
              <a:t>Chicago, City of. “Chicago Food Inspections.” </a:t>
            </a:r>
            <a:r>
              <a:rPr i="1" lang="en" sz="2400">
                <a:solidFill>
                  <a:schemeClr val="dk1"/>
                </a:solidFill>
              </a:rPr>
              <a:t>Kaggle</a:t>
            </a:r>
            <a:r>
              <a:rPr lang="en" sz="2400">
                <a:solidFill>
                  <a:schemeClr val="dk1"/>
                </a:solidFill>
              </a:rPr>
              <a:t>, 5 Dec. 2019, www.kaggle.com/chicago/chicago-food-inspections.</a:t>
            </a:r>
            <a:endParaRPr sz="2400">
              <a:solidFill>
                <a:schemeClr val="dk1"/>
              </a:solidFill>
            </a:endParaRPr>
          </a:p>
          <a:p>
            <a:pPr indent="-381000" lvl="0" marL="457200" rtl="0" algn="l">
              <a:spcBef>
                <a:spcPts val="0"/>
              </a:spcBef>
              <a:spcAft>
                <a:spcPts val="0"/>
              </a:spcAft>
              <a:buSzPts val="2400"/>
              <a:buChar char="●"/>
            </a:pPr>
            <a:r>
              <a:rPr lang="en" sz="2400">
                <a:solidFill>
                  <a:schemeClr val="dk1"/>
                </a:solidFill>
              </a:rPr>
              <a:t>“City of Chicago: Developers.” </a:t>
            </a:r>
            <a:r>
              <a:rPr i="1" lang="en" sz="2400">
                <a:solidFill>
                  <a:schemeClr val="dk1"/>
                </a:solidFill>
              </a:rPr>
              <a:t>Chicago</a:t>
            </a:r>
            <a:r>
              <a:rPr lang="en" sz="2400">
                <a:solidFill>
                  <a:schemeClr val="dk1"/>
                </a:solidFill>
              </a:rPr>
              <a:t>, dev.cityofchicago.org/open%20data/data%20portal/2018/06/29/food-violations-changes.html.</a:t>
            </a:r>
            <a:endParaRPr sz="2400">
              <a:solidFill>
                <a:schemeClr val="dk1"/>
              </a:solidFill>
            </a:endParaRPr>
          </a:p>
          <a:p>
            <a:pPr indent="-381000" lvl="0" marL="457200" rtl="0" algn="l">
              <a:spcBef>
                <a:spcPts val="0"/>
              </a:spcBef>
              <a:spcAft>
                <a:spcPts val="0"/>
              </a:spcAft>
              <a:buSzPts val="2400"/>
              <a:buChar char="●"/>
            </a:pPr>
            <a:r>
              <a:rPr lang="en" sz="2400">
                <a:solidFill>
                  <a:schemeClr val="dk1"/>
                </a:solidFill>
              </a:rPr>
              <a:t>Chicago, City of. </a:t>
            </a:r>
            <a:r>
              <a:rPr i="1" lang="en" sz="2400">
                <a:solidFill>
                  <a:schemeClr val="dk1"/>
                </a:solidFill>
              </a:rPr>
              <a:t>Food Inspection Forecasting - City of Chicago</a:t>
            </a:r>
            <a:r>
              <a:rPr lang="en" sz="2400">
                <a:solidFill>
                  <a:schemeClr val="dk1"/>
                </a:solidFill>
              </a:rPr>
              <a:t>, chicago.github.io/food-inspections-evaluation/.</a:t>
            </a:r>
            <a:endParaRPr sz="2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Food Protection Services</a:t>
            </a:r>
            <a:endParaRPr sz="3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Char char="●"/>
            </a:pPr>
            <a:r>
              <a:rPr lang="en" sz="2400">
                <a:solidFill>
                  <a:schemeClr val="dk1"/>
                </a:solidFill>
              </a:rPr>
              <a:t>Number one priority: </a:t>
            </a:r>
            <a:r>
              <a:rPr b="1" lang="en" sz="2400">
                <a:solidFill>
                  <a:schemeClr val="dk1"/>
                </a:solidFill>
              </a:rPr>
              <a:t>to prevent the spread of food-borne illneses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How do they do this?</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 sz="2400">
                <a:solidFill>
                  <a:schemeClr val="dk1"/>
                </a:solidFill>
              </a:rPr>
              <a:t>Inspecting food businesses, responding to complaints and recalling food</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Terms</a:t>
            </a:r>
            <a:endParaRPr sz="2400"/>
          </a:p>
          <a:p>
            <a:pPr indent="-381000" lvl="0" marL="457200" rtl="0" algn="l">
              <a:spcBef>
                <a:spcPts val="0"/>
              </a:spcBef>
              <a:spcAft>
                <a:spcPts val="0"/>
              </a:spcAft>
              <a:buSzPts val="2400"/>
              <a:buChar char="●"/>
            </a:pPr>
            <a:r>
              <a:rPr lang="en" sz="2400"/>
              <a:t>Required written documents</a:t>
            </a:r>
            <a:endParaRPr sz="2400"/>
          </a:p>
          <a:p>
            <a:pPr indent="-381000" lvl="0" marL="457200" rtl="0" algn="l">
              <a:spcBef>
                <a:spcPts val="0"/>
              </a:spcBef>
              <a:spcAft>
                <a:spcPts val="0"/>
              </a:spcAft>
              <a:buSzPts val="2400"/>
              <a:buChar char="●"/>
            </a:pPr>
            <a:r>
              <a:rPr lang="en" sz="2400"/>
              <a:t>Food safety training</a:t>
            </a:r>
            <a:endParaRPr sz="2400"/>
          </a:p>
          <a:p>
            <a:pPr indent="-381000" lvl="0" marL="457200" rtl="0" algn="l">
              <a:spcBef>
                <a:spcPts val="0"/>
              </a:spcBef>
              <a:spcAft>
                <a:spcPts val="0"/>
              </a:spcAft>
              <a:buSzPts val="2400"/>
              <a:buChar char="●"/>
            </a:pPr>
            <a:r>
              <a:rPr lang="en" sz="2400"/>
              <a:t>Inspection report</a:t>
            </a:r>
            <a:endParaRPr sz="2400"/>
          </a:p>
          <a:p>
            <a:pPr indent="0" lvl="0" marL="0" rtl="0" algn="l">
              <a:spcBef>
                <a:spcPts val="1600"/>
              </a:spcBef>
              <a:spcAft>
                <a:spcPts val="1600"/>
              </a:spcAft>
              <a:buNone/>
            </a:pPr>
            <a:r>
              <a:rPr lang="en" sz="1600"/>
              <a:t>Source: </a:t>
            </a:r>
            <a:r>
              <a:rPr lang="en" sz="1600" u="sng">
                <a:solidFill>
                  <a:schemeClr val="accent5"/>
                </a:solidFill>
                <a:hlinkClick r:id="rId3"/>
              </a:rPr>
              <a:t>https://www.chicago.gov/content/dam/city/depts/cdph/food_env/general/Food_Protection/2019_ChicagoFoodCodeMajorChanges.pdf</a:t>
            </a:r>
            <a:endParaRPr sz="1600"/>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Major Changes in Chicago Food Code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Changes in terminology for example:</a:t>
            </a:r>
            <a:endParaRPr sz="2400"/>
          </a:p>
          <a:p>
            <a:pPr indent="-381000" lvl="0" marL="914400" rtl="0" algn="l">
              <a:lnSpc>
                <a:spcPct val="100000"/>
              </a:lnSpc>
              <a:spcBef>
                <a:spcPts val="1600"/>
              </a:spcBef>
              <a:spcAft>
                <a:spcPts val="0"/>
              </a:spcAft>
              <a:buSzPts val="2400"/>
              <a:buChar char="●"/>
            </a:pPr>
            <a:r>
              <a:rPr lang="en" sz="2400"/>
              <a:t>Potentially Hazardous Foods (</a:t>
            </a:r>
            <a:r>
              <a:rPr b="1" lang="en" sz="2400"/>
              <a:t>PHF</a:t>
            </a:r>
            <a:r>
              <a:rPr lang="en" sz="2400"/>
              <a:t>) ⇒ Time/Temperature Control for Safety Foods (</a:t>
            </a:r>
            <a:r>
              <a:rPr b="1" lang="en" sz="2400"/>
              <a:t>TCS Foods</a:t>
            </a:r>
            <a:r>
              <a:rPr lang="en" sz="2400"/>
              <a:t>)</a:t>
            </a:r>
            <a:endParaRPr sz="2400"/>
          </a:p>
          <a:p>
            <a:pPr indent="-381000" lvl="0" marL="914400" rtl="0" algn="l">
              <a:lnSpc>
                <a:spcPct val="100000"/>
              </a:lnSpc>
              <a:spcBef>
                <a:spcPts val="0"/>
              </a:spcBef>
              <a:spcAft>
                <a:spcPts val="0"/>
              </a:spcAft>
              <a:buSzPts val="2400"/>
              <a:buChar char="●"/>
            </a:pPr>
            <a:r>
              <a:rPr lang="en" sz="2400"/>
              <a:t>Critical Violation ⇒ Priority (</a:t>
            </a:r>
            <a:r>
              <a:rPr b="1" lang="en" sz="2400"/>
              <a:t>P</a:t>
            </a:r>
            <a:r>
              <a:rPr lang="en" sz="2400"/>
              <a:t>) Violation</a:t>
            </a:r>
            <a:endParaRPr sz="2400"/>
          </a:p>
          <a:p>
            <a:pPr indent="-381000" lvl="0" marL="914400" rtl="0" algn="l">
              <a:lnSpc>
                <a:spcPct val="100000"/>
              </a:lnSpc>
              <a:spcBef>
                <a:spcPts val="0"/>
              </a:spcBef>
              <a:spcAft>
                <a:spcPts val="0"/>
              </a:spcAft>
              <a:buSzPts val="2400"/>
              <a:buChar char="●"/>
            </a:pPr>
            <a:r>
              <a:rPr lang="en" sz="2400"/>
              <a:t>Serious Violation ⇒ Priority (</a:t>
            </a:r>
            <a:r>
              <a:rPr b="1" lang="en" sz="2400"/>
              <a:t>PF</a:t>
            </a:r>
            <a:r>
              <a:rPr lang="en" sz="2400"/>
              <a:t>) Foundation Violation</a:t>
            </a:r>
            <a:endParaRPr sz="2400"/>
          </a:p>
          <a:p>
            <a:pPr indent="-381000" lvl="0" marL="914400" rtl="0" algn="l">
              <a:lnSpc>
                <a:spcPct val="100000"/>
              </a:lnSpc>
              <a:spcBef>
                <a:spcPts val="0"/>
              </a:spcBef>
              <a:spcAft>
                <a:spcPts val="0"/>
              </a:spcAft>
              <a:buSzPts val="2400"/>
              <a:buChar char="●"/>
            </a:pPr>
            <a:r>
              <a:rPr lang="en" sz="2400"/>
              <a:t>Minor Violation ⇒ Core </a:t>
            </a:r>
            <a:r>
              <a:rPr lang="en" sz="2400"/>
              <a:t>(</a:t>
            </a:r>
            <a:r>
              <a:rPr b="1" lang="en" sz="2400"/>
              <a:t>C</a:t>
            </a:r>
            <a:r>
              <a:rPr lang="en" sz="2400"/>
              <a:t>)</a:t>
            </a:r>
            <a:r>
              <a:rPr lang="en" sz="2400"/>
              <a:t>  Violation</a:t>
            </a:r>
            <a:endParaRPr sz="2400"/>
          </a:p>
          <a:p>
            <a:pPr indent="-381000" lvl="0" marL="914400" rtl="0" algn="l">
              <a:lnSpc>
                <a:spcPct val="100000"/>
              </a:lnSpc>
              <a:spcBef>
                <a:spcPts val="0"/>
              </a:spcBef>
              <a:spcAft>
                <a:spcPts val="0"/>
              </a:spcAft>
              <a:buSzPts val="2400"/>
              <a:buChar char="●"/>
            </a:pPr>
            <a:r>
              <a:rPr lang="en" sz="2400"/>
              <a:t>Corrected During Inspection (</a:t>
            </a:r>
            <a:r>
              <a:rPr b="1" lang="en" sz="2400"/>
              <a:t>CDI</a:t>
            </a:r>
            <a:r>
              <a:rPr lang="en" sz="2400"/>
              <a:t>) ⇒ Corrected on Site (</a:t>
            </a:r>
            <a:r>
              <a:rPr b="1" lang="en" sz="2400"/>
              <a:t>COS</a:t>
            </a:r>
            <a:r>
              <a:rPr lang="en" sz="2400"/>
              <a:t>)</a:t>
            </a:r>
            <a:endParaRPr sz="2400"/>
          </a:p>
          <a:p>
            <a:pPr indent="0" lvl="0" marL="0" rtl="0" algn="l">
              <a:lnSpc>
                <a:spcPct val="100000"/>
              </a:lnSpc>
              <a:spcBef>
                <a:spcPts val="1600"/>
              </a:spcBef>
              <a:spcAft>
                <a:spcPts val="0"/>
              </a:spcAft>
              <a:buNone/>
            </a:pPr>
            <a:r>
              <a:t/>
            </a:r>
            <a:endParaRPr sz="2400"/>
          </a:p>
          <a:p>
            <a:pPr indent="0" lvl="0" marL="0" rtl="0" algn="l">
              <a:lnSpc>
                <a:spcPct val="100000"/>
              </a:lnSpc>
              <a:spcBef>
                <a:spcPts val="1600"/>
              </a:spcBef>
              <a:spcAft>
                <a:spcPts val="1600"/>
              </a:spcAft>
              <a:buNone/>
            </a:pPr>
            <a:r>
              <a:rPr lang="en" sz="2400"/>
              <a:t>	</a:t>
            </a:r>
            <a:endParaRPr sz="2400"/>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3000">
                <a:solidFill>
                  <a:schemeClr val="dk2"/>
                </a:solidFill>
              </a:rPr>
              <a:t>Terms: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Written Documents</a:t>
            </a:r>
            <a:endParaRPr/>
          </a:p>
        </p:txBody>
      </p:sp>
      <p:pic>
        <p:nvPicPr>
          <p:cNvPr id="85" name="Google Shape;85;p18"/>
          <p:cNvPicPr preferRelativeResize="0"/>
          <p:nvPr/>
        </p:nvPicPr>
        <p:blipFill>
          <a:blip r:embed="rId3">
            <a:alphaModFix/>
          </a:blip>
          <a:stretch>
            <a:fillRect/>
          </a:stretch>
        </p:blipFill>
        <p:spPr>
          <a:xfrm>
            <a:off x="481300" y="3152638"/>
            <a:ext cx="2952750" cy="1552575"/>
          </a:xfrm>
          <a:prstGeom prst="rect">
            <a:avLst/>
          </a:prstGeom>
          <a:noFill/>
          <a:ln>
            <a:noFill/>
          </a:ln>
        </p:spPr>
      </p:pic>
      <p:sp>
        <p:nvSpPr>
          <p:cNvPr id="86" name="Google Shape;86;p18"/>
          <p:cNvSpPr txBox="1"/>
          <p:nvPr>
            <p:ph idx="1" type="body"/>
          </p:nvPr>
        </p:nvSpPr>
        <p:spPr>
          <a:xfrm>
            <a:off x="2512500" y="1113500"/>
            <a:ext cx="63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Required Written Documents</a:t>
            </a:r>
            <a:endParaRPr sz="2400"/>
          </a:p>
          <a:p>
            <a:pPr indent="-381000" lvl="0" marL="457200" rtl="0" algn="l">
              <a:spcBef>
                <a:spcPts val="1600"/>
              </a:spcBef>
              <a:spcAft>
                <a:spcPts val="0"/>
              </a:spcAft>
              <a:buSzPts val="2400"/>
              <a:buChar char="●"/>
            </a:pPr>
            <a:r>
              <a:rPr lang="en" sz="2400" u="sng"/>
              <a:t>Health Policy:</a:t>
            </a:r>
            <a:r>
              <a:rPr b="1" lang="en" sz="2400"/>
              <a:t> </a:t>
            </a:r>
            <a:r>
              <a:rPr lang="en" sz="2400"/>
              <a:t>Food service establishments must </a:t>
            </a:r>
            <a:endParaRPr sz="2400"/>
          </a:p>
          <a:p>
            <a:pPr indent="-381000" lvl="1" marL="1371600" rtl="0" algn="l">
              <a:spcBef>
                <a:spcPts val="0"/>
              </a:spcBef>
              <a:spcAft>
                <a:spcPts val="0"/>
              </a:spcAft>
              <a:buSzPts val="2400"/>
              <a:buChar char="○"/>
            </a:pPr>
            <a:r>
              <a:rPr lang="en" sz="2400"/>
              <a:t>(1) develop a written health policy </a:t>
            </a:r>
            <a:endParaRPr sz="2400"/>
          </a:p>
          <a:p>
            <a:pPr indent="-381000" lvl="1" marL="1371600" rtl="0" algn="l">
              <a:spcBef>
                <a:spcPts val="0"/>
              </a:spcBef>
              <a:spcAft>
                <a:spcPts val="0"/>
              </a:spcAft>
              <a:buSzPts val="2400"/>
              <a:buChar char="○"/>
            </a:pPr>
            <a:r>
              <a:rPr lang="en" sz="2400"/>
              <a:t>(2) train employees on the health policy </a:t>
            </a:r>
            <a:endParaRPr sz="2400"/>
          </a:p>
          <a:p>
            <a:pPr indent="-381000" lvl="1" marL="1371600" rtl="0" algn="l">
              <a:spcBef>
                <a:spcPts val="0"/>
              </a:spcBef>
              <a:spcAft>
                <a:spcPts val="0"/>
              </a:spcAft>
              <a:buSzPts val="2400"/>
              <a:buChar char="○"/>
            </a:pPr>
            <a:r>
              <a:rPr lang="en" sz="2400"/>
              <a:t>(3) keep a record that the employees have been trained on health policy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Written Documents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t>Cleaning Procedures:</a:t>
            </a:r>
            <a:r>
              <a:rPr lang="en" sz="2400"/>
              <a:t> All food service establishments must </a:t>
            </a:r>
            <a:endParaRPr sz="2400"/>
          </a:p>
          <a:p>
            <a:pPr indent="-381000" lvl="1" marL="1371600" rtl="0" algn="l">
              <a:spcBef>
                <a:spcPts val="0"/>
              </a:spcBef>
              <a:spcAft>
                <a:spcPts val="0"/>
              </a:spcAft>
              <a:buSzPts val="2400"/>
              <a:buChar char="○"/>
            </a:pPr>
            <a:r>
              <a:rPr lang="en" sz="2400"/>
              <a:t>(1) develop a written procedure</a:t>
            </a:r>
            <a:endParaRPr sz="2400"/>
          </a:p>
          <a:p>
            <a:pPr indent="-381000" lvl="1" marL="1371600" rtl="0" algn="l">
              <a:spcBef>
                <a:spcPts val="0"/>
              </a:spcBef>
              <a:spcAft>
                <a:spcPts val="0"/>
              </a:spcAft>
              <a:buSzPts val="2400"/>
              <a:buChar char="○"/>
            </a:pPr>
            <a:r>
              <a:rPr lang="en" sz="2400"/>
              <a:t>(2) provide the necessary materials, for cleaning after a patron or employee experiences vomiting and/or diarrhea</a:t>
            </a:r>
            <a:endParaRPr sz="2400"/>
          </a:p>
          <a:p>
            <a:pPr indent="0" lvl="0" marL="0" rtl="0" algn="l">
              <a:spcBef>
                <a:spcPts val="160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4998313" y="3431425"/>
            <a:ext cx="2962275"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Safety Training</a:t>
            </a:r>
            <a:endParaRPr/>
          </a:p>
        </p:txBody>
      </p:sp>
      <p:sp>
        <p:nvSpPr>
          <p:cNvPr id="99" name="Google Shape;99;p20"/>
          <p:cNvSpPr txBox="1"/>
          <p:nvPr>
            <p:ph idx="1" type="body"/>
          </p:nvPr>
        </p:nvSpPr>
        <p:spPr>
          <a:xfrm>
            <a:off x="311700" y="1152475"/>
            <a:ext cx="83310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Food Safety Knowledge:</a:t>
            </a:r>
            <a:endParaRPr b="1" sz="2400"/>
          </a:p>
          <a:p>
            <a:pPr indent="-381000" lvl="1" marL="914400" rtl="0" algn="l">
              <a:spcBef>
                <a:spcPts val="0"/>
              </a:spcBef>
              <a:spcAft>
                <a:spcPts val="0"/>
              </a:spcAft>
              <a:buSzPts val="2400"/>
              <a:buChar char="○"/>
            </a:pPr>
            <a:r>
              <a:rPr lang="en" sz="2400"/>
              <a:t>A “Person in Charge” must be designated, have a valid City of Chicago Food Service Sanitation Certificate, and perform duties required by the rules</a:t>
            </a:r>
            <a:endParaRPr sz="2400"/>
          </a:p>
          <a:p>
            <a:pPr indent="-381000" lvl="0" marL="457200" rtl="0" algn="l">
              <a:spcBef>
                <a:spcPts val="0"/>
              </a:spcBef>
              <a:spcAft>
                <a:spcPts val="0"/>
              </a:spcAft>
              <a:buSzPts val="2400"/>
              <a:buChar char="●"/>
            </a:pPr>
            <a:r>
              <a:rPr b="1" lang="en" sz="2400"/>
              <a:t>Allergen Training:</a:t>
            </a:r>
            <a:endParaRPr b="1" sz="2400"/>
          </a:p>
          <a:p>
            <a:pPr indent="-381000" lvl="1" marL="914400" rtl="0" algn="l">
              <a:spcBef>
                <a:spcPts val="0"/>
              </a:spcBef>
              <a:spcAft>
                <a:spcPts val="0"/>
              </a:spcAft>
              <a:buSzPts val="2400"/>
              <a:buChar char="○"/>
            </a:pPr>
            <a:r>
              <a:rPr lang="en" sz="2400"/>
              <a:t>The Person who has a City of Chicago Food Service Sanitation Certificate must also have completed Illinois Department of Public Health-approved allergen awareness training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Inspection Report</a:t>
            </a:r>
            <a:endParaRPr sz="3000"/>
          </a:p>
        </p:txBody>
      </p:sp>
      <p:sp>
        <p:nvSpPr>
          <p:cNvPr id="105" name="Google Shape;105;p21"/>
          <p:cNvSpPr txBox="1"/>
          <p:nvPr>
            <p:ph idx="1" type="body"/>
          </p:nvPr>
        </p:nvSpPr>
        <p:spPr>
          <a:xfrm>
            <a:off x="3341325" y="1152475"/>
            <a:ext cx="56619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Number of Violations</a:t>
            </a:r>
            <a:endParaRPr sz="2400"/>
          </a:p>
          <a:p>
            <a:pPr indent="-381000" lvl="1" marL="914400" rtl="0" algn="l">
              <a:spcBef>
                <a:spcPts val="0"/>
              </a:spcBef>
              <a:spcAft>
                <a:spcPts val="0"/>
              </a:spcAft>
              <a:buSzPts val="2400"/>
              <a:buChar char="○"/>
            </a:pPr>
            <a:r>
              <a:rPr lang="en" sz="2400"/>
              <a:t>Increased from 46 to 63</a:t>
            </a:r>
            <a:endParaRPr sz="2400"/>
          </a:p>
          <a:p>
            <a:pPr indent="-381000" lvl="0" marL="457200" rtl="0" algn="l">
              <a:spcBef>
                <a:spcPts val="0"/>
              </a:spcBef>
              <a:spcAft>
                <a:spcPts val="0"/>
              </a:spcAft>
              <a:buSzPts val="2400"/>
              <a:buChar char="●"/>
            </a:pPr>
            <a:r>
              <a:rPr lang="en" sz="2400"/>
              <a:t>Marking of Violations</a:t>
            </a:r>
            <a:endParaRPr sz="2400"/>
          </a:p>
          <a:p>
            <a:pPr indent="-381000" lvl="1" marL="914400" rtl="0" algn="l">
              <a:spcBef>
                <a:spcPts val="0"/>
              </a:spcBef>
              <a:spcAft>
                <a:spcPts val="0"/>
              </a:spcAft>
              <a:buSzPts val="2400"/>
              <a:buChar char="○"/>
            </a:pPr>
            <a:r>
              <a:rPr lang="en" sz="2400"/>
              <a:t>Violations will now be marked as either in or out of compliance</a:t>
            </a:r>
            <a:endParaRPr sz="2400"/>
          </a:p>
        </p:txBody>
      </p:sp>
      <p:pic>
        <p:nvPicPr>
          <p:cNvPr id="106" name="Google Shape;106;p21"/>
          <p:cNvPicPr preferRelativeResize="0"/>
          <p:nvPr/>
        </p:nvPicPr>
        <p:blipFill>
          <a:blip r:embed="rId3">
            <a:alphaModFix/>
          </a:blip>
          <a:stretch>
            <a:fillRect/>
          </a:stretch>
        </p:blipFill>
        <p:spPr>
          <a:xfrm>
            <a:off x="625950" y="1893650"/>
            <a:ext cx="2628900"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