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wmf" ContentType="image/x-wmf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434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533520"/>
            <a:ext cx="7772040" cy="42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434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5004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85800" y="533520"/>
            <a:ext cx="7772040" cy="42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580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4343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8480" y="386892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8480" y="1600200"/>
            <a:ext cx="379260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85800" y="3868920"/>
            <a:ext cx="7772040" cy="207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5080" cy="53316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1240" cy="39816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581600" y="6374520"/>
            <a:ext cx="1398960" cy="431640"/>
          </a:xfrm>
          <a:prstGeom prst="rect">
            <a:avLst/>
          </a:prstGeom>
          <a:ln>
            <a:noFill/>
          </a:ln>
        </p:spPr>
      </p:pic>
      <p:pic>
        <p:nvPicPr>
          <p:cNvPr id="3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43400" y="6353280"/>
            <a:ext cx="533160" cy="50436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0" y="6432480"/>
            <a:ext cx="3744720" cy="363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900">
                <a:solidFill>
                  <a:srgbClr val="ffffff"/>
                </a:solidFill>
                <a:latin typeface="Calibri"/>
                <a:ea typeface="ＭＳ Ｐゴシック"/>
              </a:rPr>
              <a:t>EBI is an Outstation of the European Molecular Biology Laboratory. </a:t>
            </a:r>
            <a:endParaRPr/>
          </a:p>
        </p:txBody>
      </p:sp>
      <p:pic>
        <p:nvPicPr>
          <p:cNvPr id="5" name="Picture 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34320" y="4613400"/>
            <a:ext cx="2209320" cy="209196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60720" y="5791320"/>
            <a:ext cx="2590560" cy="753840"/>
          </a:xfrm>
          <a:prstGeom prst="rect">
            <a:avLst/>
          </a:prstGeom>
          <a:ln>
            <a:noFill/>
          </a:ln>
        </p:spPr>
      </p:pic>
      <p:pic>
        <p:nvPicPr>
          <p:cNvPr id="7" name="Picture 8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400200" cy="5036760"/>
          </a:xfrm>
          <a:prstGeom prst="rect">
            <a:avLst/>
          </a:prstGeom>
          <a:ln>
            <a:noFill/>
          </a:ln>
        </p:spPr>
      </p:pic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3505320" y="504720"/>
            <a:ext cx="5257440" cy="190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pic>
        <p:nvPicPr>
          <p:cNvPr id="9" name="Picture 1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41360" y="5122800"/>
            <a:ext cx="2469600" cy="763200"/>
          </a:xfrm>
          <a:prstGeom prst="rect">
            <a:avLst/>
          </a:prstGeom>
          <a:ln>
            <a:noFill/>
          </a:ln>
        </p:spPr>
      </p:pic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2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24480"/>
            <a:ext cx="9145080" cy="533160"/>
          </a:xfrm>
          <a:prstGeom prst="rect">
            <a:avLst/>
          </a:prstGeom>
          <a:ln w="9360"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6375240"/>
            <a:ext cx="1371240" cy="398160"/>
          </a:xfrm>
          <a:prstGeom prst="rect">
            <a:avLst/>
          </a:prstGeom>
          <a:ln w="9360">
            <a:noFill/>
          </a:ln>
        </p:spPr>
      </p:pic>
      <p:pic>
        <p:nvPicPr>
          <p:cNvPr id="4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581600" y="6374520"/>
            <a:ext cx="1398960" cy="431640"/>
          </a:xfrm>
          <a:prstGeom prst="rect">
            <a:avLst/>
          </a:prstGeom>
          <a:ln>
            <a:noFill/>
          </a:ln>
        </p:spPr>
      </p:pic>
      <p:pic>
        <p:nvPicPr>
          <p:cNvPr id="48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43400" y="6353280"/>
            <a:ext cx="533160" cy="50436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Times"/>
              <a:buChar char="•"/>
            </a:pPr>
            <a:r>
              <a:rPr lang="en-GB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Times"/>
              <a:buChar char="•"/>
            </a:pPr>
            <a:r>
              <a:rPr lang="en-GB" sz="16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Times"/>
              <a:buChar char="•"/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505320" y="504720"/>
            <a:ext cx="5257440" cy="190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Advanced:</a:t>
            </a: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
</a:t>
            </a: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Genome-wide statistics with regulatory features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505320" y="2409840"/>
            <a:ext cx="5257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Michael Nuhn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Why compute statistics across genomic datasets?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Collapse multiple tracks into a single summary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Assess the quality of experimental data sets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Process signal (normalisation etc) 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Discover regions of interest 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Compare samples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WiggleTools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Fast C code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Runs on little memory (i.e. common hardware)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Reads common genomics file formats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BigWig, BigBed, VCF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Can read many files simultaneously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Provides a wide set of functionalities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WiggleTools</a:t>
            </a:r>
            <a:endParaRPr/>
          </a:p>
        </p:txBody>
      </p:sp>
      <p:pic>
        <p:nvPicPr>
          <p:cNvPr id="92" name="Content Placeholder 18" descr=""/>
          <p:cNvPicPr/>
          <p:nvPr/>
        </p:nvPicPr>
        <p:blipFill>
          <a:blip r:embed="rId1"/>
          <a:srcRect l="0" t="-4798" r="0" b="-4798"/>
          <a:stretch>
            <a:fillRect/>
          </a:stretch>
        </p:blipFill>
        <p:spPr>
          <a:xfrm>
            <a:off x="685800" y="1600200"/>
            <a:ext cx="7772040" cy="4343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WiggleTools operators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Basic arithmetics: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+, -, *, /, log, ln, exp, abs etc.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Statistics: mean, standard deviation…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Dataset comparisons: Pearson correlation, Student t-test, Wilcoxon rank sum test…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Compute statistics by region of interest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533520"/>
            <a:ext cx="777204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333399"/>
                </a:solidFill>
                <a:latin typeface="Arial"/>
                <a:ea typeface="ＭＳ Ｐゴシック"/>
              </a:rPr>
              <a:t>The WiggleTools “language”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WiggleTools reads a Polish Notation style language, meaning that you can combine operators arbitrarily.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For example ()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Becomes for WiggleTools: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ratio diff fileX.bw mean *.bw stddev *.bw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