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3.tiff" ContentType="image/tiff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5800" y="3868920"/>
            <a:ext cx="777204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68480" y="386892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85800" y="386892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50040" y="1600200"/>
            <a:ext cx="5443200" cy="434304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50040" y="1600200"/>
            <a:ext cx="5443200" cy="4343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85800" y="1600200"/>
            <a:ext cx="7772040" cy="434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85800" y="533520"/>
            <a:ext cx="7772040" cy="42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85800" y="386892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85800" y="1600200"/>
            <a:ext cx="7772040" cy="434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68480" y="386892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85800" y="3868920"/>
            <a:ext cx="777204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5800" y="3868920"/>
            <a:ext cx="777204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68480" y="386892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85800" y="386892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50040" y="1600200"/>
            <a:ext cx="5443200" cy="434304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50040" y="1600200"/>
            <a:ext cx="5443200" cy="4343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85800" y="1600200"/>
            <a:ext cx="7772040" cy="434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85800" y="533520"/>
            <a:ext cx="7772040" cy="42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5800" y="386892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68480" y="386892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85800" y="3868920"/>
            <a:ext cx="777204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85800" y="3868920"/>
            <a:ext cx="777204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68480" y="386892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85800" y="386892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50040" y="1600200"/>
            <a:ext cx="5443200" cy="434304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50040" y="1600200"/>
            <a:ext cx="5443200" cy="4343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85800" y="533520"/>
            <a:ext cx="7772040" cy="42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85800" y="386892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68480" y="386892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85800" y="3868920"/>
            <a:ext cx="777204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slideLayout" Target="../slideLayouts/slideLayout1.xml"/><Relationship Id="rId11" Type="http://schemas.openxmlformats.org/officeDocument/2006/relationships/slideLayout" Target="../slideLayouts/slideLayout2.xml"/><Relationship Id="rId12" Type="http://schemas.openxmlformats.org/officeDocument/2006/relationships/slideLayout" Target="../slideLayouts/slideLayout3.xml"/><Relationship Id="rId13" Type="http://schemas.openxmlformats.org/officeDocument/2006/relationships/slideLayout" Target="../slideLayouts/slideLayout4.xml"/><Relationship Id="rId14" Type="http://schemas.openxmlformats.org/officeDocument/2006/relationships/slideLayout" Target="../slideLayouts/slideLayout5.xml"/><Relationship Id="rId15" Type="http://schemas.openxmlformats.org/officeDocument/2006/relationships/slideLayout" Target="../slideLayouts/slideLayout6.xml"/><Relationship Id="rId16" Type="http://schemas.openxmlformats.org/officeDocument/2006/relationships/slideLayout" Target="../slideLayouts/slideLayout7.xml"/><Relationship Id="rId17" Type="http://schemas.openxmlformats.org/officeDocument/2006/relationships/slideLayout" Target="../slideLayouts/slideLayout8.xml"/><Relationship Id="rId18" Type="http://schemas.openxmlformats.org/officeDocument/2006/relationships/slideLayout" Target="../slideLayouts/slideLayout9.xml"/><Relationship Id="rId19" Type="http://schemas.openxmlformats.org/officeDocument/2006/relationships/slideLayout" Target="../slideLayouts/slideLayout10.xml"/><Relationship Id="rId20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24480"/>
            <a:ext cx="9145080" cy="533160"/>
          </a:xfrm>
          <a:prstGeom prst="rect">
            <a:avLst/>
          </a:prstGeom>
          <a:ln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2280" y="6375240"/>
            <a:ext cx="1371240" cy="398160"/>
          </a:xfrm>
          <a:prstGeom prst="rect">
            <a:avLst/>
          </a:prstGeom>
          <a:ln>
            <a:noFill/>
          </a:ln>
        </p:spPr>
      </p:pic>
      <p:pic>
        <p:nvPicPr>
          <p:cNvPr id="2" name="Picture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343400" y="6353280"/>
            <a:ext cx="533160" cy="5043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581600" y="6374520"/>
            <a:ext cx="1398960" cy="431640"/>
          </a:xfrm>
          <a:prstGeom prst="rect">
            <a:avLst/>
          </a:prstGeom>
          <a:ln>
            <a:noFill/>
          </a:ln>
        </p:spPr>
      </p:pic>
      <p:sp>
        <p:nvSpPr>
          <p:cNvPr id="4" name="CustomShape 1"/>
          <p:cNvSpPr/>
          <p:nvPr/>
        </p:nvSpPr>
        <p:spPr>
          <a:xfrm>
            <a:off x="0" y="6432480"/>
            <a:ext cx="3744720" cy="228960"/>
          </a:xfrm>
          <a:prstGeom prst="rect">
            <a:avLst/>
          </a:prstGeom>
          <a:noFill/>
          <a:ln w="9360">
            <a:noFill/>
          </a:ln>
        </p:spPr>
        <p:txBody>
          <a:bodyPr lIns="91080" rIns="91080"/>
          <a:p>
            <a:pPr>
              <a:lnSpc>
                <a:spcPct val="100000"/>
              </a:lnSpc>
            </a:pPr>
            <a:r>
              <a:rPr lang="en-GB" sz="900">
                <a:solidFill>
                  <a:srgbClr val="ffffff"/>
                </a:solidFill>
                <a:latin typeface="Arial"/>
                <a:ea typeface="ＭＳ Ｐゴシック"/>
              </a:rPr>
              <a:t>EBI is an Outstation of the European Molecular Biology Laboratory. </a:t>
            </a:r>
            <a:endParaRPr/>
          </a:p>
        </p:txBody>
      </p:sp>
      <p:pic>
        <p:nvPicPr>
          <p:cNvPr id="5" name="Picture 6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934320" y="4613400"/>
            <a:ext cx="2209320" cy="2091960"/>
          </a:xfrm>
          <a:prstGeom prst="rect">
            <a:avLst/>
          </a:prstGeom>
          <a:ln>
            <a:noFill/>
          </a:ln>
        </p:spPr>
      </p:pic>
      <p:pic>
        <p:nvPicPr>
          <p:cNvPr id="6" name="Picture 7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360720" y="5791320"/>
            <a:ext cx="2590560" cy="753840"/>
          </a:xfrm>
          <a:prstGeom prst="rect">
            <a:avLst/>
          </a:prstGeom>
          <a:ln>
            <a:noFill/>
          </a:ln>
        </p:spPr>
      </p:pic>
      <p:pic>
        <p:nvPicPr>
          <p:cNvPr id="7" name="Picture 8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3400200" cy="5036760"/>
          </a:xfrm>
          <a:prstGeom prst="rect">
            <a:avLst/>
          </a:prstGeom>
          <a:ln>
            <a:noFill/>
          </a:ln>
        </p:spPr>
      </p:pic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3505320" y="504720"/>
            <a:ext cx="5257440" cy="1904760"/>
          </a:xfrm>
          <a:prstGeom prst="rect">
            <a:avLst/>
          </a:prstGeom>
        </p:spPr>
        <p:txBody>
          <a:bodyPr lIns="91080" rIns="9108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pic>
        <p:nvPicPr>
          <p:cNvPr id="9" name="Picture 1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41360" y="5122800"/>
            <a:ext cx="2469600" cy="763200"/>
          </a:xfrm>
          <a:prstGeom prst="rect">
            <a:avLst/>
          </a:prstGeom>
          <a:ln>
            <a:noFill/>
          </a:ln>
        </p:spPr>
      </p:pic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  <p:sldLayoutId id="2147483660" r:id="rId21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24480"/>
            <a:ext cx="9145080" cy="533160"/>
          </a:xfrm>
          <a:prstGeom prst="rect">
            <a:avLst/>
          </a:prstGeom>
          <a:ln>
            <a:noFill/>
          </a:ln>
        </p:spPr>
      </p:pic>
      <p:pic>
        <p:nvPicPr>
          <p:cNvPr id="46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2280" y="6375240"/>
            <a:ext cx="1371240" cy="398160"/>
          </a:xfrm>
          <a:prstGeom prst="rect">
            <a:avLst/>
          </a:prstGeom>
          <a:ln>
            <a:noFill/>
          </a:ln>
        </p:spPr>
      </p:pic>
      <p:pic>
        <p:nvPicPr>
          <p:cNvPr id="47" name="Picture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343400" y="6353280"/>
            <a:ext cx="533160" cy="504360"/>
          </a:xfrm>
          <a:prstGeom prst="rect">
            <a:avLst/>
          </a:prstGeom>
          <a:ln>
            <a:noFill/>
          </a:ln>
        </p:spPr>
      </p:pic>
      <p:pic>
        <p:nvPicPr>
          <p:cNvPr id="48" name="Picture 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581600" y="6374520"/>
            <a:ext cx="1398960" cy="431640"/>
          </a:xfrm>
          <a:prstGeom prst="rect">
            <a:avLst/>
          </a:prstGeom>
          <a:ln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040"/>
          </a:xfrm>
          <a:prstGeom prst="rect">
            <a:avLst/>
          </a:prstGeom>
        </p:spPr>
        <p:txBody>
          <a:bodyPr lIns="91080" rIns="9108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4343040"/>
          </a:xfrm>
          <a:prstGeom prst="rect">
            <a:avLst/>
          </a:prstGeom>
        </p:spPr>
        <p:txBody>
          <a:bodyPr lIns="91080" rIns="91080"/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Times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Times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Times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dt"/>
          </p:nvPr>
        </p:nvSpPr>
        <p:spPr>
          <a:xfrm>
            <a:off x="2209680" y="6400800"/>
            <a:ext cx="1142640" cy="380520"/>
          </a:xfrm>
          <a:prstGeom prst="rect">
            <a:avLst/>
          </a:prstGeom>
        </p:spPr>
        <p:txBody>
          <a:bodyPr lIns="91080" rIns="91080" anchor="ctr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ftr"/>
          </p:nvPr>
        </p:nvSpPr>
        <p:spPr>
          <a:xfrm>
            <a:off x="6019920" y="6400800"/>
            <a:ext cx="1294920" cy="380520"/>
          </a:xfrm>
          <a:prstGeom prst="rect">
            <a:avLst/>
          </a:prstGeom>
        </p:spPr>
        <p:txBody>
          <a:bodyPr lIns="91080" rIns="91080" anchor="ctr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24480"/>
            <a:ext cx="9145080" cy="533160"/>
          </a:xfrm>
          <a:prstGeom prst="rect">
            <a:avLst/>
          </a:prstGeom>
          <a:ln>
            <a:noFill/>
          </a:ln>
        </p:spPr>
      </p:pic>
      <p:pic>
        <p:nvPicPr>
          <p:cNvPr id="88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2280" y="6375240"/>
            <a:ext cx="1371240" cy="398160"/>
          </a:xfrm>
          <a:prstGeom prst="rect">
            <a:avLst/>
          </a:prstGeom>
          <a:ln>
            <a:noFill/>
          </a:ln>
        </p:spPr>
      </p:pic>
      <p:pic>
        <p:nvPicPr>
          <p:cNvPr id="89" name="Picture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343400" y="6353280"/>
            <a:ext cx="533160" cy="504360"/>
          </a:xfrm>
          <a:prstGeom prst="rect">
            <a:avLst/>
          </a:prstGeom>
          <a:ln>
            <a:noFill/>
          </a:ln>
        </p:spPr>
      </p:pic>
      <p:pic>
        <p:nvPicPr>
          <p:cNvPr id="90" name="Picture 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581600" y="6374520"/>
            <a:ext cx="1398960" cy="431640"/>
          </a:xfrm>
          <a:prstGeom prst="rect">
            <a:avLst/>
          </a:prstGeom>
          <a:ln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</p:spPr>
        <p:txBody>
          <a:bodyPr lIns="91080" rIns="91080" anchor="b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575160" y="273240"/>
            <a:ext cx="5111280" cy="5852880"/>
          </a:xfrm>
          <a:prstGeom prst="rect">
            <a:avLst/>
          </a:prstGeom>
        </p:spPr>
        <p:txBody>
          <a:bodyPr lIns="91080" rIns="9108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</p:spPr>
        <p:txBody>
          <a:bodyPr lIns="91080" rIns="91080" anchor="ctr"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ffffff"/>
                </a:solid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ffffff"/>
                </a:solid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ffffff"/>
                </a:solid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ffffff"/>
                </a:solid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ffffff"/>
                </a:solid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ffffff"/>
                </a:solidFill>
                <a:latin typeface="Arial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ＭＳ Ｐゴシック"/>
              </a:rPr>
              <a:t>Seventh Outline LevelClick to edit Master text styles</a:t>
            </a:r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2209680" y="6400800"/>
            <a:ext cx="1142640" cy="380520"/>
          </a:xfrm>
          <a:prstGeom prst="rect">
            <a:avLst/>
          </a:prstGeom>
        </p:spPr>
        <p:txBody>
          <a:bodyPr lIns="91080" rIns="91080" anchor="ctr"/>
          <a:p>
            <a:endParaRPr/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6019920" y="6400800"/>
            <a:ext cx="1294920" cy="380520"/>
          </a:xfrm>
          <a:prstGeom prst="rect">
            <a:avLst/>
          </a:prstGeom>
        </p:spPr>
        <p:txBody>
          <a:bodyPr lIns="91080" rIns="91080" anchor="ctr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3.tif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505320" y="504720"/>
            <a:ext cx="5257440" cy="1904760"/>
          </a:xfrm>
          <a:prstGeom prst="rect">
            <a:avLst/>
          </a:prstGeom>
        </p:spPr>
        <p:txBody>
          <a:bodyPr lIns="91080" rIns="9108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ＭＳ Ｐゴシック"/>
              </a:rPr>
              <a:t>Perl API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3505320" y="2409840"/>
            <a:ext cx="5257440" cy="1752120"/>
          </a:xfrm>
          <a:prstGeom prst="rect">
            <a:avLst/>
          </a:prstGeom>
        </p:spPr>
        <p:txBody>
          <a:bodyPr lIns="91080" rIns="91080"/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Microarrays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85800" y="533520"/>
            <a:ext cx="7772040" cy="914040"/>
          </a:xfrm>
          <a:prstGeom prst="rect">
            <a:avLst/>
          </a:prstGeom>
        </p:spPr>
        <p:txBody>
          <a:bodyPr lIns="91080" rIns="9108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ＭＳ Ｐゴシック"/>
              </a:rPr>
              <a:t>DNA chips or microarrays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685800" y="1600200"/>
            <a:ext cx="7772040" cy="2311200"/>
          </a:xfrm>
          <a:prstGeom prst="rect">
            <a:avLst/>
          </a:prstGeom>
        </p:spPr>
        <p:txBody>
          <a:bodyPr lIns="91080" rIns="91080"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1900">
                <a:solidFill>
                  <a:srgbClr val="000000"/>
                </a:solidFill>
                <a:latin typeface="Arial"/>
                <a:ea typeface="ＭＳ Ｐゴシック"/>
              </a:rPr>
              <a:t>A collection of microscopic DNA spots attached to a solid surface used to measure the expression levels of thousands of genes simultaneously or to genotype multiple regions of a genome or quantify methylation levels. 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1900">
                <a:solidFill>
                  <a:srgbClr val="000000"/>
                </a:solidFill>
                <a:latin typeface="Arial"/>
                <a:ea typeface="ＭＳ Ｐゴシック"/>
              </a:rPr>
              <a:t>Each DNA spot consists of a specific DNA sequence, known as probes (or reporters or oligos) that are used to hybridize a cDNA sample.</a:t>
            </a:r>
            <a:endParaRPr/>
          </a:p>
        </p:txBody>
      </p:sp>
      <p:pic>
        <p:nvPicPr>
          <p:cNvPr id="134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57680" y="3287880"/>
            <a:ext cx="4485960" cy="265536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685800" y="3751200"/>
            <a:ext cx="3971520" cy="1576080"/>
          </a:xfrm>
          <a:prstGeom prst="rect">
            <a:avLst/>
          </a:prstGeom>
          <a:noFill/>
          <a:ln>
            <a:noFill/>
          </a:ln>
        </p:spPr>
        <p:txBody>
          <a:bodyPr lIns="91080" rIns="91080"/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1900">
                <a:solidFill>
                  <a:srgbClr val="000000"/>
                </a:solidFill>
                <a:latin typeface="Arial"/>
                <a:ea typeface="ＭＳ Ｐゴシック"/>
              </a:rPr>
              <a:t>Probe-target hybridisation is usually detected and quantified by detection of fluorophore-labeled targets to determine relative abundance of nucleic acid sequences in the target. </a:t>
            </a:r>
            <a:endParaRPr/>
          </a:p>
        </p:txBody>
      </p:sp>
      <p:sp>
        <p:nvSpPr>
          <p:cNvPr id="136" name="CustomShape 4"/>
          <p:cNvSpPr/>
          <p:nvPr/>
        </p:nvSpPr>
        <p:spPr>
          <a:xfrm>
            <a:off x="685800" y="6062760"/>
            <a:ext cx="7772040" cy="25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GB" sz="1100">
                <a:solidFill>
                  <a:srgbClr val="2d2d8a"/>
                </a:solidFill>
                <a:latin typeface="Arial"/>
                <a:ea typeface="ＭＳ Ｐゴシック"/>
              </a:rPr>
              <a:t>Text and image from: https://en.wikipedia.org/wiki/DNA_microarray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85800" y="533520"/>
            <a:ext cx="7772040" cy="914040"/>
          </a:xfrm>
          <a:prstGeom prst="rect">
            <a:avLst/>
          </a:prstGeom>
        </p:spPr>
        <p:txBody>
          <a:bodyPr lIns="91080" rIns="9108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ＭＳ Ｐゴシック"/>
              </a:rPr>
              <a:t>Microarray – probe mapping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685800" y="1600200"/>
            <a:ext cx="7772040" cy="4343040"/>
          </a:xfrm>
          <a:prstGeom prst="rect">
            <a:avLst/>
          </a:prstGeom>
        </p:spPr>
        <p:txBody>
          <a:bodyPr lIns="91080" rIns="91080"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Ensembl annotates expression &amp; methylation microarrays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b="1" lang="en-US" sz="2000">
                <a:solidFill>
                  <a:srgbClr val="000000"/>
                </a:solidFill>
                <a:latin typeface="Arial"/>
                <a:ea typeface="ＭＳ Ｐゴシック"/>
              </a:rPr>
              <a:t>Affymetrix (Affy) arrays</a:t>
            </a:r>
            <a:endParaRPr/>
          </a:p>
          <a:p>
            <a:pPr lvl="2">
              <a:lnSpc>
                <a:spcPct val="100000"/>
              </a:lnSpc>
              <a:buFont typeface="Times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different parts of the target sequence in separate probes (~25 bp) spread randomly across the array.</a:t>
            </a:r>
            <a:endParaRPr/>
          </a:p>
          <a:p>
            <a:pPr lvl="2">
              <a:lnSpc>
                <a:spcPct val="100000"/>
              </a:lnSpc>
              <a:buFont typeface="Times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Probes targeting the same sequence are grouped into probe sets 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b="1" lang="en-US" sz="2000">
                <a:solidFill>
                  <a:srgbClr val="000000"/>
                </a:solidFill>
                <a:latin typeface="Arial"/>
                <a:ea typeface="ＭＳ Ｐゴシック"/>
              </a:rPr>
              <a:t>Illumina arrays</a:t>
            </a:r>
            <a:endParaRPr/>
          </a:p>
          <a:p>
            <a:pPr lvl="2">
              <a:lnSpc>
                <a:spcPct val="100000"/>
              </a:lnSpc>
              <a:buFont typeface="Times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Illumina uses a bead based system, where each bead is covered with hundreds of thousands of copies of a specific oligonucleotide that act as the capture sequences. </a:t>
            </a:r>
            <a:endParaRPr/>
          </a:p>
          <a:p>
            <a:pPr lvl="2">
              <a:lnSpc>
                <a:spcPct val="100000"/>
              </a:lnSpc>
              <a:buFont typeface="Times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The beads are thrown on the microarray and self assemble in the microwells. Several wills will have beads with the same sequence, and all sequences are barcoded. 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Other microarray vendors: Agilent, Codelink and Phalanx  </a:t>
            </a: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
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85800" y="533520"/>
            <a:ext cx="7772040" cy="914040"/>
          </a:xfrm>
          <a:prstGeom prst="rect">
            <a:avLst/>
          </a:prstGeom>
        </p:spPr>
        <p:txBody>
          <a:bodyPr lIns="91080" rIns="9108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ＭＳ Ｐゴシック"/>
              </a:rPr>
              <a:t>Exercises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685800" y="1600200"/>
            <a:ext cx="7772040" cy="4343040"/>
          </a:xfrm>
          <a:prstGeom prst="rect">
            <a:avLst/>
          </a:prstGeom>
        </p:spPr>
        <p:txBody>
          <a:bodyPr lIns="91080" rIns="91080"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Export all microarray platforms that are annotated for humans in Ensembl and their associated information.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For a given species and microarray platform retrieve all probe to transcript mappings.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For the above mappings add the probe to gene information.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For a given probe find the coordinates of the genomic locus the probe has been aligned to.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