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7.tiff" ContentType="image/tiff"/>
  <Override PartName="/ppt/media/image14.png" ContentType="image/png"/>
  <Override PartName="/ppt/media/image16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slideLayout" Target="../slideLayouts/slideLayout1.xml"/><Relationship Id="rId11" Type="http://schemas.openxmlformats.org/officeDocument/2006/relationships/slideLayout" Target="../slideLayouts/slideLayout2.xml"/><Relationship Id="rId12" Type="http://schemas.openxmlformats.org/officeDocument/2006/relationships/slideLayout" Target="../slideLayouts/slideLayout3.xml"/><Relationship Id="rId13" Type="http://schemas.openxmlformats.org/officeDocument/2006/relationships/slideLayout" Target="../slideLayouts/slideLayout4.xml"/><Relationship Id="rId14" Type="http://schemas.openxmlformats.org/officeDocument/2006/relationships/slideLayout" Target="../slideLayouts/slideLayout5.xml"/><Relationship Id="rId15" Type="http://schemas.openxmlformats.org/officeDocument/2006/relationships/slideLayout" Target="../slideLayouts/slideLayout6.xml"/><Relationship Id="rId16" Type="http://schemas.openxmlformats.org/officeDocument/2006/relationships/slideLayout" Target="../slideLayouts/slideLayout7.xml"/><Relationship Id="rId17" Type="http://schemas.openxmlformats.org/officeDocument/2006/relationships/slideLayout" Target="../slideLayouts/slideLayout8.xml"/><Relationship Id="rId18" Type="http://schemas.openxmlformats.org/officeDocument/2006/relationships/slideLayout" Target="../slideLayouts/slideLayout9.xml"/><Relationship Id="rId19" Type="http://schemas.openxmlformats.org/officeDocument/2006/relationships/slideLayout" Target="../slideLayouts/slideLayout10.xml"/><Relationship Id="rId20" Type="http://schemas.openxmlformats.org/officeDocument/2006/relationships/slideLayout" Target="../slideLayouts/slideLayout11.xml"/><Relationship Id="rId21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6324480"/>
            <a:ext cx="9144720" cy="532800"/>
          </a:xfrm>
          <a:prstGeom prst="rect">
            <a:avLst/>
          </a:prstGeom>
          <a:ln>
            <a:noFill/>
          </a:ln>
        </p:spPr>
      </p:pic>
      <p:pic>
        <p:nvPicPr>
          <p:cNvPr id="1" name="Picture 7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2280" y="6375240"/>
            <a:ext cx="1370880" cy="397800"/>
          </a:xfrm>
          <a:prstGeom prst="rect">
            <a:avLst/>
          </a:prstGeom>
          <a:ln>
            <a:noFill/>
          </a:ln>
        </p:spPr>
      </p:pic>
      <p:pic>
        <p:nvPicPr>
          <p:cNvPr id="2" name="Picture 8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343400" y="6353280"/>
            <a:ext cx="532800" cy="504000"/>
          </a:xfrm>
          <a:prstGeom prst="rect">
            <a:avLst/>
          </a:prstGeom>
          <a:ln>
            <a:noFill/>
          </a:ln>
        </p:spPr>
      </p:pic>
      <p:pic>
        <p:nvPicPr>
          <p:cNvPr id="3" name="Picture 2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7581600" y="6374520"/>
            <a:ext cx="1398600" cy="431280"/>
          </a:xfrm>
          <a:prstGeom prst="rect">
            <a:avLst/>
          </a:prstGeom>
          <a:ln>
            <a:noFill/>
          </a:ln>
        </p:spPr>
      </p:pic>
      <p:sp>
        <p:nvSpPr>
          <p:cNvPr id="4" name="CustomShape 1"/>
          <p:cNvSpPr/>
          <p:nvPr/>
        </p:nvSpPr>
        <p:spPr>
          <a:xfrm>
            <a:off x="0" y="6432480"/>
            <a:ext cx="3744360" cy="228600"/>
          </a:xfrm>
          <a:prstGeom prst="rect">
            <a:avLst/>
          </a:prstGeom>
          <a:noFill/>
          <a:ln w="9360">
            <a:noFill/>
          </a:ln>
        </p:spPr>
        <p:txBody>
          <a:bodyPr lIns="91080" rIns="91080" tIns="45000" bIns="45000"/>
          <a:p>
            <a:pPr>
              <a:lnSpc>
                <a:spcPct val="100000"/>
              </a:lnSpc>
            </a:pPr>
            <a:r>
              <a:rPr lang="en-GB" sz="900">
                <a:solidFill>
                  <a:srgbClr val="ffffff"/>
                </a:solidFill>
                <a:latin typeface="Arial"/>
                <a:ea typeface="ＭＳ Ｐゴシック"/>
              </a:rPr>
              <a:t>EBI is an Outstation of the European Molecular Biology Laboratory. </a:t>
            </a:r>
            <a:endParaRPr/>
          </a:p>
        </p:txBody>
      </p:sp>
      <p:pic>
        <p:nvPicPr>
          <p:cNvPr id="5" name="Picture 6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6934320" y="4613400"/>
            <a:ext cx="2208960" cy="2091600"/>
          </a:xfrm>
          <a:prstGeom prst="rect">
            <a:avLst/>
          </a:prstGeom>
          <a:ln>
            <a:noFill/>
          </a:ln>
        </p:spPr>
      </p:pic>
      <p:pic>
        <p:nvPicPr>
          <p:cNvPr id="6" name="Picture 7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360720" y="5791320"/>
            <a:ext cx="2590200" cy="753480"/>
          </a:xfrm>
          <a:prstGeom prst="rect">
            <a:avLst/>
          </a:prstGeom>
          <a:ln>
            <a:noFill/>
          </a:ln>
        </p:spPr>
      </p:pic>
      <p:pic>
        <p:nvPicPr>
          <p:cNvPr id="7" name="Picture 8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3399840" cy="5036400"/>
          </a:xfrm>
          <a:prstGeom prst="rect">
            <a:avLst/>
          </a:prstGeom>
          <a:ln>
            <a:noFill/>
          </a:ln>
        </p:spPr>
      </p:pic>
      <p:pic>
        <p:nvPicPr>
          <p:cNvPr id="8" name="Picture 1" descr=""/>
          <p:cNvPicPr/>
          <p:nvPr/>
        </p:nvPicPr>
        <p:blipFill>
          <a:blip r:embed="rId9"/>
          <a:stretch>
            <a:fillRect/>
          </a:stretch>
        </p:blipFill>
        <p:spPr>
          <a:xfrm>
            <a:off x="441360" y="5122800"/>
            <a:ext cx="2469240" cy="762840"/>
          </a:xfrm>
          <a:prstGeom prst="rect">
            <a:avLst/>
          </a:prstGeom>
          <a:ln>
            <a:noFill/>
          </a:ln>
        </p:spPr>
      </p:pic>
      <p:sp>
        <p:nvSpPr>
          <p:cNvPr id="9" name="PlaceHolder 2"/>
          <p:cNvSpPr>
            <a:spLocks noGrp="1"/>
          </p:cNvSpPr>
          <p:nvPr>
            <p:ph type="title"/>
          </p:nvPr>
        </p:nvSpPr>
        <p:spPr>
          <a:xfrm>
            <a:off x="685800" y="533520"/>
            <a:ext cx="7771680" cy="9140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GB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10"/>
    <p:sldLayoutId id="2147483650" r:id="rId11"/>
    <p:sldLayoutId id="2147483651" r:id="rId12"/>
    <p:sldLayoutId id="2147483652" r:id="rId13"/>
    <p:sldLayoutId id="2147483653" r:id="rId14"/>
    <p:sldLayoutId id="2147483654" r:id="rId15"/>
    <p:sldLayoutId id="2147483655" r:id="rId16"/>
    <p:sldLayoutId id="2147483656" r:id="rId17"/>
    <p:sldLayoutId id="2147483657" r:id="rId18"/>
    <p:sldLayoutId id="2147483658" r:id="rId19"/>
    <p:sldLayoutId id="2147483659" r:id="rId20"/>
    <p:sldLayoutId id="2147483660" r:id="rId21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6324480"/>
            <a:ext cx="9144720" cy="532800"/>
          </a:xfrm>
          <a:prstGeom prst="rect">
            <a:avLst/>
          </a:prstGeom>
          <a:ln>
            <a:noFill/>
          </a:ln>
        </p:spPr>
      </p:pic>
      <p:pic>
        <p:nvPicPr>
          <p:cNvPr id="46" name="Picture 7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2280" y="6375240"/>
            <a:ext cx="1370880" cy="397800"/>
          </a:xfrm>
          <a:prstGeom prst="rect">
            <a:avLst/>
          </a:prstGeom>
          <a:ln>
            <a:noFill/>
          </a:ln>
        </p:spPr>
      </p:pic>
      <p:pic>
        <p:nvPicPr>
          <p:cNvPr id="47" name="Picture 8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343400" y="6353280"/>
            <a:ext cx="532800" cy="504000"/>
          </a:xfrm>
          <a:prstGeom prst="rect">
            <a:avLst/>
          </a:prstGeom>
          <a:ln>
            <a:noFill/>
          </a:ln>
        </p:spPr>
      </p:pic>
      <p:pic>
        <p:nvPicPr>
          <p:cNvPr id="48" name="Picture 2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7581600" y="6374520"/>
            <a:ext cx="1398600" cy="431280"/>
          </a:xfrm>
          <a:prstGeom prst="rect">
            <a:avLst/>
          </a:prstGeom>
          <a:ln>
            <a:noFill/>
          </a:ln>
        </p:spPr>
      </p:pic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7.tiff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505320" y="504720"/>
            <a:ext cx="5257080" cy="1904400"/>
          </a:xfrm>
          <a:prstGeom prst="rect">
            <a:avLst/>
          </a:prstGeom>
          <a:noFill/>
          <a:ln>
            <a:noFill/>
          </a:ln>
        </p:spPr>
        <p:txBody>
          <a:bodyPr lIns="91080" rIns="91080" tIns="45000" bIns="45000"/>
          <a:p>
            <a:pPr>
              <a:lnSpc>
                <a:spcPct val="100000"/>
              </a:lnSpc>
            </a:pPr>
            <a:r>
              <a:rPr lang="en-GB" sz="3600">
                <a:solidFill>
                  <a:srgbClr val="000000"/>
                </a:solidFill>
                <a:latin typeface="Arial"/>
                <a:ea typeface="ＭＳ Ｐゴシック"/>
              </a:rPr>
              <a:t>Perl API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3505320" y="2409840"/>
            <a:ext cx="5257080" cy="1751760"/>
          </a:xfrm>
          <a:prstGeom prst="rect">
            <a:avLst/>
          </a:prstGeom>
          <a:noFill/>
          <a:ln>
            <a:noFill/>
          </a:ln>
        </p:spPr>
        <p:txBody>
          <a:bodyPr lIns="91080" rIns="91080" tIns="45000" bIns="45000"/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  <a:ea typeface="ＭＳ Ｐゴシック"/>
              </a:rPr>
              <a:t>Microarrays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685800" y="533520"/>
            <a:ext cx="7771680" cy="913680"/>
          </a:xfrm>
          <a:prstGeom prst="rect">
            <a:avLst/>
          </a:prstGeom>
          <a:noFill/>
          <a:ln>
            <a:noFill/>
          </a:ln>
        </p:spPr>
        <p:txBody>
          <a:bodyPr lIns="91080" rIns="91080" tIns="45000" bIns="45000"/>
          <a:p>
            <a:pPr>
              <a:lnSpc>
                <a:spcPct val="100000"/>
              </a:lnSpc>
            </a:pPr>
            <a:r>
              <a:rPr lang="en-GB" sz="3600">
                <a:solidFill>
                  <a:srgbClr val="000000"/>
                </a:solidFill>
                <a:latin typeface="Arial"/>
                <a:ea typeface="ＭＳ Ｐゴシック"/>
              </a:rPr>
              <a:t>DNA chips or microarrays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685800" y="1600200"/>
            <a:ext cx="7771680" cy="2310840"/>
          </a:xfrm>
          <a:prstGeom prst="rect">
            <a:avLst/>
          </a:prstGeom>
          <a:noFill/>
          <a:ln>
            <a:noFill/>
          </a:ln>
        </p:spPr>
        <p:txBody>
          <a:bodyPr lIns="91080" rIns="91080" tIns="45000" bIns="45000"/>
          <a:p>
            <a:pPr>
              <a:lnSpc>
                <a:spcPct val="100000"/>
              </a:lnSpc>
              <a:buFont typeface="Times"/>
              <a:buChar char="•"/>
            </a:pPr>
            <a:r>
              <a:rPr lang="en-GB" sz="1900">
                <a:solidFill>
                  <a:srgbClr val="000000"/>
                </a:solidFill>
                <a:latin typeface="Arial"/>
                <a:ea typeface="ＭＳ Ｐゴシック"/>
              </a:rPr>
              <a:t>A collection of microscopic DNA spots attached to a solid surface used to measure the expression levels of thousands of genes simultaneously or to genotype multiple regions of a genome or quantify methylation levels. 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en-GB" sz="1900">
                <a:solidFill>
                  <a:srgbClr val="000000"/>
                </a:solidFill>
                <a:latin typeface="Arial"/>
                <a:ea typeface="ＭＳ Ｐゴシック"/>
              </a:rPr>
              <a:t>Each DNA spot consists of a specific DNA sequence, known as probes (or reporters or oligos) that are used to hybridize a cDNA sample.</a:t>
            </a:r>
            <a:endParaRPr/>
          </a:p>
        </p:txBody>
      </p:sp>
      <p:pic>
        <p:nvPicPr>
          <p:cNvPr id="89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657680" y="3287880"/>
            <a:ext cx="4485600" cy="2655000"/>
          </a:xfrm>
          <a:prstGeom prst="rect">
            <a:avLst/>
          </a:prstGeom>
          <a:ln>
            <a:noFill/>
          </a:ln>
        </p:spPr>
      </p:pic>
      <p:sp>
        <p:nvSpPr>
          <p:cNvPr id="90" name="CustomShape 3"/>
          <p:cNvSpPr/>
          <p:nvPr/>
        </p:nvSpPr>
        <p:spPr>
          <a:xfrm>
            <a:off x="685800" y="3751200"/>
            <a:ext cx="3971160" cy="1575720"/>
          </a:xfrm>
          <a:prstGeom prst="rect">
            <a:avLst/>
          </a:prstGeom>
          <a:noFill/>
          <a:ln>
            <a:noFill/>
          </a:ln>
        </p:spPr>
        <p:txBody>
          <a:bodyPr lIns="91080" rIns="91080" tIns="45000" bIns="45000"/>
          <a:p>
            <a:pPr>
              <a:lnSpc>
                <a:spcPct val="100000"/>
              </a:lnSpc>
              <a:buFont typeface="Times"/>
              <a:buChar char="•"/>
            </a:pPr>
            <a:r>
              <a:rPr lang="en-GB" sz="1900">
                <a:solidFill>
                  <a:srgbClr val="000000"/>
                </a:solidFill>
                <a:latin typeface="Arial"/>
                <a:ea typeface="ＭＳ Ｐゴシック"/>
              </a:rPr>
              <a:t>Probe-target hybridisation is usually detected and quantified by detection of fluorophore-labeled targets to determine relative abundance of nucleic acid sequences in the target. </a:t>
            </a:r>
            <a:endParaRPr/>
          </a:p>
        </p:txBody>
      </p:sp>
      <p:sp>
        <p:nvSpPr>
          <p:cNvPr id="91" name="CustomShape 4"/>
          <p:cNvSpPr/>
          <p:nvPr/>
        </p:nvSpPr>
        <p:spPr>
          <a:xfrm>
            <a:off x="685800" y="6062760"/>
            <a:ext cx="7771680" cy="25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GB" sz="1100">
                <a:solidFill>
                  <a:srgbClr val="2d2d8a"/>
                </a:solidFill>
                <a:latin typeface="Arial"/>
                <a:ea typeface="ＭＳ Ｐゴシック"/>
              </a:rPr>
              <a:t>Text and image from: https://en.wikipedia.org/wiki/DNA_microarray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685800" y="533520"/>
            <a:ext cx="7771680" cy="913680"/>
          </a:xfrm>
          <a:prstGeom prst="rect">
            <a:avLst/>
          </a:prstGeom>
          <a:noFill/>
          <a:ln>
            <a:noFill/>
          </a:ln>
        </p:spPr>
        <p:txBody>
          <a:bodyPr lIns="91080" rIns="91080" tIns="45000" bIns="45000"/>
          <a:p>
            <a:pPr>
              <a:lnSpc>
                <a:spcPct val="100000"/>
              </a:lnSpc>
            </a:pPr>
            <a:r>
              <a:rPr lang="en-GB" sz="3600">
                <a:solidFill>
                  <a:srgbClr val="000000"/>
                </a:solidFill>
                <a:latin typeface="Arial"/>
                <a:ea typeface="ＭＳ Ｐゴシック"/>
              </a:rPr>
              <a:t>Microarray – probe mapping</a:t>
            </a: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685800" y="1600200"/>
            <a:ext cx="7771680" cy="4342680"/>
          </a:xfrm>
          <a:prstGeom prst="rect">
            <a:avLst/>
          </a:prstGeom>
          <a:noFill/>
          <a:ln>
            <a:noFill/>
          </a:ln>
        </p:spPr>
        <p:txBody>
          <a:bodyPr lIns="91080" rIns="91080" tIns="45000" bIns="45000"/>
          <a:p>
            <a:pPr>
              <a:lnSpc>
                <a:spcPct val="100000"/>
              </a:lnSpc>
              <a:buFont typeface="Times"/>
              <a:buChar char="•"/>
            </a:pPr>
            <a:r>
              <a:rPr lang="en-GB" sz="2200">
                <a:solidFill>
                  <a:srgbClr val="000000"/>
                </a:solidFill>
                <a:latin typeface="Arial"/>
                <a:ea typeface="ＭＳ Ｐゴシック"/>
              </a:rPr>
              <a:t>Ensembl annotates expression &amp; methylation microarrays</a:t>
            </a:r>
            <a:endParaRPr/>
          </a:p>
          <a:p>
            <a:pPr lvl="1">
              <a:lnSpc>
                <a:spcPct val="100000"/>
              </a:lnSpc>
              <a:buFont typeface="Times"/>
              <a:buChar char="•"/>
            </a:pPr>
            <a:r>
              <a:rPr b="1" lang="en-GB" sz="2000">
                <a:solidFill>
                  <a:srgbClr val="000000"/>
                </a:solidFill>
                <a:latin typeface="Arial"/>
                <a:ea typeface="ＭＳ Ｐゴシック"/>
              </a:rPr>
              <a:t>Affymetrix (Affy) arrays</a:t>
            </a:r>
            <a:endParaRPr/>
          </a:p>
          <a:p>
            <a:pPr lvl="2">
              <a:lnSpc>
                <a:spcPct val="100000"/>
              </a:lnSpc>
              <a:buFont typeface="Times"/>
              <a:buChar char="•"/>
            </a:pPr>
            <a:r>
              <a:rPr lang="en-GB" sz="2000">
                <a:solidFill>
                  <a:srgbClr val="000000"/>
                </a:solidFill>
                <a:latin typeface="Arial"/>
                <a:ea typeface="ＭＳ Ｐゴシック"/>
              </a:rPr>
              <a:t>different parts of the target sequence in separate probes (~25 bp) spread randomly across the array.</a:t>
            </a:r>
            <a:endParaRPr/>
          </a:p>
          <a:p>
            <a:pPr lvl="2">
              <a:lnSpc>
                <a:spcPct val="100000"/>
              </a:lnSpc>
              <a:buFont typeface="Times"/>
              <a:buChar char="•"/>
            </a:pPr>
            <a:r>
              <a:rPr lang="en-GB" sz="2000">
                <a:solidFill>
                  <a:srgbClr val="000000"/>
                </a:solidFill>
                <a:latin typeface="Arial"/>
                <a:ea typeface="ＭＳ Ｐゴシック"/>
              </a:rPr>
              <a:t>Probes targeting the same sequence are grouped into probe sets </a:t>
            </a:r>
            <a:endParaRPr/>
          </a:p>
          <a:p>
            <a:pPr lvl="1">
              <a:lnSpc>
                <a:spcPct val="100000"/>
              </a:lnSpc>
              <a:buFont typeface="Times"/>
              <a:buChar char="•"/>
            </a:pPr>
            <a:r>
              <a:rPr b="1" lang="en-GB" sz="2000">
                <a:solidFill>
                  <a:srgbClr val="000000"/>
                </a:solidFill>
                <a:latin typeface="Arial"/>
                <a:ea typeface="ＭＳ Ｐゴシック"/>
              </a:rPr>
              <a:t>Illumina arrays</a:t>
            </a:r>
            <a:endParaRPr/>
          </a:p>
          <a:p>
            <a:pPr lvl="2">
              <a:lnSpc>
                <a:spcPct val="100000"/>
              </a:lnSpc>
              <a:buFont typeface="Times"/>
              <a:buChar char="•"/>
            </a:pPr>
            <a:r>
              <a:rPr lang="en-GB" sz="2000">
                <a:solidFill>
                  <a:srgbClr val="000000"/>
                </a:solidFill>
                <a:latin typeface="Arial"/>
                <a:ea typeface="ＭＳ Ｐゴシック"/>
              </a:rPr>
              <a:t>Illumina uses a bead based system, where each bead is covered with hundreds of thousands of copies of a specific oligonucleotide that act as the capture sequences. </a:t>
            </a:r>
            <a:endParaRPr/>
          </a:p>
          <a:p>
            <a:pPr lvl="2">
              <a:lnSpc>
                <a:spcPct val="100000"/>
              </a:lnSpc>
              <a:buFont typeface="Times"/>
              <a:buChar char="•"/>
            </a:pPr>
            <a:r>
              <a:rPr lang="en-GB" sz="2000">
                <a:solidFill>
                  <a:srgbClr val="000000"/>
                </a:solidFill>
                <a:latin typeface="Arial"/>
                <a:ea typeface="ＭＳ Ｐゴシック"/>
              </a:rPr>
              <a:t>The beads are thrown on the microarray and self assemble in the microwells. Several wills will have beads with the same sequence, and all sequences are barcoded. </a:t>
            </a:r>
            <a:endParaRPr/>
          </a:p>
          <a:p>
            <a:pPr lvl="2">
              <a:lnSpc>
                <a:spcPct val="100000"/>
              </a:lnSpc>
              <a:buFont typeface="Times"/>
              <a:buChar char="•"/>
            </a:pPr>
            <a:r>
              <a:rPr lang="en-GB" sz="2000">
                <a:solidFill>
                  <a:srgbClr val="000000"/>
                </a:solidFill>
                <a:latin typeface="Arial"/>
                <a:ea typeface="ＭＳ Ｐゴシック"/>
              </a:rPr>
              <a:t>Other microarray vendors: Agilent, Codelink and Phalanx  </a:t>
            </a:r>
            <a:endParaRPr/>
          </a:p>
          <a:p>
            <a:pPr lvl="1">
              <a:lnSpc>
                <a:spcPct val="100000"/>
              </a:lnSpc>
              <a:buFont typeface="Times"/>
              <a:buChar char="•"/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