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7" r:id="rId2"/>
    <p:sldId id="258" r:id="rId3"/>
    <p:sldId id="310" r:id="rId4"/>
    <p:sldId id="264" r:id="rId5"/>
    <p:sldId id="311" r:id="rId6"/>
    <p:sldId id="259" r:id="rId7"/>
    <p:sldId id="260" r:id="rId8"/>
    <p:sldId id="270" r:id="rId9"/>
    <p:sldId id="261" r:id="rId10"/>
    <p:sldId id="277" r:id="rId11"/>
    <p:sldId id="278" r:id="rId12"/>
    <p:sldId id="320" r:id="rId13"/>
    <p:sldId id="263" r:id="rId14"/>
    <p:sldId id="265" r:id="rId15"/>
    <p:sldId id="266" r:id="rId16"/>
    <p:sldId id="312" r:id="rId17"/>
    <p:sldId id="313" r:id="rId18"/>
    <p:sldId id="319" r:id="rId19"/>
    <p:sldId id="315" r:id="rId20"/>
    <p:sldId id="317" r:id="rId21"/>
    <p:sldId id="318" r:id="rId22"/>
    <p:sldId id="316" r:id="rId23"/>
    <p:sldId id="321" r:id="rId24"/>
    <p:sldId id="322" r:id="rId25"/>
    <p:sldId id="323" r:id="rId26"/>
    <p:sldId id="324" r:id="rId27"/>
    <p:sldId id="325" r:id="rId28"/>
    <p:sldId id="292" r:id="rId29"/>
    <p:sldId id="326" r:id="rId30"/>
    <p:sldId id="328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269" r:id="rId47"/>
    <p:sldId id="343" r:id="rId48"/>
    <p:sldId id="345" r:id="rId49"/>
    <p:sldId id="348" r:id="rId50"/>
    <p:sldId id="346" r:id="rId51"/>
    <p:sldId id="349" r:id="rId52"/>
    <p:sldId id="307" r:id="rId53"/>
    <p:sldId id="287" r:id="rId54"/>
    <p:sldId id="300" r:id="rId55"/>
    <p:sldId id="295" r:id="rId56"/>
    <p:sldId id="301" r:id="rId57"/>
    <p:sldId id="302" r:id="rId58"/>
    <p:sldId id="273" r:id="rId59"/>
    <p:sldId id="282" r:id="rId60"/>
    <p:sldId id="289" r:id="rId61"/>
    <p:sldId id="290" r:id="rId62"/>
    <p:sldId id="305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7BA51-9D6C-0641-955F-29C09F85F0B8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8AA1B7AB-BD66-1E43-A50E-BF831E5502AA}">
      <dgm:prSet phldrT="[Text]" custT="1"/>
      <dgm:spPr/>
      <dgm:t>
        <a:bodyPr/>
        <a:lstStyle/>
        <a:p>
          <a:pPr algn="ctr"/>
          <a:r>
            <a:rPr lang="en-US" sz="2000" b="1" dirty="0" smtClean="0"/>
            <a:t>Build a URL</a:t>
          </a:r>
        </a:p>
      </dgm:t>
    </dgm:pt>
    <dgm:pt modelId="{CC315B17-E35B-3C47-8FBA-9BE6528FE57E}" type="parTrans" cxnId="{1BFA7592-62BF-1F4E-B365-BB1F3C14F2C1}">
      <dgm:prSet/>
      <dgm:spPr/>
      <dgm:t>
        <a:bodyPr/>
        <a:lstStyle/>
        <a:p>
          <a:endParaRPr lang="en-US"/>
        </a:p>
      </dgm:t>
    </dgm:pt>
    <dgm:pt modelId="{37FDA30C-5C8A-654D-9AE4-7603944B1506}" type="sibTrans" cxnId="{1BFA7592-62BF-1F4E-B365-BB1F3C14F2C1}">
      <dgm:prSet custT="1"/>
      <dgm:spPr/>
      <dgm:t>
        <a:bodyPr/>
        <a:lstStyle/>
        <a:p>
          <a:pPr algn="ctr"/>
          <a:endParaRPr lang="en-US" sz="1050" b="1"/>
        </a:p>
      </dgm:t>
    </dgm:pt>
    <dgm:pt modelId="{D6C6673A-69B8-B949-99CD-8091A8CE2301}">
      <dgm:prSet phldrT="[Text]" custT="1"/>
      <dgm:spPr/>
      <dgm:t>
        <a:bodyPr/>
        <a:lstStyle/>
        <a:p>
          <a:pPr algn="ctr"/>
          <a:r>
            <a:rPr lang="en-US" sz="2000" b="1" dirty="0" smtClean="0"/>
            <a:t>Specify the response format</a:t>
          </a:r>
        </a:p>
      </dgm:t>
    </dgm:pt>
    <dgm:pt modelId="{2080C0CA-85D8-374B-93AA-37D97914FF69}" type="parTrans" cxnId="{89E7A399-8215-AA4C-A39B-77175EB913B5}">
      <dgm:prSet/>
      <dgm:spPr/>
      <dgm:t>
        <a:bodyPr/>
        <a:lstStyle/>
        <a:p>
          <a:endParaRPr lang="en-US"/>
        </a:p>
      </dgm:t>
    </dgm:pt>
    <dgm:pt modelId="{81E46BAB-8161-1540-8180-EE89580DB91E}" type="sibTrans" cxnId="{89E7A399-8215-AA4C-A39B-77175EB913B5}">
      <dgm:prSet custT="1"/>
      <dgm:spPr/>
      <dgm:t>
        <a:bodyPr/>
        <a:lstStyle/>
        <a:p>
          <a:pPr algn="ctr"/>
          <a:endParaRPr lang="en-US" sz="1050" b="1"/>
        </a:p>
      </dgm:t>
    </dgm:pt>
    <dgm:pt modelId="{D91BDBE7-4416-F84C-A313-D09726AF985B}">
      <dgm:prSet phldrT="[Text]" custT="1"/>
      <dgm:spPr/>
      <dgm:t>
        <a:bodyPr/>
        <a:lstStyle/>
        <a:p>
          <a:pPr algn="ctr"/>
          <a:r>
            <a:rPr lang="en-US" sz="2000" b="1" dirty="0" smtClean="0"/>
            <a:t>Send HTTP query</a:t>
          </a:r>
          <a:endParaRPr lang="en-US" sz="2000" b="1" dirty="0"/>
        </a:p>
      </dgm:t>
    </dgm:pt>
    <dgm:pt modelId="{DE3DF8A4-452B-FE47-91B7-70058361B6C1}" type="parTrans" cxnId="{EC1669C4-CBC5-194C-8916-D75AE576DE0B}">
      <dgm:prSet/>
      <dgm:spPr/>
      <dgm:t>
        <a:bodyPr/>
        <a:lstStyle/>
        <a:p>
          <a:endParaRPr lang="en-US"/>
        </a:p>
      </dgm:t>
    </dgm:pt>
    <dgm:pt modelId="{B285ADBE-9305-2C4B-BB6A-59ABC3BE50AD}" type="sibTrans" cxnId="{EC1669C4-CBC5-194C-8916-D75AE576DE0B}">
      <dgm:prSet custT="1"/>
      <dgm:spPr/>
      <dgm:t>
        <a:bodyPr/>
        <a:lstStyle/>
        <a:p>
          <a:pPr algn="ctr"/>
          <a:endParaRPr lang="en-US" sz="1050" b="1"/>
        </a:p>
      </dgm:t>
    </dgm:pt>
    <dgm:pt modelId="{3A418008-3204-9245-9C7E-CDD8684045BD}">
      <dgm:prSet custT="1"/>
      <dgm:spPr/>
      <dgm:t>
        <a:bodyPr/>
        <a:lstStyle/>
        <a:p>
          <a:pPr algn="ctr"/>
          <a:r>
            <a:rPr lang="en-US" sz="1400" b="1" dirty="0" smtClean="0"/>
            <a:t>Parse the result if successful</a:t>
          </a:r>
        </a:p>
      </dgm:t>
    </dgm:pt>
    <dgm:pt modelId="{88AEB941-9A46-EF46-BD52-EF955C7E9F08}" type="parTrans" cxnId="{885597B7-BD1A-EF44-B42A-115EC27DAB73}">
      <dgm:prSet/>
      <dgm:spPr/>
      <dgm:t>
        <a:bodyPr/>
        <a:lstStyle/>
        <a:p>
          <a:endParaRPr lang="en-US"/>
        </a:p>
      </dgm:t>
    </dgm:pt>
    <dgm:pt modelId="{29A3DE3D-E470-3A43-AF62-238287E16EED}" type="sibTrans" cxnId="{885597B7-BD1A-EF44-B42A-115EC27DAB73}">
      <dgm:prSet/>
      <dgm:spPr/>
      <dgm:t>
        <a:bodyPr/>
        <a:lstStyle/>
        <a:p>
          <a:endParaRPr lang="en-US"/>
        </a:p>
      </dgm:t>
    </dgm:pt>
    <dgm:pt modelId="{93A39A35-E26E-1541-A0E2-8C877BCB7FB4}">
      <dgm:prSet custT="1"/>
      <dgm:spPr/>
      <dgm:t>
        <a:bodyPr/>
        <a:lstStyle/>
        <a:p>
          <a:pPr algn="ctr"/>
          <a:r>
            <a:rPr lang="en-US" sz="1400" b="1" dirty="0" smtClean="0"/>
            <a:t>If not report the error</a:t>
          </a:r>
          <a:endParaRPr lang="en-US" sz="1400" b="1" dirty="0"/>
        </a:p>
      </dgm:t>
    </dgm:pt>
    <dgm:pt modelId="{A3B40107-0B5D-8E4F-BDFE-680DD4B344CE}" type="parTrans" cxnId="{4B84D65F-9AEB-754A-B73C-E46E722F1726}">
      <dgm:prSet/>
      <dgm:spPr/>
      <dgm:t>
        <a:bodyPr/>
        <a:lstStyle/>
        <a:p>
          <a:endParaRPr lang="en-US"/>
        </a:p>
      </dgm:t>
    </dgm:pt>
    <dgm:pt modelId="{41353EA3-A409-0640-9EE0-ECC9770DF8F4}" type="sibTrans" cxnId="{4B84D65F-9AEB-754A-B73C-E46E722F1726}">
      <dgm:prSet/>
      <dgm:spPr/>
      <dgm:t>
        <a:bodyPr/>
        <a:lstStyle/>
        <a:p>
          <a:endParaRPr lang="en-US"/>
        </a:p>
      </dgm:t>
    </dgm:pt>
    <dgm:pt modelId="{968A690E-5E5E-DF45-A3C4-C8E3B5C338BB}">
      <dgm:prSet custT="1"/>
      <dgm:spPr/>
      <dgm:t>
        <a:bodyPr/>
        <a:lstStyle/>
        <a:p>
          <a:pPr algn="ctr"/>
          <a:r>
            <a:rPr lang="en-US" sz="2000" b="1" dirty="0" smtClean="0"/>
            <a:t>Read the response</a:t>
          </a:r>
          <a:endParaRPr lang="en-US" sz="2000" b="1" dirty="0"/>
        </a:p>
      </dgm:t>
    </dgm:pt>
    <dgm:pt modelId="{91F78A1D-F1BE-CD47-BE99-11F052C7B7A8}" type="parTrans" cxnId="{3957F8D0-F68B-D048-A052-98C134C8476F}">
      <dgm:prSet/>
      <dgm:spPr/>
      <dgm:t>
        <a:bodyPr/>
        <a:lstStyle/>
        <a:p>
          <a:endParaRPr lang="en-US"/>
        </a:p>
      </dgm:t>
    </dgm:pt>
    <dgm:pt modelId="{23A98459-574A-6A43-9939-DB71B3E77FAF}" type="sibTrans" cxnId="{3957F8D0-F68B-D048-A052-98C134C8476F}">
      <dgm:prSet custT="1"/>
      <dgm:spPr/>
      <dgm:t>
        <a:bodyPr/>
        <a:lstStyle/>
        <a:p>
          <a:pPr algn="ctr"/>
          <a:endParaRPr lang="en-US" sz="1050" b="1"/>
        </a:p>
      </dgm:t>
    </dgm:pt>
    <dgm:pt modelId="{5FC2143A-9230-BE44-9E0F-E66EC857CE16}">
      <dgm:prSet custT="1"/>
      <dgm:spPr/>
      <dgm:t>
        <a:bodyPr/>
        <a:lstStyle/>
        <a:p>
          <a:pPr algn="ctr"/>
          <a:r>
            <a:rPr lang="en-US" sz="2000" b="1" dirty="0" smtClean="0"/>
            <a:t>Respect the rate limit</a:t>
          </a:r>
          <a:endParaRPr lang="en-US" sz="2000" b="1" dirty="0"/>
        </a:p>
      </dgm:t>
    </dgm:pt>
    <dgm:pt modelId="{F3F67721-85E7-F64C-938C-852B2FEDA441}" type="parTrans" cxnId="{3A5F4FA0-0047-ED4D-A521-8D475F9F25B2}">
      <dgm:prSet/>
      <dgm:spPr/>
      <dgm:t>
        <a:bodyPr/>
        <a:lstStyle/>
        <a:p>
          <a:endParaRPr lang="en-US"/>
        </a:p>
      </dgm:t>
    </dgm:pt>
    <dgm:pt modelId="{E5FD67ED-FF98-1846-A9E1-4F5FFA9455DE}" type="sibTrans" cxnId="{3A5F4FA0-0047-ED4D-A521-8D475F9F25B2}">
      <dgm:prSet/>
      <dgm:spPr/>
      <dgm:t>
        <a:bodyPr/>
        <a:lstStyle/>
        <a:p>
          <a:endParaRPr lang="en-US"/>
        </a:p>
      </dgm:t>
    </dgm:pt>
    <dgm:pt modelId="{01499480-0D64-1047-8E2C-F57173528320}" type="pres">
      <dgm:prSet presAssocID="{B2A7BA51-9D6C-0641-955F-29C09F85F0B8}" presName="linearFlow" presStyleCnt="0">
        <dgm:presLayoutVars>
          <dgm:resizeHandles val="exact"/>
        </dgm:presLayoutVars>
      </dgm:prSet>
      <dgm:spPr/>
    </dgm:pt>
    <dgm:pt modelId="{4097C5EA-1CB7-3E4F-8CA3-FAB5DC02CEE7}" type="pres">
      <dgm:prSet presAssocID="{8AA1B7AB-BD66-1E43-A50E-BF831E5502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5466-FF29-E94A-BDF4-36A6E4D2DC2B}" type="pres">
      <dgm:prSet presAssocID="{37FDA30C-5C8A-654D-9AE4-7603944B15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C95CC2-5646-2843-941E-58F5A224E798}" type="pres">
      <dgm:prSet presAssocID="{37FDA30C-5C8A-654D-9AE4-7603944B15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200A603-92C9-5E46-9EE9-2BBAA2F2AD9B}" type="pres">
      <dgm:prSet presAssocID="{D6C6673A-69B8-B949-99CD-8091A8CE2301}" presName="node" presStyleLbl="node1" presStyleIdx="1" presStyleCnt="5" custScaleX="163260" custScaleY="108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9D4F1-317F-E64C-A208-E05DA550F567}" type="pres">
      <dgm:prSet presAssocID="{81E46BAB-8161-1540-8180-EE89580DB91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1E0041D-2AEA-2A49-A20F-865346E90A2C}" type="pres">
      <dgm:prSet presAssocID="{81E46BAB-8161-1540-8180-EE89580DB91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0144BDE-BE71-9342-B1AF-52A6789A4E6E}" type="pres">
      <dgm:prSet presAssocID="{D91BDBE7-4416-F84C-A313-D09726AF985B}" presName="node" presStyleLbl="node1" presStyleIdx="2" presStyleCnt="5" custScaleX="145430" custScaleY="9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98369-C314-2D42-AA9D-61A2D3F9D386}" type="pres">
      <dgm:prSet presAssocID="{B285ADBE-9305-2C4B-BB6A-59ABC3BE50A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953700-9D28-264D-8C7E-896C39C80C5F}" type="pres">
      <dgm:prSet presAssocID="{B285ADBE-9305-2C4B-BB6A-59ABC3BE50A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D752DF-818F-5542-8585-173662784C98}" type="pres">
      <dgm:prSet presAssocID="{968A690E-5E5E-DF45-A3C4-C8E3B5C338BB}" presName="node" presStyleLbl="node1" presStyleIdx="3" presStyleCnt="5" custScaleX="138694" custScaleY="19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D7CF-1BC8-D44A-A2E6-1BD16AF04A46}" type="pres">
      <dgm:prSet presAssocID="{23A98459-574A-6A43-9939-DB71B3E77F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6440540-9B6C-AA4A-AF5B-5D568052C20B}" type="pres">
      <dgm:prSet presAssocID="{23A98459-574A-6A43-9939-DB71B3E77FA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623F3DE-4DD2-6343-B291-38B98D47DE49}" type="pres">
      <dgm:prSet presAssocID="{5FC2143A-9230-BE44-9E0F-E66EC857CE16}" presName="node" presStyleLbl="node1" presStyleIdx="4" presStyleCnt="5" custScaleX="127309" custScaleY="101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B0120-3BDF-2240-AEC5-77DD341A8404}" type="presOf" srcId="{D91BDBE7-4416-F84C-A313-D09726AF985B}" destId="{F0144BDE-BE71-9342-B1AF-52A6789A4E6E}" srcOrd="0" destOrd="0" presId="urn:microsoft.com/office/officeart/2005/8/layout/process2"/>
    <dgm:cxn modelId="{3A5F4FA0-0047-ED4D-A521-8D475F9F25B2}" srcId="{B2A7BA51-9D6C-0641-955F-29C09F85F0B8}" destId="{5FC2143A-9230-BE44-9E0F-E66EC857CE16}" srcOrd="4" destOrd="0" parTransId="{F3F67721-85E7-F64C-938C-852B2FEDA441}" sibTransId="{E5FD67ED-FF98-1846-A9E1-4F5FFA9455DE}"/>
    <dgm:cxn modelId="{8B70421C-4218-D74C-A578-4F1792D6338C}" type="presOf" srcId="{968A690E-5E5E-DF45-A3C4-C8E3B5C338BB}" destId="{C8D752DF-818F-5542-8585-173662784C98}" srcOrd="0" destOrd="0" presId="urn:microsoft.com/office/officeart/2005/8/layout/process2"/>
    <dgm:cxn modelId="{5EAC994C-B600-EB4C-9478-639676D3C984}" type="presOf" srcId="{B285ADBE-9305-2C4B-BB6A-59ABC3BE50AD}" destId="{E7953700-9D28-264D-8C7E-896C39C80C5F}" srcOrd="1" destOrd="0" presId="urn:microsoft.com/office/officeart/2005/8/layout/process2"/>
    <dgm:cxn modelId="{1BFA7592-62BF-1F4E-B365-BB1F3C14F2C1}" srcId="{B2A7BA51-9D6C-0641-955F-29C09F85F0B8}" destId="{8AA1B7AB-BD66-1E43-A50E-BF831E5502AA}" srcOrd="0" destOrd="0" parTransId="{CC315B17-E35B-3C47-8FBA-9BE6528FE57E}" sibTransId="{37FDA30C-5C8A-654D-9AE4-7603944B1506}"/>
    <dgm:cxn modelId="{A96FBA59-C65C-2F4E-9CCB-21100BE7B156}" type="presOf" srcId="{B285ADBE-9305-2C4B-BB6A-59ABC3BE50AD}" destId="{45B98369-C314-2D42-AA9D-61A2D3F9D386}" srcOrd="0" destOrd="0" presId="urn:microsoft.com/office/officeart/2005/8/layout/process2"/>
    <dgm:cxn modelId="{B704CE18-577E-7B47-90D1-0D2B774DF083}" type="presOf" srcId="{23A98459-574A-6A43-9939-DB71B3E77FAF}" destId="{46440540-9B6C-AA4A-AF5B-5D568052C20B}" srcOrd="1" destOrd="0" presId="urn:microsoft.com/office/officeart/2005/8/layout/process2"/>
    <dgm:cxn modelId="{5D40EE4A-FDA6-6A44-8FAE-F4BD3D9A5787}" type="presOf" srcId="{23A98459-574A-6A43-9939-DB71B3E77FAF}" destId="{D876D7CF-1BC8-D44A-A2E6-1BD16AF04A46}" srcOrd="0" destOrd="0" presId="urn:microsoft.com/office/officeart/2005/8/layout/process2"/>
    <dgm:cxn modelId="{C0557CA8-80CE-FB43-8CB3-57CCC41ABE49}" type="presOf" srcId="{81E46BAB-8161-1540-8180-EE89580DB91E}" destId="{CFD9D4F1-317F-E64C-A208-E05DA550F567}" srcOrd="0" destOrd="0" presId="urn:microsoft.com/office/officeart/2005/8/layout/process2"/>
    <dgm:cxn modelId="{D49A8C2D-BECD-DE4C-9C16-C632DB091341}" type="presOf" srcId="{B2A7BA51-9D6C-0641-955F-29C09F85F0B8}" destId="{01499480-0D64-1047-8E2C-F57173528320}" srcOrd="0" destOrd="0" presId="urn:microsoft.com/office/officeart/2005/8/layout/process2"/>
    <dgm:cxn modelId="{F7762E49-3A7F-B244-96C0-64D0B72F71A6}" type="presOf" srcId="{81E46BAB-8161-1540-8180-EE89580DB91E}" destId="{D1E0041D-2AEA-2A49-A20F-865346E90A2C}" srcOrd="1" destOrd="0" presId="urn:microsoft.com/office/officeart/2005/8/layout/process2"/>
    <dgm:cxn modelId="{4B84D65F-9AEB-754A-B73C-E46E722F1726}" srcId="{968A690E-5E5E-DF45-A3C4-C8E3B5C338BB}" destId="{93A39A35-E26E-1541-A0E2-8C877BCB7FB4}" srcOrd="1" destOrd="0" parTransId="{A3B40107-0B5D-8E4F-BDFE-680DD4B344CE}" sibTransId="{41353EA3-A409-0640-9EE0-ECC9770DF8F4}"/>
    <dgm:cxn modelId="{FFA2BAC7-C867-AB4F-8DB3-1C701B675B6F}" type="presOf" srcId="{93A39A35-E26E-1541-A0E2-8C877BCB7FB4}" destId="{C8D752DF-818F-5542-8585-173662784C98}" srcOrd="0" destOrd="2" presId="urn:microsoft.com/office/officeart/2005/8/layout/process2"/>
    <dgm:cxn modelId="{CA17D0F6-CDDF-FF4D-9EEF-4D34897834AF}" type="presOf" srcId="{3A418008-3204-9245-9C7E-CDD8684045BD}" destId="{C8D752DF-818F-5542-8585-173662784C98}" srcOrd="0" destOrd="1" presId="urn:microsoft.com/office/officeart/2005/8/layout/process2"/>
    <dgm:cxn modelId="{91491802-45E2-E543-A6F8-5A60E0A737A8}" type="presOf" srcId="{5FC2143A-9230-BE44-9E0F-E66EC857CE16}" destId="{6623F3DE-4DD2-6343-B291-38B98D47DE49}" srcOrd="0" destOrd="0" presId="urn:microsoft.com/office/officeart/2005/8/layout/process2"/>
    <dgm:cxn modelId="{3957F8D0-F68B-D048-A052-98C134C8476F}" srcId="{B2A7BA51-9D6C-0641-955F-29C09F85F0B8}" destId="{968A690E-5E5E-DF45-A3C4-C8E3B5C338BB}" srcOrd="3" destOrd="0" parTransId="{91F78A1D-F1BE-CD47-BE99-11F052C7B7A8}" sibTransId="{23A98459-574A-6A43-9939-DB71B3E77FAF}"/>
    <dgm:cxn modelId="{EC1669C4-CBC5-194C-8916-D75AE576DE0B}" srcId="{B2A7BA51-9D6C-0641-955F-29C09F85F0B8}" destId="{D91BDBE7-4416-F84C-A313-D09726AF985B}" srcOrd="2" destOrd="0" parTransId="{DE3DF8A4-452B-FE47-91B7-70058361B6C1}" sibTransId="{B285ADBE-9305-2C4B-BB6A-59ABC3BE50AD}"/>
    <dgm:cxn modelId="{885597B7-BD1A-EF44-B42A-115EC27DAB73}" srcId="{968A690E-5E5E-DF45-A3C4-C8E3B5C338BB}" destId="{3A418008-3204-9245-9C7E-CDD8684045BD}" srcOrd="0" destOrd="0" parTransId="{88AEB941-9A46-EF46-BD52-EF955C7E9F08}" sibTransId="{29A3DE3D-E470-3A43-AF62-238287E16EED}"/>
    <dgm:cxn modelId="{9C3C2C39-35AF-3B4C-909A-5B0DE08A4755}" type="presOf" srcId="{37FDA30C-5C8A-654D-9AE4-7603944B1506}" destId="{9CC95CC2-5646-2843-941E-58F5A224E798}" srcOrd="1" destOrd="0" presId="urn:microsoft.com/office/officeart/2005/8/layout/process2"/>
    <dgm:cxn modelId="{DC170F3B-32B0-2043-A123-C50BE7A7F496}" type="presOf" srcId="{37FDA30C-5C8A-654D-9AE4-7603944B1506}" destId="{CB2F5466-FF29-E94A-BDF4-36A6E4D2DC2B}" srcOrd="0" destOrd="0" presId="urn:microsoft.com/office/officeart/2005/8/layout/process2"/>
    <dgm:cxn modelId="{8EE37342-50AB-784E-94DB-90A5E02194B8}" type="presOf" srcId="{D6C6673A-69B8-B949-99CD-8091A8CE2301}" destId="{E200A603-92C9-5E46-9EE9-2BBAA2F2AD9B}" srcOrd="0" destOrd="0" presId="urn:microsoft.com/office/officeart/2005/8/layout/process2"/>
    <dgm:cxn modelId="{70E220E2-CBD6-C14B-BCE2-EEC469729EF7}" type="presOf" srcId="{8AA1B7AB-BD66-1E43-A50E-BF831E5502AA}" destId="{4097C5EA-1CB7-3E4F-8CA3-FAB5DC02CEE7}" srcOrd="0" destOrd="0" presId="urn:microsoft.com/office/officeart/2005/8/layout/process2"/>
    <dgm:cxn modelId="{89E7A399-8215-AA4C-A39B-77175EB913B5}" srcId="{B2A7BA51-9D6C-0641-955F-29C09F85F0B8}" destId="{D6C6673A-69B8-B949-99CD-8091A8CE2301}" srcOrd="1" destOrd="0" parTransId="{2080C0CA-85D8-374B-93AA-37D97914FF69}" sibTransId="{81E46BAB-8161-1540-8180-EE89580DB91E}"/>
    <dgm:cxn modelId="{5A806CBF-DDAC-AC4B-A4DF-4036E3551E19}" type="presParOf" srcId="{01499480-0D64-1047-8E2C-F57173528320}" destId="{4097C5EA-1CB7-3E4F-8CA3-FAB5DC02CEE7}" srcOrd="0" destOrd="0" presId="urn:microsoft.com/office/officeart/2005/8/layout/process2"/>
    <dgm:cxn modelId="{59352ACE-4334-A145-81C8-50467D81E81B}" type="presParOf" srcId="{01499480-0D64-1047-8E2C-F57173528320}" destId="{CB2F5466-FF29-E94A-BDF4-36A6E4D2DC2B}" srcOrd="1" destOrd="0" presId="urn:microsoft.com/office/officeart/2005/8/layout/process2"/>
    <dgm:cxn modelId="{487C6129-8D4C-594E-8132-6FE3CE679624}" type="presParOf" srcId="{CB2F5466-FF29-E94A-BDF4-36A6E4D2DC2B}" destId="{9CC95CC2-5646-2843-941E-58F5A224E798}" srcOrd="0" destOrd="0" presId="urn:microsoft.com/office/officeart/2005/8/layout/process2"/>
    <dgm:cxn modelId="{673C545D-7BBC-6F46-86D0-69A17C45E034}" type="presParOf" srcId="{01499480-0D64-1047-8E2C-F57173528320}" destId="{E200A603-92C9-5E46-9EE9-2BBAA2F2AD9B}" srcOrd="2" destOrd="0" presId="urn:microsoft.com/office/officeart/2005/8/layout/process2"/>
    <dgm:cxn modelId="{44CD3693-F0E0-6146-931E-DC2729D9F2D5}" type="presParOf" srcId="{01499480-0D64-1047-8E2C-F57173528320}" destId="{CFD9D4F1-317F-E64C-A208-E05DA550F567}" srcOrd="3" destOrd="0" presId="urn:microsoft.com/office/officeart/2005/8/layout/process2"/>
    <dgm:cxn modelId="{FF3311DD-2D0F-564B-9393-1BFD7991DC9F}" type="presParOf" srcId="{CFD9D4F1-317F-E64C-A208-E05DA550F567}" destId="{D1E0041D-2AEA-2A49-A20F-865346E90A2C}" srcOrd="0" destOrd="0" presId="urn:microsoft.com/office/officeart/2005/8/layout/process2"/>
    <dgm:cxn modelId="{6A06EB3B-F7A6-B743-A9EC-B8E6DCFADFDC}" type="presParOf" srcId="{01499480-0D64-1047-8E2C-F57173528320}" destId="{F0144BDE-BE71-9342-B1AF-52A6789A4E6E}" srcOrd="4" destOrd="0" presId="urn:microsoft.com/office/officeart/2005/8/layout/process2"/>
    <dgm:cxn modelId="{9ACA194C-9278-2640-9A74-2BE6A3412741}" type="presParOf" srcId="{01499480-0D64-1047-8E2C-F57173528320}" destId="{45B98369-C314-2D42-AA9D-61A2D3F9D386}" srcOrd="5" destOrd="0" presId="urn:microsoft.com/office/officeart/2005/8/layout/process2"/>
    <dgm:cxn modelId="{AE17A03A-DB30-0442-AAC3-F0BFD4BBE0C2}" type="presParOf" srcId="{45B98369-C314-2D42-AA9D-61A2D3F9D386}" destId="{E7953700-9D28-264D-8C7E-896C39C80C5F}" srcOrd="0" destOrd="0" presId="urn:microsoft.com/office/officeart/2005/8/layout/process2"/>
    <dgm:cxn modelId="{6AE46018-A5B9-8047-B18A-E073AF3A0B46}" type="presParOf" srcId="{01499480-0D64-1047-8E2C-F57173528320}" destId="{C8D752DF-818F-5542-8585-173662784C98}" srcOrd="6" destOrd="0" presId="urn:microsoft.com/office/officeart/2005/8/layout/process2"/>
    <dgm:cxn modelId="{68FFF5B3-0648-3D4F-B0D2-B0687394BC23}" type="presParOf" srcId="{01499480-0D64-1047-8E2C-F57173528320}" destId="{D876D7CF-1BC8-D44A-A2E6-1BD16AF04A46}" srcOrd="7" destOrd="0" presId="urn:microsoft.com/office/officeart/2005/8/layout/process2"/>
    <dgm:cxn modelId="{FFC16988-FA1F-6841-9BF6-A7C88FECFF00}" type="presParOf" srcId="{D876D7CF-1BC8-D44A-A2E6-1BD16AF04A46}" destId="{46440540-9B6C-AA4A-AF5B-5D568052C20B}" srcOrd="0" destOrd="0" presId="urn:microsoft.com/office/officeart/2005/8/layout/process2"/>
    <dgm:cxn modelId="{23E2C5A8-5993-8B45-8488-4F7321493D46}" type="presParOf" srcId="{01499480-0D64-1047-8E2C-F57173528320}" destId="{6623F3DE-4DD2-6343-B291-38B98D47DE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7C5EA-1CB7-3E4F-8CA3-FAB5DC02CEE7}">
      <dsp:nvSpPr>
        <dsp:cNvPr id="0" name=""/>
        <dsp:cNvSpPr/>
      </dsp:nvSpPr>
      <dsp:spPr>
        <a:xfrm>
          <a:off x="2645927" y="5984"/>
          <a:ext cx="2480545" cy="620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Build a URL</a:t>
          </a:r>
        </a:p>
      </dsp:txBody>
      <dsp:txXfrm>
        <a:off x="2664090" y="24147"/>
        <a:ext cx="2444219" cy="583810"/>
      </dsp:txXfrm>
    </dsp:sp>
    <dsp:sp modelId="{CB2F5466-FF29-E94A-BDF4-36A6E4D2DC2B}">
      <dsp:nvSpPr>
        <dsp:cNvPr id="0" name=""/>
        <dsp:cNvSpPr/>
      </dsp:nvSpPr>
      <dsp:spPr>
        <a:xfrm rot="5400000">
          <a:off x="3769924" y="641624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664879"/>
        <a:ext cx="167437" cy="162786"/>
      </dsp:txXfrm>
    </dsp:sp>
    <dsp:sp modelId="{E200A603-92C9-5E46-9EE9-2BBAA2F2AD9B}">
      <dsp:nvSpPr>
        <dsp:cNvPr id="0" name=""/>
        <dsp:cNvSpPr/>
      </dsp:nvSpPr>
      <dsp:spPr>
        <a:xfrm>
          <a:off x="1861330" y="936189"/>
          <a:ext cx="4049738" cy="674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Specify the response format</a:t>
          </a:r>
        </a:p>
      </dsp:txBody>
      <dsp:txXfrm>
        <a:off x="1881098" y="955957"/>
        <a:ext cx="4010202" cy="635383"/>
      </dsp:txXfrm>
    </dsp:sp>
    <dsp:sp modelId="{CFD9D4F1-317F-E64C-A208-E05DA550F567}">
      <dsp:nvSpPr>
        <dsp:cNvPr id="0" name=""/>
        <dsp:cNvSpPr/>
      </dsp:nvSpPr>
      <dsp:spPr>
        <a:xfrm rot="5400000">
          <a:off x="3769924" y="162661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1649866"/>
        <a:ext cx="167437" cy="162786"/>
      </dsp:txXfrm>
    </dsp:sp>
    <dsp:sp modelId="{F0144BDE-BE71-9342-B1AF-52A6789A4E6E}">
      <dsp:nvSpPr>
        <dsp:cNvPr id="0" name=""/>
        <dsp:cNvSpPr/>
      </dsp:nvSpPr>
      <dsp:spPr>
        <a:xfrm>
          <a:off x="2082471" y="1921176"/>
          <a:ext cx="3607457" cy="576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Send HTTP query</a:t>
          </a:r>
          <a:endParaRPr lang="en-US" sz="2000" b="1" kern="1200" dirty="0"/>
        </a:p>
      </dsp:txBody>
      <dsp:txXfrm>
        <a:off x="2099363" y="1938068"/>
        <a:ext cx="3573673" cy="542936"/>
      </dsp:txXfrm>
    </dsp:sp>
    <dsp:sp modelId="{45B98369-C314-2D42-AA9D-61A2D3F9D386}">
      <dsp:nvSpPr>
        <dsp:cNvPr id="0" name=""/>
        <dsp:cNvSpPr/>
      </dsp:nvSpPr>
      <dsp:spPr>
        <a:xfrm rot="5400000">
          <a:off x="3769924" y="2513400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2536655"/>
        <a:ext cx="167437" cy="162786"/>
      </dsp:txXfrm>
    </dsp:sp>
    <dsp:sp modelId="{C8D752DF-818F-5542-8585-173662784C98}">
      <dsp:nvSpPr>
        <dsp:cNvPr id="0" name=""/>
        <dsp:cNvSpPr/>
      </dsp:nvSpPr>
      <dsp:spPr>
        <a:xfrm>
          <a:off x="2166016" y="2807965"/>
          <a:ext cx="3440367" cy="11927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Read the response</a:t>
          </a:r>
          <a:endParaRPr lang="en-US" sz="20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Parse the result if successful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If not report the error</a:t>
          </a:r>
          <a:endParaRPr lang="en-US" sz="1400" b="1" kern="1200" dirty="0"/>
        </a:p>
      </dsp:txBody>
      <dsp:txXfrm>
        <a:off x="2200951" y="2842900"/>
        <a:ext cx="3370497" cy="1122912"/>
      </dsp:txXfrm>
    </dsp:sp>
    <dsp:sp modelId="{D876D7CF-1BC8-D44A-A2E6-1BD16AF04A46}">
      <dsp:nvSpPr>
        <dsp:cNvPr id="0" name=""/>
        <dsp:cNvSpPr/>
      </dsp:nvSpPr>
      <dsp:spPr>
        <a:xfrm rot="5400000">
          <a:off x="3769924" y="401625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4039506"/>
        <a:ext cx="167437" cy="162786"/>
      </dsp:txXfrm>
    </dsp:sp>
    <dsp:sp modelId="{6623F3DE-4DD2-6343-B291-38B98D47DE49}">
      <dsp:nvSpPr>
        <dsp:cNvPr id="0" name=""/>
        <dsp:cNvSpPr/>
      </dsp:nvSpPr>
      <dsp:spPr>
        <a:xfrm>
          <a:off x="2307221" y="4310816"/>
          <a:ext cx="3157957" cy="629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Respect the rate limit</a:t>
          </a:r>
          <a:endParaRPr lang="en-US" sz="2000" b="1" kern="1200" dirty="0"/>
        </a:p>
      </dsp:txBody>
      <dsp:txXfrm>
        <a:off x="2325668" y="4329263"/>
        <a:ext cx="3121063" cy="59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960F-3D83-5840-9324-88B54D368D89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93B2-2E24-2A4C-82B2-31D3E94E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 w="12700" cap="flat">
            <a:solidFill>
              <a:srgbClr val="000000"/>
            </a:solidFill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lIns="91752" tIns="45876" rIns="91752" bIns="45876">
            <a:noAutofit/>
          </a:bodyPr>
          <a:lstStyle/>
          <a:p>
            <a:pPr>
              <a:defRPr/>
            </a:pPr>
            <a:r>
              <a:rPr lang="en-GB" sz="1800">
                <a:cs typeface="+mn-cs"/>
              </a:rPr>
              <a:t>Updated November 2012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</p:spPr>
        <p:txBody>
          <a:bodyPr lIns="91752" tIns="45876" rIns="91752" bIns="45876">
            <a:noAutofit/>
          </a:bodyPr>
          <a:lstStyle/>
          <a:p>
            <a:pPr>
              <a:spcBef>
                <a:spcPts val="0"/>
              </a:spcBef>
              <a:buSzPct val="25000"/>
              <a:defRPr/>
            </a:pPr>
            <a:r>
              <a:rPr lang="en-GB" sz="140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EMBL_EBI_CMYK_201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58" y="5037138"/>
            <a:ext cx="25613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216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674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11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51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6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640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8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91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95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94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00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SangerReversedLarge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bang-400dp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MBL_EBI_RGB_InversedUpda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" TargetMode="Externa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.ensembl.org" TargetMode="External"/><Relationship Id="rId4" Type="http://schemas.openxmlformats.org/officeDocument/2006/relationships/hyperlink" Target="http://archive.ensembl.org" TargetMode="External"/><Relationship Id="rId5" Type="http://schemas.openxmlformats.org/officeDocument/2006/relationships/hyperlink" Target="http://www.ensembl.org/biomart/martview" TargetMode="External"/><Relationship Id="rId6" Type="http://schemas.openxmlformats.org/officeDocument/2006/relationships/hyperlink" Target="ftp://ftp.ensembl.org" TargetMode="External"/><Relationship Id="rId7" Type="http://schemas.openxmlformats.org/officeDocument/2006/relationships/hyperlink" Target="http://www.ensembl.org/info/data/mysql.html" TargetMode="External"/><Relationship Id="rId8" Type="http://schemas.openxmlformats.org/officeDocument/2006/relationships/hyperlink" Target="http://www.ensembl.org/info/data/api.html" TargetMode="External"/><Relationship Id="rId9" Type="http://schemas.openxmlformats.org/officeDocument/2006/relationships/hyperlink" Target="http://rest.ensemb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jpe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mth/EnsemblFetches" TargetMode="External"/><Relationship Id="rId4" Type="http://schemas.openxmlformats.org/officeDocument/2006/relationships/hyperlink" Target="https://github.com/ALTree/bio-ensembl-rest" TargetMode="External"/><Relationship Id="rId5" Type="http://schemas.openxmlformats.org/officeDocument/2006/relationships/hyperlink" Target="https://github.com/heuermh/ensembl-rest-client" TargetMode="External"/><Relationship Id="rId6" Type="http://schemas.openxmlformats.org/officeDocument/2006/relationships/hyperlink" Target="https://github.com/pyOpenSci/pyEnsemblR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bb/EnsemblRest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/info/ping?content-type=application/j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 API Course:</a:t>
            </a:r>
            <a:br>
              <a:rPr lang="en-US" dirty="0" smtClean="0"/>
            </a:br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58908" y="2722218"/>
            <a:ext cx="4202934" cy="1310744"/>
          </a:xfrm>
        </p:spPr>
        <p:txBody>
          <a:bodyPr/>
          <a:lstStyle/>
          <a:p>
            <a:pPr algn="ctr"/>
            <a:r>
              <a:rPr lang="en-US" dirty="0" err="1" smtClean="0"/>
              <a:t>Magali</a:t>
            </a:r>
            <a:r>
              <a:rPr lang="en-US" dirty="0" smtClean="0"/>
              <a:t> </a:t>
            </a:r>
            <a:r>
              <a:rPr lang="en-US" dirty="0" err="1" smtClean="0"/>
              <a:t>Ruffier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September 2015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760415" y="4948593"/>
            <a:ext cx="464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1313" indent="-33496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EMBL – European Bioinformatics Institute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Wellcome Trust Genome Campus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Hinxton, Cambridge, CB10 1SD, UK</a:t>
            </a:r>
          </a:p>
        </p:txBody>
      </p:sp>
    </p:spTree>
    <p:extLst>
      <p:ext uri="{BB962C8B-B14F-4D97-AF65-F5344CB8AC3E}">
        <p14:creationId xmlns:p14="http://schemas.microsoft.com/office/powerpoint/2010/main" val="300712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2944"/>
            <a:ext cx="7772400" cy="4343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endpoint you need</a:t>
            </a:r>
          </a:p>
          <a:p>
            <a:pPr marL="857250" lvl="1" indent="-457200"/>
            <a:r>
              <a:rPr lang="en-US" dirty="0" smtClean="0"/>
              <a:t>Use find on the main page for more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an example URL into a text editor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with your </a:t>
            </a:r>
            <a:r>
              <a:rPr lang="en-US" dirty="0" smtClean="0"/>
              <a:t>variables</a:t>
            </a:r>
          </a:p>
          <a:p>
            <a:pPr marL="857250" lvl="1" indent="-457200"/>
            <a:r>
              <a:rPr lang="en-US" dirty="0" smtClean="0"/>
              <a:t>Check the options available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Paste back into the address bar and press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168" y="4829632"/>
            <a:ext cx="86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rest.ensembl.org</a:t>
            </a:r>
            <a:r>
              <a:rPr lang="en-US" sz="2400" dirty="0" smtClean="0"/>
              <a:t>/sequence/region/</a:t>
            </a:r>
            <a:r>
              <a:rPr lang="en-US" sz="2400" i="1" u="sng" dirty="0" smtClean="0"/>
              <a:t>:species</a:t>
            </a:r>
            <a:r>
              <a:rPr lang="en-US" sz="2400" dirty="0" smtClean="0"/>
              <a:t>/</a:t>
            </a:r>
            <a:r>
              <a:rPr lang="en-US" sz="2400" i="1" u="sng" dirty="0" smtClean="0"/>
              <a:t>:</a:t>
            </a:r>
            <a:r>
              <a:rPr lang="en-US" sz="2400" i="1" u="sng" dirty="0" err="1" smtClean="0"/>
              <a:t>region</a:t>
            </a:r>
            <a:r>
              <a:rPr lang="en-US" sz="2400" dirty="0" err="1" smtClean="0"/>
              <a:t>.fasta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1800" y="5291297"/>
            <a:ext cx="3124583" cy="885711"/>
            <a:chOff x="3341800" y="5291297"/>
            <a:chExt cx="3124583" cy="885711"/>
          </a:xfrm>
        </p:grpSpPr>
        <p:sp>
          <p:nvSpPr>
            <p:cNvPr id="5" name="TextBox 4"/>
            <p:cNvSpPr txBox="1"/>
            <p:nvPr/>
          </p:nvSpPr>
          <p:spPr>
            <a:xfrm>
              <a:off x="3341800" y="5715343"/>
              <a:ext cx="1201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human</a:t>
              </a:r>
              <a:endParaRPr lang="en-US" sz="2400" i="1" u="sng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 flipH="1">
              <a:off x="4543696" y="5291297"/>
              <a:ext cx="1922687" cy="6548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048658" y="5291297"/>
            <a:ext cx="3062080" cy="885711"/>
            <a:chOff x="6048658" y="5291297"/>
            <a:chExt cx="3062080" cy="885711"/>
          </a:xfrm>
        </p:grpSpPr>
        <p:sp>
          <p:nvSpPr>
            <p:cNvPr id="6" name="TextBox 5"/>
            <p:cNvSpPr txBox="1"/>
            <p:nvPr/>
          </p:nvSpPr>
          <p:spPr>
            <a:xfrm>
              <a:off x="6048658" y="5715343"/>
              <a:ext cx="3062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6:2198711..2198900</a:t>
              </a:r>
              <a:endParaRPr lang="en-US" sz="2400" i="1" u="sng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819812" y="5291297"/>
              <a:ext cx="0" cy="4350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5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0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its genomic sequence in plain </a:t>
            </a:r>
            <a:r>
              <a:rPr lang="en-US" b="1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main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408" y="1428901"/>
            <a:ext cx="4267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http://rest.ensembl.org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Screen Shot 2014-07-21 at 13.0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" y="2196796"/>
            <a:ext cx="8458200" cy="3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1662828"/>
            <a:ext cx="8902571" cy="2902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57" y="2836463"/>
            <a:ext cx="2010687" cy="2291886"/>
            <a:chOff x="-10374684" y="1080943"/>
            <a:chExt cx="2010687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2010687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122872" y="2030626"/>
              <a:ext cx="1160095" cy="134220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04064" y="5648502"/>
            <a:ext cx="581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⌘ / Ctrl + f</a:t>
            </a:r>
            <a:r>
              <a:rPr lang="en-US" sz="2800" dirty="0" smtClean="0"/>
              <a:t> = find within page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27343" y="4866739"/>
            <a:ext cx="489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and click sequence/id/:id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" y="1746848"/>
            <a:ext cx="8218839" cy="441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97" y="533400"/>
            <a:ext cx="8371209" cy="914400"/>
          </a:xfrm>
        </p:spPr>
        <p:txBody>
          <a:bodyPr/>
          <a:lstStyle/>
          <a:p>
            <a:r>
              <a:rPr lang="en-US" dirty="0" smtClean="0"/>
              <a:t>Check the options available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787" y="1337424"/>
            <a:ext cx="3365851" cy="813742"/>
            <a:chOff x="0" y="225458"/>
            <a:chExt cx="3850412" cy="930892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706537"/>
              <a:ext cx="2870522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739" y="225458"/>
              <a:ext cx="369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URL and required parameters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7663" y="1437611"/>
            <a:ext cx="2725944" cy="2693978"/>
            <a:chOff x="6025614" y="340647"/>
            <a:chExt cx="3118386" cy="2847736"/>
          </a:xfrm>
        </p:grpSpPr>
        <p:sp>
          <p:nvSpPr>
            <p:cNvPr id="9" name="Rectangle 8"/>
            <p:cNvSpPr/>
            <p:nvPr/>
          </p:nvSpPr>
          <p:spPr bwMode="auto">
            <a:xfrm>
              <a:off x="7133313" y="1165679"/>
              <a:ext cx="2010687" cy="2022704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5614" y="340647"/>
              <a:ext cx="286200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HTTP methods</a:t>
              </a:r>
            </a:p>
            <a:p>
              <a:r>
                <a:rPr lang="en-US" dirty="0" smtClean="0"/>
                <a:t>and output formats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093" y="2100642"/>
            <a:ext cx="5830173" cy="1796338"/>
            <a:chOff x="-204466" y="1133437"/>
            <a:chExt cx="6669508" cy="205494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-204466" y="1914421"/>
              <a:ext cx="6614101" cy="127396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041" y="1133437"/>
              <a:ext cx="2353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Required parameters</a:t>
              </a:r>
            </a:p>
            <a:p>
              <a:r>
                <a:rPr lang="en-US" dirty="0" smtClean="0"/>
                <a:t>and examples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942" y="4272267"/>
            <a:ext cx="7078971" cy="1980868"/>
            <a:chOff x="158739" y="3621066"/>
            <a:chExt cx="7497195" cy="245086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8739" y="3621066"/>
              <a:ext cx="7381341" cy="2028061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2550" y="5702597"/>
              <a:ext cx="294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optional parameter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14 at 14.4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4 at 17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6" y="1447800"/>
            <a:ext cx="8318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Soft </a:t>
            </a:r>
            <a:r>
              <a:rPr lang="en-US" b="1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6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8" name="Picture 7" descr="Screen Shot 2015-08-24 at 17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" y="2020232"/>
            <a:ext cx="8445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6550"/>
            <a:ext cx="7772400" cy="466775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err="1" smtClean="0"/>
              <a:t>Ensembl</a:t>
            </a:r>
            <a:endParaRPr lang="en-US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access</a:t>
            </a:r>
            <a:endParaRPr lang="en-US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The REST API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is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query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Retrieve sequence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From region to variation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a 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3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formats available</a:t>
            </a:r>
            <a:endParaRPr lang="en-US" dirty="0"/>
          </a:p>
        </p:txBody>
      </p:sp>
      <p:pic>
        <p:nvPicPr>
          <p:cNvPr id="7" name="Picture 6" descr="Screen Shot 2015-08-24 at 17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6" y="1679495"/>
            <a:ext cx="2387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3" y="533400"/>
            <a:ext cx="9201203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pic>
        <p:nvPicPr>
          <p:cNvPr id="7" name="Picture 6" descr="Screen Shot 2015-08-25 at 14.1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" y="1794362"/>
            <a:ext cx="8369300" cy="431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4332" y="1224542"/>
            <a:ext cx="8889668" cy="6000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-rest/wiki/Output-formats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8" name="Picture 7" descr="Screen Shot 2015-08-26 at 10.0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9549"/>
            <a:ext cx="7569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all linked protein sequences in </a:t>
            </a:r>
            <a:r>
              <a:rPr lang="en-US" b="1" dirty="0" smtClean="0"/>
              <a:t>JSON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9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3" name="Picture 2" descr="Screen Shot 2015-08-26 at 11.3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438"/>
            <a:ext cx="9144000" cy="9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3" name="Picture 2" descr="Screen Shot 2015-08-26 at 11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033"/>
            <a:ext cx="9144000" cy="9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 (again)</a:t>
            </a:r>
            <a:endParaRPr lang="en-US" dirty="0"/>
          </a:p>
        </p:txBody>
      </p:sp>
      <p:pic>
        <p:nvPicPr>
          <p:cNvPr id="4" name="Picture 3" descr="Screen Shot 2015-08-26 at 11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133"/>
            <a:ext cx="9144000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4" name="Picture 3" descr="Screen Shot 2015-08-26 at 11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1316722"/>
            <a:ext cx="6873342" cy="48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endpoints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47647"/>
              </p:ext>
            </p:extLst>
          </p:nvPr>
        </p:nvGraphicFramePr>
        <p:xfrm>
          <a:off x="109244" y="1377236"/>
          <a:ext cx="8889666" cy="48209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4444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Whole genome alignments from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Compara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genetree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 or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tree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gene tree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/homology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orthologs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and </a:t>
                      </a:r>
                      <a:r>
                        <a:rPr lang="en-US" sz="1800" baseline="0" dirty="0" err="1" smtClean="0">
                          <a:latin typeface="+mn-lt"/>
                          <a:cs typeface="Monaco"/>
                        </a:rPr>
                        <a:t>paralogs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xrefs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An external symbol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Ensembl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 object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Species or nothing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Information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about data available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Information related to that feature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to convert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Equivalent coordinates in another context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/overlap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or feature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All features overlapping that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/regulatory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regulatory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sequence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variation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or 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Corresponding</a:t>
                      </a:r>
                      <a:r>
                        <a:rPr lang="en-US" sz="1800" baseline="0" dirty="0" smtClean="0">
                          <a:latin typeface="+mn-lt"/>
                        </a:rPr>
                        <a:t> variant consequences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GRCh37, 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variations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9754"/>
            <a:ext cx="7772400" cy="4828971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Introduction to the </a:t>
            </a:r>
            <a:r>
              <a:rPr lang="en-US" dirty="0" err="1" smtClean="0"/>
              <a:t>Ensembl</a:t>
            </a:r>
            <a:r>
              <a:rPr lang="en-US" dirty="0" smtClean="0"/>
              <a:t> REST APIs on </a:t>
            </a:r>
            <a:r>
              <a:rPr lang="en-US" dirty="0" err="1" smtClean="0"/>
              <a:t>rest.ensembl.org</a:t>
            </a:r>
            <a:r>
              <a:rPr lang="en-US" dirty="0" smtClean="0"/>
              <a:t> and grch37.rest.ensembl.org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make REST requests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fetch data with Python, Ruby, Perl or from the UNIX command line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available: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sequences and genomic features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genomic alignments or gene trees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convert coordinates between two different assemblies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Fetch variant consequences based on a SNP or a CNV</a:t>
            </a:r>
          </a:p>
        </p:txBody>
      </p:sp>
    </p:spTree>
    <p:extLst>
      <p:ext uri="{BB962C8B-B14F-4D97-AF65-F5344CB8AC3E}">
        <p14:creationId xmlns:p14="http://schemas.microsoft.com/office/powerpoint/2010/main" val="392674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</a:t>
            </a:r>
            <a:r>
              <a:rPr lang="en-US" dirty="0"/>
              <a:t>, 17:64216194-64218564:1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0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3.4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1626"/>
            <a:ext cx="81534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1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8" name="Picture 7" descr="Screen Shot 2015-08-26 at 13.4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5" y="1300249"/>
            <a:ext cx="8446562" cy="4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3.5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" y="1447800"/>
            <a:ext cx="8216900" cy="4330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5357270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GRCh7</a:t>
            </a:r>
            <a:r>
              <a:rPr lang="en-US" sz="1800" dirty="0" smtClean="0"/>
              <a:t>:17:64216194</a:t>
            </a:r>
            <a:r>
              <a:rPr lang="en-US" sz="1800" dirty="0"/>
              <a:t>-64218564:</a:t>
            </a:r>
            <a:r>
              <a:rPr lang="en-US" sz="1800" dirty="0" smtClean="0"/>
              <a:t>1</a:t>
            </a:r>
            <a:r>
              <a:rPr lang="en-US" sz="1800" dirty="0" smtClean="0"/>
              <a:t> maps </a:t>
            </a:r>
            <a:r>
              <a:rPr lang="en-US" sz="1800" dirty="0"/>
              <a:t>to GRCh38:17:66220076-66222446:1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01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" y="2459233"/>
            <a:ext cx="8115300" cy="214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2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3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031"/>
            <a:ext cx="9144000" cy="46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6 at 15.0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00"/>
            <a:ext cx="9144000" cy="14366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4831748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Found one </a:t>
            </a:r>
            <a:r>
              <a:rPr lang="en-US" sz="1800" dirty="0"/>
              <a:t>gene: ENSG00000091583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5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51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5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" y="1796177"/>
            <a:ext cx="8940800" cy="283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555535" cy="2342994"/>
            <a:chOff x="-10374684" y="1190295"/>
            <a:chExt cx="2555535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555535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0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Ensembl</a:t>
            </a:r>
            <a:endParaRPr lang="en-US" dirty="0"/>
          </a:p>
        </p:txBody>
      </p:sp>
      <p:pic>
        <p:nvPicPr>
          <p:cNvPr id="6" name="Picture 5" descr="EnsEMBL_Web_Component_Location_ViewBottom-Homo_sapiens-Location-View-73-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695"/>
          <a:stretch/>
        </p:blipFill>
        <p:spPr>
          <a:xfrm>
            <a:off x="425918" y="1256832"/>
            <a:ext cx="5814613" cy="2844408"/>
          </a:xfrm>
          <a:prstGeom prst="rect">
            <a:avLst/>
          </a:prstGeom>
          <a:ln>
            <a:solidFill>
              <a:srgbClr val="BBE0E3"/>
            </a:solidFill>
          </a:ln>
        </p:spPr>
      </p:pic>
      <p:pic>
        <p:nvPicPr>
          <p:cNvPr id="7" name="Picture 6" descr="EnsEMBL_Web_Component_Gene_ComparaTree-Homo_sapiens-Gene-Compara_Tree-73-ENSG00000135272-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45"/>
          <a:stretch/>
        </p:blipFill>
        <p:spPr>
          <a:xfrm>
            <a:off x="-609913" y="2661391"/>
            <a:ext cx="6577728" cy="2489380"/>
          </a:xfrm>
          <a:prstGeom prst="rect">
            <a:avLst/>
          </a:prstGeom>
        </p:spPr>
      </p:pic>
      <p:pic>
        <p:nvPicPr>
          <p:cNvPr id="8" name="Picture 7" descr="Screen Shot 2013-10-18 at 13.05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035" y="4294304"/>
            <a:ext cx="6547964" cy="1712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1017" y="1681369"/>
            <a:ext cx="5275803" cy="246221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/>
                <a:cs typeface="Monaco"/>
              </a:rPr>
              <a:t>&gt;ENSP00000288602</a:t>
            </a:r>
          </a:p>
          <a:p>
            <a:r>
              <a:rPr lang="en-US" sz="1100" dirty="0" smtClean="0">
                <a:latin typeface="Monaco"/>
                <a:cs typeface="Monaco"/>
              </a:rPr>
              <a:t>MAALSGGGGGGAEPGQALFNGDMEPEAGAGAGAAASSAADPAIPEEVWNIKQMIKLTQEH</a:t>
            </a:r>
          </a:p>
          <a:p>
            <a:r>
              <a:rPr lang="en-US" sz="1100" dirty="0" smtClean="0">
                <a:latin typeface="Monaco"/>
                <a:cs typeface="Monaco"/>
              </a:rPr>
              <a:t>IEALLDKFGGEHNPPSIYLEAYEEYTSKLDALQQREQQLLESLGNGTDFSVSSSASMDTV</a:t>
            </a:r>
          </a:p>
          <a:p>
            <a:r>
              <a:rPr lang="en-US" sz="1100" dirty="0" smtClean="0">
                <a:latin typeface="Monaco"/>
                <a:cs typeface="Monaco"/>
              </a:rPr>
              <a:t>TSSSSSSLSVLPSSLSVFQNPTDVARSNPKSPQKPIVRVFLPNKQRTVVPARCGVTVRDS</a:t>
            </a:r>
          </a:p>
          <a:p>
            <a:r>
              <a:rPr lang="en-US" sz="1100" dirty="0" smtClean="0">
                <a:latin typeface="Monaco"/>
                <a:cs typeface="Monaco"/>
              </a:rPr>
              <a:t>LKKALMMRGLIPECCAVYRIQDGEKKPIGWDTDISWLTGEELHVEVLENVPLTTHNFVRK</a:t>
            </a:r>
          </a:p>
          <a:p>
            <a:r>
              <a:rPr lang="en-US" sz="1100" dirty="0" smtClean="0">
                <a:latin typeface="Monaco"/>
                <a:cs typeface="Monaco"/>
              </a:rPr>
              <a:t>TFFTLAFCDFCRKLLFQGFRCQTCGYKFHQRCSTEVPLMCVNYDQLDLLFVSKFFEHHPI</a:t>
            </a:r>
          </a:p>
          <a:p>
            <a:r>
              <a:rPr lang="en-US" sz="1100" dirty="0" smtClean="0">
                <a:latin typeface="Monaco"/>
                <a:cs typeface="Monaco"/>
              </a:rPr>
              <a:t>PQEEASLAETALTSGSSPSAPASDSIGPQILTSPSPSKSIPIPQPFRPADEDHRNQFGQR</a:t>
            </a:r>
          </a:p>
          <a:p>
            <a:r>
              <a:rPr lang="en-US" sz="1100" dirty="0" smtClean="0">
                <a:latin typeface="Monaco"/>
                <a:cs typeface="Monaco"/>
              </a:rPr>
              <a:t>DRSSSAPNVHINTIEPVNIDDLIRDQGFRGDGGSTTGLSATPPASLPGSLTNVKALQKSP</a:t>
            </a:r>
          </a:p>
          <a:p>
            <a:r>
              <a:rPr lang="en-US" sz="1100" dirty="0" smtClean="0">
                <a:latin typeface="Monaco"/>
                <a:cs typeface="Monaco"/>
              </a:rPr>
              <a:t>GPQRERKSSSSSEDRNRMKTLGRRDSSDDWEIPDGQITVGQRIGSGSFGTVYKGKWHGDV</a:t>
            </a:r>
          </a:p>
          <a:p>
            <a:r>
              <a:rPr lang="en-US" sz="1100" dirty="0" smtClean="0">
                <a:latin typeface="Monaco"/>
                <a:cs typeface="Monaco"/>
              </a:rPr>
              <a:t>AVKMLNVTAPTPQQLQAFKNEVGVLRKTRHVNILLFMGYSTKPQLAIVTQWCEGSSLYHH</a:t>
            </a:r>
          </a:p>
          <a:p>
            <a:r>
              <a:rPr lang="en-US" sz="1100" dirty="0" smtClean="0">
                <a:latin typeface="Monaco"/>
                <a:cs typeface="Monaco"/>
              </a:rPr>
              <a:t>LHIIETKFEMIKLIDIARQTAQGMDYLHAKSIIHRDLKSNNIFLHEDLTVKIGDFGLATV</a:t>
            </a:r>
          </a:p>
          <a:p>
            <a:r>
              <a:rPr lang="en-US" sz="1100" dirty="0" smtClean="0">
                <a:latin typeface="Monaco"/>
                <a:cs typeface="Monaco"/>
              </a:rPr>
              <a:t>KSRWSGSHQFEQLSGSILWMAPEVIRMQDKNPYSFQSDVYAFGIVLYELMTGQLPYSNIN</a:t>
            </a:r>
          </a:p>
          <a:p>
            <a:r>
              <a:rPr lang="en-US" sz="1100" dirty="0" smtClean="0">
                <a:latin typeface="Monaco"/>
                <a:cs typeface="Monaco"/>
              </a:rPr>
              <a:t>NRDQIIFMVGRGYLSPDLSKVRSNCPKAMKRLMAECLKKKRDERPLFPQILASIELLARS</a:t>
            </a:r>
          </a:p>
          <a:p>
            <a:r>
              <a:rPr lang="en-US" sz="1100" dirty="0" smtClean="0">
                <a:latin typeface="Monaco"/>
                <a:cs typeface="Monaco"/>
              </a:rPr>
              <a:t>LPKIHRSASEPSLNRAGFQTEDFSLYACASPKTPIQAGGYGAFPVH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3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3" name="Picture 2" descr="Screen Shot 2015-08-26 at 15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3" name="Picture 2" descr="Screen Shot 2015-08-26 at 15.0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1228927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87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5.1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" y="1229286"/>
            <a:ext cx="8228800" cy="5163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865050" cy="2342994"/>
            <a:chOff x="-10374684" y="1190295"/>
            <a:chExt cx="2865050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865050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6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5.1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081"/>
            <a:ext cx="914400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5.1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8-26 at 16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074"/>
            <a:ext cx="9144000" cy="39352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7402" y="1933120"/>
            <a:ext cx="9026598" cy="4074225"/>
            <a:chOff x="-57774" y="1700098"/>
            <a:chExt cx="9026598" cy="3028470"/>
          </a:xfrm>
        </p:grpSpPr>
        <p:grpSp>
          <p:nvGrpSpPr>
            <p:cNvPr id="5" name="Group 4"/>
            <p:cNvGrpSpPr/>
            <p:nvPr/>
          </p:nvGrpSpPr>
          <p:grpSpPr>
            <a:xfrm>
              <a:off x="-57774" y="1700098"/>
              <a:ext cx="9026598" cy="646331"/>
              <a:chOff x="-57774" y="1532978"/>
              <a:chExt cx="9026598" cy="6463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57774" y="1636595"/>
                <a:ext cx="5382151" cy="36975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324377" y="1532978"/>
                <a:ext cx="3644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Multiple stub clients designed </a:t>
                </a:r>
              </a:p>
              <a:p>
                <a:r>
                  <a:rPr lang="en-US" dirty="0" smtClean="0"/>
                  <a:t>to get you working with REST fast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7196" y="3650404"/>
              <a:ext cx="8457981" cy="1078164"/>
              <a:chOff x="257196" y="3483284"/>
              <a:chExt cx="8457981" cy="107816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57196" y="3483284"/>
                <a:ext cx="3453466" cy="9995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68013" y="3638118"/>
                <a:ext cx="404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Show more advanced techniques e.g. </a:t>
                </a:r>
              </a:p>
              <a:p>
                <a:r>
                  <a:rPr lang="en-US" dirty="0" smtClean="0"/>
                  <a:t>providing headers and looking at </a:t>
                </a:r>
              </a:p>
              <a:p>
                <a:r>
                  <a:rPr lang="en-US" dirty="0" smtClean="0"/>
                  <a:t>server response codes for errors</a:t>
                </a:r>
                <a:endParaRPr lang="en-US" dirty="0"/>
              </a:p>
            </p:txBody>
          </p:sp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Write a script: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3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  <p:pic>
        <p:nvPicPr>
          <p:cNvPr id="4" name="Picture 3" descr="Screen Shot 2015-08-26 at 16.3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3448360"/>
            <a:ext cx="4889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Create re-usable methods</a:t>
            </a:r>
            <a:endParaRPr lang="en-US" dirty="0"/>
          </a:p>
        </p:txBody>
      </p:sp>
      <p:pic>
        <p:nvPicPr>
          <p:cNvPr id="6" name="Picture 5" descr="Screen Shot 2015-08-26 at 17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" y="1213401"/>
            <a:ext cx="7861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Arial" charset="0"/>
              </a:rPr>
              <a:t>Access to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3394075" cy="4800600"/>
          </a:xfrm>
        </p:spPr>
        <p:txBody>
          <a:bodyPr/>
          <a:lstStyle/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>
                <a:latin typeface="Arial" charset="0"/>
              </a:rPr>
              <a:t>Ensembl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web site 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Pre! </a:t>
            </a:r>
            <a:r>
              <a:rPr lang="en-US" sz="2000" dirty="0">
                <a:latin typeface="Arial" charset="0"/>
              </a:rPr>
              <a:t>web site 	                       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Archive! </a:t>
            </a:r>
            <a:r>
              <a:rPr lang="en-US" sz="2000" dirty="0">
                <a:latin typeface="Arial" charset="0"/>
              </a:rPr>
              <a:t>web </a:t>
            </a:r>
            <a:r>
              <a:rPr lang="en-US" sz="2000" dirty="0" smtClean="0">
                <a:latin typeface="Arial" charset="0"/>
              </a:rPr>
              <a:t>site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GRCh37 web site</a:t>
            </a: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 smtClean="0">
                <a:latin typeface="Arial" charset="0"/>
              </a:rPr>
              <a:t>BioMart</a:t>
            </a:r>
            <a:endParaRPr lang="en-US" sz="2000" dirty="0" smtClean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  <a:endParaRPr lang="en-US" sz="1400" dirty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FTP site 		</a:t>
            </a:r>
            <a:endParaRPr lang="en-US" sz="2000" dirty="0">
              <a:solidFill>
                <a:srgbClr val="BFBFBF"/>
              </a:solidFill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MySQL</a:t>
            </a:r>
            <a:r>
              <a:rPr lang="en-US" sz="2000" dirty="0">
                <a:latin typeface="Arial" charset="0"/>
              </a:rPr>
              <a:t>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Perl </a:t>
            </a:r>
            <a:r>
              <a:rPr lang="en-US" sz="2000" dirty="0" smtClean="0">
                <a:latin typeface="Arial" charset="0"/>
              </a:rPr>
              <a:t>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REST 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smtClean="0">
                <a:latin typeface="Arial" charset="0"/>
              </a:rPr>
              <a:t>GRCh37 REST </a:t>
            </a:r>
            <a:r>
              <a:rPr lang="en-US" sz="2000" dirty="0" smtClean="0">
                <a:latin typeface="Arial" charset="0"/>
              </a:rPr>
              <a:t>API</a:t>
            </a:r>
            <a:r>
              <a:rPr lang="en-US" sz="2000" dirty="0">
                <a:latin typeface="Arial" charset="0"/>
              </a:rPr>
              <a:t>		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240819" y="1268413"/>
            <a:ext cx="550789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                </a:t>
            </a:r>
            <a:r>
              <a:rPr lang="en-US" sz="2000" dirty="0" smtClean="0">
                <a:hlinkClick r:id="rId2"/>
              </a:rPr>
              <a:t>http://www.ensembl.org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                       	       </a:t>
            </a:r>
            <a:r>
              <a:rPr lang="en-US" sz="2000" dirty="0" smtClean="0">
                <a:hlinkClick r:id="rId3"/>
              </a:rPr>
              <a:t>http://pre.ensembl.org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</a:t>
            </a:r>
            <a:r>
              <a:rPr lang="en-US" sz="2000" dirty="0" smtClean="0">
                <a:hlinkClick r:id="rId4"/>
              </a:rPr>
              <a:t>http://archive.ensembl.org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/>
              <a:t>		                  </a:t>
            </a:r>
            <a:r>
              <a:rPr lang="en-US" sz="2000" dirty="0">
                <a:hlinkClick r:id="rId2"/>
              </a:rPr>
              <a:t>http:/</a:t>
            </a:r>
            <a:r>
              <a:rPr lang="en-US" sz="2000" dirty="0" smtClean="0">
                <a:hlinkClick r:id="rId2"/>
              </a:rPr>
              <a:t>/grch37.ensembl.org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endParaRPr lang="en-US" sz="18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</a:t>
            </a:r>
            <a:r>
              <a:rPr lang="en-US" sz="2000" dirty="0" smtClean="0">
                <a:hlinkClick r:id="rId5"/>
              </a:rPr>
              <a:t>http://www.ensembl.org/biomart/martview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     </a:t>
            </a:r>
            <a:r>
              <a:rPr lang="en-US" sz="2000" dirty="0" smtClean="0">
                <a:solidFill>
                  <a:srgbClr val="BFBFBF"/>
                </a:solidFill>
                <a:hlinkClick r:id="rId6" action="ppaction://hlinkfile"/>
              </a:rPr>
              <a:t>ftp://ftp.ensembl.org</a:t>
            </a:r>
            <a:endParaRPr lang="en-US" sz="1800" dirty="0" smtClean="0">
              <a:solidFill>
                <a:srgbClr val="BFBFBF"/>
              </a:solidFill>
            </a:endParaRP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7"/>
              </a:rPr>
              <a:t>http://www.ensembl.org/info/data/mysql.html</a:t>
            </a:r>
            <a:r>
              <a:rPr lang="en-US" sz="2000" dirty="0" smtClean="0"/>
              <a:t>  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8"/>
              </a:rPr>
              <a:t>http://www.ensembl.org/info/data/api.html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9"/>
              </a:rPr>
              <a:t>http://rest.ensembl.org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grch37.rest.ensembl.org</a:t>
            </a:r>
            <a:endParaRPr lang="en-US" sz="2000" dirty="0"/>
          </a:p>
          <a:p>
            <a:pPr>
              <a:spcBef>
                <a:spcPct val="20000"/>
              </a:spcBef>
              <a:buClr>
                <a:srgbClr val="8D1C0B"/>
              </a:buClr>
              <a:defRPr/>
            </a:pPr>
            <a:endParaRPr lang="en-US" sz="2200" dirty="0" smtClean="0"/>
          </a:p>
        </p:txBody>
      </p: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 flipV="1">
            <a:off x="371475" y="836613"/>
            <a:ext cx="84010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84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Multiple queries</a:t>
            </a:r>
            <a:endParaRPr lang="en-US" dirty="0"/>
          </a:p>
        </p:txBody>
      </p:sp>
      <p:pic>
        <p:nvPicPr>
          <p:cNvPr id="5" name="Picture 4" descr="Screen Shot 2015-08-26 at 16.5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696"/>
            <a:ext cx="9144000" cy="48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19100" y="385808"/>
            <a:ext cx="8645042" cy="914400"/>
          </a:xfrm>
        </p:spPr>
        <p:txBody>
          <a:bodyPr/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-rest/wiki</a:t>
            </a:r>
            <a:endParaRPr lang="en-US" sz="3200" dirty="0"/>
          </a:p>
        </p:txBody>
      </p:sp>
      <p:pic>
        <p:nvPicPr>
          <p:cNvPr id="3" name="Picture 2" descr="Screen Shot 2015-08-26 at 17.0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64240"/>
            <a:ext cx="803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Shape 1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41" y="5312719"/>
            <a:ext cx="1477440" cy="84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6480" y="0"/>
            <a:ext cx="8231040" cy="1143480"/>
          </a:xfrm>
        </p:spPr>
        <p:txBody>
          <a:bodyPr lIns="91416" tIns="45695" rIns="91416" bIns="45695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 dirty="0"/>
              <a:t>Acknowledgements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25440" y="3956096"/>
            <a:ext cx="3962880" cy="627906"/>
          </a:xfrm>
        </p:spPr>
        <p:txBody>
          <a:bodyPr lIns="91416" tIns="45695" rIns="91416" bIns="4569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>
                <a:solidFill>
                  <a:schemeClr val="dk1"/>
                </a:solidFill>
              </a:rPr>
              <a:t>Funding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366080" y="4383821"/>
            <a:ext cx="2927520" cy="954821"/>
          </a:xfrm>
        </p:spPr>
        <p:txBody>
          <a:bodyPr lIns="91416" tIns="45695" rIns="91416" bIns="45695"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GB" sz="1800">
                <a:solidFill>
                  <a:schemeClr val="dk1"/>
                </a:solidFill>
              </a:rPr>
              <a:t>European Commission Framework Programme 7</a:t>
            </a:r>
          </a:p>
        </p:txBody>
      </p:sp>
      <p:pic>
        <p:nvPicPr>
          <p:cNvPr id="186373" name="Shape 13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81" y="4859070"/>
            <a:ext cx="684000" cy="5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4" name="Shape 13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61" y="4520636"/>
            <a:ext cx="763200" cy="5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5" name="Shape 133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21" y="5185985"/>
            <a:ext cx="2410560" cy="5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6" name="Shape 134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569601"/>
            <a:ext cx="2927520" cy="4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7" name="Shape 135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40" y="5612269"/>
            <a:ext cx="1905120" cy="72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8" name="Shape 136"/>
          <p:cNvSpPr txBox="1">
            <a:spLocks noChangeArrowheads="1"/>
          </p:cNvSpPr>
          <p:nvPr/>
        </p:nvSpPr>
        <p:spPr bwMode="auto">
          <a:xfrm>
            <a:off x="5572800" y="4683372"/>
            <a:ext cx="184320" cy="3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695" rIns="91416" bIns="45695"/>
          <a:lstStyle/>
          <a:p>
            <a:endParaRPr lang="en-US"/>
          </a:p>
        </p:txBody>
      </p:sp>
      <p:pic>
        <p:nvPicPr>
          <p:cNvPr id="186379" name="Shape 137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1" y="4949801"/>
            <a:ext cx="1625760" cy="75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0" name="Shape 138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0" y="5144220"/>
            <a:ext cx="1274400" cy="53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381" name="Shape 139"/>
          <p:cNvCxnSpPr>
            <a:cxnSpLocks noChangeShapeType="1"/>
          </p:cNvCxnSpPr>
          <p:nvPr/>
        </p:nvCxnSpPr>
        <p:spPr bwMode="auto">
          <a:xfrm>
            <a:off x="1774081" y="4419824"/>
            <a:ext cx="723312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86382" name="Shape 140"/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80" y="5786528"/>
            <a:ext cx="2540160" cy="48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3" name="Shape 141"/>
          <p:cNvPicPr preferRelativeResize="0"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" y="877053"/>
            <a:ext cx="7032960" cy="305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8082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29537" y="3760097"/>
            <a:ext cx="7339478" cy="2507725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537" y="310191"/>
            <a:ext cx="8028663" cy="914400"/>
          </a:xfrm>
        </p:spPr>
        <p:txBody>
          <a:bodyPr/>
          <a:lstStyle/>
          <a:p>
            <a:r>
              <a:rPr lang="en-US" dirty="0" smtClean="0"/>
              <a:t>Standard Ensembl REST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86363"/>
            <a:ext cx="7772400" cy="478581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:id </a:t>
            </a:r>
            <a:r>
              <a:rPr lang="en-US" sz="2000" dirty="0"/>
              <a:t>– The global ID for that object. Normally a stable 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ENSG00000157764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ENSGT00390000003602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:species </a:t>
            </a:r>
            <a:r>
              <a:rPr lang="en-US" sz="2000" dirty="0"/>
              <a:t>– Species name (any Ensembl alias will do)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human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homo_sapiens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:region </a:t>
            </a:r>
            <a:r>
              <a:rPr lang="en-US" sz="2000" dirty="0" smtClean="0"/>
              <a:t>– 1 base locations CHR:START-END:STRAND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1:1000-2000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chr1:1000-2000:-1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:symbol </a:t>
            </a:r>
            <a:r>
              <a:rPr lang="en-US" sz="2000" dirty="0" smtClean="0"/>
              <a:t>– Reserved for Genes. Indicates a name to use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BRAF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BRCA2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681081" y="4263467"/>
            <a:ext cx="34239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Species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6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9" y="533400"/>
            <a:ext cx="8657527" cy="914400"/>
          </a:xfrm>
        </p:spPr>
        <p:txBody>
          <a:bodyPr/>
          <a:lstStyle/>
          <a:p>
            <a:r>
              <a:rPr lang="en-US" dirty="0" smtClean="0"/>
              <a:t>Specifying 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3" y="1600200"/>
            <a:ext cx="8889668" cy="4343400"/>
          </a:xfrm>
        </p:spPr>
        <p:txBody>
          <a:bodyPr/>
          <a:lstStyle/>
          <a:p>
            <a:r>
              <a:rPr lang="en-US" dirty="0"/>
              <a:t>File extension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b="1" dirty="0" smtClean="0">
                <a:solidFill>
                  <a:srgbClr val="FF0000"/>
                </a:solidFill>
              </a:rPr>
              <a:t>.json</a:t>
            </a:r>
            <a:r>
              <a:rPr lang="en-US" dirty="0" smtClean="0"/>
              <a:t>?</a:t>
            </a:r>
            <a:r>
              <a:rPr lang="en-US" dirty="0"/>
              <a:t>type=</a:t>
            </a:r>
            <a:r>
              <a:rPr lang="en-US" dirty="0" err="1" smtClean="0"/>
              <a:t>cds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Parameter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/sequence/id/ENST00000288602?content-type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application/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err="1" smtClean="0"/>
              <a:t>;</a:t>
            </a:r>
            <a:r>
              <a:rPr lang="en-US" dirty="0" err="1"/>
              <a:t>type</a:t>
            </a:r>
            <a:r>
              <a:rPr lang="en-US" dirty="0"/>
              <a:t>=</a:t>
            </a:r>
            <a:r>
              <a:rPr lang="en-US" dirty="0" smtClean="0"/>
              <a:t>cds</a:t>
            </a:r>
          </a:p>
          <a:p>
            <a:endParaRPr lang="en-US" dirty="0"/>
          </a:p>
          <a:p>
            <a:r>
              <a:rPr lang="en-US" dirty="0" smtClean="0"/>
              <a:t>HTTP Header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dirty="0" smtClean="0"/>
              <a:t>?type</a:t>
            </a:r>
            <a:r>
              <a:rPr lang="en-US" dirty="0"/>
              <a:t>=cds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Content-Type: application/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json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741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Against 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04547"/>
              </p:ext>
            </p:extLst>
          </p:nvPr>
        </p:nvGraphicFramePr>
        <p:xfrm>
          <a:off x="685800" y="1303500"/>
          <a:ext cx="7772400" cy="494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When Writing a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most convenient language</a:t>
            </a:r>
          </a:p>
          <a:p>
            <a:pPr lvl="1"/>
            <a:r>
              <a:rPr lang="en-US" dirty="0" smtClean="0"/>
              <a:t>If you are a Python programmer, use Python</a:t>
            </a:r>
          </a:p>
          <a:p>
            <a:endParaRPr lang="en-US" dirty="0" smtClean="0"/>
          </a:p>
          <a:p>
            <a:r>
              <a:rPr lang="en-US" dirty="0" smtClean="0"/>
              <a:t>Find a good HTTP and JSON library for your language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Try to limit your requests to 15 per second</a:t>
            </a:r>
          </a:p>
          <a:p>
            <a:pPr lvl="1"/>
            <a:r>
              <a:rPr lang="en-US" dirty="0" smtClean="0"/>
              <a:t>We will limit you to ~54,000 per hour</a:t>
            </a:r>
          </a:p>
          <a:p>
            <a:pPr lvl="1"/>
            <a:r>
              <a:rPr lang="en-US" dirty="0" smtClean="0"/>
              <a:t>Basic way is to count &amp; sleep for fractions of seconds</a:t>
            </a:r>
          </a:p>
          <a:p>
            <a:endParaRPr lang="en-US" dirty="0"/>
          </a:p>
          <a:p>
            <a:r>
              <a:rPr lang="en-US" dirty="0" smtClean="0"/>
              <a:t>Create reusable methods for querying</a:t>
            </a:r>
          </a:p>
          <a:p>
            <a:pPr lvl="1"/>
            <a:r>
              <a:rPr lang="en-US" dirty="0" smtClean="0"/>
              <a:t>It will make things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8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Pre-Written REST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18796"/>
            <a:ext cx="7772400" cy="3831052"/>
          </a:xfrm>
        </p:spPr>
        <p:txBody>
          <a:bodyPr/>
          <a:lstStyle/>
          <a:p>
            <a:r>
              <a:rPr lang="en-US" dirty="0"/>
              <a:t>R - </a:t>
            </a:r>
            <a:r>
              <a:rPr lang="en-US" dirty="0">
                <a:hlinkClick r:id="rId2"/>
              </a:rPr>
              <a:t>https://github.com/acbb/</a:t>
            </a:r>
            <a:r>
              <a:rPr lang="en-US" dirty="0" smtClean="0">
                <a:hlinkClick r:id="rId2"/>
              </a:rPr>
              <a:t>EnsemblRest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https://github.com/jermth/</a:t>
            </a:r>
            <a:r>
              <a:rPr lang="en-US" dirty="0" smtClean="0">
                <a:hlinkClick r:id="rId3"/>
              </a:rPr>
              <a:t>EnsemblFetches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Ruby - </a:t>
            </a:r>
            <a:r>
              <a:rPr lang="en-US" dirty="0">
                <a:hlinkClick r:id="rId4"/>
              </a:rPr>
              <a:t>https://github.com/ALTree/bio-ensembl-</a:t>
            </a:r>
            <a:r>
              <a:rPr lang="en-US" dirty="0" smtClean="0">
                <a:hlinkClick r:id="rId4"/>
              </a:rPr>
              <a:t>rest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Java - </a:t>
            </a:r>
            <a:r>
              <a:rPr lang="en-US" dirty="0">
                <a:hlinkClick r:id="rId5"/>
              </a:rPr>
              <a:t>https://github.com/heuermh/ensembl-rest-</a:t>
            </a:r>
            <a:r>
              <a:rPr lang="en-US" dirty="0" smtClean="0">
                <a:hlinkClick r:id="rId5"/>
              </a:rPr>
              <a:t>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Python - </a:t>
            </a:r>
            <a:r>
              <a:rPr lang="en-US" dirty="0">
                <a:hlinkClick r:id="rId6"/>
              </a:rPr>
              <a:t>https://github.com/pyOpenSci/</a:t>
            </a:r>
            <a:r>
              <a:rPr lang="en-US" dirty="0" smtClean="0">
                <a:hlinkClick r:id="rId6"/>
              </a:rPr>
              <a:t>pyEnsemblRest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339" y="1447800"/>
            <a:ext cx="634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 of these are 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party contributed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6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80"/>
            <a:ext cx="7772400" cy="914400"/>
          </a:xfrm>
        </p:spPr>
        <p:txBody>
          <a:bodyPr/>
          <a:lstStyle/>
          <a:p>
            <a:r>
              <a:rPr lang="en-US" dirty="0" smtClean="0"/>
              <a:t>REST Terminology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946"/>
              </p:ext>
            </p:extLst>
          </p:nvPr>
        </p:nvGraphicFramePr>
        <p:xfrm>
          <a:off x="264564" y="1000106"/>
          <a:ext cx="8638020" cy="49733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050373"/>
                <a:gridCol w="3708307"/>
                <a:gridCol w="2879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URL which will respond to a HTTP request and return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/sequence/id/ENST00000288602.fasta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 to the server along side the requested URL.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Accepts:</a:t>
                      </a:r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baseline="0" dirty="0" smtClean="0">
                        <a:latin typeface="Menlo Regular"/>
                        <a:cs typeface="Menlo Regular"/>
                      </a:endParaRPr>
                    </a:p>
                    <a:p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Content-type: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value pairs separated</a:t>
                      </a:r>
                      <a:r>
                        <a:rPr lang="en-US" sz="1600" baseline="0" dirty="0" smtClean="0"/>
                        <a:t> by an = sign </a:t>
                      </a:r>
                      <a:r>
                        <a:rPr lang="en-US" sz="1600" dirty="0" smtClean="0"/>
                        <a:t>given to an</a:t>
                      </a:r>
                      <a:r>
                        <a:rPr lang="en-US" sz="1600" baseline="0" dirty="0" smtClean="0"/>
                        <a:t> endpoint after all required parameters.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?type=</a:t>
                      </a:r>
                      <a:r>
                        <a:rPr lang="en-US" sz="1400" dirty="0" err="1" smtClean="0">
                          <a:latin typeface="Menlo Regular"/>
                          <a:cs typeface="Menlo Regular"/>
                        </a:rPr>
                        <a:t>cds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</a:t>
                      </a:r>
                      <a:r>
                        <a:rPr lang="en-US" sz="1600" baseline="0" dirty="0" smtClean="0"/>
                        <a:t>s the server the kind of operation you want to perform. Are you retrieving data or sending data to the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GET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POST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Status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Indicates to the client what the server did</a:t>
                      </a:r>
                      <a:r>
                        <a:rPr lang="en-US" sz="1600" baseline="0" dirty="0" smtClean="0"/>
                        <a:t> with a request ranging from “OK”, to “Server Error” and “Your Input Was Wrong”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200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404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500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</a:t>
                      </a:r>
                      <a:r>
                        <a:rPr lang="en-US" sz="1600" baseline="0" dirty="0" smtClean="0"/>
                        <a:t> cross-language data structure interchange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{ “key”: [1, “two”]}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7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7558"/>
            <a:ext cx="7772400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57285"/>
              </p:ext>
            </p:extLst>
          </p:nvPr>
        </p:nvGraphicFramePr>
        <p:xfrm>
          <a:off x="109244" y="1327100"/>
          <a:ext cx="8889666" cy="43738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application/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serialisation</a:t>
                      </a:r>
                      <a:r>
                        <a:rPr lang="en-US" sz="1400" baseline="0" dirty="0" smtClean="0"/>
                        <a:t>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javascript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jsonp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to avoid browser sandbox issues. Use CORS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tree format. Use </a:t>
                      </a:r>
                      <a:r>
                        <a:rPr lang="en-US" sz="1400" dirty="0" err="1" smtClean="0"/>
                        <a:t>PhyloXML</a:t>
                      </a:r>
                      <a:r>
                        <a:rPr lang="en-US" sz="1400" dirty="0" smtClean="0"/>
                        <a:t>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x-seqxml+xml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seqxml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FASTA replacement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PhyloXML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x-phyloxml+xml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phyloxml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Phylogenetic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text/plain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.txt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endParaRPr lang="en-US" dirty="0" smtClean="0"/>
          </a:p>
          <a:p>
            <a:r>
              <a:rPr lang="en-US" dirty="0" smtClean="0"/>
              <a:t>Simple APIs with very few external dependencies</a:t>
            </a:r>
          </a:p>
          <a:p>
            <a:endParaRPr lang="en-US" dirty="0"/>
          </a:p>
          <a:p>
            <a:r>
              <a:rPr lang="en-US" dirty="0" smtClean="0"/>
              <a:t>Can use the web (HTTP) to communicate</a:t>
            </a:r>
          </a:p>
          <a:p>
            <a:endParaRPr lang="en-US" dirty="0"/>
          </a:p>
          <a:p>
            <a:r>
              <a:rPr lang="en-US" dirty="0" smtClean="0"/>
              <a:t>Can be queried by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0" y="4524030"/>
            <a:ext cx="1257603" cy="125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4060960"/>
            <a:ext cx="2866338" cy="962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47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35710"/>
            <a:ext cx="8684846" cy="914400"/>
          </a:xfrm>
        </p:spPr>
        <p:txBody>
          <a:bodyPr/>
          <a:lstStyle/>
          <a:p>
            <a:r>
              <a:rPr lang="en-US" dirty="0" smtClean="0"/>
              <a:t>Response Codes - Server Meta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11916"/>
              </p:ext>
            </p:extLst>
          </p:nvPr>
        </p:nvGraphicFramePr>
        <p:xfrm>
          <a:off x="130732" y="1719252"/>
          <a:ext cx="8889666" cy="42214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Success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Everything is groovy!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Range specifying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some kind of error in the user request.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User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has made a bad request e.g. bad parameters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Location cannot be found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Unsupported media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type; bad format request made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429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Too many requests made. Observe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the Retry-After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Anything in the 500 range is a server issue. You cannot fix this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unavailable. Probably down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for maintenance.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99701"/>
              </p:ext>
            </p:extLst>
          </p:nvPr>
        </p:nvGraphicFramePr>
        <p:xfrm>
          <a:off x="130732" y="1719252"/>
          <a:ext cx="8889666" cy="339851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857351"/>
                <a:gridCol w="1587482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MIME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Describes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what format the response is. The formats are the same as those used in the content-type request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Retry-After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If found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 </a:t>
                      </a:r>
                      <a:r>
                        <a:rPr lang="en-US" sz="1400" b="1" baseline="0" dirty="0" smtClean="0">
                          <a:latin typeface="Monaco"/>
                          <a:cs typeface="Monaco"/>
                        </a:rPr>
                        <a:t>must</a:t>
                      </a:r>
                      <a:r>
                        <a:rPr lang="en-US" sz="1400" b="0" baseline="0" dirty="0" smtClean="0">
                          <a:latin typeface="Monaco"/>
                          <a:cs typeface="Monaco"/>
                        </a:rPr>
                        <a:t> wait for this long before retrying the server 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-Limit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What the total limit of requests 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-Remaining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many requests you have left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 long before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your tokens reset to the amount given in X-</a:t>
                      </a:r>
                      <a:r>
                        <a:rPr lang="en-US" sz="1400" baseline="0" dirty="0" err="1" smtClean="0">
                          <a:latin typeface="Monaco"/>
                          <a:cs typeface="Monaco"/>
                        </a:rPr>
                        <a:t>RateLimit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-Limit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The amount of time this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request took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9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http://</a:t>
            </a:r>
            <a:r>
              <a:rPr lang="en-US" sz="2000" dirty="0" err="1">
                <a:solidFill>
                  <a:srgbClr val="004A4A"/>
                </a:solidFill>
              </a:rPr>
              <a:t>blog.gmane.org</a:t>
            </a:r>
            <a:r>
              <a:rPr lang="en-US" sz="2000" dirty="0">
                <a:solidFill>
                  <a:srgbClr val="004A4A"/>
                </a:solidFill>
              </a:rPr>
              <a:t>/</a:t>
            </a:r>
            <a:r>
              <a:rPr lang="en-US" sz="2000" dirty="0" err="1">
                <a:solidFill>
                  <a:srgbClr val="004A4A"/>
                </a:solidFill>
              </a:rPr>
              <a:t>gmane.science.biology.ensembl.devel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Ensembl</a:t>
            </a:r>
            <a:r>
              <a:rPr lang="en-US" sz="2400" dirty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7-21 at 12.5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792"/>
            <a:ext cx="76327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 A REST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320"/>
            <a:ext cx="7772400" cy="614806"/>
          </a:xfrm>
        </p:spPr>
        <p:txBody>
          <a:bodyPr/>
          <a:lstStyle/>
          <a:p>
            <a:r>
              <a:rPr lang="en-US" dirty="0" smtClean="0"/>
              <a:t>With URLs; the same way you go to any webpage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2685" y="2920821"/>
            <a:ext cx="2633500" cy="2067945"/>
            <a:chOff x="3905613" y="2688277"/>
            <a:chExt cx="2633500" cy="2067945"/>
          </a:xfrm>
        </p:grpSpPr>
        <p:sp>
          <p:nvSpPr>
            <p:cNvPr id="5" name="Up Arrow 4"/>
            <p:cNvSpPr/>
            <p:nvPr/>
          </p:nvSpPr>
          <p:spPr bwMode="auto">
            <a:xfrm rot="19429963">
              <a:off x="3905613" y="2688277"/>
              <a:ext cx="666004" cy="1866609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17" y="4386890"/>
              <a:ext cx="172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 goes here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2722" y="3615667"/>
            <a:ext cx="1485620" cy="1682842"/>
            <a:chOff x="882722" y="3643147"/>
            <a:chExt cx="1485620" cy="1682842"/>
          </a:xfrm>
        </p:grpSpPr>
        <p:sp>
          <p:nvSpPr>
            <p:cNvPr id="7" name="TextBox 6"/>
            <p:cNvSpPr txBox="1"/>
            <p:nvPr/>
          </p:nvSpPr>
          <p:spPr>
            <a:xfrm>
              <a:off x="964592" y="4956657"/>
              <a:ext cx="140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here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882722" y="3643147"/>
              <a:ext cx="666004" cy="131351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URL Is Formed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511" y="3809051"/>
            <a:ext cx="8687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hlinkClick r:id="rId2"/>
              </a:rPr>
              <a:t>http://rest.ensembl.org/info/ping?content-type=application/json</a:t>
            </a:r>
            <a:r>
              <a:rPr lang="en-US" sz="2200" b="1" u="sng" dirty="0" smtClean="0"/>
              <a:t> </a:t>
            </a:r>
            <a:endParaRPr lang="en-US" sz="22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1588" y="2883074"/>
            <a:ext cx="3071700" cy="877446"/>
            <a:chOff x="782418" y="2883074"/>
            <a:chExt cx="2840869" cy="877446"/>
          </a:xfrm>
        </p:grpSpPr>
        <p:sp>
          <p:nvSpPr>
            <p:cNvPr id="11" name="Right Brace 10"/>
            <p:cNvSpPr/>
            <p:nvPr/>
          </p:nvSpPr>
          <p:spPr>
            <a:xfrm rot="16200000">
              <a:off x="2024286" y="2161519"/>
              <a:ext cx="357133" cy="284086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1643" y="2883074"/>
              <a:ext cx="983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8389" y="2571285"/>
            <a:ext cx="2308226" cy="1189235"/>
            <a:chOff x="3338389" y="2571285"/>
            <a:chExt cx="2094869" cy="1189235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119174" y="3034085"/>
              <a:ext cx="382357" cy="10705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8389" y="2571285"/>
              <a:ext cx="2094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Endpoint</a:t>
              </a:r>
            </a:p>
            <a:p>
              <a:pPr algn="ctr"/>
              <a:r>
                <a:rPr lang="en-US" sz="2000" b="1" dirty="0"/>
                <a:t>a</a:t>
              </a:r>
              <a:r>
                <a:rPr lang="en-US" sz="2000" b="1" dirty="0" smtClean="0"/>
                <a:t>nd parameters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2080" y="2572565"/>
            <a:ext cx="3870783" cy="1162728"/>
            <a:chOff x="5152080" y="2572565"/>
            <a:chExt cx="3870783" cy="1162728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6908906" y="1621336"/>
              <a:ext cx="357131" cy="387078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0681" y="2572565"/>
              <a:ext cx="15676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Optional </a:t>
              </a:r>
            </a:p>
            <a:p>
              <a:pPr algn="ctr"/>
              <a:r>
                <a:rPr lang="en-US" sz="2000" b="1" dirty="0" smtClean="0"/>
                <a:t>parameters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01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browser can be used as a test client</a:t>
            </a:r>
          </a:p>
          <a:p>
            <a:endParaRPr lang="en-US" dirty="0"/>
          </a:p>
          <a:p>
            <a:r>
              <a:rPr lang="en-US" dirty="0" smtClean="0"/>
              <a:t>Plugins are available for most browsers</a:t>
            </a:r>
          </a:p>
          <a:p>
            <a:pPr lvl="1"/>
            <a:r>
              <a:rPr lang="en-US" dirty="0" smtClean="0"/>
              <a:t>Firefox – </a:t>
            </a:r>
            <a:r>
              <a:rPr lang="en-US" dirty="0" err="1" smtClean="0"/>
              <a:t>RESTClient</a:t>
            </a:r>
            <a:endParaRPr lang="en-US" dirty="0" smtClean="0"/>
          </a:p>
          <a:p>
            <a:pPr lvl="1"/>
            <a:r>
              <a:rPr lang="en-US" dirty="0" smtClean="0"/>
              <a:t>Chrome – REST Console or Postman</a:t>
            </a:r>
          </a:p>
          <a:p>
            <a:endParaRPr lang="en-US" dirty="0"/>
          </a:p>
          <a:p>
            <a:r>
              <a:rPr lang="en-US" dirty="0" smtClean="0"/>
              <a:t>All major programming languages can perform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nsembl 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sembl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Ensemb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31161</TotalTime>
  <Words>1786</Words>
  <Application>Microsoft Macintosh PowerPoint</Application>
  <PresentationFormat>On-screen Show (4:3)</PresentationFormat>
  <Paragraphs>439</Paragraphs>
  <Slides>62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Ensembl Template</vt:lpstr>
      <vt:lpstr>Ensembl API Course: REST API</vt:lpstr>
      <vt:lpstr>Outline</vt:lpstr>
      <vt:lpstr>Outline</vt:lpstr>
      <vt:lpstr>Data in Ensembl</vt:lpstr>
      <vt:lpstr>Access to data</vt:lpstr>
      <vt:lpstr>What Is A REST API</vt:lpstr>
      <vt:lpstr>How Do You Query A REST API?</vt:lpstr>
      <vt:lpstr>How A URL Is Formed</vt:lpstr>
      <vt:lpstr>How Do You Query?</vt:lpstr>
      <vt:lpstr>Constructing a URL</vt:lpstr>
      <vt:lpstr>Example</vt:lpstr>
      <vt:lpstr>Example</vt:lpstr>
      <vt:lpstr>Start from the main page</vt:lpstr>
      <vt:lpstr>Find the correct endpoint</vt:lpstr>
      <vt:lpstr>Check the options available</vt:lpstr>
      <vt:lpstr>Select an example</vt:lpstr>
      <vt:lpstr>Copy and paste in the navigation bar</vt:lpstr>
      <vt:lpstr>Example</vt:lpstr>
      <vt:lpstr>Check the parameters</vt:lpstr>
      <vt:lpstr>Check the formats available</vt:lpstr>
      <vt:lpstr>Output formats</vt:lpstr>
      <vt:lpstr>Modify the required parameters</vt:lpstr>
      <vt:lpstr>Example</vt:lpstr>
      <vt:lpstr>Check the parameters</vt:lpstr>
      <vt:lpstr>Modify the required parameters</vt:lpstr>
      <vt:lpstr>Check the parameters (again)</vt:lpstr>
      <vt:lpstr>Modify the required parameters</vt:lpstr>
      <vt:lpstr>Existing endpoints</vt:lpstr>
      <vt:lpstr>Example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Write a script: documentation</vt:lpstr>
      <vt:lpstr>Modify the example script</vt:lpstr>
      <vt:lpstr>Modify the example script</vt:lpstr>
      <vt:lpstr>Create re-usable methods</vt:lpstr>
      <vt:lpstr>Multiple queries</vt:lpstr>
      <vt:lpstr>https://github.com/Ensembl/ensembl-rest/wiki</vt:lpstr>
      <vt:lpstr>Acknowledgements</vt:lpstr>
      <vt:lpstr>Standard Ensembl REST Parameters</vt:lpstr>
      <vt:lpstr>Specifying Output Formats</vt:lpstr>
      <vt:lpstr>Programming Against REST</vt:lpstr>
      <vt:lpstr>Rules When Writing a Client</vt:lpstr>
      <vt:lpstr>Pre-Written REST Clients</vt:lpstr>
      <vt:lpstr>REST Terminology</vt:lpstr>
      <vt:lpstr>Output Formats</vt:lpstr>
      <vt:lpstr>Response Codes - Server Meta Data</vt:lpstr>
      <vt:lpstr>HTTP Response Headers</vt:lpstr>
      <vt:lpstr>Documentation and Help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 API Course: REST API</dc:title>
  <dc:creator>Andrew Yates</dc:creator>
  <cp:lastModifiedBy>mag</cp:lastModifiedBy>
  <cp:revision>79</cp:revision>
  <dcterms:created xsi:type="dcterms:W3CDTF">2014-02-05T17:51:28Z</dcterms:created>
  <dcterms:modified xsi:type="dcterms:W3CDTF">2015-08-26T16:10:10Z</dcterms:modified>
</cp:coreProperties>
</file>