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embeddedFontLst>
    <p:embeddedFont>
      <p:font typeface="Century Schoolbook"/>
      <p:regular r:id="rId47"/>
      <p:bold r:id="rId48"/>
      <p:italic r:id="rId49"/>
      <p:boldItalic r:id="rId50"/>
    </p:embeddedFont>
    <p:embeddedFont>
      <p:font typeface="Helvetica Neue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CenturySchoolbook-bold.fntdata"/><Relationship Id="rId47" Type="http://schemas.openxmlformats.org/officeDocument/2006/relationships/font" Target="fonts/CenturySchoolbook-regular.fntdata"/><Relationship Id="rId49" Type="http://schemas.openxmlformats.org/officeDocument/2006/relationships/font" Target="fonts/CenturySchoolbook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HelveticaNeue-regular.fntdata"/><Relationship Id="rId50" Type="http://schemas.openxmlformats.org/officeDocument/2006/relationships/font" Target="fonts/CenturySchoolbook-boldItalic.fntdata"/><Relationship Id="rId53" Type="http://schemas.openxmlformats.org/officeDocument/2006/relationships/font" Target="fonts/HelveticaNeue-italic.fntdata"/><Relationship Id="rId52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19" y="685800"/>
            <a:ext cx="609536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19" y="685800"/>
            <a:ext cx="609536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19" y="685800"/>
            <a:ext cx="609536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381319" y="685800"/>
            <a:ext cx="609536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19" y="685800"/>
            <a:ext cx="609536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panther libraries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end annotate the families</a:t>
            </a:r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19" y="685800"/>
            <a:ext cx="609536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19" y="685800"/>
            <a:ext cx="609536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19" y="685800"/>
            <a:ext cx="609536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 use to print alignments?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19" y="685800"/>
            <a:ext cx="609536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19" y="685800"/>
            <a:ext cx="609536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319" y="685800"/>
            <a:ext cx="6095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381319" y="685800"/>
            <a:ext cx="6095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19" y="685800"/>
            <a:ext cx="609536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>
            <p:ph idx="2" type="sldImg"/>
          </p:nvPr>
        </p:nvSpPr>
        <p:spPr>
          <a:xfrm>
            <a:off x="381319" y="685800"/>
            <a:ext cx="609536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Shape 57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idx="2" type="sldImg"/>
          </p:nvPr>
        </p:nvSpPr>
        <p:spPr>
          <a:xfrm>
            <a:off x="381319" y="685800"/>
            <a:ext cx="609536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GB" sz="12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Consists in tagging the pairs of genes of all the trees with a relation type, depending on the tree topology.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Shape 57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Shape 6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381319" y="685800"/>
            <a:ext cx="609536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 use to print alignments?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Shape 61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>
            <p:ph idx="2" type="sldImg"/>
          </p:nvPr>
        </p:nvSpPr>
        <p:spPr>
          <a:xfrm>
            <a:off x="381319" y="685800"/>
            <a:ext cx="609536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GB" sz="12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Consists in tagging the pairs of genes of all the trees with a relation type, depending on the tree topology.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Shape 61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19" y="685800"/>
            <a:ext cx="609536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/>
          <p:nvPr>
            <p:ph idx="2" type="sldImg"/>
          </p:nvPr>
        </p:nvSpPr>
        <p:spPr>
          <a:xfrm>
            <a:off x="381319" y="685800"/>
            <a:ext cx="6095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Shape 63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>
            <p:ph idx="2" type="sldImg"/>
          </p:nvPr>
        </p:nvSpPr>
        <p:spPr>
          <a:xfrm>
            <a:off x="381319" y="685800"/>
            <a:ext cx="609536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Shape 65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19" y="685800"/>
            <a:ext cx="609536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381319" y="685800"/>
            <a:ext cx="609536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19" y="685800"/>
            <a:ext cx="609536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19" y="685800"/>
            <a:ext cx="6095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19" y="685800"/>
            <a:ext cx="609536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609" lvl="5" marL="456109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521" lvl="6" marL="912221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433" lvl="7" marL="1368333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43" lvl="8" marL="1824443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609" lvl="1" marL="456109" marR="0" rtl="0" algn="l">
              <a:spcBef>
                <a:spcPts val="40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521" lvl="2" marL="912221" marR="0" rtl="0" algn="l">
              <a:spcBef>
                <a:spcPts val="36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433" lvl="3" marL="1368333" marR="0" rtl="0" algn="l">
              <a:spcBef>
                <a:spcPts val="32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343" lvl="4" marL="1824443" marR="0" rtl="0" algn="l">
              <a:spcBef>
                <a:spcPts val="32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256" lvl="5" marL="2280556" marR="0" rtl="0" algn="l">
              <a:spcBef>
                <a:spcPts val="32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165" lvl="6" marL="2736666" marR="0" rtl="0" algn="l">
              <a:spcBef>
                <a:spcPts val="32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071" lvl="7" marL="3192771" marR="0" rtl="0" algn="l">
              <a:spcBef>
                <a:spcPts val="32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87" lvl="8" marL="3648887" marR="0" rtl="0" algn="l">
              <a:spcBef>
                <a:spcPts val="32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9683" lvl="0" marL="342083" marR="0" rtl="0" algn="l">
              <a:spcBef>
                <a:spcPts val="48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9680" lvl="1" marL="741180" marR="0" rtl="0" algn="l">
              <a:spcBef>
                <a:spcPts val="40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4280" lvl="2" marL="1140280" marR="0" rtl="0" algn="l">
              <a:spcBef>
                <a:spcPts val="36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5883" lvl="3" marL="1596383" marR="0" rtl="0" algn="l">
              <a:spcBef>
                <a:spcPts val="32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4801" lvl="4" marL="2052501" marR="0" rtl="0" algn="l">
              <a:spcBef>
                <a:spcPts val="32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3710" lvl="5" marL="2508610" marR="0" rtl="0" algn="l">
              <a:spcBef>
                <a:spcPts val="32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2623" lvl="6" marL="2964723" marR="0" rtl="0" algn="l">
              <a:spcBef>
                <a:spcPts val="32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1533" lvl="7" marL="3420833" marR="0" rtl="0" algn="l">
              <a:spcBef>
                <a:spcPts val="32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0445" lvl="8" marL="3876945" marR="0" rtl="0" algn="l">
              <a:spcBef>
                <a:spcPts val="32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609" lvl="1" marL="456109" marR="0" rtl="0" algn="l">
              <a:spcBef>
                <a:spcPts val="40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521" lvl="2" marL="912221" marR="0" rtl="0" algn="l">
              <a:spcBef>
                <a:spcPts val="36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433" lvl="3" marL="1368333" marR="0" rtl="0" algn="l">
              <a:spcBef>
                <a:spcPts val="32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343" lvl="4" marL="1824443" marR="0" rtl="0" algn="l">
              <a:spcBef>
                <a:spcPts val="32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256" lvl="5" marL="2280556" marR="0" rtl="0" algn="l">
              <a:spcBef>
                <a:spcPts val="32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165" lvl="6" marL="2736666" marR="0" rtl="0" algn="l">
              <a:spcBef>
                <a:spcPts val="32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071" lvl="7" marL="3192771" marR="0" rtl="0" algn="l">
              <a:spcBef>
                <a:spcPts val="32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87" lvl="8" marL="3648887" marR="0" rtl="0" algn="l">
              <a:spcBef>
                <a:spcPts val="32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9683" lvl="0" marL="342083" marR="0" rtl="0" algn="l">
              <a:spcBef>
                <a:spcPts val="48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9680" lvl="1" marL="741180" marR="0" rtl="0" algn="l">
              <a:spcBef>
                <a:spcPts val="40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4280" lvl="2" marL="1140280" marR="0" rtl="0" algn="l">
              <a:spcBef>
                <a:spcPts val="36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5883" lvl="3" marL="1596383" marR="0" rtl="0" algn="l">
              <a:spcBef>
                <a:spcPts val="32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4801" lvl="4" marL="2052501" marR="0" rtl="0" algn="l">
              <a:spcBef>
                <a:spcPts val="32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3710" lvl="5" marL="2508610" marR="0" rtl="0" algn="l">
              <a:spcBef>
                <a:spcPts val="32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2623" lvl="6" marL="2964723" marR="0" rtl="0" algn="l">
              <a:spcBef>
                <a:spcPts val="32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1533" lvl="7" marL="3420833" marR="0" rtl="0" algn="l">
              <a:spcBef>
                <a:spcPts val="32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0445" lvl="8" marL="3876945" marR="0" rtl="0" algn="l">
              <a:spcBef>
                <a:spcPts val="32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2209800" y="4800600"/>
            <a:ext cx="1143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6019800" y="4800600"/>
            <a:ext cx="1295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609" lvl="5" marL="456109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521" lvl="6" marL="912221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433" lvl="7" marL="1368333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43" lvl="8" marL="1824443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 rot="5400000">
            <a:off x="2943150" y="-1057200"/>
            <a:ext cx="32577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2383" lvl="0" marL="342083" marR="0" rtl="0" algn="l">
              <a:spcBef>
                <a:spcPts val="44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9680" lvl="1" marL="741180" marR="0" rtl="0" algn="l">
              <a:spcBef>
                <a:spcPts val="40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4280" lvl="2" marL="1140280" marR="0" rtl="0" algn="l">
              <a:spcBef>
                <a:spcPts val="36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5883" lvl="3" marL="1596383" marR="0" rtl="0" algn="l">
              <a:spcBef>
                <a:spcPts val="32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7501" lvl="4" marL="2052501" marR="0" rtl="0" algn="l">
              <a:spcBef>
                <a:spcPts val="28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6410" lvl="5" marL="2508610" marR="0" rtl="0" algn="l">
              <a:spcBef>
                <a:spcPts val="28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5323" lvl="6" marL="2964723" marR="0" rtl="0" algn="l">
              <a:spcBef>
                <a:spcPts val="28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4233" lvl="7" marL="3420833" marR="0" rtl="0" algn="l">
              <a:spcBef>
                <a:spcPts val="28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3145" lvl="8" marL="3876945" marR="0" rtl="0" algn="l">
              <a:spcBef>
                <a:spcPts val="28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2209800" y="4800600"/>
            <a:ext cx="1143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019800" y="4800600"/>
            <a:ext cx="1295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 rot="5400000">
            <a:off x="5457750" y="1457400"/>
            <a:ext cx="40578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609" lvl="5" marL="456109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521" lvl="6" marL="912221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433" lvl="7" marL="1368333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43" lvl="8" marL="1824443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 rot="5400000">
            <a:off x="1495350" y="-409500"/>
            <a:ext cx="40578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2383" lvl="0" marL="342083" marR="0" rtl="0" algn="l">
              <a:spcBef>
                <a:spcPts val="44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9680" lvl="1" marL="741180" marR="0" rtl="0" algn="l">
              <a:spcBef>
                <a:spcPts val="40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4280" lvl="2" marL="1140280" marR="0" rtl="0" algn="l">
              <a:spcBef>
                <a:spcPts val="36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5883" lvl="3" marL="1596383" marR="0" rtl="0" algn="l">
              <a:spcBef>
                <a:spcPts val="32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7501" lvl="4" marL="2052501" marR="0" rtl="0" algn="l">
              <a:spcBef>
                <a:spcPts val="28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6410" lvl="5" marL="2508610" marR="0" rtl="0" algn="l">
              <a:spcBef>
                <a:spcPts val="28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5323" lvl="6" marL="2964723" marR="0" rtl="0" algn="l">
              <a:spcBef>
                <a:spcPts val="28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4233" lvl="7" marL="3420833" marR="0" rtl="0" algn="l">
              <a:spcBef>
                <a:spcPts val="28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3145" lvl="8" marL="3876945" marR="0" rtl="0" algn="l">
              <a:spcBef>
                <a:spcPts val="28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2209800" y="4800600"/>
            <a:ext cx="1143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019800" y="4800600"/>
            <a:ext cx="1295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171" y="205993"/>
            <a:ext cx="8228763" cy="857041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>
              <a:spcBef>
                <a:spcPts val="0"/>
              </a:spcBef>
              <a:buSzPct val="80000"/>
              <a:buNone/>
              <a:defRPr sz="1500"/>
            </a:lvl1pPr>
            <a:lvl2pPr indent="0" lvl="1">
              <a:spcBef>
                <a:spcPts val="0"/>
              </a:spcBef>
              <a:buSzPct val="80000"/>
              <a:buNone/>
              <a:defRPr sz="1500"/>
            </a:lvl2pPr>
            <a:lvl3pPr indent="0" lvl="2">
              <a:spcBef>
                <a:spcPts val="0"/>
              </a:spcBef>
              <a:buSzPct val="80000"/>
              <a:buNone/>
              <a:defRPr sz="1500"/>
            </a:lvl3pPr>
            <a:lvl4pPr indent="0" lvl="3">
              <a:spcBef>
                <a:spcPts val="0"/>
              </a:spcBef>
              <a:buSzPct val="80000"/>
              <a:buNone/>
              <a:defRPr sz="1500"/>
            </a:lvl4pPr>
            <a:lvl5pPr indent="0" lvl="4">
              <a:spcBef>
                <a:spcPts val="0"/>
              </a:spcBef>
              <a:buSzPct val="80000"/>
              <a:buNone/>
              <a:defRPr sz="1500"/>
            </a:lvl5pPr>
            <a:lvl6pPr indent="0" lvl="5">
              <a:spcBef>
                <a:spcPts val="0"/>
              </a:spcBef>
              <a:buSzPct val="80000"/>
              <a:buNone/>
              <a:defRPr sz="1500"/>
            </a:lvl6pPr>
            <a:lvl7pPr indent="0" lvl="6">
              <a:spcBef>
                <a:spcPts val="0"/>
              </a:spcBef>
              <a:buSzPct val="80000"/>
              <a:buNone/>
              <a:defRPr sz="1500"/>
            </a:lvl7pPr>
            <a:lvl8pPr indent="0" lvl="7">
              <a:spcBef>
                <a:spcPts val="0"/>
              </a:spcBef>
              <a:buSzPct val="80000"/>
              <a:buNone/>
              <a:defRPr sz="1500"/>
            </a:lvl8pPr>
            <a:lvl9pPr indent="0" lvl="8">
              <a:spcBef>
                <a:spcPts val="0"/>
              </a:spcBef>
              <a:buSzPct val="80000"/>
              <a:buNone/>
              <a:defRPr sz="1500"/>
            </a:lvl9pPr>
          </a:lstStyle>
          <a:p/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x="457171" y="1151213"/>
            <a:ext cx="4039764" cy="479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>
              <a:spcBef>
                <a:spcPts val="0"/>
              </a:spcBef>
              <a:buSzPct val="80000"/>
              <a:buNone/>
              <a:defRPr sz="1500"/>
            </a:lvl1pPr>
            <a:lvl2pPr indent="0" lvl="1">
              <a:spcBef>
                <a:spcPts val="0"/>
              </a:spcBef>
              <a:buSzPct val="80000"/>
              <a:buNone/>
              <a:defRPr sz="1500"/>
            </a:lvl2pPr>
            <a:lvl3pPr indent="0" lvl="2">
              <a:spcBef>
                <a:spcPts val="0"/>
              </a:spcBef>
              <a:buSzPct val="80000"/>
              <a:buNone/>
              <a:defRPr sz="1500"/>
            </a:lvl3pPr>
            <a:lvl4pPr indent="0" lvl="3">
              <a:spcBef>
                <a:spcPts val="0"/>
              </a:spcBef>
              <a:buSzPct val="80000"/>
              <a:buNone/>
              <a:defRPr sz="1500"/>
            </a:lvl4pPr>
            <a:lvl5pPr indent="0" lvl="4">
              <a:spcBef>
                <a:spcPts val="0"/>
              </a:spcBef>
              <a:buSzPct val="80000"/>
              <a:buNone/>
              <a:defRPr sz="1500"/>
            </a:lvl5pPr>
            <a:lvl6pPr indent="0" lvl="5">
              <a:spcBef>
                <a:spcPts val="0"/>
              </a:spcBef>
              <a:buSzPct val="80000"/>
              <a:buNone/>
              <a:defRPr sz="1500"/>
            </a:lvl6pPr>
            <a:lvl7pPr indent="0" lvl="6">
              <a:spcBef>
                <a:spcPts val="0"/>
              </a:spcBef>
              <a:buSzPct val="80000"/>
              <a:buNone/>
              <a:defRPr sz="1500"/>
            </a:lvl7pPr>
            <a:lvl8pPr indent="0" lvl="7">
              <a:spcBef>
                <a:spcPts val="0"/>
              </a:spcBef>
              <a:buSzPct val="80000"/>
              <a:buNone/>
              <a:defRPr sz="1500"/>
            </a:lvl8pPr>
            <a:lvl9pPr indent="0" lvl="8">
              <a:spcBef>
                <a:spcPts val="0"/>
              </a:spcBef>
              <a:buSzPct val="800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/>
        </p:nvSpPr>
        <p:spPr>
          <a:xfrm>
            <a:off x="22" y="4824413"/>
            <a:ext cx="37449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00" lIns="91200" rIns="91200" tIns="45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GB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EBI is an Outstation of the European Molecular Biology Laboratory. </a:t>
            </a:r>
          </a:p>
        </p:txBody>
      </p:sp>
      <p:pic>
        <p:nvPicPr>
          <p:cNvPr descr="ebang-400dpi" id="24" name="Shape 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34200" y="3459973"/>
            <a:ext cx="2209800" cy="156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ngerLargePosRGB" id="25" name="Shape 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1" y="4343417"/>
            <a:ext cx="2590800" cy="565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BI-Sanger" id="26" name="Shape 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" y="0"/>
            <a:ext cx="3400500" cy="37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>
            <p:ph type="ctrTitle"/>
          </p:nvPr>
        </p:nvSpPr>
        <p:spPr>
          <a:xfrm>
            <a:off x="3505201" y="378618"/>
            <a:ext cx="52578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609" lvl="5" marL="456109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521" lvl="6" marL="912221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433" lvl="7" marL="1368333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43" lvl="8" marL="1824443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3505201" y="1807370"/>
            <a:ext cx="5257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4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9680" lvl="1" marL="741180" marR="0" rtl="0" algn="l">
              <a:spcBef>
                <a:spcPts val="40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4280" lvl="2" marL="1140280" marR="0" rtl="0" algn="l">
              <a:spcBef>
                <a:spcPts val="36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5883" lvl="3" marL="1596383" marR="0" rtl="0" algn="l">
              <a:spcBef>
                <a:spcPts val="32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7501" lvl="4" marL="2052501" marR="0" rtl="0" algn="l">
              <a:spcBef>
                <a:spcPts val="28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6410" lvl="5" marL="2508610" marR="0" rtl="0" algn="l">
              <a:spcBef>
                <a:spcPts val="28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5323" lvl="6" marL="2964723" marR="0" rtl="0" algn="l">
              <a:spcBef>
                <a:spcPts val="28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4233" lvl="7" marL="3420833" marR="0" rtl="0" algn="l">
              <a:spcBef>
                <a:spcPts val="28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3145" lvl="8" marL="3876945" marR="0" rtl="0" algn="l">
              <a:spcBef>
                <a:spcPts val="28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MBL_EBI_RGB_Update.png" id="29" name="Shape 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474" y="3842007"/>
            <a:ext cx="24699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609" lvl="5" marL="456109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521" lvl="6" marL="912221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433" lvl="7" marL="1368333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43" lvl="8" marL="1824443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1200150"/>
            <a:ext cx="77724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2383" lvl="0" marL="342083" marR="0" rtl="0" algn="l">
              <a:spcBef>
                <a:spcPts val="44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9680" lvl="1" marL="741180" marR="0" rtl="0" algn="l">
              <a:spcBef>
                <a:spcPts val="40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4280" lvl="2" marL="1140280" marR="0" rtl="0" algn="l">
              <a:spcBef>
                <a:spcPts val="36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5883" lvl="3" marL="1596383" marR="0" rtl="0" algn="l">
              <a:spcBef>
                <a:spcPts val="32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7501" lvl="4" marL="2052501" marR="0" rtl="0" algn="l">
              <a:spcBef>
                <a:spcPts val="28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6410" lvl="5" marL="2508610" marR="0" rtl="0" algn="l">
              <a:spcBef>
                <a:spcPts val="28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5323" lvl="6" marL="2964723" marR="0" rtl="0" algn="l">
              <a:spcBef>
                <a:spcPts val="28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4233" lvl="7" marL="3420833" marR="0" rtl="0" algn="l">
              <a:spcBef>
                <a:spcPts val="28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3145" lvl="8" marL="3876945" marR="0" rtl="0" algn="l">
              <a:spcBef>
                <a:spcPts val="28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2209800" y="4800600"/>
            <a:ext cx="1143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6019800" y="4800600"/>
            <a:ext cx="1295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722312" y="3305192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609" lvl="5" marL="456109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521" lvl="6" marL="912221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433" lvl="7" marL="1368333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43" lvl="8" marL="1824443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2312" y="2180038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609" lvl="1" marL="456109" marR="0" rtl="0" algn="l">
              <a:spcBef>
                <a:spcPts val="36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521" lvl="2" marL="912221" marR="0" rtl="0" algn="l">
              <a:spcBef>
                <a:spcPts val="32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433" lvl="3" marL="1368333" marR="0" rtl="0" algn="l">
              <a:spcBef>
                <a:spcPts val="28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343" lvl="4" marL="1824443" marR="0" rtl="0" algn="l">
              <a:spcBef>
                <a:spcPts val="28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256" lvl="5" marL="2280556" marR="0" rtl="0" algn="l">
              <a:spcBef>
                <a:spcPts val="28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165" lvl="6" marL="2736666" marR="0" rtl="0" algn="l">
              <a:spcBef>
                <a:spcPts val="28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071" lvl="7" marL="3192771" marR="0" rtl="0" algn="l">
              <a:spcBef>
                <a:spcPts val="28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87" lvl="8" marL="3648887" marR="0" rtl="0" algn="l">
              <a:spcBef>
                <a:spcPts val="28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2209800" y="4800600"/>
            <a:ext cx="1143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6019800" y="4800600"/>
            <a:ext cx="1295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609" lvl="5" marL="456109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521" lvl="6" marL="912221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433" lvl="7" marL="1368333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43" lvl="8" marL="1824443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1200150"/>
            <a:ext cx="38100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4283" lvl="0" marL="342083" marR="0" rtl="0" algn="l">
              <a:spcBef>
                <a:spcPts val="56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4280" lvl="1" marL="741180" marR="0" rtl="0" algn="l">
              <a:spcBef>
                <a:spcPts val="48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1580" lvl="2" marL="1140280" marR="0" rtl="0" algn="l">
              <a:spcBef>
                <a:spcPts val="40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3183" lvl="3" marL="1596383" marR="0" rtl="0" algn="l">
              <a:spcBef>
                <a:spcPts val="36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2101" lvl="4" marL="2052501" marR="0" rtl="0" algn="l">
              <a:spcBef>
                <a:spcPts val="36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010" lvl="5" marL="2508610" marR="0" rtl="0" algn="l">
              <a:spcBef>
                <a:spcPts val="36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9923" lvl="6" marL="2964723" marR="0" rtl="0" algn="l">
              <a:spcBef>
                <a:spcPts val="36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8833" lvl="7" marL="3420833" marR="0" rtl="0" algn="l">
              <a:spcBef>
                <a:spcPts val="36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7745" lvl="8" marL="3876945" marR="0" rtl="0" algn="l">
              <a:spcBef>
                <a:spcPts val="36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648200" y="1200150"/>
            <a:ext cx="38100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4283" lvl="0" marL="342083" marR="0" rtl="0" algn="l">
              <a:spcBef>
                <a:spcPts val="56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4280" lvl="1" marL="741180" marR="0" rtl="0" algn="l">
              <a:spcBef>
                <a:spcPts val="48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1580" lvl="2" marL="1140280" marR="0" rtl="0" algn="l">
              <a:spcBef>
                <a:spcPts val="40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3183" lvl="3" marL="1596383" marR="0" rtl="0" algn="l">
              <a:spcBef>
                <a:spcPts val="36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2101" lvl="4" marL="2052501" marR="0" rtl="0" algn="l">
              <a:spcBef>
                <a:spcPts val="36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010" lvl="5" marL="2508610" marR="0" rtl="0" algn="l">
              <a:spcBef>
                <a:spcPts val="36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9923" lvl="6" marL="2964723" marR="0" rtl="0" algn="l">
              <a:spcBef>
                <a:spcPts val="36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8833" lvl="7" marL="3420833" marR="0" rtl="0" algn="l">
              <a:spcBef>
                <a:spcPts val="36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7745" lvl="8" marL="3876945" marR="0" rtl="0" algn="l">
              <a:spcBef>
                <a:spcPts val="36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2209800" y="4800600"/>
            <a:ext cx="1143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6019800" y="4800600"/>
            <a:ext cx="1295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609" lvl="5" marL="456109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521" lvl="6" marL="912221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433" lvl="7" marL="1368333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43" lvl="8" marL="1824443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2209800" y="4800600"/>
            <a:ext cx="1143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019800" y="4800600"/>
            <a:ext cx="1295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2209800" y="4800600"/>
            <a:ext cx="1143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6019800" y="4800600"/>
            <a:ext cx="1295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2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609" lvl="5" marL="456109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521" lvl="6" marL="912221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433" lvl="7" marL="1368333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43" lvl="8" marL="1824443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575053" y="204804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883" lvl="0" marL="342083" marR="0" rtl="0" algn="l">
              <a:spcBef>
                <a:spcPts val="64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8880" lvl="1" marL="741180" marR="0" rtl="0" algn="l">
              <a:spcBef>
                <a:spcPts val="56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6180" lvl="2" marL="1140280" marR="0" rtl="0" algn="l">
              <a:spcBef>
                <a:spcPts val="48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0483" lvl="3" marL="1596383" marR="0" rtl="0" algn="l">
              <a:spcBef>
                <a:spcPts val="40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9401" lvl="4" marL="2052501" marR="0" rtl="0" algn="l">
              <a:spcBef>
                <a:spcPts val="40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310" lvl="5" marL="2508610" marR="0" rtl="0" algn="l">
              <a:spcBef>
                <a:spcPts val="40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7223" lvl="6" marL="2964723" marR="0" rtl="0" algn="l">
              <a:spcBef>
                <a:spcPts val="40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6133" lvl="7" marL="3420833" marR="0" rtl="0" algn="l">
              <a:spcBef>
                <a:spcPts val="40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5045" lvl="8" marL="3876945" marR="0" rtl="0" algn="l">
              <a:spcBef>
                <a:spcPts val="40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2" y="1076328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609" lvl="1" marL="456109" marR="0" rtl="0" algn="l">
              <a:spcBef>
                <a:spcPts val="24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521" lvl="2" marL="912221" marR="0" rtl="0" algn="l">
              <a:spcBef>
                <a:spcPts val="20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433" lvl="3" marL="1368333" marR="0" rtl="0" algn="l">
              <a:spcBef>
                <a:spcPts val="18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343" lvl="4" marL="1824443" marR="0" rtl="0" algn="l">
              <a:spcBef>
                <a:spcPts val="18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256" lvl="5" marL="2280556" marR="0" rtl="0" algn="l">
              <a:spcBef>
                <a:spcPts val="18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165" lvl="6" marL="2736666" marR="0" rtl="0" algn="l">
              <a:spcBef>
                <a:spcPts val="18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071" lvl="7" marL="3192771" marR="0" rtl="0" algn="l">
              <a:spcBef>
                <a:spcPts val="18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87" lvl="8" marL="3648887" marR="0" rtl="0" algn="l">
              <a:spcBef>
                <a:spcPts val="18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2209800" y="4800600"/>
            <a:ext cx="1143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6019800" y="4800600"/>
            <a:ext cx="1295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609" lvl="5" marL="456109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521" lvl="6" marL="912221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433" lvl="7" marL="1368333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43" lvl="8" marL="1824443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609" lvl="1" marL="456109" marR="0" rtl="0" algn="l">
              <a:spcBef>
                <a:spcPts val="56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521" lvl="2" marL="912221" marR="0" rtl="0" algn="l">
              <a:spcBef>
                <a:spcPts val="48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433" lvl="3" marL="1368333" marR="0" rtl="0" algn="l">
              <a:spcBef>
                <a:spcPts val="40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343" lvl="4" marL="1824443" marR="0" rtl="0" algn="l">
              <a:spcBef>
                <a:spcPts val="40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256" lvl="5" marL="2280556" marR="0" rtl="0" algn="l">
              <a:spcBef>
                <a:spcPts val="40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165" lvl="6" marL="2736666" marR="0" rtl="0" algn="l">
              <a:spcBef>
                <a:spcPts val="40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071" lvl="7" marL="3192771" marR="0" rtl="0" algn="l">
              <a:spcBef>
                <a:spcPts val="40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87" lvl="8" marL="3648887" marR="0" rtl="0" algn="l">
              <a:spcBef>
                <a:spcPts val="40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609" lvl="1" marL="456109" marR="0" rtl="0" algn="l">
              <a:spcBef>
                <a:spcPts val="24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521" lvl="2" marL="912221" marR="0" rtl="0" algn="l">
              <a:spcBef>
                <a:spcPts val="20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433" lvl="3" marL="1368333" marR="0" rtl="0" algn="l">
              <a:spcBef>
                <a:spcPts val="18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343" lvl="4" marL="1824443" marR="0" rtl="0" algn="l">
              <a:spcBef>
                <a:spcPts val="18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256" lvl="5" marL="2280556" marR="0" rtl="0" algn="l">
              <a:spcBef>
                <a:spcPts val="18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165" lvl="6" marL="2736666" marR="0" rtl="0" algn="l">
              <a:spcBef>
                <a:spcPts val="18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071" lvl="7" marL="3192771" marR="0" rtl="0" algn="l">
              <a:spcBef>
                <a:spcPts val="18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87" lvl="8" marL="3648887" marR="0" rtl="0" algn="l">
              <a:spcBef>
                <a:spcPts val="180"/>
              </a:spcBef>
              <a:spcAft>
                <a:spcPts val="0"/>
              </a:spcAft>
              <a:buClr>
                <a:srgbClr val="8D1C0B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2209800" y="4800600"/>
            <a:ext cx="1143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6019800" y="4800600"/>
            <a:ext cx="1295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743450"/>
            <a:ext cx="9145500" cy="3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609" lvl="5" marL="456109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521" lvl="6" marL="912221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433" lvl="7" marL="1368333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43" lvl="8" marL="1824443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685800" y="1200150"/>
            <a:ext cx="77724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2383" lvl="0" marL="342083" marR="0" rtl="0" algn="l">
              <a:spcBef>
                <a:spcPts val="44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9680" lvl="1" marL="741180" marR="0" rtl="0" algn="l">
              <a:spcBef>
                <a:spcPts val="40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4280" lvl="2" marL="1140280" marR="0" rtl="0" algn="l">
              <a:spcBef>
                <a:spcPts val="36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5883" lvl="3" marL="1596383" marR="0" rtl="0" algn="l">
              <a:spcBef>
                <a:spcPts val="32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7501" lvl="4" marL="2052501" marR="0" rtl="0" algn="l">
              <a:spcBef>
                <a:spcPts val="28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6410" lvl="5" marL="2508610" marR="0" rtl="0" algn="l">
              <a:spcBef>
                <a:spcPts val="28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5323" lvl="6" marL="2964723" marR="0" rtl="0" algn="l">
              <a:spcBef>
                <a:spcPts val="28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4233" lvl="7" marL="3420833" marR="0" rtl="0" algn="l">
              <a:spcBef>
                <a:spcPts val="28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3145" lvl="8" marL="3876945" marR="0" rtl="0" algn="l">
              <a:spcBef>
                <a:spcPts val="280"/>
              </a:spcBef>
              <a:spcAft>
                <a:spcPts val="0"/>
              </a:spcAft>
              <a:buClr>
                <a:srgbClr val="8D1C0B"/>
              </a:buClr>
              <a:buSzPct val="100000"/>
              <a:buFont typeface="Times New Roman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2209800" y="4800600"/>
            <a:ext cx="1143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6019800" y="4800600"/>
            <a:ext cx="1295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SangerReversedLargeRGB" id="11" name="Shape 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400" y="4781550"/>
            <a:ext cx="1371600" cy="29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bang-400dpi" id="12" name="Shape 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400" y="4764885"/>
            <a:ext cx="533400" cy="37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L_EBI_RGB_InversedUpdate.png" id="13" name="Shape 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1570" y="4780935"/>
            <a:ext cx="1399500" cy="324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rest.ensembl.org/lookup/id/ENSG00000157764?content-type=application/json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rest.ensembl.org/lookup/id/ENSG00000157764?content-type=application/js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rest.ensembl.org/lookup/id/ENSG00000157764?content-type=application/jso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rest.ensembl.org/lookup/id/ENSG00000157764?content-type=application/json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rest.ensembl.org/lookup/id/ENSG00000157764?content-type=application/json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8.png"/><Relationship Id="rId13" Type="http://schemas.openxmlformats.org/officeDocument/2006/relationships/image" Target="../media/image23.jpg"/><Relationship Id="rId1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5" Type="http://schemas.openxmlformats.org/officeDocument/2006/relationships/image" Target="../media/image22.jpg"/><Relationship Id="rId14" Type="http://schemas.openxmlformats.org/officeDocument/2006/relationships/image" Target="../media/image21.jpg"/><Relationship Id="rId17" Type="http://schemas.openxmlformats.org/officeDocument/2006/relationships/image" Target="../media/image20.jpg"/><Relationship Id="rId16" Type="http://schemas.openxmlformats.org/officeDocument/2006/relationships/image" Target="../media/image19.jpg"/><Relationship Id="rId5" Type="http://schemas.openxmlformats.org/officeDocument/2006/relationships/image" Target="../media/image16.png"/><Relationship Id="rId6" Type="http://schemas.openxmlformats.org/officeDocument/2006/relationships/image" Target="../media/image11.png"/><Relationship Id="rId18" Type="http://schemas.openxmlformats.org/officeDocument/2006/relationships/image" Target="../media/image25.png"/><Relationship Id="rId7" Type="http://schemas.openxmlformats.org/officeDocument/2006/relationships/image" Target="../media/image12.jpg"/><Relationship Id="rId8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Ensembl/ensembl-rest/wiki" TargetMode="External"/><Relationship Id="rId4" Type="http://schemas.openxmlformats.org/officeDocument/2006/relationships/hyperlink" Target="https://rest.ensembl.org/" TargetMode="External"/><Relationship Id="rId5" Type="http://schemas.openxmlformats.org/officeDocument/2006/relationships/hyperlink" Target="mailto:dev@ensembl.org" TargetMode="External"/><Relationship Id="rId6" Type="http://schemas.openxmlformats.org/officeDocument/2006/relationships/hyperlink" Target="mailto:helpdesk@ensembl.or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3505201" y="378618"/>
            <a:ext cx="5257800" cy="142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-GB"/>
              <a:t>Ensembl Compara REST API</a:t>
            </a:r>
          </a:p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3505201" y="1807370"/>
            <a:ext cx="5257800" cy="131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GB"/>
              <a:t>Wasiu Akanni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REST workshop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3681574" y="1028750"/>
            <a:ext cx="4776600" cy="832800"/>
          </a:xfrm>
          <a:custGeom>
            <a:pathLst>
              <a:path extrusionOk="0" h="120000" w="120000">
                <a:moveTo>
                  <a:pt x="6406" y="0"/>
                </a:moveTo>
                <a:cubicBezTo>
                  <a:pt x="3203" y="0"/>
                  <a:pt x="0" y="9982"/>
                  <a:pt x="0" y="19964"/>
                </a:cubicBezTo>
                <a:lnTo>
                  <a:pt x="0" y="99964"/>
                </a:lnTo>
                <a:cubicBezTo>
                  <a:pt x="0" y="109947"/>
                  <a:pt x="3203" y="119964"/>
                  <a:pt x="6406" y="119964"/>
                </a:cubicBezTo>
                <a:lnTo>
                  <a:pt x="113571" y="119964"/>
                </a:lnTo>
                <a:cubicBezTo>
                  <a:pt x="116774" y="119964"/>
                  <a:pt x="119988" y="109947"/>
                  <a:pt x="119988" y="99964"/>
                </a:cubicBezTo>
                <a:lnTo>
                  <a:pt x="119988" y="19964"/>
                </a:lnTo>
                <a:cubicBezTo>
                  <a:pt x="119988" y="9982"/>
                  <a:pt x="116774" y="0"/>
                  <a:pt x="113571" y="0"/>
                </a:cubicBezTo>
                <a:lnTo>
                  <a:pt x="6406" y="0"/>
                </a:lnTo>
              </a:path>
            </a:pathLst>
          </a:custGeom>
          <a:solidFill>
            <a:srgbClr val="FF9966"/>
          </a:solidFill>
          <a:ln cap="flat" cmpd="sng" w="9525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7425" lIns="74825" rIns="74825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GB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Families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GB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Clusters of similar proteins</a:t>
            </a:r>
            <a:r>
              <a:rPr lang="en-GB" sz="1500"/>
              <a:t> </a:t>
            </a:r>
            <a:r>
              <a:rPr b="0" lang="en-GB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multiple alignment</a:t>
            </a:r>
          </a:p>
        </p:txBody>
      </p:sp>
      <p:sp>
        <p:nvSpPr>
          <p:cNvPr id="205" name="Shape 205"/>
          <p:cNvSpPr/>
          <p:nvPr/>
        </p:nvSpPr>
        <p:spPr>
          <a:xfrm>
            <a:off x="3681574" y="2081985"/>
            <a:ext cx="4776600" cy="1004400"/>
          </a:xfrm>
          <a:custGeom>
            <a:pathLst>
              <a:path extrusionOk="0" h="120000" w="120000">
                <a:moveTo>
                  <a:pt x="7731" y="0"/>
                </a:moveTo>
                <a:cubicBezTo>
                  <a:pt x="3860" y="0"/>
                  <a:pt x="0" y="9975"/>
                  <a:pt x="0" y="19980"/>
                </a:cubicBezTo>
                <a:lnTo>
                  <a:pt x="0" y="99960"/>
                </a:lnTo>
                <a:cubicBezTo>
                  <a:pt x="0" y="109965"/>
                  <a:pt x="3860" y="119970"/>
                  <a:pt x="7731" y="119970"/>
                </a:cubicBezTo>
                <a:lnTo>
                  <a:pt x="112257" y="119970"/>
                </a:lnTo>
                <a:cubicBezTo>
                  <a:pt x="116117" y="119970"/>
                  <a:pt x="119988" y="109965"/>
                  <a:pt x="119988" y="99960"/>
                </a:cubicBezTo>
                <a:lnTo>
                  <a:pt x="119988" y="19980"/>
                </a:lnTo>
                <a:cubicBezTo>
                  <a:pt x="119988" y="9975"/>
                  <a:pt x="116117" y="0"/>
                  <a:pt x="112257" y="0"/>
                </a:cubicBezTo>
                <a:lnTo>
                  <a:pt x="7731" y="0"/>
                </a:lnTo>
              </a:path>
            </a:pathLst>
          </a:custGeom>
          <a:solidFill>
            <a:srgbClr val="FF9966"/>
          </a:solidFill>
          <a:ln cap="flat" cmpd="sng" w="9525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7425" lIns="74825" rIns="74825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GB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 Trees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GB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Clusters of similar proteins / ncRNAs</a:t>
            </a:r>
            <a:r>
              <a:rPr lang="en-GB" sz="1500"/>
              <a:t> </a:t>
            </a:r>
            <a:r>
              <a:rPr b="0" lang="en-GB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multiple alignment + CAF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E:</a:t>
            </a:r>
            <a:r>
              <a:rPr lang="en-GB" sz="1500"/>
              <a:t> </a:t>
            </a:r>
            <a:r>
              <a:rPr b="0" lang="en-GB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 history (duplication, losses)</a:t>
            </a:r>
          </a:p>
        </p:txBody>
      </p:sp>
      <p:sp>
        <p:nvSpPr>
          <p:cNvPr id="206" name="Shape 206"/>
          <p:cNvSpPr/>
          <p:nvPr/>
        </p:nvSpPr>
        <p:spPr>
          <a:xfrm>
            <a:off x="3681574" y="3404653"/>
            <a:ext cx="4776600" cy="1053300"/>
          </a:xfrm>
          <a:custGeom>
            <a:pathLst>
              <a:path extrusionOk="0" h="120000" w="120000">
                <a:moveTo>
                  <a:pt x="8104" y="0"/>
                </a:moveTo>
                <a:cubicBezTo>
                  <a:pt x="4052" y="0"/>
                  <a:pt x="0" y="9986"/>
                  <a:pt x="0" y="19972"/>
                </a:cubicBezTo>
                <a:lnTo>
                  <a:pt x="0" y="99972"/>
                </a:lnTo>
                <a:cubicBezTo>
                  <a:pt x="0" y="109958"/>
                  <a:pt x="4052" y="119972"/>
                  <a:pt x="8104" y="119972"/>
                </a:cubicBezTo>
                <a:lnTo>
                  <a:pt x="111883" y="119972"/>
                </a:lnTo>
                <a:cubicBezTo>
                  <a:pt x="115936" y="119972"/>
                  <a:pt x="119988" y="109958"/>
                  <a:pt x="119988" y="99972"/>
                </a:cubicBezTo>
                <a:lnTo>
                  <a:pt x="119988" y="19972"/>
                </a:lnTo>
                <a:cubicBezTo>
                  <a:pt x="119988" y="9986"/>
                  <a:pt x="115936" y="0"/>
                  <a:pt x="111883" y="0"/>
                </a:cubicBezTo>
                <a:lnTo>
                  <a:pt x="8104" y="0"/>
                </a:lnTo>
              </a:path>
            </a:pathLst>
          </a:custGeom>
          <a:solidFill>
            <a:srgbClr val="FF9966"/>
          </a:solidFill>
          <a:ln cap="flat" cmpd="sng" w="9525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7425" lIns="74825" rIns="74825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GB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Homologies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GB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Pairs of genes from the same tree</a:t>
            </a:r>
            <a:r>
              <a:rPr lang="en-GB" sz="1200"/>
              <a:t> </a:t>
            </a:r>
            <a:r>
              <a:rPr b="0" lang="en-GB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multiple alignment</a:t>
            </a:r>
            <a:r>
              <a:rPr lang="en-GB" sz="1200"/>
              <a:t> </a:t>
            </a:r>
            <a:r>
              <a:rPr b="0" lang="en-GB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natural selection analysis (dN, dS)</a:t>
            </a:r>
          </a:p>
        </p:txBody>
      </p:sp>
      <p:sp>
        <p:nvSpPr>
          <p:cNvPr id="207" name="Shape 207"/>
          <p:cNvSpPr/>
          <p:nvPr/>
        </p:nvSpPr>
        <p:spPr>
          <a:xfrm>
            <a:off x="448713" y="3674086"/>
            <a:ext cx="2285858" cy="489878"/>
          </a:xfrm>
          <a:prstGeom prst="flowChartAlternateProcess">
            <a:avLst/>
          </a:prstGeom>
          <a:solidFill>
            <a:srgbClr val="B84747"/>
          </a:solidFill>
          <a:ln cap="flat" cmpd="sng" w="9525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7425" lIns="74825" rIns="74825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GB" sz="15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Pairwise comparisons</a:t>
            </a:r>
          </a:p>
        </p:txBody>
      </p:sp>
      <p:sp>
        <p:nvSpPr>
          <p:cNvPr id="208" name="Shape 208"/>
          <p:cNvSpPr/>
          <p:nvPr/>
        </p:nvSpPr>
        <p:spPr>
          <a:xfrm>
            <a:off x="448713" y="1763561"/>
            <a:ext cx="2285858" cy="489878"/>
          </a:xfrm>
          <a:prstGeom prst="flowChartAlternateProcess">
            <a:avLst/>
          </a:prstGeom>
          <a:solidFill>
            <a:srgbClr val="B84747"/>
          </a:solidFill>
          <a:ln cap="flat" cmpd="sng" w="9525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7425" lIns="74825" rIns="74825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GB" sz="15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Multiple-species</a:t>
            </a:r>
            <a:br>
              <a:rPr b="0" lang="en-GB" sz="15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15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comparisons</a:t>
            </a:r>
          </a:p>
        </p:txBody>
      </p:sp>
      <p:cxnSp>
        <p:nvCxnSpPr>
          <p:cNvPr id="209" name="Shape 209"/>
          <p:cNvCxnSpPr>
            <a:stCxn id="208" idx="3"/>
            <a:endCxn id="204" idx="1"/>
          </p:cNvCxnSpPr>
          <p:nvPr/>
        </p:nvCxnSpPr>
        <p:spPr>
          <a:xfrm flipH="1" rot="10800000">
            <a:off x="2734572" y="1444800"/>
            <a:ext cx="947400" cy="56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10" name="Shape 210"/>
          <p:cNvCxnSpPr>
            <a:stCxn id="208" idx="3"/>
            <a:endCxn id="205" idx="1"/>
          </p:cNvCxnSpPr>
          <p:nvPr/>
        </p:nvCxnSpPr>
        <p:spPr>
          <a:xfrm>
            <a:off x="2734572" y="2008500"/>
            <a:ext cx="947400" cy="57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11" name="Shape 211"/>
          <p:cNvCxnSpPr>
            <a:stCxn id="207" idx="3"/>
            <a:endCxn id="206" idx="1"/>
          </p:cNvCxnSpPr>
          <p:nvPr/>
        </p:nvCxnSpPr>
        <p:spPr>
          <a:xfrm>
            <a:off x="2734572" y="3919025"/>
            <a:ext cx="947400" cy="1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12" name="Shape 212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Gene analyses</a:t>
            </a:r>
          </a:p>
        </p:txBody>
      </p:sp>
      <p:sp>
        <p:nvSpPr>
          <p:cNvPr id="213" name="Shape 213"/>
          <p:cNvSpPr/>
          <p:nvPr/>
        </p:nvSpPr>
        <p:spPr>
          <a:xfrm>
            <a:off x="8494450" y="2680750"/>
            <a:ext cx="500700" cy="14832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Compara REST API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1200150"/>
            <a:ext cx="77724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Provides language agnostic binding to Ensembl’s compara data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Can be accessed from http://rest.ensembl.org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Can be accessed using the following clients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Perl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Java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Ruby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Java with Unirest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Python (Needs the requests module installed for this workshop)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REST template python script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762000" y="1148225"/>
            <a:ext cx="3636300" cy="353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73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0084D1"/>
                </a:solidFill>
                <a:latin typeface="Consolas"/>
                <a:ea typeface="Consolas"/>
                <a:cs typeface="Consolas"/>
                <a:sym typeface="Consolas"/>
              </a:rPr>
              <a:t>requests, sys</a:t>
            </a:r>
          </a:p>
          <a:p>
            <a:pPr lvl="0" rtl="0">
              <a:lnSpc>
                <a:spcPct val="73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i="1" lang="en-GB">
                <a:solidFill>
                  <a:srgbClr val="FFB515"/>
                </a:solidFill>
                <a:latin typeface="Consolas"/>
                <a:ea typeface="Consolas"/>
                <a:cs typeface="Consolas"/>
                <a:sym typeface="Consolas"/>
              </a:rPr>
              <a:t># rest server address</a:t>
            </a:r>
          </a:p>
          <a:p>
            <a:pPr lvl="0" rtl="0">
              <a:lnSpc>
                <a:spcPct val="73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server = </a:t>
            </a:r>
            <a:r>
              <a:rPr lang="en-GB">
                <a:solidFill>
                  <a:srgbClr val="0084D1"/>
                </a:solidFill>
                <a:latin typeface="Consolas"/>
                <a:ea typeface="Consolas"/>
                <a:cs typeface="Consolas"/>
                <a:sym typeface="Consolas"/>
              </a:rPr>
              <a:t>https://rest.ensembl.org</a:t>
            </a:r>
          </a:p>
          <a:p>
            <a:pPr lvl="0" rtl="0">
              <a:lnSpc>
                <a:spcPct val="73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73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i="1" lang="en-GB">
                <a:solidFill>
                  <a:srgbClr val="FFB515"/>
                </a:solidFill>
                <a:latin typeface="Consolas"/>
                <a:ea typeface="Consolas"/>
                <a:cs typeface="Consolas"/>
                <a:sym typeface="Consolas"/>
              </a:rPr>
              <a:t># endpoint path, required parameters and options</a:t>
            </a:r>
          </a:p>
          <a:p>
            <a:pPr lvl="0" rtl="0">
              <a:lnSpc>
                <a:spcPct val="73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>
                <a:solidFill>
                  <a:srgbClr val="0084D1"/>
                </a:solidFill>
                <a:latin typeface="Consolas"/>
                <a:ea typeface="Consolas"/>
                <a:cs typeface="Consolas"/>
                <a:sym typeface="Consolas"/>
              </a:rPr>
              <a:t>”/path/required_parameters?optional_args1;optional_args2</a:t>
            </a:r>
          </a:p>
          <a:p>
            <a:pPr lvl="0" rtl="0">
              <a:lnSpc>
                <a:spcPct val="73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73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i="1" lang="en-GB">
                <a:solidFill>
                  <a:srgbClr val="FFB515"/>
                </a:solidFill>
                <a:latin typeface="Consolas"/>
                <a:ea typeface="Consolas"/>
                <a:cs typeface="Consolas"/>
                <a:sym typeface="Consolas"/>
              </a:rPr>
              <a:t># specify output format</a:t>
            </a:r>
          </a:p>
          <a:p>
            <a:pPr lvl="0" rtl="0">
              <a:lnSpc>
                <a:spcPct val="73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 = request.get(server+ext, headers={“Content-Type” :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</a:t>
            </a:r>
            <a:r>
              <a:rPr lang="en-GB">
                <a:solidFill>
                  <a:srgbClr val="0084D1"/>
                </a:solidFill>
                <a:latin typeface="Consolas"/>
                <a:ea typeface="Consolas"/>
                <a:cs typeface="Consolas"/>
                <a:sym typeface="Consolas"/>
              </a:rPr>
              <a:t>XX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</a:p>
          <a:p>
            <a:pPr lvl="0" rtl="0">
              <a:lnSpc>
                <a:spcPct val="73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73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4631700" y="1148225"/>
            <a:ext cx="3636300" cy="353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73000"/>
              </a:lnSpc>
              <a:spcBef>
                <a:spcPts val="0"/>
              </a:spcBef>
              <a:buNone/>
            </a:pP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not r.ok:</a:t>
            </a:r>
          </a:p>
          <a:p>
            <a:pPr lvl="0" rtl="0">
              <a:lnSpc>
                <a:spcPct val="73000"/>
              </a:lnSpc>
              <a:spcBef>
                <a:spcPts val="0"/>
              </a:spcBef>
              <a:buNone/>
            </a:pP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r.raise_for_status()</a:t>
            </a:r>
          </a:p>
          <a:p>
            <a:pPr lvl="0" rtl="0">
              <a:lnSpc>
                <a:spcPct val="73000"/>
              </a:lnSpc>
              <a:spcBef>
                <a:spcPts val="0"/>
              </a:spcBef>
              <a:buNone/>
            </a:pP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sys.exit()</a:t>
            </a:r>
          </a:p>
          <a:p>
            <a:pPr lvl="0" rtl="0">
              <a:lnSpc>
                <a:spcPct val="73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73000"/>
              </a:lnSpc>
              <a:spcBef>
                <a:spcPts val="0"/>
              </a:spcBef>
              <a:buNone/>
            </a:pPr>
            <a:r>
              <a:rPr i="1" lang="en-GB">
                <a:solidFill>
                  <a:srgbClr val="FFB515"/>
                </a:solidFill>
                <a:latin typeface="Consolas"/>
                <a:ea typeface="Consolas"/>
                <a:cs typeface="Consolas"/>
                <a:sym typeface="Consolas"/>
              </a:rPr>
              <a:t># if you json format decode</a:t>
            </a:r>
          </a:p>
          <a:p>
            <a:pPr lvl="0" rtl="0">
              <a:lnSpc>
                <a:spcPct val="73000"/>
              </a:lnSpc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FFB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73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73000"/>
              </a:lnSpc>
              <a:spcBef>
                <a:spcPts val="0"/>
              </a:spcBef>
              <a:buNone/>
            </a:pP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decoded = r.json</a:t>
            </a:r>
          </a:p>
          <a:p>
            <a:pPr lvl="0" rtl="0">
              <a:lnSpc>
                <a:spcPct val="73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73000"/>
              </a:lnSpc>
              <a:spcBef>
                <a:spcPts val="0"/>
              </a:spcBef>
              <a:buNone/>
            </a:pP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 repr(decoded)</a:t>
            </a:r>
          </a:p>
          <a:p>
            <a:pPr lvl="0" rtl="0">
              <a:lnSpc>
                <a:spcPct val="73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73000"/>
              </a:lnSpc>
              <a:spcBef>
                <a:spcPts val="0"/>
              </a:spcBef>
              <a:buNone/>
            </a:pPr>
            <a:r>
              <a:rPr i="1" lang="en-GB">
                <a:solidFill>
                  <a:srgbClr val="FFB515"/>
                </a:solidFill>
                <a:latin typeface="Consolas"/>
                <a:ea typeface="Consolas"/>
                <a:cs typeface="Consolas"/>
                <a:sym typeface="Consolas"/>
              </a:rPr>
              <a:t># else</a:t>
            </a: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lnSpc>
                <a:spcPct val="73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73000"/>
              </a:lnSpc>
              <a:spcBef>
                <a:spcPts val="0"/>
              </a:spcBef>
              <a:buNone/>
            </a:pP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 r.text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Alignment endpoints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1200150"/>
            <a:ext cx="77724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alignment/region/:species/:region</a:t>
            </a: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Called the alignment region endpoint</a:t>
            </a: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Able to retrieve genomic alignments as separate blocks based on a region and species</a:t>
            </a: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Requires:</a:t>
            </a:r>
          </a:p>
          <a:p>
            <a:pPr indent="-317500" lvl="0" marL="4572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A region : a query region to be given as a string.</a:t>
            </a:r>
          </a:p>
          <a:p>
            <a:pPr indent="-317500" lvl="0" marL="4572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A max of 10Mb is allowed to be requested at 1 time </a:t>
            </a:r>
          </a:p>
          <a:p>
            <a:pPr indent="-317500" lvl="0" marL="4572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A species name or alias e.g. homo_sapiens or human</a:t>
            </a: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Example</a:t>
            </a: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 = "/alignment/region/taeniopygia_guttata/2:106040000-106040050:1? species_set_group=sauropsids"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Alignment endpoints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1200150"/>
            <a:ext cx="77724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alignment/region/:species/:region</a:t>
            </a: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Optional arguments:</a:t>
            </a:r>
          </a:p>
          <a:p>
            <a:pPr indent="-317500" lvl="0" marL="4572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method: specify the alignment method you are trying to retrieve.</a:t>
            </a:r>
          </a:p>
          <a:p>
            <a:pPr indent="-317500" lvl="1" marL="9144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EPO, EPO_LOW_COVERAGE, PECAN, LASTZ_NET, BLASTZ_NET, CACTUS_HAL.</a:t>
            </a:r>
          </a:p>
          <a:p>
            <a:pPr indent="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species_set: The set of species used to define the PW</a:t>
            </a:r>
          </a:p>
          <a:p>
            <a:pPr indent="-317500" lvl="0" marL="4572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species_set_group: The species set group name of the MSA. </a:t>
            </a:r>
          </a:p>
          <a:p>
            <a:pPr indent="-317500" lvl="0" marL="4572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For a list of available species sets for a particular method /info/compara/species_sets/:method</a:t>
            </a:r>
          </a:p>
          <a:p>
            <a:pPr indent="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aligned : default is 1</a:t>
            </a:r>
          </a:p>
          <a:p>
            <a:pPr indent="-317500" lvl="0" marL="4572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compara : default  is multi if using ensembl</a:t>
            </a:r>
          </a:p>
          <a:p>
            <a:pPr indent="-317500" lvl="0" marL="4572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display_species_set : default is all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Alignment endpoints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1200150"/>
            <a:ext cx="77724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alignment/region/:species/:region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output formats: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Json</a:t>
            </a: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e.g. </a:t>
            </a:r>
            <a:r>
              <a:rPr lang="en-GB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 = requests.get(server+ext, headers={“content-Type” : “application/json”})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Xml + phyloxml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Exercises – Alignment endpoints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1200150"/>
            <a:ext cx="77724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-GB" sz="1800"/>
              <a:t>Get in json format the LastZ pairwise alignment for taeniopygia_guttata V gallus_gallus for region 2:106041430-106041480:1 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-GB" sz="1800"/>
              <a:t>Get in json format the aligned human mammal epo alignment for region 2:106040000-106040050:1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-GB" sz="1800"/>
              <a:t>D</a:t>
            </a:r>
            <a:r>
              <a:rPr lang="en-GB" sz="1800"/>
              <a:t>isplay only the [human, chimp, gorilla] alignment of the mammal epo alignment for region 2:106040000-106040050:1 output in phyloxml.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/>
        </p:nvSpPr>
        <p:spPr>
          <a:xfrm>
            <a:off x="457171" y="1284556"/>
            <a:ext cx="7184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Families are clusters of similar proteins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653100" y="1668600"/>
            <a:ext cx="1926600" cy="479700"/>
          </a:xfrm>
          <a:prstGeom prst="rect">
            <a:avLst/>
          </a:prstGeom>
          <a:solidFill>
            <a:srgbClr val="E6E64C"/>
          </a:solidFill>
          <a:ln>
            <a:noFill/>
          </a:ln>
        </p:spPr>
        <p:txBody>
          <a:bodyPr anchorCtr="1" anchor="ctr" bIns="37425" lIns="74825" rIns="74825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GB" sz="1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Ensembl</a:t>
            </a:r>
            <a:br>
              <a:rPr b="0" lang="en-GB" sz="1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GB" sz="1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(all transcripts)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3069254" y="1842282"/>
            <a:ext cx="2356500" cy="256500"/>
          </a:xfrm>
          <a:prstGeom prst="rect">
            <a:avLst/>
          </a:prstGeom>
          <a:solidFill>
            <a:srgbClr val="E6E64C"/>
          </a:solidFill>
          <a:ln>
            <a:noFill/>
          </a:ln>
        </p:spPr>
        <p:txBody>
          <a:bodyPr anchorCtr="1" anchor="ctr" bIns="37425" lIns="74825" rIns="74825" tIns="37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GB" sz="1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Uniprot/SWISSPROT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040543" y="1842282"/>
            <a:ext cx="2215200" cy="256500"/>
          </a:xfrm>
          <a:prstGeom prst="rect">
            <a:avLst/>
          </a:prstGeom>
          <a:solidFill>
            <a:srgbClr val="E6E64C"/>
          </a:solidFill>
          <a:ln>
            <a:noFill/>
          </a:ln>
        </p:spPr>
        <p:txBody>
          <a:bodyPr anchorCtr="1" anchor="ctr" bIns="37425" lIns="74825" rIns="74825" tIns="37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GB" sz="1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Uniprot/SPTREMBL</a:t>
            </a:r>
          </a:p>
        </p:txBody>
      </p:sp>
      <p:cxnSp>
        <p:nvCxnSpPr>
          <p:cNvPr id="261" name="Shape 261"/>
          <p:cNvCxnSpPr/>
          <p:nvPr/>
        </p:nvCxnSpPr>
        <p:spPr>
          <a:xfrm>
            <a:off x="1436825" y="2191075"/>
            <a:ext cx="0" cy="783900"/>
          </a:xfrm>
          <a:prstGeom prst="straightConnector1">
            <a:avLst/>
          </a:prstGeom>
          <a:noFill/>
          <a:ln cap="flat" cmpd="sng" w="36000">
            <a:solidFill>
              <a:srgbClr val="80808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62" name="Shape 262"/>
          <p:cNvCxnSpPr/>
          <p:nvPr/>
        </p:nvCxnSpPr>
        <p:spPr>
          <a:xfrm>
            <a:off x="4245165" y="2191075"/>
            <a:ext cx="0" cy="783900"/>
          </a:xfrm>
          <a:prstGeom prst="straightConnector1">
            <a:avLst/>
          </a:prstGeom>
          <a:noFill/>
          <a:ln cap="flat" cmpd="sng" w="36000">
            <a:solidFill>
              <a:srgbClr val="80808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63" name="Shape 263"/>
          <p:cNvCxnSpPr/>
          <p:nvPr/>
        </p:nvCxnSpPr>
        <p:spPr>
          <a:xfrm>
            <a:off x="7118815" y="2191075"/>
            <a:ext cx="0" cy="783900"/>
          </a:xfrm>
          <a:prstGeom prst="straightConnector1">
            <a:avLst/>
          </a:prstGeom>
          <a:noFill/>
          <a:ln cap="flat" cmpd="sng" w="36000">
            <a:solidFill>
              <a:srgbClr val="80808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64" name="Shape 264"/>
          <p:cNvSpPr/>
          <p:nvPr/>
        </p:nvSpPr>
        <p:spPr>
          <a:xfrm>
            <a:off x="783722" y="2974881"/>
            <a:ext cx="7674000" cy="367500"/>
          </a:xfrm>
          <a:custGeom>
            <a:pathLst>
              <a:path extrusionOk="0" h="120000" w="120000">
                <a:moveTo>
                  <a:pt x="1276" y="0"/>
                </a:moveTo>
                <a:cubicBezTo>
                  <a:pt x="638" y="0"/>
                  <a:pt x="0" y="9986"/>
                  <a:pt x="0" y="19973"/>
                </a:cubicBezTo>
                <a:lnTo>
                  <a:pt x="0" y="99866"/>
                </a:lnTo>
                <a:cubicBezTo>
                  <a:pt x="0" y="109853"/>
                  <a:pt x="638" y="119920"/>
                  <a:pt x="1276" y="119920"/>
                </a:cubicBezTo>
                <a:lnTo>
                  <a:pt x="118718" y="119920"/>
                </a:lnTo>
                <a:cubicBezTo>
                  <a:pt x="119356" y="119920"/>
                  <a:pt x="119994" y="109853"/>
                  <a:pt x="119994" y="99866"/>
                </a:cubicBezTo>
                <a:lnTo>
                  <a:pt x="119994" y="19973"/>
                </a:lnTo>
                <a:cubicBezTo>
                  <a:pt x="119994" y="9986"/>
                  <a:pt x="119356" y="0"/>
                  <a:pt x="118718" y="0"/>
                </a:cubicBezTo>
                <a:lnTo>
                  <a:pt x="1276" y="0"/>
                </a:lnTo>
              </a:path>
            </a:pathLst>
          </a:custGeom>
          <a:solidFill>
            <a:srgbClr val="808019"/>
          </a:solidFill>
          <a:ln cap="flat" cmpd="sng" w="9525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7425" lIns="74825" rIns="74825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GB" sz="1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HMM classification against the TreeFam library</a:t>
            </a:r>
          </a:p>
        </p:txBody>
      </p:sp>
      <p:sp>
        <p:nvSpPr>
          <p:cNvPr id="265" name="Shape 265"/>
          <p:cNvSpPr/>
          <p:nvPr/>
        </p:nvSpPr>
        <p:spPr>
          <a:xfrm>
            <a:off x="783722" y="4077107"/>
            <a:ext cx="3102299" cy="367500"/>
          </a:xfrm>
          <a:custGeom>
            <a:pathLst>
              <a:path extrusionOk="0" h="120000" w="120000">
                <a:moveTo>
                  <a:pt x="3157" y="0"/>
                </a:moveTo>
                <a:cubicBezTo>
                  <a:pt x="1578" y="0"/>
                  <a:pt x="0" y="9986"/>
                  <a:pt x="0" y="19973"/>
                </a:cubicBezTo>
                <a:lnTo>
                  <a:pt x="0" y="99866"/>
                </a:lnTo>
                <a:cubicBezTo>
                  <a:pt x="0" y="109853"/>
                  <a:pt x="1578" y="119920"/>
                  <a:pt x="3157" y="119920"/>
                </a:cubicBezTo>
                <a:lnTo>
                  <a:pt x="116817" y="119920"/>
                </a:lnTo>
                <a:cubicBezTo>
                  <a:pt x="118396" y="119920"/>
                  <a:pt x="119987" y="109853"/>
                  <a:pt x="119987" y="99866"/>
                </a:cubicBezTo>
                <a:lnTo>
                  <a:pt x="119987" y="19973"/>
                </a:lnTo>
                <a:cubicBezTo>
                  <a:pt x="119987" y="9986"/>
                  <a:pt x="118396" y="0"/>
                  <a:pt x="116817" y="0"/>
                </a:cubicBezTo>
                <a:lnTo>
                  <a:pt x="3157" y="0"/>
                </a:lnTo>
              </a:path>
            </a:pathLst>
          </a:custGeom>
          <a:solidFill>
            <a:srgbClr val="33CC66"/>
          </a:solidFill>
          <a:ln cap="flat" cmpd="sng" w="9525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7425" lIns="74825" rIns="74825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GB" sz="1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Mafft multiple alignment</a:t>
            </a:r>
          </a:p>
        </p:txBody>
      </p:sp>
      <p:sp>
        <p:nvSpPr>
          <p:cNvPr id="266" name="Shape 266"/>
          <p:cNvSpPr/>
          <p:nvPr/>
        </p:nvSpPr>
        <p:spPr>
          <a:xfrm>
            <a:off x="4865612" y="4077107"/>
            <a:ext cx="979800" cy="367500"/>
          </a:xfrm>
          <a:custGeom>
            <a:pathLst>
              <a:path extrusionOk="0" h="120000" w="120000">
                <a:moveTo>
                  <a:pt x="9993" y="0"/>
                </a:moveTo>
                <a:cubicBezTo>
                  <a:pt x="4996" y="0"/>
                  <a:pt x="0" y="9986"/>
                  <a:pt x="0" y="19973"/>
                </a:cubicBezTo>
                <a:lnTo>
                  <a:pt x="0" y="99866"/>
                </a:lnTo>
                <a:cubicBezTo>
                  <a:pt x="0" y="109853"/>
                  <a:pt x="4996" y="119920"/>
                  <a:pt x="9993" y="119920"/>
                </a:cubicBezTo>
                <a:lnTo>
                  <a:pt x="109926" y="119920"/>
                </a:lnTo>
                <a:cubicBezTo>
                  <a:pt x="114923" y="119920"/>
                  <a:pt x="119960" y="109853"/>
                  <a:pt x="119960" y="99866"/>
                </a:cubicBezTo>
                <a:lnTo>
                  <a:pt x="119960" y="19973"/>
                </a:lnTo>
                <a:cubicBezTo>
                  <a:pt x="119960" y="9986"/>
                  <a:pt x="114923" y="0"/>
                  <a:pt x="109926" y="0"/>
                </a:cubicBezTo>
                <a:lnTo>
                  <a:pt x="9993" y="0"/>
                </a:lnTo>
              </a:path>
            </a:pathLst>
          </a:custGeom>
          <a:solidFill>
            <a:srgbClr val="33CC66"/>
          </a:solidFill>
          <a:ln cap="flat" cmpd="sng" w="9525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7425" lIns="74825" rIns="74825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GB" sz="1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Mafft</a:t>
            </a:r>
          </a:p>
        </p:txBody>
      </p:sp>
      <p:sp>
        <p:nvSpPr>
          <p:cNvPr id="267" name="Shape 267"/>
          <p:cNvSpPr/>
          <p:nvPr/>
        </p:nvSpPr>
        <p:spPr>
          <a:xfrm>
            <a:off x="6171817" y="4077107"/>
            <a:ext cx="979800" cy="367500"/>
          </a:xfrm>
          <a:custGeom>
            <a:pathLst>
              <a:path extrusionOk="0" h="120000" w="120000">
                <a:moveTo>
                  <a:pt x="9993" y="0"/>
                </a:moveTo>
                <a:cubicBezTo>
                  <a:pt x="4996" y="0"/>
                  <a:pt x="0" y="9986"/>
                  <a:pt x="0" y="19973"/>
                </a:cubicBezTo>
                <a:lnTo>
                  <a:pt x="0" y="99866"/>
                </a:lnTo>
                <a:cubicBezTo>
                  <a:pt x="0" y="109853"/>
                  <a:pt x="4996" y="119920"/>
                  <a:pt x="9993" y="119920"/>
                </a:cubicBezTo>
                <a:lnTo>
                  <a:pt x="109926" y="119920"/>
                </a:lnTo>
                <a:cubicBezTo>
                  <a:pt x="114923" y="119920"/>
                  <a:pt x="119960" y="109853"/>
                  <a:pt x="119960" y="99866"/>
                </a:cubicBezTo>
                <a:lnTo>
                  <a:pt x="119960" y="19973"/>
                </a:lnTo>
                <a:cubicBezTo>
                  <a:pt x="119960" y="9986"/>
                  <a:pt x="114923" y="0"/>
                  <a:pt x="109926" y="0"/>
                </a:cubicBezTo>
                <a:lnTo>
                  <a:pt x="9993" y="0"/>
                </a:lnTo>
              </a:path>
            </a:pathLst>
          </a:custGeom>
          <a:solidFill>
            <a:srgbClr val="33CC66"/>
          </a:solidFill>
          <a:ln cap="flat" cmpd="sng" w="9525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7425" lIns="74825" rIns="74825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GB" sz="1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Mafft</a:t>
            </a:r>
          </a:p>
        </p:txBody>
      </p:sp>
      <p:sp>
        <p:nvSpPr>
          <p:cNvPr id="268" name="Shape 268"/>
          <p:cNvSpPr/>
          <p:nvPr/>
        </p:nvSpPr>
        <p:spPr>
          <a:xfrm>
            <a:off x="7478022" y="4077107"/>
            <a:ext cx="979800" cy="367500"/>
          </a:xfrm>
          <a:custGeom>
            <a:pathLst>
              <a:path extrusionOk="0" h="120000" w="120000">
                <a:moveTo>
                  <a:pt x="9993" y="0"/>
                </a:moveTo>
                <a:cubicBezTo>
                  <a:pt x="4996" y="0"/>
                  <a:pt x="0" y="9986"/>
                  <a:pt x="0" y="19973"/>
                </a:cubicBezTo>
                <a:lnTo>
                  <a:pt x="0" y="99866"/>
                </a:lnTo>
                <a:cubicBezTo>
                  <a:pt x="0" y="109853"/>
                  <a:pt x="4996" y="119920"/>
                  <a:pt x="9993" y="119920"/>
                </a:cubicBezTo>
                <a:lnTo>
                  <a:pt x="109926" y="119920"/>
                </a:lnTo>
                <a:cubicBezTo>
                  <a:pt x="114923" y="119920"/>
                  <a:pt x="119960" y="109853"/>
                  <a:pt x="119960" y="99866"/>
                </a:cubicBezTo>
                <a:lnTo>
                  <a:pt x="119960" y="19973"/>
                </a:lnTo>
                <a:cubicBezTo>
                  <a:pt x="119960" y="9986"/>
                  <a:pt x="114923" y="0"/>
                  <a:pt x="109926" y="0"/>
                </a:cubicBezTo>
                <a:lnTo>
                  <a:pt x="9993" y="0"/>
                </a:lnTo>
              </a:path>
            </a:pathLst>
          </a:custGeom>
          <a:solidFill>
            <a:srgbClr val="33CC66"/>
          </a:solidFill>
          <a:ln cap="flat" cmpd="sng" w="9525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7425" lIns="74825" rIns="74825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GB" sz="1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Mafft</a:t>
            </a:r>
          </a:p>
        </p:txBody>
      </p:sp>
      <p:cxnSp>
        <p:nvCxnSpPr>
          <p:cNvPr id="269" name="Shape 269"/>
          <p:cNvCxnSpPr/>
          <p:nvPr/>
        </p:nvCxnSpPr>
        <p:spPr>
          <a:xfrm>
            <a:off x="2285858" y="3342289"/>
            <a:ext cx="0" cy="759300"/>
          </a:xfrm>
          <a:prstGeom prst="straightConnector1">
            <a:avLst/>
          </a:prstGeom>
          <a:noFill/>
          <a:ln cap="flat" cmpd="sng" w="36000">
            <a:solidFill>
              <a:srgbClr val="80808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70" name="Shape 270"/>
          <p:cNvCxnSpPr/>
          <p:nvPr/>
        </p:nvCxnSpPr>
        <p:spPr>
          <a:xfrm>
            <a:off x="4245165" y="3342289"/>
            <a:ext cx="0" cy="759300"/>
          </a:xfrm>
          <a:prstGeom prst="straightConnector1">
            <a:avLst/>
          </a:prstGeom>
          <a:noFill/>
          <a:ln cap="flat" cmpd="sng" w="36000">
            <a:solidFill>
              <a:srgbClr val="808080"/>
            </a:solidFill>
            <a:prstDash val="dashDot"/>
            <a:round/>
            <a:headEnd len="med" w="med" type="none"/>
            <a:tailEnd len="lg" w="lg" type="triangle"/>
          </a:ln>
        </p:spPr>
      </p:cxnSp>
      <p:cxnSp>
        <p:nvCxnSpPr>
          <p:cNvPr id="271" name="Shape 271"/>
          <p:cNvCxnSpPr/>
          <p:nvPr/>
        </p:nvCxnSpPr>
        <p:spPr>
          <a:xfrm>
            <a:off x="5355439" y="3336166"/>
            <a:ext cx="0" cy="759300"/>
          </a:xfrm>
          <a:prstGeom prst="straightConnector1">
            <a:avLst/>
          </a:prstGeom>
          <a:noFill/>
          <a:ln cap="flat" cmpd="sng" w="36000">
            <a:solidFill>
              <a:srgbClr val="80808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72" name="Shape 272"/>
          <p:cNvCxnSpPr/>
          <p:nvPr/>
        </p:nvCxnSpPr>
        <p:spPr>
          <a:xfrm>
            <a:off x="6661644" y="3330042"/>
            <a:ext cx="0" cy="759300"/>
          </a:xfrm>
          <a:prstGeom prst="straightConnector1">
            <a:avLst/>
          </a:prstGeom>
          <a:noFill/>
          <a:ln cap="flat" cmpd="sng" w="36000">
            <a:solidFill>
              <a:srgbClr val="80808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73" name="Shape 273"/>
          <p:cNvCxnSpPr/>
          <p:nvPr/>
        </p:nvCxnSpPr>
        <p:spPr>
          <a:xfrm>
            <a:off x="7967848" y="3323919"/>
            <a:ext cx="0" cy="759300"/>
          </a:xfrm>
          <a:prstGeom prst="straightConnector1">
            <a:avLst/>
          </a:prstGeom>
          <a:noFill/>
          <a:ln cap="flat" cmpd="sng" w="36000">
            <a:solidFill>
              <a:srgbClr val="80808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74" name="Shape 274"/>
          <p:cNvCxnSpPr/>
          <p:nvPr/>
        </p:nvCxnSpPr>
        <p:spPr>
          <a:xfrm>
            <a:off x="4506406" y="3336166"/>
            <a:ext cx="0" cy="759300"/>
          </a:xfrm>
          <a:prstGeom prst="straightConnector1">
            <a:avLst/>
          </a:prstGeom>
          <a:noFill/>
          <a:ln cap="flat" cmpd="sng" w="36000">
            <a:solidFill>
              <a:srgbClr val="808080"/>
            </a:solidFill>
            <a:prstDash val="dashDot"/>
            <a:round/>
            <a:headEnd len="med" w="med" type="none"/>
            <a:tailEnd len="lg" w="lg" type="triangle"/>
          </a:ln>
        </p:spPr>
      </p:cxnSp>
      <p:sp>
        <p:nvSpPr>
          <p:cNvPr id="275" name="Shape 275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Families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Family endpoints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1200150"/>
            <a:ext cx="77724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family/id/:id</a:t>
            </a: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Used to retrieve family information using a family’s stable identifier</a:t>
            </a: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Requires </a:t>
            </a:r>
          </a:p>
          <a:p>
            <a:pPr indent="-317500" lvl="0" marL="4572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A family’s stable id </a:t>
            </a:r>
          </a:p>
          <a:p>
            <a:pPr indent="-317500" lvl="0" marL="4572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E.g. PTHR15573</a:t>
            </a: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Example</a:t>
            </a:r>
          </a:p>
          <a:p>
            <a:pPr indent="3873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 = “/family/id/PTHR15573”</a:t>
            </a: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output format : json</a:t>
            </a: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hlinkClick r:id="rId3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Family endpoints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1200150"/>
            <a:ext cx="77724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family/member/id/:id</a:t>
            </a: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Given a gene, transcript, or translation stable identifier, it is used to retrieve the information for all the families where it is a member.</a:t>
            </a: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Requires </a:t>
            </a:r>
          </a:p>
          <a:p>
            <a:pPr indent="-317500" lvl="0" marL="4572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A stable id for a member of the family </a:t>
            </a:r>
          </a:p>
          <a:p>
            <a:pPr indent="-317500" lvl="0" marL="4572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E.g. ENSG00000157764</a:t>
            </a: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Example</a:t>
            </a:r>
          </a:p>
          <a:p>
            <a:pPr indent="3873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 = “/family/member/id/ENSG00000157764”</a:t>
            </a: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Output format - json</a:t>
            </a: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hlinkClick r:id="rId3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-GB"/>
              <a:t>Outline of the course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1200150"/>
            <a:ext cx="77724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GB"/>
              <a:t>Introduction about Compara</a:t>
            </a:r>
          </a:p>
          <a:p>
            <a:pPr indent="-228600" lvl="1" marL="914400">
              <a:spcBef>
                <a:spcPts val="0"/>
              </a:spcBef>
            </a:pPr>
            <a:r>
              <a:rPr lang="en-GB"/>
              <a:t>Resources</a:t>
            </a:r>
          </a:p>
          <a:p>
            <a:pPr indent="-228600" lvl="1" marL="914400">
              <a:spcBef>
                <a:spcPts val="0"/>
              </a:spcBef>
            </a:pPr>
            <a:r>
              <a:rPr lang="en-GB"/>
              <a:t>REST API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 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Compara Endpoints</a:t>
            </a:r>
          </a:p>
          <a:p>
            <a:pPr indent="-228600" lvl="1" marL="914400">
              <a:spcBef>
                <a:spcPts val="0"/>
              </a:spcBef>
            </a:pPr>
            <a:r>
              <a:rPr lang="en-GB"/>
              <a:t>Alignment region</a:t>
            </a:r>
          </a:p>
          <a:p>
            <a:pPr indent="-228600" lvl="1" marL="914400">
              <a:spcBef>
                <a:spcPts val="0"/>
              </a:spcBef>
            </a:pPr>
            <a:r>
              <a:rPr lang="en-GB"/>
              <a:t>Family </a:t>
            </a:r>
          </a:p>
          <a:p>
            <a:pPr indent="-228600" lvl="1" marL="914400">
              <a:spcBef>
                <a:spcPts val="0"/>
              </a:spcBef>
            </a:pPr>
            <a:r>
              <a:rPr lang="en-GB"/>
              <a:t>Gene tree</a:t>
            </a:r>
          </a:p>
          <a:p>
            <a:pPr indent="-228600" lvl="1" marL="914400">
              <a:spcBef>
                <a:spcPts val="0"/>
              </a:spcBef>
            </a:pPr>
            <a:r>
              <a:rPr lang="en-GB"/>
              <a:t>Cafe tree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Homology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Family endpoints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1200150"/>
            <a:ext cx="77724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family/member/symbol/:species/:symbol</a:t>
            </a: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Given a symbol that corresponds to a gene, it is used to retrieve the information for all the families where the gene is a member.</a:t>
            </a: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Requires </a:t>
            </a:r>
          </a:p>
          <a:p>
            <a:pPr indent="-317500" lvl="0" marL="4572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A species name or alias e.g. homo_sapiens/human</a:t>
            </a:r>
          </a:p>
          <a:p>
            <a:pPr indent="-317500" lvl="0" marL="4572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The symbol or display name of a gene e.g. BRCA2</a:t>
            </a: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Example</a:t>
            </a:r>
          </a:p>
          <a:p>
            <a:pPr indent="3873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 = “/family/member/symbol/homo_sapiens/BRCA2”</a:t>
            </a: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Output format - json</a:t>
            </a: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hlinkClick r:id="rId3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/>
        </p:nvSpPr>
        <p:spPr>
          <a:xfrm>
            <a:off x="457171" y="38724"/>
            <a:ext cx="8228763" cy="857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300" name="Shape 300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Family endpoints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1200150"/>
            <a:ext cx="77724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Optional arguments: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member_source : This allows the user to specify the source of the family members that are returned. Options: </a:t>
            </a:r>
            <a:r>
              <a:rPr lang="en-GB" sz="1800">
                <a:solidFill>
                  <a:srgbClr val="FF0000"/>
                </a:solidFill>
              </a:rPr>
              <a:t>all</a:t>
            </a:r>
            <a:r>
              <a:rPr lang="en-GB" sz="1800"/>
              <a:t> (default), ensembl, or uniprot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object_type : enables filtering of the result based on the feature type of the members e.g. gene or </a:t>
            </a:r>
            <a:r>
              <a:rPr lang="en-GB" sz="1800">
                <a:solidFill>
                  <a:srgbClr val="FF0000"/>
                </a:solidFill>
              </a:rPr>
              <a:t>transcript</a:t>
            </a:r>
            <a:r>
              <a:rPr lang="en-GB" sz="1800"/>
              <a:t> (default)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sequence : enables the user to specify the type of sequence that is returned or if none is wanted. Options: none, cdna, or </a:t>
            </a:r>
            <a:r>
              <a:rPr lang="en-GB" sz="1800">
                <a:solidFill>
                  <a:srgbClr val="FF0000"/>
                </a:solidFill>
              </a:rPr>
              <a:t>protein</a:t>
            </a:r>
            <a:r>
              <a:rPr lang="en-GB" sz="1800"/>
              <a:t> (default)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-GB" sz="1800"/>
              <a:t>aligned : default is </a:t>
            </a:r>
            <a:r>
              <a:rPr lang="en-GB" sz="1800">
                <a:solidFill>
                  <a:srgbClr val="FF0000"/>
                </a:solidFill>
              </a:rPr>
              <a:t>1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compara : default is </a:t>
            </a:r>
            <a:r>
              <a:rPr lang="en-GB" sz="1800">
                <a:solidFill>
                  <a:srgbClr val="FF0000"/>
                </a:solidFill>
              </a:rPr>
              <a:t>multi</a:t>
            </a:r>
            <a:r>
              <a:rPr lang="en-GB" sz="1800"/>
              <a:t> if using ensembl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Exercises - Families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1200150"/>
            <a:ext cx="77724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-GB" sz="1800"/>
              <a:t>Get the information for the family with the stable id PTHR10740_SF4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-GB" sz="1800"/>
              <a:t>Get the aligned cdna sequences for only the ensembl members of the family with the stable id PTHR10740_SF4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-GB" sz="1800"/>
              <a:t>Get the information for families predicted for the human gene ENSG00000283087. What do you notice ?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-GB" sz="1800"/>
              <a:t>Get the information for uniprot members of families predicted for the human gene with the symbol HOXD4-001. show no alignments and no sequences.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2351821" y="1124515"/>
            <a:ext cx="914016" cy="34389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38925" lIns="74825" rIns="74825" tIns="389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Tree</a:t>
            </a:r>
          </a:p>
        </p:txBody>
      </p:sp>
      <p:sp>
        <p:nvSpPr>
          <p:cNvPr id="315" name="Shape 315"/>
          <p:cNvSpPr/>
          <p:nvPr/>
        </p:nvSpPr>
        <p:spPr>
          <a:xfrm>
            <a:off x="5552349" y="1124515"/>
            <a:ext cx="3493444" cy="34389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38925" lIns="74825" rIns="74825" tIns="389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Multiple alignment</a:t>
            </a:r>
          </a:p>
        </p:txBody>
      </p:sp>
      <p:sp>
        <p:nvSpPr>
          <p:cNvPr id="316" name="Shape 316"/>
          <p:cNvSpPr/>
          <p:nvPr/>
        </p:nvSpPr>
        <p:spPr>
          <a:xfrm rot="-5400000">
            <a:off x="2592307" y="-824109"/>
            <a:ext cx="367408" cy="5224818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29960" y="0"/>
                  <a:pt x="59920" y="4994"/>
                  <a:pt x="59920" y="9996"/>
                </a:cubicBezTo>
                <a:lnTo>
                  <a:pt x="59920" y="49996"/>
                </a:lnTo>
                <a:cubicBezTo>
                  <a:pt x="59920" y="54990"/>
                  <a:pt x="89880" y="59992"/>
                  <a:pt x="119920" y="59992"/>
                </a:cubicBezTo>
                <a:cubicBezTo>
                  <a:pt x="89880" y="59992"/>
                  <a:pt x="59920" y="64994"/>
                  <a:pt x="59920" y="69988"/>
                </a:cubicBezTo>
                <a:lnTo>
                  <a:pt x="59920" y="109988"/>
                </a:lnTo>
                <a:cubicBezTo>
                  <a:pt x="59920" y="114990"/>
                  <a:pt x="29960" y="119992"/>
                  <a:pt x="0" y="119992"/>
                </a:cubicBezTo>
              </a:path>
            </a:pathLst>
          </a:custGeom>
          <a:noFill/>
          <a:ln cap="flat" cmpd="sng" w="36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6025" lIns="76025" rIns="76025" tIns="760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 rot="-5400000">
            <a:off x="7163697" y="142807"/>
            <a:ext cx="367408" cy="3265511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29960" y="0"/>
                  <a:pt x="59920" y="4991"/>
                  <a:pt x="59920" y="9994"/>
                </a:cubicBezTo>
                <a:lnTo>
                  <a:pt x="59920" y="49994"/>
                </a:lnTo>
                <a:cubicBezTo>
                  <a:pt x="59920" y="54985"/>
                  <a:pt x="89880" y="59988"/>
                  <a:pt x="119920" y="59988"/>
                </a:cubicBezTo>
                <a:cubicBezTo>
                  <a:pt x="89880" y="59988"/>
                  <a:pt x="59920" y="64991"/>
                  <a:pt x="59920" y="69982"/>
                </a:cubicBezTo>
                <a:lnTo>
                  <a:pt x="59920" y="109982"/>
                </a:lnTo>
                <a:cubicBezTo>
                  <a:pt x="59920" y="114985"/>
                  <a:pt x="29960" y="119988"/>
                  <a:pt x="0" y="119988"/>
                </a:cubicBezTo>
              </a:path>
            </a:pathLst>
          </a:custGeom>
          <a:noFill/>
          <a:ln cap="flat" cmpd="sng" w="36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6025" lIns="76025" rIns="76025" tIns="760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GeneTree example on the website</a:t>
            </a:r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0" y="2007724"/>
            <a:ext cx="9003345" cy="268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5724442" y="4538721"/>
            <a:ext cx="2724416" cy="23318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37425" lIns="74825" rIns="74825" tIns="37425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0" lang="en-GB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Vilella et al., Genome Res. 2009</a:t>
            </a:r>
          </a:p>
        </p:txBody>
      </p:sp>
      <p:sp>
        <p:nvSpPr>
          <p:cNvPr id="326" name="Shape 326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Protein-Tree pipeline overview</a:t>
            </a:r>
          </a:p>
        </p:txBody>
      </p:sp>
      <p:sp>
        <p:nvSpPr>
          <p:cNvPr id="327" name="Shape 327"/>
          <p:cNvSpPr txBox="1"/>
          <p:nvPr>
            <p:ph idx="2" type="body"/>
          </p:nvPr>
        </p:nvSpPr>
        <p:spPr>
          <a:xfrm>
            <a:off x="4648200" y="1200150"/>
            <a:ext cx="38100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79400" lvl="0" marL="27940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>
                <a:solidFill>
                  <a:srgbClr val="000000"/>
                </a:solidFill>
              </a:rPr>
              <a:t>All </a:t>
            </a:r>
            <a:r>
              <a:rPr i="1" lang="en-GB" sz="2300">
                <a:solidFill>
                  <a:srgbClr val="4A86E8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</a:t>
            </a:r>
            <a:r>
              <a:rPr i="1" lang="en-GB" sz="2200">
                <a:solidFill>
                  <a:srgbClr val="88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!</a:t>
            </a:r>
            <a:r>
              <a:rPr lang="en-GB" sz="2000">
                <a:solidFill>
                  <a:srgbClr val="000000"/>
                </a:solidFill>
              </a:rPr>
              <a:t> genes – canonical protein</a:t>
            </a:r>
          </a:p>
          <a:p>
            <a:pPr indent="-279400" lvl="0" marL="27940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279400" lvl="0" marL="27940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>
                <a:solidFill>
                  <a:srgbClr val="000000"/>
                </a:solidFill>
              </a:rPr>
              <a:t>BLAST</a:t>
            </a:r>
          </a:p>
          <a:p>
            <a:pPr indent="-279400" lvl="0" marL="27940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279400" lvl="0" marL="27940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>
                <a:solidFill>
                  <a:srgbClr val="000000"/>
                </a:solidFill>
              </a:rPr>
              <a:t>hcluster_sg</a:t>
            </a:r>
          </a:p>
          <a:p>
            <a:pPr indent="-279400" lvl="0" marL="27940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279400" lvl="0" marL="27940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>
                <a:solidFill>
                  <a:srgbClr val="000000"/>
                </a:solidFill>
              </a:rPr>
              <a:t>MCoffee: MSA</a:t>
            </a:r>
          </a:p>
          <a:p>
            <a:pPr indent="-279400" lvl="0" marL="27940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279400" lvl="0" marL="27940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>
                <a:solidFill>
                  <a:srgbClr val="000000"/>
                </a:solidFill>
              </a:rPr>
              <a:t>TreeBeST: (+ reconciliation)</a:t>
            </a:r>
          </a:p>
          <a:p>
            <a:pPr indent="-279400" lvl="0" marL="27940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279400" lvl="0" marL="27940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>
                <a:solidFill>
                  <a:srgbClr val="000000"/>
                </a:solidFill>
              </a:rPr>
              <a:t>Orthologue/Paralogue inference</a:t>
            </a:r>
          </a:p>
        </p:txBody>
      </p:sp>
      <p:grpSp>
        <p:nvGrpSpPr>
          <p:cNvPr id="328" name="Shape 328"/>
          <p:cNvGrpSpPr/>
          <p:nvPr/>
        </p:nvGrpSpPr>
        <p:grpSpPr>
          <a:xfrm>
            <a:off x="1759190" y="1334418"/>
            <a:ext cx="1523536" cy="459990"/>
            <a:chOff x="2290875" y="1214015"/>
            <a:chExt cx="3009157" cy="802495"/>
          </a:xfrm>
        </p:grpSpPr>
        <p:sp>
          <p:nvSpPr>
            <p:cNvPr id="329" name="Shape 329"/>
            <p:cNvSpPr/>
            <p:nvPr/>
          </p:nvSpPr>
          <p:spPr>
            <a:xfrm>
              <a:off x="3479728" y="1214015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3727267" y="1366508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4334971" y="1311262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3672021" y="1477000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290875" y="1421754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4445462" y="1587491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622350" y="1697983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3727267" y="1863719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4279725" y="1863719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713544" y="1236719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830468" y="1353642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3948250" y="1642736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3119561" y="1532245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3181241" y="1704415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Shape 343"/>
          <p:cNvGrpSpPr/>
          <p:nvPr/>
        </p:nvGrpSpPr>
        <p:grpSpPr>
          <a:xfrm>
            <a:off x="3217559" y="2365752"/>
            <a:ext cx="516581" cy="404248"/>
            <a:chOff x="7042015" y="2084703"/>
            <a:chExt cx="1020307" cy="705248"/>
          </a:xfrm>
        </p:grpSpPr>
        <p:sp>
          <p:nvSpPr>
            <p:cNvPr id="344" name="Shape 344"/>
            <p:cNvSpPr/>
            <p:nvPr/>
          </p:nvSpPr>
          <p:spPr>
            <a:xfrm>
              <a:off x="7097261" y="2084703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3333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7207753" y="2360933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3333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7042015" y="2637161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3333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1267292" y="2324469"/>
            <a:ext cx="705865" cy="351976"/>
            <a:chOff x="2014646" y="2452126"/>
            <a:chExt cx="1394164" cy="614055"/>
          </a:xfrm>
        </p:grpSpPr>
        <p:sp>
          <p:nvSpPr>
            <p:cNvPr id="348" name="Shape 348"/>
            <p:cNvSpPr/>
            <p:nvPr/>
          </p:nvSpPr>
          <p:spPr>
            <a:xfrm>
              <a:off x="2014646" y="2637161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346121" y="2913391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437316" y="2452126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554240" y="2569050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Shape 352"/>
          <p:cNvGrpSpPr/>
          <p:nvPr/>
        </p:nvGrpSpPr>
        <p:grpSpPr>
          <a:xfrm>
            <a:off x="2634257" y="2365730"/>
            <a:ext cx="572523" cy="372581"/>
            <a:chOff x="6544803" y="3355357"/>
            <a:chExt cx="1130799" cy="650003"/>
          </a:xfrm>
        </p:grpSpPr>
        <p:sp>
          <p:nvSpPr>
            <p:cNvPr id="353" name="Shape 353"/>
            <p:cNvSpPr/>
            <p:nvPr/>
          </p:nvSpPr>
          <p:spPr>
            <a:xfrm>
              <a:off x="6600049" y="3355357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544803" y="3465848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600049" y="3852569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821032" y="3631587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Shape 357"/>
          <p:cNvGrpSpPr/>
          <p:nvPr/>
        </p:nvGrpSpPr>
        <p:grpSpPr>
          <a:xfrm>
            <a:off x="1978006" y="2324465"/>
            <a:ext cx="615021" cy="368677"/>
            <a:chOff x="4832182" y="2705651"/>
            <a:chExt cx="1214737" cy="643191"/>
          </a:xfrm>
        </p:grpSpPr>
        <p:sp>
          <p:nvSpPr>
            <p:cNvPr id="358" name="Shape 358"/>
            <p:cNvSpPr/>
            <p:nvPr/>
          </p:nvSpPr>
          <p:spPr>
            <a:xfrm>
              <a:off x="5192350" y="2705651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4832182" y="3023883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4893860" y="3196052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1" name="Shape 361"/>
          <p:cNvCxnSpPr/>
          <p:nvPr/>
        </p:nvCxnSpPr>
        <p:spPr>
          <a:xfrm>
            <a:off x="3217322" y="3067484"/>
            <a:ext cx="546900" cy="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3333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Shape 362"/>
          <p:cNvCxnSpPr/>
          <p:nvPr/>
        </p:nvCxnSpPr>
        <p:spPr>
          <a:xfrm>
            <a:off x="3217322" y="3150036"/>
            <a:ext cx="546900" cy="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3333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Shape 363"/>
          <p:cNvCxnSpPr/>
          <p:nvPr/>
        </p:nvCxnSpPr>
        <p:spPr>
          <a:xfrm>
            <a:off x="3217322" y="3232589"/>
            <a:ext cx="546900" cy="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3333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Shape 364"/>
          <p:cNvCxnSpPr/>
          <p:nvPr/>
        </p:nvCxnSpPr>
        <p:spPr>
          <a:xfrm>
            <a:off x="1977844" y="3067484"/>
            <a:ext cx="546900" cy="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FF6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Shape 365"/>
          <p:cNvCxnSpPr/>
          <p:nvPr/>
        </p:nvCxnSpPr>
        <p:spPr>
          <a:xfrm>
            <a:off x="1977844" y="3150036"/>
            <a:ext cx="546900" cy="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FF6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Shape 366"/>
          <p:cNvCxnSpPr/>
          <p:nvPr/>
        </p:nvCxnSpPr>
        <p:spPr>
          <a:xfrm>
            <a:off x="1977844" y="3232589"/>
            <a:ext cx="546900" cy="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FF6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Shape 367"/>
          <p:cNvCxnSpPr/>
          <p:nvPr/>
        </p:nvCxnSpPr>
        <p:spPr>
          <a:xfrm>
            <a:off x="1358105" y="3067484"/>
            <a:ext cx="546899" cy="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Shape 368"/>
          <p:cNvCxnSpPr/>
          <p:nvPr/>
        </p:nvCxnSpPr>
        <p:spPr>
          <a:xfrm>
            <a:off x="1358105" y="3150036"/>
            <a:ext cx="546899" cy="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Shape 369"/>
          <p:cNvCxnSpPr/>
          <p:nvPr/>
        </p:nvCxnSpPr>
        <p:spPr>
          <a:xfrm>
            <a:off x="1358105" y="3232589"/>
            <a:ext cx="546899" cy="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Shape 370"/>
          <p:cNvCxnSpPr/>
          <p:nvPr/>
        </p:nvCxnSpPr>
        <p:spPr>
          <a:xfrm>
            <a:off x="1358105" y="3315141"/>
            <a:ext cx="546899" cy="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Shape 371"/>
          <p:cNvCxnSpPr/>
          <p:nvPr/>
        </p:nvCxnSpPr>
        <p:spPr>
          <a:xfrm>
            <a:off x="2597583" y="3067484"/>
            <a:ext cx="546900" cy="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Shape 372"/>
          <p:cNvCxnSpPr/>
          <p:nvPr/>
        </p:nvCxnSpPr>
        <p:spPr>
          <a:xfrm>
            <a:off x="2597583" y="3150036"/>
            <a:ext cx="546900" cy="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Shape 373"/>
          <p:cNvCxnSpPr/>
          <p:nvPr/>
        </p:nvCxnSpPr>
        <p:spPr>
          <a:xfrm>
            <a:off x="2597583" y="3232589"/>
            <a:ext cx="546900" cy="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Shape 374"/>
          <p:cNvCxnSpPr/>
          <p:nvPr/>
        </p:nvCxnSpPr>
        <p:spPr>
          <a:xfrm>
            <a:off x="2597583" y="3315141"/>
            <a:ext cx="546900" cy="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5" name="Shape 375"/>
          <p:cNvGrpSpPr/>
          <p:nvPr/>
        </p:nvGrpSpPr>
        <p:grpSpPr>
          <a:xfrm>
            <a:off x="1358584" y="3645338"/>
            <a:ext cx="546884" cy="247649"/>
            <a:chOff x="6372200" y="1484783"/>
            <a:chExt cx="1152064" cy="864096"/>
          </a:xfrm>
        </p:grpSpPr>
        <p:cxnSp>
          <p:nvCxnSpPr>
            <p:cNvPr id="376" name="Shape 376"/>
            <p:cNvCxnSpPr/>
            <p:nvPr/>
          </p:nvCxnSpPr>
          <p:spPr>
            <a:xfrm>
              <a:off x="6372200" y="1916832"/>
              <a:ext cx="288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Shape 377"/>
            <p:cNvCxnSpPr/>
            <p:nvPr/>
          </p:nvCxnSpPr>
          <p:spPr>
            <a:xfrm>
              <a:off x="6660232" y="1628800"/>
              <a:ext cx="0" cy="57600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Shape 378"/>
            <p:cNvCxnSpPr/>
            <p:nvPr/>
          </p:nvCxnSpPr>
          <p:spPr>
            <a:xfrm>
              <a:off x="6660232" y="1628800"/>
              <a:ext cx="288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Shape 379"/>
            <p:cNvCxnSpPr/>
            <p:nvPr/>
          </p:nvCxnSpPr>
          <p:spPr>
            <a:xfrm>
              <a:off x="6660232" y="2204864"/>
              <a:ext cx="288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Shape 380"/>
            <p:cNvCxnSpPr/>
            <p:nvPr/>
          </p:nvCxnSpPr>
          <p:spPr>
            <a:xfrm>
              <a:off x="6948264" y="1484783"/>
              <a:ext cx="0" cy="28800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Shape 381"/>
            <p:cNvCxnSpPr/>
            <p:nvPr/>
          </p:nvCxnSpPr>
          <p:spPr>
            <a:xfrm>
              <a:off x="6948264" y="2060848"/>
              <a:ext cx="0" cy="28800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Shape 382"/>
            <p:cNvCxnSpPr/>
            <p:nvPr/>
          </p:nvCxnSpPr>
          <p:spPr>
            <a:xfrm>
              <a:off x="6948264" y="1484783"/>
              <a:ext cx="576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Shape 383"/>
            <p:cNvCxnSpPr/>
            <p:nvPr/>
          </p:nvCxnSpPr>
          <p:spPr>
            <a:xfrm>
              <a:off x="6948264" y="1772816"/>
              <a:ext cx="576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Shape 384"/>
            <p:cNvCxnSpPr/>
            <p:nvPr/>
          </p:nvCxnSpPr>
          <p:spPr>
            <a:xfrm>
              <a:off x="6948264" y="2060848"/>
              <a:ext cx="576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Shape 385"/>
            <p:cNvCxnSpPr/>
            <p:nvPr/>
          </p:nvCxnSpPr>
          <p:spPr>
            <a:xfrm>
              <a:off x="6948264" y="2348880"/>
              <a:ext cx="576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6" name="Shape 386"/>
          <p:cNvGrpSpPr/>
          <p:nvPr/>
        </p:nvGrpSpPr>
        <p:grpSpPr>
          <a:xfrm>
            <a:off x="1978322" y="3645329"/>
            <a:ext cx="546884" cy="206374"/>
            <a:chOff x="6372200" y="2564903"/>
            <a:chExt cx="1152064" cy="720080"/>
          </a:xfrm>
        </p:grpSpPr>
        <p:cxnSp>
          <p:nvCxnSpPr>
            <p:cNvPr id="387" name="Shape 387"/>
            <p:cNvCxnSpPr/>
            <p:nvPr/>
          </p:nvCxnSpPr>
          <p:spPr>
            <a:xfrm>
              <a:off x="6372200" y="2996951"/>
              <a:ext cx="288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Shape 388"/>
            <p:cNvCxnSpPr/>
            <p:nvPr/>
          </p:nvCxnSpPr>
          <p:spPr>
            <a:xfrm>
              <a:off x="6660232" y="2708919"/>
              <a:ext cx="0" cy="57600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Shape 389"/>
            <p:cNvCxnSpPr/>
            <p:nvPr/>
          </p:nvCxnSpPr>
          <p:spPr>
            <a:xfrm>
              <a:off x="6660232" y="2708919"/>
              <a:ext cx="288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Shape 390"/>
            <p:cNvCxnSpPr/>
            <p:nvPr/>
          </p:nvCxnSpPr>
          <p:spPr>
            <a:xfrm>
              <a:off x="6660232" y="3284983"/>
              <a:ext cx="864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Shape 391"/>
            <p:cNvCxnSpPr/>
            <p:nvPr/>
          </p:nvCxnSpPr>
          <p:spPr>
            <a:xfrm>
              <a:off x="6948264" y="2564903"/>
              <a:ext cx="0" cy="28800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Shape 392"/>
            <p:cNvCxnSpPr/>
            <p:nvPr/>
          </p:nvCxnSpPr>
          <p:spPr>
            <a:xfrm>
              <a:off x="6948264" y="2564903"/>
              <a:ext cx="576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Shape 393"/>
            <p:cNvCxnSpPr/>
            <p:nvPr/>
          </p:nvCxnSpPr>
          <p:spPr>
            <a:xfrm>
              <a:off x="6948264" y="2852935"/>
              <a:ext cx="576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4" name="Shape 394"/>
          <p:cNvGrpSpPr/>
          <p:nvPr/>
        </p:nvGrpSpPr>
        <p:grpSpPr>
          <a:xfrm>
            <a:off x="2598061" y="3645318"/>
            <a:ext cx="546900" cy="206374"/>
            <a:chOff x="6372200" y="3789039"/>
            <a:chExt cx="1152096" cy="720080"/>
          </a:xfrm>
        </p:grpSpPr>
        <p:cxnSp>
          <p:nvCxnSpPr>
            <p:cNvPr id="395" name="Shape 395"/>
            <p:cNvCxnSpPr/>
            <p:nvPr/>
          </p:nvCxnSpPr>
          <p:spPr>
            <a:xfrm>
              <a:off x="6372200" y="4221087"/>
              <a:ext cx="288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Shape 396"/>
            <p:cNvCxnSpPr/>
            <p:nvPr/>
          </p:nvCxnSpPr>
          <p:spPr>
            <a:xfrm>
              <a:off x="6660232" y="3933055"/>
              <a:ext cx="0" cy="57600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Shape 397"/>
            <p:cNvCxnSpPr/>
            <p:nvPr/>
          </p:nvCxnSpPr>
          <p:spPr>
            <a:xfrm>
              <a:off x="6660232" y="3933055"/>
              <a:ext cx="288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Shape 398"/>
            <p:cNvCxnSpPr/>
            <p:nvPr/>
          </p:nvCxnSpPr>
          <p:spPr>
            <a:xfrm>
              <a:off x="6660232" y="4509119"/>
              <a:ext cx="864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Shape 399"/>
            <p:cNvCxnSpPr/>
            <p:nvPr/>
          </p:nvCxnSpPr>
          <p:spPr>
            <a:xfrm>
              <a:off x="6948264" y="3789039"/>
              <a:ext cx="0" cy="28800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Shape 400"/>
            <p:cNvCxnSpPr/>
            <p:nvPr/>
          </p:nvCxnSpPr>
          <p:spPr>
            <a:xfrm>
              <a:off x="7236296" y="3933055"/>
              <a:ext cx="0" cy="28800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Shape 401"/>
            <p:cNvCxnSpPr/>
            <p:nvPr/>
          </p:nvCxnSpPr>
          <p:spPr>
            <a:xfrm>
              <a:off x="6948264" y="3789039"/>
              <a:ext cx="576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Shape 402"/>
            <p:cNvCxnSpPr/>
            <p:nvPr/>
          </p:nvCxnSpPr>
          <p:spPr>
            <a:xfrm>
              <a:off x="6948264" y="4077071"/>
              <a:ext cx="288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Shape 403"/>
            <p:cNvCxnSpPr/>
            <p:nvPr/>
          </p:nvCxnSpPr>
          <p:spPr>
            <a:xfrm>
              <a:off x="7236296" y="3933055"/>
              <a:ext cx="288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Shape 404"/>
            <p:cNvCxnSpPr/>
            <p:nvPr/>
          </p:nvCxnSpPr>
          <p:spPr>
            <a:xfrm>
              <a:off x="7236296" y="4221087"/>
              <a:ext cx="288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5" name="Shape 405"/>
          <p:cNvGrpSpPr/>
          <p:nvPr/>
        </p:nvGrpSpPr>
        <p:grpSpPr>
          <a:xfrm>
            <a:off x="3217800" y="3645306"/>
            <a:ext cx="546884" cy="206374"/>
            <a:chOff x="6372200" y="5229200"/>
            <a:chExt cx="1152064" cy="720080"/>
          </a:xfrm>
        </p:grpSpPr>
        <p:cxnSp>
          <p:nvCxnSpPr>
            <p:cNvPr id="406" name="Shape 406"/>
            <p:cNvCxnSpPr/>
            <p:nvPr/>
          </p:nvCxnSpPr>
          <p:spPr>
            <a:xfrm>
              <a:off x="6372200" y="5517232"/>
              <a:ext cx="288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33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Shape 407"/>
            <p:cNvCxnSpPr/>
            <p:nvPr/>
          </p:nvCxnSpPr>
          <p:spPr>
            <a:xfrm>
              <a:off x="6660232" y="5229200"/>
              <a:ext cx="0" cy="57600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33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Shape 408"/>
            <p:cNvCxnSpPr/>
            <p:nvPr/>
          </p:nvCxnSpPr>
          <p:spPr>
            <a:xfrm>
              <a:off x="6660232" y="5229200"/>
              <a:ext cx="864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33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Shape 409"/>
            <p:cNvCxnSpPr/>
            <p:nvPr/>
          </p:nvCxnSpPr>
          <p:spPr>
            <a:xfrm>
              <a:off x="6660232" y="5805264"/>
              <a:ext cx="288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33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Shape 410"/>
            <p:cNvCxnSpPr/>
            <p:nvPr/>
          </p:nvCxnSpPr>
          <p:spPr>
            <a:xfrm>
              <a:off x="6948264" y="5661248"/>
              <a:ext cx="0" cy="28800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33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Shape 411"/>
            <p:cNvCxnSpPr/>
            <p:nvPr/>
          </p:nvCxnSpPr>
          <p:spPr>
            <a:xfrm>
              <a:off x="6948264" y="5661248"/>
              <a:ext cx="576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33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" name="Shape 412"/>
            <p:cNvCxnSpPr/>
            <p:nvPr/>
          </p:nvCxnSpPr>
          <p:spPr>
            <a:xfrm>
              <a:off x="6948264" y="5949280"/>
              <a:ext cx="576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33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3" name="Shape 413"/>
          <p:cNvSpPr txBox="1"/>
          <p:nvPr/>
        </p:nvSpPr>
        <p:spPr>
          <a:xfrm>
            <a:off x="1267224" y="1794273"/>
            <a:ext cx="24969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all-vs-all blastp + hcluster_sg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1267224" y="4134870"/>
            <a:ext cx="24969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Orthologues and Paralogues</a:t>
            </a:r>
          </a:p>
        </p:txBody>
      </p:sp>
      <p:cxnSp>
        <p:nvCxnSpPr>
          <p:cNvPr id="415" name="Shape 415"/>
          <p:cNvCxnSpPr/>
          <p:nvPr/>
        </p:nvCxnSpPr>
        <p:spPr>
          <a:xfrm>
            <a:off x="1649747" y="2778550"/>
            <a:ext cx="0" cy="24780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16" name="Shape 416"/>
          <p:cNvCxnSpPr/>
          <p:nvPr/>
        </p:nvCxnSpPr>
        <p:spPr>
          <a:xfrm>
            <a:off x="2889225" y="2778550"/>
            <a:ext cx="0" cy="24780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17" name="Shape 417"/>
          <p:cNvCxnSpPr/>
          <p:nvPr/>
        </p:nvCxnSpPr>
        <p:spPr>
          <a:xfrm>
            <a:off x="2269486" y="2778550"/>
            <a:ext cx="0" cy="24780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18" name="Shape 418"/>
          <p:cNvCxnSpPr/>
          <p:nvPr/>
        </p:nvCxnSpPr>
        <p:spPr>
          <a:xfrm>
            <a:off x="1649747" y="3356418"/>
            <a:ext cx="0" cy="24780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19" name="Shape 419"/>
          <p:cNvCxnSpPr/>
          <p:nvPr/>
        </p:nvCxnSpPr>
        <p:spPr>
          <a:xfrm>
            <a:off x="2889225" y="3356418"/>
            <a:ext cx="0" cy="24780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20" name="Shape 420"/>
          <p:cNvCxnSpPr/>
          <p:nvPr/>
        </p:nvCxnSpPr>
        <p:spPr>
          <a:xfrm>
            <a:off x="2269486" y="3356418"/>
            <a:ext cx="0" cy="24780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21" name="Shape 421"/>
          <p:cNvCxnSpPr/>
          <p:nvPr/>
        </p:nvCxnSpPr>
        <p:spPr>
          <a:xfrm>
            <a:off x="1686202" y="3934285"/>
            <a:ext cx="0" cy="24780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22" name="Shape 422"/>
          <p:cNvCxnSpPr/>
          <p:nvPr/>
        </p:nvCxnSpPr>
        <p:spPr>
          <a:xfrm>
            <a:off x="2925680" y="3934285"/>
            <a:ext cx="0" cy="24780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23" name="Shape 423"/>
          <p:cNvCxnSpPr/>
          <p:nvPr/>
        </p:nvCxnSpPr>
        <p:spPr>
          <a:xfrm>
            <a:off x="2305941" y="3934285"/>
            <a:ext cx="0" cy="24780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24" name="Shape 424"/>
          <p:cNvCxnSpPr/>
          <p:nvPr/>
        </p:nvCxnSpPr>
        <p:spPr>
          <a:xfrm flipH="1">
            <a:off x="1649478" y="2076854"/>
            <a:ext cx="219000" cy="24780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25" name="Shape 425"/>
          <p:cNvCxnSpPr/>
          <p:nvPr/>
        </p:nvCxnSpPr>
        <p:spPr>
          <a:xfrm>
            <a:off x="3253777" y="2076854"/>
            <a:ext cx="219000" cy="24780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26" name="Shape 426"/>
          <p:cNvCxnSpPr/>
          <p:nvPr/>
        </p:nvCxnSpPr>
        <p:spPr>
          <a:xfrm>
            <a:off x="2889225" y="2076854"/>
            <a:ext cx="0" cy="24780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27" name="Shape 427"/>
          <p:cNvCxnSpPr/>
          <p:nvPr/>
        </p:nvCxnSpPr>
        <p:spPr>
          <a:xfrm>
            <a:off x="2269486" y="2076854"/>
            <a:ext cx="0" cy="24780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28" name="Shape 428"/>
          <p:cNvCxnSpPr/>
          <p:nvPr/>
        </p:nvCxnSpPr>
        <p:spPr>
          <a:xfrm>
            <a:off x="3440609" y="2811100"/>
            <a:ext cx="0" cy="24780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29" name="Shape 429"/>
          <p:cNvCxnSpPr/>
          <p:nvPr/>
        </p:nvCxnSpPr>
        <p:spPr>
          <a:xfrm>
            <a:off x="3440609" y="3388968"/>
            <a:ext cx="0" cy="24780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30" name="Shape 430"/>
          <p:cNvCxnSpPr/>
          <p:nvPr/>
        </p:nvCxnSpPr>
        <p:spPr>
          <a:xfrm>
            <a:off x="3477065" y="3966835"/>
            <a:ext cx="0" cy="24780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ncRNA-Tree pipeline overview</a:t>
            </a:r>
          </a:p>
        </p:txBody>
      </p:sp>
      <p:sp>
        <p:nvSpPr>
          <p:cNvPr id="437" name="Shape 437"/>
          <p:cNvSpPr txBox="1"/>
          <p:nvPr>
            <p:ph idx="2" type="body"/>
          </p:nvPr>
        </p:nvSpPr>
        <p:spPr>
          <a:xfrm>
            <a:off x="4648200" y="1200150"/>
            <a:ext cx="38100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79400" lvl="0" marL="279400" rtl="0">
              <a:spcBef>
                <a:spcPts val="0"/>
              </a:spcBef>
              <a:buNone/>
            </a:pPr>
            <a:r>
              <a:rPr lang="en-GB" sz="2000">
                <a:solidFill>
                  <a:srgbClr val="000000"/>
                </a:solidFill>
              </a:rPr>
              <a:t>All </a:t>
            </a:r>
            <a:r>
              <a:rPr i="1" lang="en-GB" sz="2300">
                <a:solidFill>
                  <a:srgbClr val="4A86E8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</a:t>
            </a:r>
            <a:r>
              <a:rPr i="1" lang="en-GB" sz="2200">
                <a:solidFill>
                  <a:srgbClr val="88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!</a:t>
            </a:r>
            <a:r>
              <a:rPr lang="en-GB" sz="2000">
                <a:solidFill>
                  <a:srgbClr val="000000"/>
                </a:solidFill>
              </a:rPr>
              <a:t> ncRNA genes</a:t>
            </a:r>
          </a:p>
          <a:p>
            <a:pPr indent="-349250" lvl="0" marL="27940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>
                <a:solidFill>
                  <a:srgbClr val="000000"/>
                </a:solidFill>
              </a:rPr>
              <a:t>Grouped in Family Models - RFAM</a:t>
            </a:r>
          </a:p>
          <a:p>
            <a:pPr indent="-349250" lvl="0" marL="27940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>
                <a:solidFill>
                  <a:srgbClr val="000000"/>
                </a:solidFill>
              </a:rPr>
              <a:t>Infernal alignment + RaxML trees</a:t>
            </a:r>
          </a:p>
          <a:p>
            <a:pPr indent="-349250" lvl="0" marL="27940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>
                <a:solidFill>
                  <a:srgbClr val="000000"/>
                </a:solidFill>
              </a:rPr>
              <a:t>PRANK alignment + NJ/ML trees</a:t>
            </a:r>
          </a:p>
          <a:p>
            <a:pPr indent="-349250" lvl="0" marL="27940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>
                <a:solidFill>
                  <a:srgbClr val="000000"/>
                </a:solidFill>
              </a:rPr>
              <a:t>TreeBeST (tree reconciliation)</a:t>
            </a:r>
          </a:p>
          <a:p>
            <a:pPr indent="-349250" lvl="0" marL="27940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>
                <a:solidFill>
                  <a:srgbClr val="000000"/>
                </a:solidFill>
              </a:rPr>
              <a:t>Ortholog/Paralog inference</a:t>
            </a:r>
          </a:p>
          <a:p>
            <a:pPr indent="-279400" lvl="0" marL="27940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grpSp>
        <p:nvGrpSpPr>
          <p:cNvPr id="438" name="Shape 438"/>
          <p:cNvGrpSpPr/>
          <p:nvPr/>
        </p:nvGrpSpPr>
        <p:grpSpPr>
          <a:xfrm>
            <a:off x="1759190" y="1334418"/>
            <a:ext cx="1523536" cy="459990"/>
            <a:chOff x="2290875" y="1214015"/>
            <a:chExt cx="3009157" cy="802495"/>
          </a:xfrm>
        </p:grpSpPr>
        <p:sp>
          <p:nvSpPr>
            <p:cNvPr id="439" name="Shape 439"/>
            <p:cNvSpPr/>
            <p:nvPr/>
          </p:nvSpPr>
          <p:spPr>
            <a:xfrm>
              <a:off x="3479728" y="1214015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3727267" y="1366508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4334971" y="1311262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3672021" y="1477000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2290875" y="1421754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445462" y="1587491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2622350" y="1697983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3727267" y="1863719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4279725" y="1863719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2713544" y="1236719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2830468" y="1353642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3948250" y="1642736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3119561" y="1532245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3181241" y="1704415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Shape 453"/>
          <p:cNvGrpSpPr/>
          <p:nvPr/>
        </p:nvGrpSpPr>
        <p:grpSpPr>
          <a:xfrm>
            <a:off x="3217559" y="2365752"/>
            <a:ext cx="516581" cy="404248"/>
            <a:chOff x="7042015" y="2084703"/>
            <a:chExt cx="1020307" cy="705248"/>
          </a:xfrm>
        </p:grpSpPr>
        <p:sp>
          <p:nvSpPr>
            <p:cNvPr id="454" name="Shape 454"/>
            <p:cNvSpPr/>
            <p:nvPr/>
          </p:nvSpPr>
          <p:spPr>
            <a:xfrm>
              <a:off x="7097261" y="2084703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3333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7207753" y="2360933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3333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7042015" y="2637161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3333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1267292" y="2324469"/>
            <a:ext cx="705865" cy="351976"/>
            <a:chOff x="2014646" y="2452126"/>
            <a:chExt cx="1394164" cy="614055"/>
          </a:xfrm>
        </p:grpSpPr>
        <p:sp>
          <p:nvSpPr>
            <p:cNvPr id="458" name="Shape 458"/>
            <p:cNvSpPr/>
            <p:nvPr/>
          </p:nvSpPr>
          <p:spPr>
            <a:xfrm>
              <a:off x="2014646" y="2637161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2346121" y="2913391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2437316" y="2452126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2554240" y="2569050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2634257" y="2365730"/>
            <a:ext cx="572523" cy="372581"/>
            <a:chOff x="6544803" y="3355357"/>
            <a:chExt cx="1130799" cy="650003"/>
          </a:xfrm>
        </p:grpSpPr>
        <p:sp>
          <p:nvSpPr>
            <p:cNvPr id="463" name="Shape 463"/>
            <p:cNvSpPr/>
            <p:nvPr/>
          </p:nvSpPr>
          <p:spPr>
            <a:xfrm>
              <a:off x="6600049" y="3355357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6544803" y="3465848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6600049" y="3852569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6821032" y="3631587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Shape 467"/>
          <p:cNvGrpSpPr/>
          <p:nvPr/>
        </p:nvGrpSpPr>
        <p:grpSpPr>
          <a:xfrm>
            <a:off x="1978006" y="2324465"/>
            <a:ext cx="615021" cy="368677"/>
            <a:chOff x="4832182" y="2705651"/>
            <a:chExt cx="1214737" cy="643191"/>
          </a:xfrm>
        </p:grpSpPr>
        <p:sp>
          <p:nvSpPr>
            <p:cNvPr id="468" name="Shape 468"/>
            <p:cNvSpPr/>
            <p:nvPr/>
          </p:nvSpPr>
          <p:spPr>
            <a:xfrm>
              <a:off x="5192350" y="2705651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4832182" y="3023883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4893860" y="3196052"/>
              <a:ext cx="854570" cy="152790"/>
            </a:xfrm>
            <a:custGeom>
              <a:pathLst>
                <a:path extrusionOk="0" h="272841" w="1430243">
                  <a:moveTo>
                    <a:pt x="0" y="92325"/>
                  </a:moveTo>
                  <a:cubicBezTo>
                    <a:pt x="136654" y="36844"/>
                    <a:pt x="273308" y="-18636"/>
                    <a:pt x="382220" y="6022"/>
                  </a:cubicBezTo>
                  <a:cubicBezTo>
                    <a:pt x="491132" y="30680"/>
                    <a:pt x="542506" y="199176"/>
                    <a:pt x="653473" y="240273"/>
                  </a:cubicBezTo>
                  <a:cubicBezTo>
                    <a:pt x="764440" y="281370"/>
                    <a:pt x="965825" y="281370"/>
                    <a:pt x="1048023" y="252602"/>
                  </a:cubicBezTo>
                  <a:cubicBezTo>
                    <a:pt x="1130221" y="223834"/>
                    <a:pt x="1082958" y="75886"/>
                    <a:pt x="1146661" y="67667"/>
                  </a:cubicBezTo>
                  <a:cubicBezTo>
                    <a:pt x="1210364" y="59448"/>
                    <a:pt x="1430243" y="203286"/>
                    <a:pt x="1430243" y="203286"/>
                  </a:cubicBezTo>
                </a:path>
              </a:pathLst>
            </a:cu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1" name="Shape 471"/>
          <p:cNvCxnSpPr/>
          <p:nvPr/>
        </p:nvCxnSpPr>
        <p:spPr>
          <a:xfrm>
            <a:off x="3217322" y="3067484"/>
            <a:ext cx="546900" cy="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3333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Shape 472"/>
          <p:cNvCxnSpPr/>
          <p:nvPr/>
        </p:nvCxnSpPr>
        <p:spPr>
          <a:xfrm>
            <a:off x="3217322" y="3150036"/>
            <a:ext cx="546900" cy="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3333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Shape 473"/>
          <p:cNvCxnSpPr/>
          <p:nvPr/>
        </p:nvCxnSpPr>
        <p:spPr>
          <a:xfrm>
            <a:off x="3217322" y="3232589"/>
            <a:ext cx="546900" cy="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3333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Shape 474"/>
          <p:cNvCxnSpPr/>
          <p:nvPr/>
        </p:nvCxnSpPr>
        <p:spPr>
          <a:xfrm>
            <a:off x="1977844" y="3067484"/>
            <a:ext cx="546900" cy="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FF6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Shape 475"/>
          <p:cNvCxnSpPr/>
          <p:nvPr/>
        </p:nvCxnSpPr>
        <p:spPr>
          <a:xfrm>
            <a:off x="1977844" y="3150036"/>
            <a:ext cx="546900" cy="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FF6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Shape 476"/>
          <p:cNvCxnSpPr/>
          <p:nvPr/>
        </p:nvCxnSpPr>
        <p:spPr>
          <a:xfrm>
            <a:off x="1977844" y="3232589"/>
            <a:ext cx="546900" cy="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FF6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Shape 477"/>
          <p:cNvCxnSpPr/>
          <p:nvPr/>
        </p:nvCxnSpPr>
        <p:spPr>
          <a:xfrm>
            <a:off x="1358105" y="3067484"/>
            <a:ext cx="546899" cy="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Shape 478"/>
          <p:cNvCxnSpPr/>
          <p:nvPr/>
        </p:nvCxnSpPr>
        <p:spPr>
          <a:xfrm>
            <a:off x="1358105" y="3150036"/>
            <a:ext cx="546899" cy="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Shape 479"/>
          <p:cNvCxnSpPr/>
          <p:nvPr/>
        </p:nvCxnSpPr>
        <p:spPr>
          <a:xfrm>
            <a:off x="1358105" y="3232589"/>
            <a:ext cx="546899" cy="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Shape 480"/>
          <p:cNvCxnSpPr/>
          <p:nvPr/>
        </p:nvCxnSpPr>
        <p:spPr>
          <a:xfrm>
            <a:off x="1358105" y="3315141"/>
            <a:ext cx="546899" cy="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Shape 481"/>
          <p:cNvCxnSpPr/>
          <p:nvPr/>
        </p:nvCxnSpPr>
        <p:spPr>
          <a:xfrm>
            <a:off x="2597583" y="3067484"/>
            <a:ext cx="546900" cy="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Shape 482"/>
          <p:cNvCxnSpPr/>
          <p:nvPr/>
        </p:nvCxnSpPr>
        <p:spPr>
          <a:xfrm>
            <a:off x="2597583" y="3150036"/>
            <a:ext cx="546900" cy="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Shape 483"/>
          <p:cNvCxnSpPr/>
          <p:nvPr/>
        </p:nvCxnSpPr>
        <p:spPr>
          <a:xfrm>
            <a:off x="2597583" y="3232589"/>
            <a:ext cx="546900" cy="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Shape 484"/>
          <p:cNvCxnSpPr/>
          <p:nvPr/>
        </p:nvCxnSpPr>
        <p:spPr>
          <a:xfrm>
            <a:off x="2597583" y="3315141"/>
            <a:ext cx="546900" cy="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5" name="Shape 485"/>
          <p:cNvGrpSpPr/>
          <p:nvPr/>
        </p:nvGrpSpPr>
        <p:grpSpPr>
          <a:xfrm>
            <a:off x="1358584" y="3645338"/>
            <a:ext cx="546884" cy="247649"/>
            <a:chOff x="6372200" y="1484783"/>
            <a:chExt cx="1152064" cy="864096"/>
          </a:xfrm>
        </p:grpSpPr>
        <p:cxnSp>
          <p:nvCxnSpPr>
            <p:cNvPr id="486" name="Shape 486"/>
            <p:cNvCxnSpPr/>
            <p:nvPr/>
          </p:nvCxnSpPr>
          <p:spPr>
            <a:xfrm>
              <a:off x="6372200" y="1916832"/>
              <a:ext cx="288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Shape 487"/>
            <p:cNvCxnSpPr/>
            <p:nvPr/>
          </p:nvCxnSpPr>
          <p:spPr>
            <a:xfrm>
              <a:off x="6660232" y="1628800"/>
              <a:ext cx="0" cy="57600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Shape 488"/>
            <p:cNvCxnSpPr/>
            <p:nvPr/>
          </p:nvCxnSpPr>
          <p:spPr>
            <a:xfrm>
              <a:off x="6660232" y="1628800"/>
              <a:ext cx="288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Shape 489"/>
            <p:cNvCxnSpPr/>
            <p:nvPr/>
          </p:nvCxnSpPr>
          <p:spPr>
            <a:xfrm>
              <a:off x="6660232" y="2204864"/>
              <a:ext cx="288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Shape 490"/>
            <p:cNvCxnSpPr/>
            <p:nvPr/>
          </p:nvCxnSpPr>
          <p:spPr>
            <a:xfrm>
              <a:off x="6948264" y="1484783"/>
              <a:ext cx="0" cy="28800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Shape 491"/>
            <p:cNvCxnSpPr/>
            <p:nvPr/>
          </p:nvCxnSpPr>
          <p:spPr>
            <a:xfrm>
              <a:off x="6948264" y="2060848"/>
              <a:ext cx="0" cy="28800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Shape 492"/>
            <p:cNvCxnSpPr/>
            <p:nvPr/>
          </p:nvCxnSpPr>
          <p:spPr>
            <a:xfrm>
              <a:off x="6948264" y="1484783"/>
              <a:ext cx="576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Shape 493"/>
            <p:cNvCxnSpPr/>
            <p:nvPr/>
          </p:nvCxnSpPr>
          <p:spPr>
            <a:xfrm>
              <a:off x="6948264" y="1772816"/>
              <a:ext cx="576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Shape 494"/>
            <p:cNvCxnSpPr/>
            <p:nvPr/>
          </p:nvCxnSpPr>
          <p:spPr>
            <a:xfrm>
              <a:off x="6948264" y="2060848"/>
              <a:ext cx="576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Shape 495"/>
            <p:cNvCxnSpPr/>
            <p:nvPr/>
          </p:nvCxnSpPr>
          <p:spPr>
            <a:xfrm>
              <a:off x="6948264" y="2348880"/>
              <a:ext cx="576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6" name="Shape 496"/>
          <p:cNvGrpSpPr/>
          <p:nvPr/>
        </p:nvGrpSpPr>
        <p:grpSpPr>
          <a:xfrm>
            <a:off x="1978322" y="3645329"/>
            <a:ext cx="546884" cy="206374"/>
            <a:chOff x="6372200" y="2564903"/>
            <a:chExt cx="1152064" cy="720080"/>
          </a:xfrm>
        </p:grpSpPr>
        <p:cxnSp>
          <p:nvCxnSpPr>
            <p:cNvPr id="497" name="Shape 497"/>
            <p:cNvCxnSpPr/>
            <p:nvPr/>
          </p:nvCxnSpPr>
          <p:spPr>
            <a:xfrm>
              <a:off x="6372200" y="2996951"/>
              <a:ext cx="288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Shape 498"/>
            <p:cNvCxnSpPr/>
            <p:nvPr/>
          </p:nvCxnSpPr>
          <p:spPr>
            <a:xfrm>
              <a:off x="6660232" y="2708919"/>
              <a:ext cx="0" cy="57600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Shape 499"/>
            <p:cNvCxnSpPr/>
            <p:nvPr/>
          </p:nvCxnSpPr>
          <p:spPr>
            <a:xfrm>
              <a:off x="6660232" y="2708919"/>
              <a:ext cx="288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Shape 500"/>
            <p:cNvCxnSpPr/>
            <p:nvPr/>
          </p:nvCxnSpPr>
          <p:spPr>
            <a:xfrm>
              <a:off x="6660232" y="3284983"/>
              <a:ext cx="864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Shape 501"/>
            <p:cNvCxnSpPr/>
            <p:nvPr/>
          </p:nvCxnSpPr>
          <p:spPr>
            <a:xfrm>
              <a:off x="6948264" y="2564903"/>
              <a:ext cx="0" cy="28800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Shape 502"/>
            <p:cNvCxnSpPr/>
            <p:nvPr/>
          </p:nvCxnSpPr>
          <p:spPr>
            <a:xfrm>
              <a:off x="6948264" y="2564903"/>
              <a:ext cx="576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Shape 503"/>
            <p:cNvCxnSpPr/>
            <p:nvPr/>
          </p:nvCxnSpPr>
          <p:spPr>
            <a:xfrm>
              <a:off x="6948264" y="2852935"/>
              <a:ext cx="576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4" name="Shape 504"/>
          <p:cNvGrpSpPr/>
          <p:nvPr/>
        </p:nvGrpSpPr>
        <p:grpSpPr>
          <a:xfrm>
            <a:off x="2598061" y="3645318"/>
            <a:ext cx="546900" cy="206374"/>
            <a:chOff x="6372200" y="3789039"/>
            <a:chExt cx="1152096" cy="720080"/>
          </a:xfrm>
        </p:grpSpPr>
        <p:cxnSp>
          <p:nvCxnSpPr>
            <p:cNvPr id="505" name="Shape 505"/>
            <p:cNvCxnSpPr/>
            <p:nvPr/>
          </p:nvCxnSpPr>
          <p:spPr>
            <a:xfrm>
              <a:off x="6372200" y="4221087"/>
              <a:ext cx="288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Shape 506"/>
            <p:cNvCxnSpPr/>
            <p:nvPr/>
          </p:nvCxnSpPr>
          <p:spPr>
            <a:xfrm>
              <a:off x="6660232" y="3933055"/>
              <a:ext cx="0" cy="57600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Shape 507"/>
            <p:cNvCxnSpPr/>
            <p:nvPr/>
          </p:nvCxnSpPr>
          <p:spPr>
            <a:xfrm>
              <a:off x="6660232" y="3933055"/>
              <a:ext cx="288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Shape 508"/>
            <p:cNvCxnSpPr/>
            <p:nvPr/>
          </p:nvCxnSpPr>
          <p:spPr>
            <a:xfrm>
              <a:off x="6660232" y="4509119"/>
              <a:ext cx="864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Shape 509"/>
            <p:cNvCxnSpPr/>
            <p:nvPr/>
          </p:nvCxnSpPr>
          <p:spPr>
            <a:xfrm>
              <a:off x="6948264" y="3789039"/>
              <a:ext cx="0" cy="28800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Shape 510"/>
            <p:cNvCxnSpPr/>
            <p:nvPr/>
          </p:nvCxnSpPr>
          <p:spPr>
            <a:xfrm>
              <a:off x="7236296" y="3933055"/>
              <a:ext cx="0" cy="28800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Shape 511"/>
            <p:cNvCxnSpPr/>
            <p:nvPr/>
          </p:nvCxnSpPr>
          <p:spPr>
            <a:xfrm>
              <a:off x="6948264" y="3789039"/>
              <a:ext cx="576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Shape 512"/>
            <p:cNvCxnSpPr/>
            <p:nvPr/>
          </p:nvCxnSpPr>
          <p:spPr>
            <a:xfrm>
              <a:off x="6948264" y="4077071"/>
              <a:ext cx="288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Shape 513"/>
            <p:cNvCxnSpPr/>
            <p:nvPr/>
          </p:nvCxnSpPr>
          <p:spPr>
            <a:xfrm>
              <a:off x="7236296" y="3933055"/>
              <a:ext cx="288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Shape 514"/>
            <p:cNvCxnSpPr/>
            <p:nvPr/>
          </p:nvCxnSpPr>
          <p:spPr>
            <a:xfrm>
              <a:off x="7236296" y="4221087"/>
              <a:ext cx="288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5" name="Shape 515"/>
          <p:cNvGrpSpPr/>
          <p:nvPr/>
        </p:nvGrpSpPr>
        <p:grpSpPr>
          <a:xfrm>
            <a:off x="3217800" y="3645306"/>
            <a:ext cx="546884" cy="206374"/>
            <a:chOff x="6372200" y="5229200"/>
            <a:chExt cx="1152064" cy="720080"/>
          </a:xfrm>
        </p:grpSpPr>
        <p:cxnSp>
          <p:nvCxnSpPr>
            <p:cNvPr id="516" name="Shape 516"/>
            <p:cNvCxnSpPr/>
            <p:nvPr/>
          </p:nvCxnSpPr>
          <p:spPr>
            <a:xfrm>
              <a:off x="6372200" y="5517232"/>
              <a:ext cx="288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33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Shape 517"/>
            <p:cNvCxnSpPr/>
            <p:nvPr/>
          </p:nvCxnSpPr>
          <p:spPr>
            <a:xfrm>
              <a:off x="6660232" y="5229200"/>
              <a:ext cx="0" cy="57600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33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Shape 518"/>
            <p:cNvCxnSpPr/>
            <p:nvPr/>
          </p:nvCxnSpPr>
          <p:spPr>
            <a:xfrm>
              <a:off x="6660232" y="5229200"/>
              <a:ext cx="864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33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9" name="Shape 519"/>
            <p:cNvCxnSpPr/>
            <p:nvPr/>
          </p:nvCxnSpPr>
          <p:spPr>
            <a:xfrm>
              <a:off x="6660232" y="5805264"/>
              <a:ext cx="288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33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" name="Shape 520"/>
            <p:cNvCxnSpPr/>
            <p:nvPr/>
          </p:nvCxnSpPr>
          <p:spPr>
            <a:xfrm>
              <a:off x="6948264" y="5661248"/>
              <a:ext cx="0" cy="28800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33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Shape 521"/>
            <p:cNvCxnSpPr/>
            <p:nvPr/>
          </p:nvCxnSpPr>
          <p:spPr>
            <a:xfrm>
              <a:off x="6948264" y="5661248"/>
              <a:ext cx="576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33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" name="Shape 522"/>
            <p:cNvCxnSpPr/>
            <p:nvPr/>
          </p:nvCxnSpPr>
          <p:spPr>
            <a:xfrm>
              <a:off x="6948264" y="5949280"/>
              <a:ext cx="576000" cy="0"/>
            </a:xfrm>
            <a:prstGeom prst="straightConnector1">
              <a:avLst/>
            </a:prstGeom>
            <a:solidFill>
              <a:srgbClr val="333399"/>
            </a:solidFill>
            <a:ln cap="flat" cmpd="sng" w="19050">
              <a:solidFill>
                <a:srgbClr val="33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3" name="Shape 523"/>
          <p:cNvSpPr txBox="1"/>
          <p:nvPr/>
        </p:nvSpPr>
        <p:spPr>
          <a:xfrm>
            <a:off x="1267224" y="1794273"/>
            <a:ext cx="24969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all-vs-all blastp + hcluster_sg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1267224" y="4134870"/>
            <a:ext cx="24969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Orthologues and Paralogues</a:t>
            </a:r>
          </a:p>
        </p:txBody>
      </p:sp>
      <p:cxnSp>
        <p:nvCxnSpPr>
          <p:cNvPr id="525" name="Shape 525"/>
          <p:cNvCxnSpPr/>
          <p:nvPr/>
        </p:nvCxnSpPr>
        <p:spPr>
          <a:xfrm>
            <a:off x="1649747" y="2778550"/>
            <a:ext cx="0" cy="24780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26" name="Shape 526"/>
          <p:cNvCxnSpPr/>
          <p:nvPr/>
        </p:nvCxnSpPr>
        <p:spPr>
          <a:xfrm>
            <a:off x="2889225" y="2778550"/>
            <a:ext cx="0" cy="24780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27" name="Shape 527"/>
          <p:cNvCxnSpPr/>
          <p:nvPr/>
        </p:nvCxnSpPr>
        <p:spPr>
          <a:xfrm>
            <a:off x="2269486" y="2778550"/>
            <a:ext cx="0" cy="24780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28" name="Shape 528"/>
          <p:cNvCxnSpPr/>
          <p:nvPr/>
        </p:nvCxnSpPr>
        <p:spPr>
          <a:xfrm>
            <a:off x="1649747" y="3356418"/>
            <a:ext cx="0" cy="24780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29" name="Shape 529"/>
          <p:cNvCxnSpPr/>
          <p:nvPr/>
        </p:nvCxnSpPr>
        <p:spPr>
          <a:xfrm>
            <a:off x="2889225" y="3356418"/>
            <a:ext cx="0" cy="24780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30" name="Shape 530"/>
          <p:cNvCxnSpPr/>
          <p:nvPr/>
        </p:nvCxnSpPr>
        <p:spPr>
          <a:xfrm>
            <a:off x="2269486" y="3356418"/>
            <a:ext cx="0" cy="24780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31" name="Shape 531"/>
          <p:cNvCxnSpPr/>
          <p:nvPr/>
        </p:nvCxnSpPr>
        <p:spPr>
          <a:xfrm>
            <a:off x="1686202" y="3934285"/>
            <a:ext cx="0" cy="24780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32" name="Shape 532"/>
          <p:cNvCxnSpPr/>
          <p:nvPr/>
        </p:nvCxnSpPr>
        <p:spPr>
          <a:xfrm>
            <a:off x="2925680" y="3934285"/>
            <a:ext cx="0" cy="24780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33" name="Shape 533"/>
          <p:cNvCxnSpPr/>
          <p:nvPr/>
        </p:nvCxnSpPr>
        <p:spPr>
          <a:xfrm>
            <a:off x="2305941" y="3934285"/>
            <a:ext cx="0" cy="24780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34" name="Shape 534"/>
          <p:cNvCxnSpPr/>
          <p:nvPr/>
        </p:nvCxnSpPr>
        <p:spPr>
          <a:xfrm flipH="1">
            <a:off x="1649478" y="2076854"/>
            <a:ext cx="219000" cy="24780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35" name="Shape 535"/>
          <p:cNvCxnSpPr/>
          <p:nvPr/>
        </p:nvCxnSpPr>
        <p:spPr>
          <a:xfrm>
            <a:off x="3253777" y="2076854"/>
            <a:ext cx="219000" cy="24780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36" name="Shape 536"/>
          <p:cNvCxnSpPr/>
          <p:nvPr/>
        </p:nvCxnSpPr>
        <p:spPr>
          <a:xfrm>
            <a:off x="2889225" y="2076854"/>
            <a:ext cx="0" cy="24780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37" name="Shape 537"/>
          <p:cNvCxnSpPr/>
          <p:nvPr/>
        </p:nvCxnSpPr>
        <p:spPr>
          <a:xfrm>
            <a:off x="2269486" y="2076854"/>
            <a:ext cx="0" cy="24780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538" name="Shape 538"/>
          <p:cNvSpPr/>
          <p:nvPr/>
        </p:nvSpPr>
        <p:spPr>
          <a:xfrm>
            <a:off x="5724442" y="4538721"/>
            <a:ext cx="2724299" cy="23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37425" lIns="74825" rIns="74825" tIns="37425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0" lang="en-GB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Pignatelli et al., in preparation</a:t>
            </a:r>
          </a:p>
        </p:txBody>
      </p:sp>
      <p:cxnSp>
        <p:nvCxnSpPr>
          <p:cNvPr id="539" name="Shape 539"/>
          <p:cNvCxnSpPr/>
          <p:nvPr/>
        </p:nvCxnSpPr>
        <p:spPr>
          <a:xfrm>
            <a:off x="3440609" y="2811100"/>
            <a:ext cx="0" cy="24780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40" name="Shape 540"/>
          <p:cNvCxnSpPr/>
          <p:nvPr/>
        </p:nvCxnSpPr>
        <p:spPr>
          <a:xfrm>
            <a:off x="3440609" y="3388968"/>
            <a:ext cx="0" cy="24780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41" name="Shape 541"/>
          <p:cNvCxnSpPr/>
          <p:nvPr/>
        </p:nvCxnSpPr>
        <p:spPr>
          <a:xfrm>
            <a:off x="3477065" y="3966835"/>
            <a:ext cx="0" cy="247800"/>
          </a:xfrm>
          <a:prstGeom prst="straightConnector1">
            <a:avLst/>
          </a:prstGeom>
          <a:solidFill>
            <a:srgbClr val="3333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GeneTree endpoints</a:t>
            </a:r>
          </a:p>
        </p:txBody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1200150"/>
            <a:ext cx="77724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genetree/id/:id</a:t>
            </a: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Used to retrieve gene tree information using a gene tree stable identifier</a:t>
            </a: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Requires </a:t>
            </a:r>
          </a:p>
          <a:p>
            <a:pPr indent="-317500" lvl="0" marL="4572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A gene tree’s stable id </a:t>
            </a:r>
          </a:p>
          <a:p>
            <a:pPr indent="-317500" lvl="0" marL="4572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E.g. ENSGT00390000003602</a:t>
            </a: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Example</a:t>
            </a:r>
          </a:p>
          <a:p>
            <a:pPr indent="3873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 = “/genetree/id/ENSGT00390000003602”</a:t>
            </a: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Output format : json, phyloxml, orthoxml, and nh</a:t>
            </a: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hlinkClick r:id="rId3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GeneTree endpoints</a:t>
            </a:r>
          </a:p>
        </p:txBody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1200150"/>
            <a:ext cx="77724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genetree/member/id/:id</a:t>
            </a: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Given a gene, transcript, or translation stable identifier, it is used to retrieve the information for all the gene trees where it is a member.</a:t>
            </a: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Requires </a:t>
            </a:r>
          </a:p>
          <a:p>
            <a:pPr indent="-317500" lvl="0" marL="4572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A stable id for a member of the gene trees</a:t>
            </a:r>
          </a:p>
          <a:p>
            <a:pPr indent="-317500" lvl="0" marL="4572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E.g. ENSG00000167664</a:t>
            </a: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Example</a:t>
            </a:r>
          </a:p>
          <a:p>
            <a:pPr indent="3873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 = “/genetree/member/id/ENSG00000167664”</a:t>
            </a: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Output format : json, phyloxml, orthoxml, and nh</a:t>
            </a: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hlinkClick r:id="rId3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GeneTree endpoints</a:t>
            </a:r>
          </a:p>
        </p:txBody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1200150"/>
            <a:ext cx="77724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genetree/member/symbol/:species/:symbol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Given a symbol that corresponds to a gene, it is used to retrieve the information for all the gene trees where the gene is a member.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Requires 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A species name or alias e.g. homo_sapiens/human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The symbol or display name of a gene e.g. BRCA2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Example</a:t>
            </a:r>
          </a:p>
          <a:p>
            <a:pPr indent="3873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 = “/genetree/member/symbol/homo_sapiens/BRCA2”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Output format : json, phyloxml, orthoxml, and nh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/>
        </p:nvSpPr>
        <p:spPr>
          <a:xfrm>
            <a:off x="457171" y="38724"/>
            <a:ext cx="82287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566" name="Shape 566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GeneTree endpoints:</a:t>
            </a:r>
          </a:p>
        </p:txBody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1200150"/>
            <a:ext cx="77724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Optional arguments: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prune_species : prune the tree by species/aliases.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prune_taxon : prune the tree using taxon id of the species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sequence : enables the user to specify the type of sequence that is returned or if none is wanted. Options: none, cdna, or </a:t>
            </a:r>
            <a:r>
              <a:rPr lang="en-GB" sz="1800">
                <a:solidFill>
                  <a:srgbClr val="FF0000"/>
                </a:solidFill>
              </a:rPr>
              <a:t>protein</a:t>
            </a:r>
            <a:r>
              <a:rPr lang="en-GB" sz="1800"/>
              <a:t> (default)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aligned : default is </a:t>
            </a:r>
            <a:r>
              <a:rPr lang="en-GB" sz="1800">
                <a:solidFill>
                  <a:srgbClr val="FF0000"/>
                </a:solidFill>
              </a:rPr>
              <a:t>0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nh_format : the format of the nh request.  Options: full, display_label_composite, simple, species, species_short_name, ncbi_taxon, ncbi_name, njtree, phylip)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685800" y="400050"/>
            <a:ext cx="80631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Applications of comparative genomics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1200150"/>
            <a:ext cx="77724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</a:pPr>
            <a:r>
              <a:rPr lang="en-GB" sz="1800"/>
              <a:t>Understanding of the mechanisms of evolution</a:t>
            </a:r>
          </a:p>
          <a:p>
            <a:pPr indent="-317500" lvl="1" marL="914400">
              <a:spcBef>
                <a:spcPts val="0"/>
              </a:spcBef>
              <a:buSzPct val="100000"/>
            </a:pPr>
            <a:r>
              <a:rPr lang="en-GB" sz="1400"/>
              <a:t>Differences between species at the genome level</a:t>
            </a:r>
          </a:p>
          <a:p>
            <a:pPr indent="-317500" lvl="1" marL="914400">
              <a:spcBef>
                <a:spcPts val="0"/>
              </a:spcBef>
              <a:buSzPct val="100000"/>
            </a:pPr>
            <a:r>
              <a:rPr lang="en-GB" sz="1400"/>
              <a:t>Species, Chromosomes, Genes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-GB" sz="1800"/>
              <a:t>Gene identification and annotation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-GB" sz="1800"/>
              <a:t>Identification and understanding of the distribution of highly conserved regions leads to better understanding of the genome.</a:t>
            </a:r>
          </a:p>
          <a:p>
            <a:pPr indent="-317500" lvl="1" marL="914400">
              <a:spcBef>
                <a:spcPts val="0"/>
              </a:spcBef>
              <a:buSzPct val="100000"/>
            </a:pPr>
            <a:r>
              <a:rPr lang="en-GB" sz="1400"/>
              <a:t>Drug targets </a:t>
            </a:r>
          </a:p>
          <a:p>
            <a:pPr indent="-317500" lvl="1" marL="914400">
              <a:spcBef>
                <a:spcPts val="0"/>
              </a:spcBef>
              <a:buSzPct val="100000"/>
            </a:pPr>
            <a:r>
              <a:rPr lang="en-GB" sz="1400"/>
              <a:t>Human enhancements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Zoology, Agriculture, and Biotechnology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type="title"/>
          </p:nvPr>
        </p:nvSpPr>
        <p:spPr>
          <a:xfrm>
            <a:off x="685800" y="400048"/>
            <a:ext cx="7772400" cy="114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Exercises - GeneTree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Online tree viewer: http://itol.embl.de/upload.cgi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1541850"/>
            <a:ext cx="77724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-GB" sz="1800"/>
              <a:t>Get the information for the protein genetree with the stable id ENSGT00390000003602. Output should be in the orthoxml format.</a:t>
            </a:r>
          </a:p>
          <a:p>
            <a:pPr indent="-342900" lvl="0" marL="45720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-GB" sz="1800"/>
              <a:t>Get the ncRNA gene tree with the stable id RF01168. Output in phyloxml format with sequences aligned.</a:t>
            </a:r>
          </a:p>
          <a:p>
            <a:pPr indent="-342900" lvl="0" marL="45720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-GB" sz="1800"/>
              <a:t>Get the gene tree predicted for the gene ENSG00000189221 in full nh format. </a:t>
            </a:r>
          </a:p>
          <a:p>
            <a:pPr indent="-342900" lvl="0" marL="45720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-GB" sz="1800"/>
              <a:t>Get the gene tree predicted for the human gene with the symbol HOXD4-001 in simple nh format.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CAFE Trees</a:t>
            </a:r>
          </a:p>
        </p:txBody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685800" y="1200150"/>
            <a:ext cx="77724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We run the CAFE (Computational Analysis of gene Family Evolution) software as part of our genetree pipelines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A tool for the statistical analysis of the evolution of the size of gene families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It uses a stochastic birth and death process to model the evolution of gene family sizes over a phylogeny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>
            <p:ph idx="1" type="body"/>
          </p:nvPr>
        </p:nvSpPr>
        <p:spPr>
          <a:xfrm>
            <a:off x="4626400" y="683125"/>
            <a:ext cx="4299900" cy="305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For a specified phylogenetic tree, and given the gene family sizes in the extant species, CAFE can 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estimate the global birth and death rate of gene families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infer the most likely gene family size at all internal nodes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identify gene families that have accelerated rates of gain and loss</a:t>
            </a:r>
          </a:p>
        </p:txBody>
      </p:sp>
      <p:sp>
        <p:nvSpPr>
          <p:cNvPr id="587" name="Shape 587"/>
          <p:cNvSpPr txBox="1"/>
          <p:nvPr>
            <p:ph type="title"/>
          </p:nvPr>
        </p:nvSpPr>
        <p:spPr>
          <a:xfrm>
            <a:off x="685800" y="78078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CAFE Trees...</a:t>
            </a:r>
          </a:p>
        </p:txBody>
      </p:sp>
      <p:pic>
        <p:nvPicPr>
          <p:cNvPr id="588" name="Shape 5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738300"/>
            <a:ext cx="4227800" cy="39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-GB"/>
              <a:t>Cafe Tree endpoints</a:t>
            </a:r>
          </a:p>
        </p:txBody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1200150"/>
            <a:ext cx="77724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cafe/genetree/id/:id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Used to retrieve the cafe tree information of a gene tree using a gene tree stable identifier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Requires 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A gene tree’s stable id 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E.g. ENSGT00390000003602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Example</a:t>
            </a:r>
          </a:p>
          <a:p>
            <a:pPr indent="3873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 = “cafe/genetree/id/ENSGT00390000003602”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Output format : json and nh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Cafe Tree endpoints</a:t>
            </a:r>
          </a:p>
        </p:txBody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1200150"/>
            <a:ext cx="77724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cafe/genetree/member/id/:id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Given a gene, transcript, or translation stable identifier, it is used to retrieve the cafe tree information for all the gene trees where it is a member.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Requires 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A stable id for a member of the gene trees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E.g. ENSG00000167664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Example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 = “cafe/genetree/member/id/ENSG00000167664”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Output format : json and nh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Cafe Tree endpoints</a:t>
            </a:r>
          </a:p>
        </p:txBody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685800" y="1200150"/>
            <a:ext cx="77724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cafe/genetree/member/symbol/:species/:symbol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Given a symbol that corresponds to a gene, it is used to retrieve the cafe tree information for all the gene trees where the gene is a member.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Requires 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A species name or alias e.g. homo_sapiens/human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The symbol or display name of a gene e.g. BRCA2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Example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 = “cafe/genetree/member/symbol/homo_sapiens/BRCA2”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Output format : json and nh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Exercises – Cafe tree</a:t>
            </a:r>
          </a:p>
        </p:txBody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685800" y="1200150"/>
            <a:ext cx="77724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Font typeface="Arial"/>
              <a:buAutoNum type="arabicPeriod"/>
            </a:pPr>
            <a:r>
              <a:rPr lang="en-GB"/>
              <a:t>Get the cafe tree information for the genetree with the stable id ENSGT00390000003602. Output should be in the json format.</a:t>
            </a:r>
          </a:p>
          <a:p>
            <a:pPr indent="-228600" lvl="0" marL="457200">
              <a:spcBef>
                <a:spcPts val="0"/>
              </a:spcBef>
              <a:buFont typeface="Arial"/>
              <a:buAutoNum type="arabicPeriod"/>
            </a:pPr>
            <a:r>
              <a:rPr lang="en-GB"/>
              <a:t>Get the cafe tree for gene tree predicted for the gene ENSG00000189221 in nh format. Notice anything?</a:t>
            </a:r>
          </a:p>
          <a:p>
            <a:pPr indent="-228600" lvl="0" marL="457200">
              <a:spcBef>
                <a:spcPts val="0"/>
              </a:spcBef>
              <a:buFont typeface="Arial"/>
              <a:buAutoNum type="arabicPeriod"/>
            </a:pPr>
            <a:r>
              <a:rPr lang="en-GB"/>
              <a:t>Get the cafe tree information for the gene tree predicted for the human gene with the symbol HOXD4-001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Shape 6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6825" y="1273774"/>
            <a:ext cx="5272500" cy="2719499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Shape 620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Homology</a:t>
            </a:r>
          </a:p>
        </p:txBody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685800" y="1200150"/>
            <a:ext cx="2781000" cy="29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1800"/>
              <a:t>An Homology object links two genes together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800"/>
              <a:t>One-to-many relationships are split: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800"/>
              <a:t>“H orthologue to M1” and “H orthologue to M2” are different objects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Homology endpoints</a:t>
            </a:r>
          </a:p>
        </p:txBody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685800" y="1200150"/>
            <a:ext cx="77724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homology/id/:id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Used to retrieve all the homologous relationships for a given gene using its stable identifier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Requires 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An Ensembl gene stable id 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E.g. ENSG00000157764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Example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 = “/homology/id/ENSG00000157764”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Output format : json, xml and orthoxml + xml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Homology endpoints</a:t>
            </a:r>
          </a:p>
        </p:txBody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685800" y="1200150"/>
            <a:ext cx="77724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homology/symbol/:species/:symbol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Given a symbol that corresponds to a gene, it is used to retrieve all the information of the homologues of that gene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Requires 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A species name or alias e.g. homo_sapiens/human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The symbol or display name of a gene e.g. BRCA2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Example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 = “homology/symbol/homo_sapiens/BRCA2”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Output format : json, xml and orthoxml + xml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is Ensembl Compara?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1200150"/>
            <a:ext cx="77724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GB"/>
              <a:t>A single database which contains precalculated comparative genomics data and which is linked to all the Ensembl Species (70 in e87) databases.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GB"/>
              <a:t>Access via perl API and mysql and REST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GB"/>
              <a:t>A production system for generating that database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(i.e. pipelines and SOPs, not in this presentation)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/>
        </p:nvSpPr>
        <p:spPr>
          <a:xfrm>
            <a:off x="457171" y="38724"/>
            <a:ext cx="82287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640" name="Shape 640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Homology endpoints:</a:t>
            </a:r>
          </a:p>
        </p:txBody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685800" y="1200150"/>
            <a:ext cx="77724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Optional arguments: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target_species : filter homologues by species/aliases.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target_taxon : prune the homologues using taxon id of the species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sequence : enables the user to specify the type of sequence that is returned or if none is wanted. Options: none, cdna, or </a:t>
            </a:r>
            <a:r>
              <a:rPr lang="en-GB" sz="1800">
                <a:solidFill>
                  <a:srgbClr val="FF0000"/>
                </a:solidFill>
              </a:rPr>
              <a:t>protein</a:t>
            </a:r>
            <a:r>
              <a:rPr lang="en-GB" sz="1800"/>
              <a:t> (default)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aligned : default is </a:t>
            </a:r>
            <a:r>
              <a:rPr lang="en-GB" sz="1800">
                <a:solidFill>
                  <a:srgbClr val="FF0000"/>
                </a:solidFill>
              </a:rPr>
              <a:t>1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type : enables users to specify the type of homologues that they want returned i.e. orthologues, paralogues, projections, and </a:t>
            </a:r>
            <a:r>
              <a:rPr lang="en-GB" sz="1800">
                <a:solidFill>
                  <a:srgbClr val="FF0000"/>
                </a:solidFill>
              </a:rPr>
              <a:t>all </a:t>
            </a:r>
            <a:r>
              <a:rPr lang="en-GB" sz="1800"/>
              <a:t>(default)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Exercises – Homologies</a:t>
            </a:r>
          </a:p>
        </p:txBody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685800" y="1200150"/>
            <a:ext cx="77724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AutoNum type="arabicPeriod"/>
            </a:pPr>
            <a:r>
              <a:rPr lang="en-GB"/>
              <a:t>Get all the homologues for the human gene ENSG00000229314 in xml format</a:t>
            </a:r>
          </a:p>
          <a:p>
            <a:pPr indent="-228600" lvl="0" marL="457200" rtl="0">
              <a:spcBef>
                <a:spcPts val="0"/>
              </a:spcBef>
              <a:buFont typeface="Arial"/>
              <a:buAutoNum type="arabicPeriod"/>
            </a:pPr>
            <a:r>
              <a:rPr lang="en-GB"/>
              <a:t>Return only the aligned chimp and mouse homologues for the gene given in 1 in json format.</a:t>
            </a:r>
          </a:p>
          <a:p>
            <a:pPr indent="-228600" lvl="0" marL="457200" rtl="0">
              <a:spcBef>
                <a:spcPts val="0"/>
              </a:spcBef>
              <a:buFont typeface="Arial"/>
              <a:buAutoNum type="arabicPeriod"/>
            </a:pPr>
            <a:r>
              <a:rPr lang="en-GB"/>
              <a:t>Get all the orthologues human gene with the symbol HOXD4-001 in orthoxml format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>
            <p:ph type="title"/>
          </p:nvPr>
        </p:nvSpPr>
        <p:spPr>
          <a:xfrm>
            <a:off x="457200" y="237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00" lIns="91200" rIns="91200" tIns="45600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i="0" lang="en-GB" u="none" cap="none" strike="noStrike">
                <a:solidFill>
                  <a:schemeClr val="dk2"/>
                </a:solidFill>
              </a:rPr>
              <a:t>Ensembl Acknowledgements</a:t>
            </a:r>
          </a:p>
        </p:txBody>
      </p:sp>
      <p:sp>
        <p:nvSpPr>
          <p:cNvPr id="654" name="Shape 654"/>
          <p:cNvSpPr txBox="1"/>
          <p:nvPr>
            <p:ph idx="3" type="body"/>
          </p:nvPr>
        </p:nvSpPr>
        <p:spPr>
          <a:xfrm>
            <a:off x="-10681" y="3394411"/>
            <a:ext cx="14811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200" rIns="91200" tIns="456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D1C0B"/>
              </a:buClr>
              <a:buSzPct val="25000"/>
              <a:buFont typeface="Times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</a:rPr>
              <a:t>Funding</a:t>
            </a:r>
          </a:p>
        </p:txBody>
      </p:sp>
      <p:pic>
        <p:nvPicPr>
          <p:cNvPr id="655" name="Shape 6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3402" y="3618353"/>
            <a:ext cx="1207800" cy="6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Shape 6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3865" y="4147719"/>
            <a:ext cx="2009400" cy="5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Shape 6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44760" y="3631943"/>
            <a:ext cx="1702800" cy="593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gb_logo_2006_300dpi" id="658" name="Shape 6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55780" y="3722128"/>
            <a:ext cx="1390200" cy="44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Shape 659"/>
          <p:cNvSpPr txBox="1"/>
          <p:nvPr/>
        </p:nvSpPr>
        <p:spPr>
          <a:xfrm>
            <a:off x="7585075" y="4256385"/>
            <a:ext cx="1584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Co-funded by the European Union</a:t>
            </a:r>
          </a:p>
        </p:txBody>
      </p:sp>
      <p:pic>
        <p:nvPicPr>
          <p:cNvPr descr="MedBioinformatics_opc_1_1.jpg" id="660" name="Shape 660"/>
          <p:cNvPicPr preferRelativeResize="0"/>
          <p:nvPr/>
        </p:nvPicPr>
        <p:blipFill rotWithShape="1">
          <a:blip r:embed="rId7">
            <a:alphaModFix/>
          </a:blip>
          <a:srcRect b="16821" l="0" r="0" t="15460"/>
          <a:stretch/>
        </p:blipFill>
        <p:spPr>
          <a:xfrm>
            <a:off x="5832475" y="4225606"/>
            <a:ext cx="1779300" cy="44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ull-logo_20160201.png" id="661" name="Shape 66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61215" y="4295646"/>
            <a:ext cx="2409600" cy="33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4-20 at 13.33.30.png" id="662" name="Shape 66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841508" y="3631943"/>
            <a:ext cx="1816199" cy="56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llcome-logo-blue.png" id="663" name="Shape 66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71680" y="3848840"/>
            <a:ext cx="719700" cy="7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Shape 66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47725" y="1874475"/>
            <a:ext cx="4651800" cy="14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Shape 66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76865" y="692887"/>
            <a:ext cx="732600" cy="633899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Shape 666"/>
          <p:cNvSpPr/>
          <p:nvPr/>
        </p:nvSpPr>
        <p:spPr>
          <a:xfrm>
            <a:off x="776876" y="1312425"/>
            <a:ext cx="715800" cy="255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37425" lIns="74825" rIns="74825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GB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Leo</a:t>
            </a:r>
          </a:p>
        </p:txBody>
      </p:sp>
      <p:sp>
        <p:nvSpPr>
          <p:cNvPr id="667" name="Shape 667"/>
          <p:cNvSpPr/>
          <p:nvPr/>
        </p:nvSpPr>
        <p:spPr>
          <a:xfrm>
            <a:off x="3644700" y="1271850"/>
            <a:ext cx="1001700" cy="255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37425" lIns="74825" rIns="74825" tIns="37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GB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Matthieu</a:t>
            </a:r>
          </a:p>
        </p:txBody>
      </p:sp>
      <p:sp>
        <p:nvSpPr>
          <p:cNvPr id="668" name="Shape 668"/>
          <p:cNvSpPr/>
          <p:nvPr/>
        </p:nvSpPr>
        <p:spPr>
          <a:xfrm>
            <a:off x="2258424" y="1312425"/>
            <a:ext cx="967200" cy="255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37425" lIns="74825" rIns="74825" tIns="37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GB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Mateus</a:t>
            </a:r>
          </a:p>
        </p:txBody>
      </p:sp>
      <p:pic>
        <p:nvPicPr>
          <p:cNvPr id="669" name="Shape 66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631317" y="692888"/>
            <a:ext cx="718500" cy="6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Shape 67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165021" y="693034"/>
            <a:ext cx="738600" cy="6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Shape 67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686699" y="692900"/>
            <a:ext cx="750600" cy="63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Shape 67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301875" y="693050"/>
            <a:ext cx="793500" cy="6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Shape 673"/>
          <p:cNvSpPr/>
          <p:nvPr/>
        </p:nvSpPr>
        <p:spPr>
          <a:xfrm>
            <a:off x="5253927" y="1285250"/>
            <a:ext cx="832500" cy="255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37425" lIns="74825" rIns="74825" tIns="37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GB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Carla</a:t>
            </a:r>
          </a:p>
        </p:txBody>
      </p:sp>
      <p:sp>
        <p:nvSpPr>
          <p:cNvPr id="674" name="Shape 674"/>
          <p:cNvSpPr/>
          <p:nvPr/>
        </p:nvSpPr>
        <p:spPr>
          <a:xfrm>
            <a:off x="6639399" y="1285250"/>
            <a:ext cx="719700" cy="15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37425" lIns="74825" rIns="74825" tIns="37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1500"/>
              <a:t>AJ</a:t>
            </a:r>
          </a:p>
        </p:txBody>
      </p:sp>
      <p:pic>
        <p:nvPicPr>
          <p:cNvPr descr="walts_brandon_web.jpg" id="675" name="Shape 67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869780" y="693023"/>
            <a:ext cx="633600" cy="6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Shape 676"/>
          <p:cNvSpPr/>
          <p:nvPr/>
        </p:nvSpPr>
        <p:spPr>
          <a:xfrm>
            <a:off x="7729075" y="1290362"/>
            <a:ext cx="915000" cy="251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37425" lIns="74825" rIns="74825" tIns="37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GB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Brandon</a:t>
            </a:r>
          </a:p>
        </p:txBody>
      </p:sp>
      <p:pic>
        <p:nvPicPr>
          <p:cNvPr descr="cowsheep.png" id="677" name="Shape 67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59206" y="1425545"/>
            <a:ext cx="3456000" cy="21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150" y="801625"/>
            <a:ext cx="7433700" cy="40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genomes in Ensembl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Help and useful documentation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1200150"/>
            <a:ext cx="77724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Online documents (website)</a:t>
            </a:r>
          </a:p>
          <a:p>
            <a:pPr indent="-228600" lvl="1" marL="914400">
              <a:spcBef>
                <a:spcPts val="0"/>
              </a:spcBef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https://github.com/Ensembl/ensembl-rest/wiki</a:t>
            </a:r>
          </a:p>
          <a:p>
            <a:pPr indent="-228600" lvl="1" marL="914400">
              <a:spcBef>
                <a:spcPts val="0"/>
              </a:spcBef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https://rest.ensembl.org/</a:t>
            </a:r>
            <a:r>
              <a:rPr lang="en-GB"/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GB"/>
              <a:t>Mailing lists: </a:t>
            </a:r>
          </a:p>
          <a:p>
            <a:pPr indent="-228600" lvl="1" marL="914400">
              <a:spcBef>
                <a:spcPts val="0"/>
              </a:spcBef>
            </a:pPr>
            <a:r>
              <a:rPr lang="en-GB" u="sng">
                <a:solidFill>
                  <a:schemeClr val="hlink"/>
                </a:solidFill>
                <a:hlinkClick r:id="rId5"/>
              </a:rPr>
              <a:t>dev@ensembl.org</a:t>
            </a:r>
          </a:p>
          <a:p>
            <a:pPr indent="-228600" lvl="1" marL="914400">
              <a:spcBef>
                <a:spcPts val="0"/>
              </a:spcBef>
            </a:pPr>
            <a:r>
              <a:rPr lang="en-GB" u="sng">
                <a:solidFill>
                  <a:schemeClr val="hlink"/>
                </a:solidFill>
                <a:hlinkClick r:id="rId6"/>
              </a:rPr>
              <a:t>helpdesk@ensembl.org</a:t>
            </a:r>
            <a:r>
              <a:rPr lang="en-GB"/>
              <a:t>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1767293" y="1847531"/>
            <a:ext cx="5551500" cy="409500"/>
          </a:xfrm>
          <a:custGeom>
            <a:pathLst>
              <a:path extrusionOk="0" h="120000" w="120000">
                <a:moveTo>
                  <a:pt x="21" y="0"/>
                </a:moveTo>
                <a:cubicBezTo>
                  <a:pt x="7" y="0"/>
                  <a:pt x="0" y="59"/>
                  <a:pt x="0" y="179"/>
                </a:cubicBezTo>
                <a:lnTo>
                  <a:pt x="0" y="119700"/>
                </a:lnTo>
                <a:cubicBezTo>
                  <a:pt x="0" y="119820"/>
                  <a:pt x="7" y="119940"/>
                  <a:pt x="21" y="119940"/>
                </a:cubicBezTo>
                <a:lnTo>
                  <a:pt x="119964" y="119940"/>
                </a:lnTo>
                <a:cubicBezTo>
                  <a:pt x="119978" y="119940"/>
                  <a:pt x="119992" y="119820"/>
                  <a:pt x="119992" y="119700"/>
                </a:cubicBezTo>
                <a:lnTo>
                  <a:pt x="119992" y="179"/>
                </a:lnTo>
                <a:cubicBezTo>
                  <a:pt x="119992" y="59"/>
                  <a:pt x="119978" y="0"/>
                  <a:pt x="119964" y="0"/>
                </a:cubicBezTo>
                <a:lnTo>
                  <a:pt x="21" y="0"/>
                </a:lnTo>
              </a:path>
            </a:pathLst>
          </a:custGeom>
          <a:solidFill>
            <a:srgbClr val="33CC66"/>
          </a:solidFill>
          <a:ln>
            <a:noFill/>
          </a:ln>
        </p:spPr>
        <p:txBody>
          <a:bodyPr anchorCtr="1" anchor="ctr" bIns="38925" lIns="74825" rIns="74825" tIns="389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b="0" lang="en-GB" sz="170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Syntenic regions (based on pair-wise align.)</a:t>
            </a:r>
          </a:p>
        </p:txBody>
      </p:sp>
      <p:sp>
        <p:nvSpPr>
          <p:cNvPr id="125" name="Shape 125"/>
          <p:cNvSpPr/>
          <p:nvPr/>
        </p:nvSpPr>
        <p:spPr>
          <a:xfrm>
            <a:off x="1767293" y="949470"/>
            <a:ext cx="5551500" cy="409500"/>
          </a:xfrm>
          <a:custGeom>
            <a:pathLst>
              <a:path extrusionOk="0" h="120000" w="120000">
                <a:moveTo>
                  <a:pt x="21" y="0"/>
                </a:moveTo>
                <a:cubicBezTo>
                  <a:pt x="7" y="0"/>
                  <a:pt x="0" y="59"/>
                  <a:pt x="0" y="179"/>
                </a:cubicBezTo>
                <a:lnTo>
                  <a:pt x="0" y="119700"/>
                </a:lnTo>
                <a:cubicBezTo>
                  <a:pt x="0" y="119820"/>
                  <a:pt x="7" y="119940"/>
                  <a:pt x="21" y="119940"/>
                </a:cubicBezTo>
                <a:lnTo>
                  <a:pt x="119964" y="119940"/>
                </a:lnTo>
                <a:cubicBezTo>
                  <a:pt x="119978" y="119940"/>
                  <a:pt x="119992" y="119820"/>
                  <a:pt x="119992" y="119700"/>
                </a:cubicBezTo>
                <a:lnTo>
                  <a:pt x="119992" y="179"/>
                </a:lnTo>
                <a:cubicBezTo>
                  <a:pt x="119992" y="59"/>
                  <a:pt x="119978" y="0"/>
                  <a:pt x="119964" y="0"/>
                </a:cubicBezTo>
                <a:lnTo>
                  <a:pt x="21" y="0"/>
                </a:lnTo>
              </a:path>
            </a:pathLst>
          </a:custGeom>
          <a:solidFill>
            <a:srgbClr val="99CCFF"/>
          </a:solidFill>
          <a:ln>
            <a:noFill/>
          </a:ln>
        </p:spPr>
        <p:txBody>
          <a:bodyPr anchorCtr="1" anchor="ctr" bIns="38925" lIns="74825" rIns="74825" tIns="389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b="0" lang="en-GB" sz="170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Whole genome alignments (pairwise and multiple)‏</a:t>
            </a:r>
          </a:p>
        </p:txBody>
      </p:sp>
      <p:sp>
        <p:nvSpPr>
          <p:cNvPr id="126" name="Shape 126"/>
          <p:cNvSpPr/>
          <p:nvPr/>
        </p:nvSpPr>
        <p:spPr>
          <a:xfrm>
            <a:off x="1767293" y="2841541"/>
            <a:ext cx="5551500" cy="4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  <a:lnTo>
                  <a:pt x="0" y="119940"/>
                </a:lnTo>
                <a:lnTo>
                  <a:pt x="0" y="119940"/>
                </a:lnTo>
                <a:lnTo>
                  <a:pt x="119992" y="119940"/>
                </a:lnTo>
                <a:lnTo>
                  <a:pt x="119992" y="119940"/>
                </a:lnTo>
                <a:lnTo>
                  <a:pt x="119992" y="0"/>
                </a:lnTo>
                <a:lnTo>
                  <a:pt x="119992" y="0"/>
                </a:lnTo>
                <a:lnTo>
                  <a:pt x="0" y="0"/>
                </a:lnTo>
              </a:path>
            </a:pathLst>
          </a:custGeom>
          <a:solidFill>
            <a:srgbClr val="FFCC99"/>
          </a:solidFill>
          <a:ln>
            <a:noFill/>
          </a:ln>
        </p:spPr>
        <p:txBody>
          <a:bodyPr anchorCtr="1" anchor="ctr" bIns="38925" lIns="74825" rIns="74825" tIns="389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b="0" lang="en-GB" sz="170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Families (clusters of proteins + multiple align.)</a:t>
            </a:r>
          </a:p>
        </p:txBody>
      </p:sp>
      <p:sp>
        <p:nvSpPr>
          <p:cNvPr id="127" name="Shape 127"/>
          <p:cNvSpPr/>
          <p:nvPr/>
        </p:nvSpPr>
        <p:spPr>
          <a:xfrm>
            <a:off x="1767293" y="3305208"/>
            <a:ext cx="5551500" cy="409500"/>
          </a:xfrm>
          <a:custGeom>
            <a:pathLst>
              <a:path extrusionOk="0" h="120000" w="120000">
                <a:moveTo>
                  <a:pt x="14" y="0"/>
                </a:moveTo>
                <a:cubicBezTo>
                  <a:pt x="7" y="0"/>
                  <a:pt x="0" y="59"/>
                  <a:pt x="0" y="119"/>
                </a:cubicBezTo>
                <a:lnTo>
                  <a:pt x="0" y="119760"/>
                </a:lnTo>
                <a:cubicBezTo>
                  <a:pt x="0" y="119820"/>
                  <a:pt x="7" y="119940"/>
                  <a:pt x="14" y="119940"/>
                </a:cubicBezTo>
                <a:lnTo>
                  <a:pt x="119971" y="119940"/>
                </a:lnTo>
                <a:cubicBezTo>
                  <a:pt x="119978" y="119940"/>
                  <a:pt x="119992" y="119820"/>
                  <a:pt x="119992" y="119760"/>
                </a:cubicBezTo>
                <a:lnTo>
                  <a:pt x="119992" y="119"/>
                </a:lnTo>
                <a:cubicBezTo>
                  <a:pt x="119992" y="59"/>
                  <a:pt x="119978" y="0"/>
                  <a:pt x="119971" y="0"/>
                </a:cubicBezTo>
                <a:lnTo>
                  <a:pt x="14" y="0"/>
                </a:lnTo>
              </a:path>
            </a:pathLst>
          </a:custGeom>
          <a:solidFill>
            <a:srgbClr val="FFB515"/>
          </a:solidFill>
          <a:ln>
            <a:noFill/>
          </a:ln>
        </p:spPr>
        <p:txBody>
          <a:bodyPr anchorCtr="1" anchor="ctr" bIns="38925" lIns="74825" rIns="74825" tIns="389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b="0" lang="en-GB" sz="170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Gene trees (proteins, non-coding RNAs)</a:t>
            </a:r>
          </a:p>
        </p:txBody>
      </p:sp>
      <p:sp>
        <p:nvSpPr>
          <p:cNvPr id="128" name="Shape 128"/>
          <p:cNvSpPr/>
          <p:nvPr/>
        </p:nvSpPr>
        <p:spPr>
          <a:xfrm>
            <a:off x="1767293" y="4219934"/>
            <a:ext cx="5551500" cy="4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  <a:lnTo>
                  <a:pt x="0" y="119940"/>
                </a:lnTo>
                <a:lnTo>
                  <a:pt x="0" y="119940"/>
                </a:lnTo>
                <a:lnTo>
                  <a:pt x="119992" y="119940"/>
                </a:lnTo>
                <a:lnTo>
                  <a:pt x="119992" y="119940"/>
                </a:lnTo>
                <a:lnTo>
                  <a:pt x="119992" y="0"/>
                </a:lnTo>
                <a:lnTo>
                  <a:pt x="119992" y="0"/>
                </a:lnTo>
                <a:lnTo>
                  <a:pt x="0" y="0"/>
                </a:lnTo>
              </a:path>
            </a:pathLst>
          </a:custGeom>
          <a:solidFill>
            <a:srgbClr val="FF9966"/>
          </a:solidFill>
          <a:ln>
            <a:noFill/>
          </a:ln>
        </p:spPr>
        <p:txBody>
          <a:bodyPr anchorCtr="1" anchor="ctr" bIns="38925" lIns="74825" rIns="74825" tIns="389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b="0" lang="en-GB" sz="170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Gene orthology / paralogy predictions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763375" y="2485239"/>
            <a:ext cx="4702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rIns="74825" tIns="374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b="1" lang="en-GB" sz="230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Gene level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763375" y="591749"/>
            <a:ext cx="5877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rIns="74825" tIns="374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b="1" lang="en-GB" sz="230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Genome level</a:t>
            </a:r>
          </a:p>
        </p:txBody>
      </p:sp>
      <p:sp>
        <p:nvSpPr>
          <p:cNvPr id="131" name="Shape 131"/>
          <p:cNvSpPr/>
          <p:nvPr/>
        </p:nvSpPr>
        <p:spPr>
          <a:xfrm>
            <a:off x="1767620" y="1397170"/>
            <a:ext cx="5551500" cy="409500"/>
          </a:xfrm>
          <a:custGeom>
            <a:pathLst>
              <a:path extrusionOk="0" h="120000" w="120000">
                <a:moveTo>
                  <a:pt x="21" y="0"/>
                </a:moveTo>
                <a:cubicBezTo>
                  <a:pt x="7" y="0"/>
                  <a:pt x="0" y="59"/>
                  <a:pt x="0" y="179"/>
                </a:cubicBezTo>
                <a:lnTo>
                  <a:pt x="0" y="119700"/>
                </a:lnTo>
                <a:cubicBezTo>
                  <a:pt x="0" y="119820"/>
                  <a:pt x="7" y="119940"/>
                  <a:pt x="21" y="119940"/>
                </a:cubicBezTo>
                <a:lnTo>
                  <a:pt x="119964" y="119940"/>
                </a:lnTo>
                <a:cubicBezTo>
                  <a:pt x="119978" y="119940"/>
                  <a:pt x="119992" y="119820"/>
                  <a:pt x="119992" y="119700"/>
                </a:cubicBezTo>
                <a:lnTo>
                  <a:pt x="119992" y="179"/>
                </a:lnTo>
                <a:cubicBezTo>
                  <a:pt x="119992" y="59"/>
                  <a:pt x="119978" y="0"/>
                  <a:pt x="119964" y="0"/>
                </a:cubicBezTo>
                <a:lnTo>
                  <a:pt x="21" y="0"/>
                </a:lnTo>
              </a:path>
            </a:pathLst>
          </a:custGeom>
          <a:solidFill>
            <a:srgbClr val="198A8A"/>
          </a:solidFill>
          <a:ln>
            <a:noFill/>
          </a:ln>
        </p:spPr>
        <p:txBody>
          <a:bodyPr anchorCtr="1" anchor="ctr" bIns="38925" lIns="74825" rIns="74825" tIns="389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b="0" lang="en-GB" sz="170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Constrained elements (based on multiple align.)</a:t>
            </a:r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685800" y="3728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Compara data</a:t>
            </a:r>
          </a:p>
        </p:txBody>
      </p:sp>
      <p:sp>
        <p:nvSpPr>
          <p:cNvPr id="133" name="Shape 133"/>
          <p:cNvSpPr/>
          <p:nvPr/>
        </p:nvSpPr>
        <p:spPr>
          <a:xfrm>
            <a:off x="1767293" y="3762571"/>
            <a:ext cx="5551500" cy="409500"/>
          </a:xfrm>
          <a:custGeom>
            <a:pathLst>
              <a:path extrusionOk="0" h="120000" w="120000">
                <a:moveTo>
                  <a:pt x="14" y="0"/>
                </a:moveTo>
                <a:cubicBezTo>
                  <a:pt x="7" y="0"/>
                  <a:pt x="0" y="59"/>
                  <a:pt x="0" y="119"/>
                </a:cubicBezTo>
                <a:lnTo>
                  <a:pt x="0" y="119760"/>
                </a:lnTo>
                <a:cubicBezTo>
                  <a:pt x="0" y="119820"/>
                  <a:pt x="7" y="119940"/>
                  <a:pt x="14" y="119940"/>
                </a:cubicBezTo>
                <a:lnTo>
                  <a:pt x="119971" y="119940"/>
                </a:lnTo>
                <a:cubicBezTo>
                  <a:pt x="119978" y="119940"/>
                  <a:pt x="119992" y="119820"/>
                  <a:pt x="119992" y="119760"/>
                </a:cubicBezTo>
                <a:lnTo>
                  <a:pt x="119992" y="119"/>
                </a:lnTo>
                <a:cubicBezTo>
                  <a:pt x="119992" y="59"/>
                  <a:pt x="119978" y="0"/>
                  <a:pt x="119971" y="0"/>
                </a:cubicBezTo>
                <a:lnTo>
                  <a:pt x="14" y="0"/>
                </a:lnTo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1" anchor="ctr" bIns="38925" lIns="74825" rIns="74825" tIns="389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lang="en-GB" sz="1700">
                <a:solidFill>
                  <a:srgbClr val="000080"/>
                </a:solidFill>
              </a:rPr>
              <a:t>Cafe tree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767293" y="1847531"/>
            <a:ext cx="5551500" cy="409500"/>
          </a:xfrm>
          <a:custGeom>
            <a:pathLst>
              <a:path extrusionOk="0" h="120000" w="120000">
                <a:moveTo>
                  <a:pt x="21" y="0"/>
                </a:moveTo>
                <a:cubicBezTo>
                  <a:pt x="7" y="0"/>
                  <a:pt x="0" y="59"/>
                  <a:pt x="0" y="179"/>
                </a:cubicBezTo>
                <a:lnTo>
                  <a:pt x="0" y="119700"/>
                </a:lnTo>
                <a:cubicBezTo>
                  <a:pt x="0" y="119820"/>
                  <a:pt x="7" y="119940"/>
                  <a:pt x="21" y="119940"/>
                </a:cubicBezTo>
                <a:lnTo>
                  <a:pt x="119964" y="119940"/>
                </a:lnTo>
                <a:cubicBezTo>
                  <a:pt x="119978" y="119940"/>
                  <a:pt x="119992" y="119820"/>
                  <a:pt x="119992" y="119700"/>
                </a:cubicBezTo>
                <a:lnTo>
                  <a:pt x="119992" y="179"/>
                </a:lnTo>
                <a:cubicBezTo>
                  <a:pt x="119992" y="59"/>
                  <a:pt x="119978" y="0"/>
                  <a:pt x="119964" y="0"/>
                </a:cubicBezTo>
                <a:lnTo>
                  <a:pt x="21" y="0"/>
                </a:lnTo>
              </a:path>
            </a:pathLst>
          </a:custGeom>
          <a:solidFill>
            <a:srgbClr val="33CC66"/>
          </a:solidFill>
          <a:ln>
            <a:noFill/>
          </a:ln>
        </p:spPr>
        <p:txBody>
          <a:bodyPr anchorCtr="1" anchor="ctr" bIns="38925" lIns="74825" rIns="74825" tIns="389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b="0" lang="en-GB" sz="170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Syntenic regions (based on pair-wise align.)</a:t>
            </a:r>
          </a:p>
        </p:txBody>
      </p:sp>
      <p:sp>
        <p:nvSpPr>
          <p:cNvPr id="140" name="Shape 140"/>
          <p:cNvSpPr/>
          <p:nvPr/>
        </p:nvSpPr>
        <p:spPr>
          <a:xfrm>
            <a:off x="1767293" y="949470"/>
            <a:ext cx="5551500" cy="409500"/>
          </a:xfrm>
          <a:custGeom>
            <a:pathLst>
              <a:path extrusionOk="0" h="120000" w="120000">
                <a:moveTo>
                  <a:pt x="21" y="0"/>
                </a:moveTo>
                <a:cubicBezTo>
                  <a:pt x="7" y="0"/>
                  <a:pt x="0" y="59"/>
                  <a:pt x="0" y="179"/>
                </a:cubicBezTo>
                <a:lnTo>
                  <a:pt x="0" y="119700"/>
                </a:lnTo>
                <a:cubicBezTo>
                  <a:pt x="0" y="119820"/>
                  <a:pt x="7" y="119940"/>
                  <a:pt x="21" y="119940"/>
                </a:cubicBezTo>
                <a:lnTo>
                  <a:pt x="119964" y="119940"/>
                </a:lnTo>
                <a:cubicBezTo>
                  <a:pt x="119978" y="119940"/>
                  <a:pt x="119992" y="119820"/>
                  <a:pt x="119992" y="119700"/>
                </a:cubicBezTo>
                <a:lnTo>
                  <a:pt x="119992" y="179"/>
                </a:lnTo>
                <a:cubicBezTo>
                  <a:pt x="119992" y="59"/>
                  <a:pt x="119978" y="0"/>
                  <a:pt x="119964" y="0"/>
                </a:cubicBezTo>
                <a:lnTo>
                  <a:pt x="21" y="0"/>
                </a:lnTo>
              </a:path>
            </a:pathLst>
          </a:custGeom>
          <a:solidFill>
            <a:srgbClr val="99CCFF"/>
          </a:solidFill>
          <a:ln>
            <a:noFill/>
          </a:ln>
        </p:spPr>
        <p:txBody>
          <a:bodyPr anchorCtr="1" anchor="ctr" bIns="38925" lIns="74825" rIns="74825" tIns="389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b="0" lang="en-GB" sz="170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Whole genome alignments (pairwise and multiple)‏</a:t>
            </a:r>
          </a:p>
        </p:txBody>
      </p:sp>
      <p:sp>
        <p:nvSpPr>
          <p:cNvPr id="141" name="Shape 141"/>
          <p:cNvSpPr/>
          <p:nvPr/>
        </p:nvSpPr>
        <p:spPr>
          <a:xfrm>
            <a:off x="1767293" y="2841541"/>
            <a:ext cx="5551500" cy="4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  <a:lnTo>
                  <a:pt x="0" y="119940"/>
                </a:lnTo>
                <a:lnTo>
                  <a:pt x="0" y="119940"/>
                </a:lnTo>
                <a:lnTo>
                  <a:pt x="119992" y="119940"/>
                </a:lnTo>
                <a:lnTo>
                  <a:pt x="119992" y="119940"/>
                </a:lnTo>
                <a:lnTo>
                  <a:pt x="119992" y="0"/>
                </a:lnTo>
                <a:lnTo>
                  <a:pt x="119992" y="0"/>
                </a:lnTo>
                <a:lnTo>
                  <a:pt x="0" y="0"/>
                </a:lnTo>
              </a:path>
            </a:pathLst>
          </a:custGeom>
          <a:solidFill>
            <a:srgbClr val="FFCC99"/>
          </a:solidFill>
          <a:ln>
            <a:noFill/>
          </a:ln>
        </p:spPr>
        <p:txBody>
          <a:bodyPr anchorCtr="1" anchor="ctr" bIns="38925" lIns="74825" rIns="74825" tIns="389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b="0" lang="en-GB" sz="170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Families (clusters of proteins + multiple align.)</a:t>
            </a:r>
          </a:p>
        </p:txBody>
      </p:sp>
      <p:sp>
        <p:nvSpPr>
          <p:cNvPr id="142" name="Shape 142"/>
          <p:cNvSpPr/>
          <p:nvPr/>
        </p:nvSpPr>
        <p:spPr>
          <a:xfrm>
            <a:off x="1767293" y="3305208"/>
            <a:ext cx="5551500" cy="409500"/>
          </a:xfrm>
          <a:custGeom>
            <a:pathLst>
              <a:path extrusionOk="0" h="120000" w="120000">
                <a:moveTo>
                  <a:pt x="14" y="0"/>
                </a:moveTo>
                <a:cubicBezTo>
                  <a:pt x="7" y="0"/>
                  <a:pt x="0" y="59"/>
                  <a:pt x="0" y="119"/>
                </a:cubicBezTo>
                <a:lnTo>
                  <a:pt x="0" y="119760"/>
                </a:lnTo>
                <a:cubicBezTo>
                  <a:pt x="0" y="119820"/>
                  <a:pt x="7" y="119940"/>
                  <a:pt x="14" y="119940"/>
                </a:cubicBezTo>
                <a:lnTo>
                  <a:pt x="119971" y="119940"/>
                </a:lnTo>
                <a:cubicBezTo>
                  <a:pt x="119978" y="119940"/>
                  <a:pt x="119992" y="119820"/>
                  <a:pt x="119992" y="119760"/>
                </a:cubicBezTo>
                <a:lnTo>
                  <a:pt x="119992" y="119"/>
                </a:lnTo>
                <a:cubicBezTo>
                  <a:pt x="119992" y="59"/>
                  <a:pt x="119978" y="0"/>
                  <a:pt x="119971" y="0"/>
                </a:cubicBezTo>
                <a:lnTo>
                  <a:pt x="14" y="0"/>
                </a:lnTo>
              </a:path>
            </a:pathLst>
          </a:custGeom>
          <a:solidFill>
            <a:srgbClr val="FFB515"/>
          </a:solidFill>
          <a:ln>
            <a:noFill/>
          </a:ln>
        </p:spPr>
        <p:txBody>
          <a:bodyPr anchorCtr="1" anchor="ctr" bIns="38925" lIns="74825" rIns="74825" tIns="389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b="0" lang="en-GB" sz="170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Gene trees (proteins, non-coding RNAs)</a:t>
            </a:r>
          </a:p>
        </p:txBody>
      </p:sp>
      <p:sp>
        <p:nvSpPr>
          <p:cNvPr id="143" name="Shape 143"/>
          <p:cNvSpPr/>
          <p:nvPr/>
        </p:nvSpPr>
        <p:spPr>
          <a:xfrm>
            <a:off x="1767293" y="4219934"/>
            <a:ext cx="5551500" cy="4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  <a:lnTo>
                  <a:pt x="0" y="119940"/>
                </a:lnTo>
                <a:lnTo>
                  <a:pt x="0" y="119940"/>
                </a:lnTo>
                <a:lnTo>
                  <a:pt x="119992" y="119940"/>
                </a:lnTo>
                <a:lnTo>
                  <a:pt x="119992" y="119940"/>
                </a:lnTo>
                <a:lnTo>
                  <a:pt x="119992" y="0"/>
                </a:lnTo>
                <a:lnTo>
                  <a:pt x="119992" y="0"/>
                </a:lnTo>
                <a:lnTo>
                  <a:pt x="0" y="0"/>
                </a:lnTo>
              </a:path>
            </a:pathLst>
          </a:custGeom>
          <a:solidFill>
            <a:srgbClr val="FF9966"/>
          </a:solidFill>
          <a:ln>
            <a:noFill/>
          </a:ln>
        </p:spPr>
        <p:txBody>
          <a:bodyPr anchorCtr="1" anchor="ctr" bIns="38925" lIns="74825" rIns="74825" tIns="389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b="0" lang="en-GB" sz="170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Gene orthology / paralogy predictions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763375" y="2332839"/>
            <a:ext cx="4702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rIns="74825" tIns="374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b="1" lang="en-GB" sz="230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Gene level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1763375" y="591749"/>
            <a:ext cx="5877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rIns="74825" tIns="374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b="1" lang="en-GB" sz="230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Genome level</a:t>
            </a:r>
          </a:p>
        </p:txBody>
      </p:sp>
      <p:sp>
        <p:nvSpPr>
          <p:cNvPr id="146" name="Shape 146"/>
          <p:cNvSpPr/>
          <p:nvPr/>
        </p:nvSpPr>
        <p:spPr>
          <a:xfrm>
            <a:off x="1767620" y="1397170"/>
            <a:ext cx="5551500" cy="409500"/>
          </a:xfrm>
          <a:custGeom>
            <a:pathLst>
              <a:path extrusionOk="0" h="120000" w="120000">
                <a:moveTo>
                  <a:pt x="21" y="0"/>
                </a:moveTo>
                <a:cubicBezTo>
                  <a:pt x="7" y="0"/>
                  <a:pt x="0" y="59"/>
                  <a:pt x="0" y="179"/>
                </a:cubicBezTo>
                <a:lnTo>
                  <a:pt x="0" y="119700"/>
                </a:lnTo>
                <a:cubicBezTo>
                  <a:pt x="0" y="119820"/>
                  <a:pt x="7" y="119940"/>
                  <a:pt x="21" y="119940"/>
                </a:cubicBezTo>
                <a:lnTo>
                  <a:pt x="119964" y="119940"/>
                </a:lnTo>
                <a:cubicBezTo>
                  <a:pt x="119978" y="119940"/>
                  <a:pt x="119992" y="119820"/>
                  <a:pt x="119992" y="119700"/>
                </a:cubicBezTo>
                <a:lnTo>
                  <a:pt x="119992" y="179"/>
                </a:lnTo>
                <a:cubicBezTo>
                  <a:pt x="119992" y="59"/>
                  <a:pt x="119978" y="0"/>
                  <a:pt x="119964" y="0"/>
                </a:cubicBezTo>
                <a:lnTo>
                  <a:pt x="21" y="0"/>
                </a:lnTo>
              </a:path>
            </a:pathLst>
          </a:custGeom>
          <a:solidFill>
            <a:srgbClr val="198A8A"/>
          </a:solidFill>
          <a:ln>
            <a:noFill/>
          </a:ln>
        </p:spPr>
        <p:txBody>
          <a:bodyPr anchorCtr="1" anchor="ctr" bIns="38925" lIns="74825" rIns="74825" tIns="389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b="0" lang="en-GB" sz="170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Constrained elements (based on multiple align.)</a:t>
            </a:r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685800" y="19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Compara data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717000" y="611576"/>
            <a:ext cx="2824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rIns="74825" tIns="374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b="1" lang="en-GB" sz="230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REST endpoints</a:t>
            </a:r>
          </a:p>
        </p:txBody>
      </p:sp>
      <p:sp>
        <p:nvSpPr>
          <p:cNvPr id="149" name="Shape 149"/>
          <p:cNvSpPr/>
          <p:nvPr/>
        </p:nvSpPr>
        <p:spPr>
          <a:xfrm>
            <a:off x="7626663" y="987523"/>
            <a:ext cx="4548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</a:p>
        </p:txBody>
      </p:sp>
      <p:sp>
        <p:nvSpPr>
          <p:cNvPr id="150" name="Shape 150"/>
          <p:cNvSpPr/>
          <p:nvPr/>
        </p:nvSpPr>
        <p:spPr>
          <a:xfrm>
            <a:off x="7626663" y="2846015"/>
            <a:ext cx="4548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</a:p>
        </p:txBody>
      </p:sp>
      <p:sp>
        <p:nvSpPr>
          <p:cNvPr id="151" name="Shape 151"/>
          <p:cNvSpPr/>
          <p:nvPr/>
        </p:nvSpPr>
        <p:spPr>
          <a:xfrm>
            <a:off x="7626663" y="3321563"/>
            <a:ext cx="4548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</a:p>
        </p:txBody>
      </p:sp>
      <p:sp>
        <p:nvSpPr>
          <p:cNvPr id="152" name="Shape 152"/>
          <p:cNvSpPr/>
          <p:nvPr/>
        </p:nvSpPr>
        <p:spPr>
          <a:xfrm>
            <a:off x="7626663" y="4248012"/>
            <a:ext cx="4548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</a:p>
        </p:txBody>
      </p:sp>
      <p:sp>
        <p:nvSpPr>
          <p:cNvPr id="153" name="Shape 153"/>
          <p:cNvSpPr/>
          <p:nvPr/>
        </p:nvSpPr>
        <p:spPr>
          <a:xfrm>
            <a:off x="7626663" y="1446694"/>
            <a:ext cx="3537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✗</a:t>
            </a:r>
          </a:p>
        </p:txBody>
      </p:sp>
      <p:sp>
        <p:nvSpPr>
          <p:cNvPr id="154" name="Shape 154"/>
          <p:cNvSpPr/>
          <p:nvPr/>
        </p:nvSpPr>
        <p:spPr>
          <a:xfrm>
            <a:off x="7626663" y="1908594"/>
            <a:ext cx="3537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✗</a:t>
            </a:r>
          </a:p>
        </p:txBody>
      </p:sp>
      <p:sp>
        <p:nvSpPr>
          <p:cNvPr id="155" name="Shape 155"/>
          <p:cNvSpPr/>
          <p:nvPr/>
        </p:nvSpPr>
        <p:spPr>
          <a:xfrm>
            <a:off x="1767293" y="3762571"/>
            <a:ext cx="5551500" cy="409500"/>
          </a:xfrm>
          <a:custGeom>
            <a:pathLst>
              <a:path extrusionOk="0" h="120000" w="120000">
                <a:moveTo>
                  <a:pt x="14" y="0"/>
                </a:moveTo>
                <a:cubicBezTo>
                  <a:pt x="7" y="0"/>
                  <a:pt x="0" y="59"/>
                  <a:pt x="0" y="119"/>
                </a:cubicBezTo>
                <a:lnTo>
                  <a:pt x="0" y="119760"/>
                </a:lnTo>
                <a:cubicBezTo>
                  <a:pt x="0" y="119820"/>
                  <a:pt x="7" y="119940"/>
                  <a:pt x="14" y="119940"/>
                </a:cubicBezTo>
                <a:lnTo>
                  <a:pt x="119971" y="119940"/>
                </a:lnTo>
                <a:cubicBezTo>
                  <a:pt x="119978" y="119940"/>
                  <a:pt x="119992" y="119820"/>
                  <a:pt x="119992" y="119760"/>
                </a:cubicBezTo>
                <a:lnTo>
                  <a:pt x="119992" y="119"/>
                </a:lnTo>
                <a:cubicBezTo>
                  <a:pt x="119992" y="59"/>
                  <a:pt x="119978" y="0"/>
                  <a:pt x="119971" y="0"/>
                </a:cubicBezTo>
                <a:lnTo>
                  <a:pt x="14" y="0"/>
                </a:lnTo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1" anchor="ctr" bIns="38925" lIns="74825" rIns="74825" tIns="389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lang="en-GB" sz="1700">
                <a:solidFill>
                  <a:srgbClr val="000080"/>
                </a:solidFill>
              </a:rPr>
              <a:t>Cafe tree</a:t>
            </a:r>
          </a:p>
        </p:txBody>
      </p:sp>
      <p:sp>
        <p:nvSpPr>
          <p:cNvPr id="156" name="Shape 156"/>
          <p:cNvSpPr/>
          <p:nvPr/>
        </p:nvSpPr>
        <p:spPr>
          <a:xfrm>
            <a:off x="7641263" y="3797113"/>
            <a:ext cx="4548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761850" y="2740426"/>
            <a:ext cx="1638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6335419" y="1372146"/>
            <a:ext cx="2122500" cy="293400"/>
          </a:xfrm>
          <a:custGeom>
            <a:pathLst>
              <a:path extrusionOk="0" h="120000" w="120000">
                <a:moveTo>
                  <a:pt x="4614" y="0"/>
                </a:moveTo>
                <a:cubicBezTo>
                  <a:pt x="2307" y="0"/>
                  <a:pt x="0" y="9986"/>
                  <a:pt x="0" y="19973"/>
                </a:cubicBezTo>
                <a:lnTo>
                  <a:pt x="0" y="99866"/>
                </a:lnTo>
                <a:cubicBezTo>
                  <a:pt x="0" y="109853"/>
                  <a:pt x="2307" y="119920"/>
                  <a:pt x="4614" y="119920"/>
                </a:cubicBezTo>
                <a:lnTo>
                  <a:pt x="115366" y="119920"/>
                </a:lnTo>
                <a:cubicBezTo>
                  <a:pt x="117674" y="119920"/>
                  <a:pt x="119981" y="109853"/>
                  <a:pt x="119981" y="99866"/>
                </a:cubicBezTo>
                <a:lnTo>
                  <a:pt x="119981" y="19973"/>
                </a:lnTo>
                <a:cubicBezTo>
                  <a:pt x="119981" y="9986"/>
                  <a:pt x="117674" y="0"/>
                  <a:pt x="115366" y="0"/>
                </a:cubicBezTo>
                <a:lnTo>
                  <a:pt x="4614" y="0"/>
                </a:lnTo>
              </a:path>
            </a:pathLst>
          </a:custGeom>
          <a:solidFill>
            <a:srgbClr val="FFB515"/>
          </a:solidFill>
          <a:ln cap="flat" cmpd="sng" w="18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4900" lIns="82325" rIns="82325" tIns="449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en-GB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24-way amniotes</a:t>
            </a:r>
          </a:p>
        </p:txBody>
      </p:sp>
      <p:sp>
        <p:nvSpPr>
          <p:cNvPr id="164" name="Shape 164"/>
          <p:cNvSpPr/>
          <p:nvPr/>
        </p:nvSpPr>
        <p:spPr>
          <a:xfrm>
            <a:off x="6327256" y="1797776"/>
            <a:ext cx="2122499" cy="376800"/>
          </a:xfrm>
          <a:custGeom>
            <a:pathLst>
              <a:path extrusionOk="0" h="120000" w="120000">
                <a:moveTo>
                  <a:pt x="5905" y="0"/>
                </a:moveTo>
                <a:cubicBezTo>
                  <a:pt x="2952" y="0"/>
                  <a:pt x="0" y="9963"/>
                  <a:pt x="0" y="19989"/>
                </a:cubicBezTo>
                <a:lnTo>
                  <a:pt x="0" y="99948"/>
                </a:lnTo>
                <a:cubicBezTo>
                  <a:pt x="0" y="109911"/>
                  <a:pt x="2952" y="119937"/>
                  <a:pt x="5905" y="119937"/>
                </a:cubicBezTo>
                <a:lnTo>
                  <a:pt x="114057" y="119937"/>
                </a:lnTo>
                <a:cubicBezTo>
                  <a:pt x="117010" y="119937"/>
                  <a:pt x="119981" y="109911"/>
                  <a:pt x="119981" y="99948"/>
                </a:cubicBezTo>
                <a:lnTo>
                  <a:pt x="119981" y="19989"/>
                </a:lnTo>
                <a:cubicBezTo>
                  <a:pt x="119981" y="9963"/>
                  <a:pt x="117010" y="0"/>
                  <a:pt x="114057" y="0"/>
                </a:cubicBezTo>
                <a:lnTo>
                  <a:pt x="5905" y="0"/>
                </a:lnTo>
              </a:path>
            </a:pathLst>
          </a:custGeom>
          <a:solidFill>
            <a:srgbClr val="FFB515"/>
          </a:solidFill>
          <a:ln cap="flat" cmpd="sng" w="18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4900" lIns="82325" rIns="82325" tIns="449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en-GB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18-way eutherian</a:t>
            </a:r>
            <a:br>
              <a:rPr b="0" lang="en-GB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mammals</a:t>
            </a:r>
          </a:p>
        </p:txBody>
      </p:sp>
      <p:sp>
        <p:nvSpPr>
          <p:cNvPr id="165" name="Shape 165"/>
          <p:cNvSpPr/>
          <p:nvPr/>
        </p:nvSpPr>
        <p:spPr>
          <a:xfrm>
            <a:off x="6319092" y="2203838"/>
            <a:ext cx="2122500" cy="293400"/>
          </a:xfrm>
          <a:custGeom>
            <a:pathLst>
              <a:path extrusionOk="0" h="120000" w="120000">
                <a:moveTo>
                  <a:pt x="4614" y="0"/>
                </a:moveTo>
                <a:cubicBezTo>
                  <a:pt x="2307" y="0"/>
                  <a:pt x="0" y="9986"/>
                  <a:pt x="0" y="19973"/>
                </a:cubicBezTo>
                <a:lnTo>
                  <a:pt x="0" y="99866"/>
                </a:lnTo>
                <a:cubicBezTo>
                  <a:pt x="0" y="109853"/>
                  <a:pt x="2307" y="119920"/>
                  <a:pt x="4614" y="119920"/>
                </a:cubicBezTo>
                <a:lnTo>
                  <a:pt x="115366" y="119920"/>
                </a:lnTo>
                <a:cubicBezTo>
                  <a:pt x="117674" y="119920"/>
                  <a:pt x="119981" y="109853"/>
                  <a:pt x="119981" y="99866"/>
                </a:cubicBezTo>
                <a:lnTo>
                  <a:pt x="119981" y="19973"/>
                </a:lnTo>
                <a:cubicBezTo>
                  <a:pt x="119981" y="9986"/>
                  <a:pt x="117674" y="0"/>
                  <a:pt x="115366" y="0"/>
                </a:cubicBezTo>
                <a:lnTo>
                  <a:pt x="4614" y="0"/>
                </a:lnTo>
              </a:path>
            </a:pathLst>
          </a:custGeom>
          <a:solidFill>
            <a:srgbClr val="FFB515"/>
          </a:solidFill>
          <a:ln cap="flat" cmpd="sng" w="18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4900" lIns="82325" rIns="82325" tIns="449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en-GB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8-way primates</a:t>
            </a:r>
          </a:p>
        </p:txBody>
      </p:sp>
      <p:sp>
        <p:nvSpPr>
          <p:cNvPr id="166" name="Shape 166"/>
          <p:cNvSpPr/>
          <p:nvPr/>
        </p:nvSpPr>
        <p:spPr>
          <a:xfrm>
            <a:off x="6310928" y="2531622"/>
            <a:ext cx="2122500" cy="293400"/>
          </a:xfrm>
          <a:custGeom>
            <a:pathLst>
              <a:path extrusionOk="0" h="120000" w="120000">
                <a:moveTo>
                  <a:pt x="4614" y="0"/>
                </a:moveTo>
                <a:cubicBezTo>
                  <a:pt x="2307" y="0"/>
                  <a:pt x="0" y="9986"/>
                  <a:pt x="0" y="19973"/>
                </a:cubicBezTo>
                <a:lnTo>
                  <a:pt x="0" y="99866"/>
                </a:lnTo>
                <a:cubicBezTo>
                  <a:pt x="0" y="109853"/>
                  <a:pt x="2307" y="119920"/>
                  <a:pt x="4614" y="119920"/>
                </a:cubicBezTo>
                <a:lnTo>
                  <a:pt x="115366" y="119920"/>
                </a:lnTo>
                <a:cubicBezTo>
                  <a:pt x="117674" y="119920"/>
                  <a:pt x="119981" y="109853"/>
                  <a:pt x="119981" y="99866"/>
                </a:cubicBezTo>
                <a:lnTo>
                  <a:pt x="119981" y="19973"/>
                </a:lnTo>
                <a:cubicBezTo>
                  <a:pt x="119981" y="9986"/>
                  <a:pt x="117674" y="0"/>
                  <a:pt x="115366" y="0"/>
                </a:cubicBezTo>
                <a:lnTo>
                  <a:pt x="4614" y="0"/>
                </a:lnTo>
              </a:path>
            </a:pathLst>
          </a:custGeom>
          <a:solidFill>
            <a:srgbClr val="FFB515"/>
          </a:solidFill>
          <a:ln cap="flat" cmpd="sng" w="18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4900" lIns="82325" rIns="82325" tIns="449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en-GB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5-way fish</a:t>
            </a:r>
          </a:p>
        </p:txBody>
      </p:sp>
      <p:sp>
        <p:nvSpPr>
          <p:cNvPr id="167" name="Shape 167"/>
          <p:cNvSpPr/>
          <p:nvPr/>
        </p:nvSpPr>
        <p:spPr>
          <a:xfrm>
            <a:off x="6302764" y="2859407"/>
            <a:ext cx="2122500" cy="293400"/>
          </a:xfrm>
          <a:custGeom>
            <a:pathLst>
              <a:path extrusionOk="0" h="120000" w="120000">
                <a:moveTo>
                  <a:pt x="4614" y="0"/>
                </a:moveTo>
                <a:cubicBezTo>
                  <a:pt x="2307" y="0"/>
                  <a:pt x="0" y="9986"/>
                  <a:pt x="0" y="19973"/>
                </a:cubicBezTo>
                <a:lnTo>
                  <a:pt x="0" y="99866"/>
                </a:lnTo>
                <a:cubicBezTo>
                  <a:pt x="0" y="109853"/>
                  <a:pt x="2307" y="119920"/>
                  <a:pt x="4614" y="119920"/>
                </a:cubicBezTo>
                <a:lnTo>
                  <a:pt x="115366" y="119920"/>
                </a:lnTo>
                <a:cubicBezTo>
                  <a:pt x="117674" y="119920"/>
                  <a:pt x="119981" y="109853"/>
                  <a:pt x="119981" y="99866"/>
                </a:cubicBezTo>
                <a:lnTo>
                  <a:pt x="119981" y="19973"/>
                </a:lnTo>
                <a:cubicBezTo>
                  <a:pt x="119981" y="9986"/>
                  <a:pt x="117674" y="0"/>
                  <a:pt x="115366" y="0"/>
                </a:cubicBezTo>
                <a:lnTo>
                  <a:pt x="4614" y="0"/>
                </a:lnTo>
              </a:path>
            </a:pathLst>
          </a:custGeom>
          <a:solidFill>
            <a:srgbClr val="FFB515"/>
          </a:solidFill>
          <a:ln cap="flat" cmpd="sng" w="18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4900" lIns="82325" rIns="82325" tIns="449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en-GB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4-way birds</a:t>
            </a:r>
          </a:p>
        </p:txBody>
      </p:sp>
      <p:sp>
        <p:nvSpPr>
          <p:cNvPr id="168" name="Shape 168"/>
          <p:cNvSpPr/>
          <p:nvPr/>
        </p:nvSpPr>
        <p:spPr>
          <a:xfrm>
            <a:off x="6319092" y="3319284"/>
            <a:ext cx="2122500" cy="376800"/>
          </a:xfrm>
          <a:custGeom>
            <a:pathLst>
              <a:path extrusionOk="0" h="120000" w="120000">
                <a:moveTo>
                  <a:pt x="5905" y="0"/>
                </a:moveTo>
                <a:cubicBezTo>
                  <a:pt x="2952" y="0"/>
                  <a:pt x="0" y="9963"/>
                  <a:pt x="0" y="19989"/>
                </a:cubicBezTo>
                <a:lnTo>
                  <a:pt x="0" y="99948"/>
                </a:lnTo>
                <a:cubicBezTo>
                  <a:pt x="0" y="109911"/>
                  <a:pt x="2952" y="119937"/>
                  <a:pt x="5905" y="119937"/>
                </a:cubicBezTo>
                <a:lnTo>
                  <a:pt x="114057" y="119937"/>
                </a:lnTo>
                <a:cubicBezTo>
                  <a:pt x="117010" y="119937"/>
                  <a:pt x="119981" y="109911"/>
                  <a:pt x="119981" y="99948"/>
                </a:cubicBezTo>
                <a:lnTo>
                  <a:pt x="119981" y="19989"/>
                </a:lnTo>
                <a:cubicBezTo>
                  <a:pt x="119981" y="9963"/>
                  <a:pt x="117010" y="0"/>
                  <a:pt x="114057" y="0"/>
                </a:cubicBezTo>
                <a:lnTo>
                  <a:pt x="5905" y="0"/>
                </a:lnTo>
              </a:path>
            </a:pathLst>
          </a:custGeom>
          <a:solidFill>
            <a:srgbClr val="FFB515"/>
          </a:solidFill>
          <a:ln cap="flat" cmpd="sng" w="18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4900" lIns="82325" rIns="82325" tIns="449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en-GB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40-way eutherian</a:t>
            </a:r>
            <a:br>
              <a:rPr b="0" lang="en-GB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mammals</a:t>
            </a:r>
          </a:p>
        </p:txBody>
      </p:sp>
      <p:sp>
        <p:nvSpPr>
          <p:cNvPr id="169" name="Shape 169"/>
          <p:cNvSpPr/>
          <p:nvPr/>
        </p:nvSpPr>
        <p:spPr>
          <a:xfrm>
            <a:off x="3527083" y="1372146"/>
            <a:ext cx="2244900" cy="293400"/>
          </a:xfrm>
          <a:custGeom>
            <a:pathLst>
              <a:path extrusionOk="0" h="120000" w="120000">
                <a:moveTo>
                  <a:pt x="4362" y="0"/>
                </a:moveTo>
                <a:cubicBezTo>
                  <a:pt x="2181" y="0"/>
                  <a:pt x="0" y="9986"/>
                  <a:pt x="0" y="19973"/>
                </a:cubicBezTo>
                <a:lnTo>
                  <a:pt x="0" y="99866"/>
                </a:lnTo>
                <a:cubicBezTo>
                  <a:pt x="0" y="109853"/>
                  <a:pt x="2181" y="119920"/>
                  <a:pt x="4362" y="119920"/>
                </a:cubicBezTo>
                <a:lnTo>
                  <a:pt x="115602" y="119920"/>
                </a:lnTo>
                <a:cubicBezTo>
                  <a:pt x="117783" y="119920"/>
                  <a:pt x="119982" y="109853"/>
                  <a:pt x="119982" y="99866"/>
                </a:cubicBezTo>
                <a:lnTo>
                  <a:pt x="119982" y="19973"/>
                </a:lnTo>
                <a:cubicBezTo>
                  <a:pt x="119982" y="9986"/>
                  <a:pt x="117783" y="0"/>
                  <a:pt x="115602" y="0"/>
                </a:cubicBezTo>
                <a:lnTo>
                  <a:pt x="4362" y="0"/>
                </a:lnTo>
              </a:path>
            </a:pathLst>
          </a:custGeom>
          <a:solidFill>
            <a:srgbClr val="004586"/>
          </a:solidFill>
          <a:ln cap="flat" cmpd="sng" w="18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4900" lIns="82325" rIns="82325" tIns="449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GB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Mercator + Pecan</a:t>
            </a:r>
          </a:p>
        </p:txBody>
      </p:sp>
      <p:sp>
        <p:nvSpPr>
          <p:cNvPr id="170" name="Shape 170"/>
          <p:cNvSpPr/>
          <p:nvPr/>
        </p:nvSpPr>
        <p:spPr>
          <a:xfrm>
            <a:off x="3518592" y="2396986"/>
            <a:ext cx="2244900" cy="293400"/>
          </a:xfrm>
          <a:custGeom>
            <a:pathLst>
              <a:path extrusionOk="0" h="120000" w="120000">
                <a:moveTo>
                  <a:pt x="4362" y="0"/>
                </a:moveTo>
                <a:cubicBezTo>
                  <a:pt x="2181" y="0"/>
                  <a:pt x="0" y="9986"/>
                  <a:pt x="0" y="19973"/>
                </a:cubicBezTo>
                <a:lnTo>
                  <a:pt x="0" y="99866"/>
                </a:lnTo>
                <a:cubicBezTo>
                  <a:pt x="0" y="109853"/>
                  <a:pt x="2181" y="119920"/>
                  <a:pt x="4362" y="119920"/>
                </a:cubicBezTo>
                <a:lnTo>
                  <a:pt x="115602" y="119920"/>
                </a:lnTo>
                <a:cubicBezTo>
                  <a:pt x="117783" y="119920"/>
                  <a:pt x="119982" y="109853"/>
                  <a:pt x="119982" y="99866"/>
                </a:cubicBezTo>
                <a:lnTo>
                  <a:pt x="119982" y="19973"/>
                </a:lnTo>
                <a:cubicBezTo>
                  <a:pt x="119982" y="9986"/>
                  <a:pt x="117783" y="0"/>
                  <a:pt x="115602" y="0"/>
                </a:cubicBezTo>
                <a:lnTo>
                  <a:pt x="4362" y="0"/>
                </a:lnTo>
              </a:path>
            </a:pathLst>
          </a:custGeom>
          <a:solidFill>
            <a:srgbClr val="004586"/>
          </a:solidFill>
          <a:ln cap="flat" cmpd="sng" w="18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4900" lIns="82325" rIns="82325" tIns="449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GB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EPO</a:t>
            </a:r>
          </a:p>
        </p:txBody>
      </p:sp>
      <p:sp>
        <p:nvSpPr>
          <p:cNvPr id="171" name="Shape 171"/>
          <p:cNvSpPr/>
          <p:nvPr/>
        </p:nvSpPr>
        <p:spPr>
          <a:xfrm>
            <a:off x="3510428" y="3671530"/>
            <a:ext cx="2244900" cy="293400"/>
          </a:xfrm>
          <a:custGeom>
            <a:pathLst>
              <a:path extrusionOk="0" h="120000" w="120000">
                <a:moveTo>
                  <a:pt x="4362" y="0"/>
                </a:moveTo>
                <a:cubicBezTo>
                  <a:pt x="2181" y="0"/>
                  <a:pt x="0" y="9986"/>
                  <a:pt x="0" y="19973"/>
                </a:cubicBezTo>
                <a:lnTo>
                  <a:pt x="0" y="99866"/>
                </a:lnTo>
                <a:cubicBezTo>
                  <a:pt x="0" y="109853"/>
                  <a:pt x="2181" y="119920"/>
                  <a:pt x="4362" y="119920"/>
                </a:cubicBezTo>
                <a:lnTo>
                  <a:pt x="115602" y="119920"/>
                </a:lnTo>
                <a:cubicBezTo>
                  <a:pt x="117783" y="119920"/>
                  <a:pt x="119982" y="109853"/>
                  <a:pt x="119982" y="99866"/>
                </a:cubicBezTo>
                <a:lnTo>
                  <a:pt x="119982" y="19973"/>
                </a:lnTo>
                <a:cubicBezTo>
                  <a:pt x="119982" y="9986"/>
                  <a:pt x="117783" y="0"/>
                  <a:pt x="115602" y="0"/>
                </a:cubicBezTo>
                <a:lnTo>
                  <a:pt x="4362" y="0"/>
                </a:lnTo>
              </a:path>
            </a:pathLst>
          </a:custGeom>
          <a:solidFill>
            <a:srgbClr val="004586"/>
          </a:solidFill>
          <a:ln cap="flat" cmpd="sng" w="18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4900" lIns="82325" rIns="82325" tIns="449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GB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EPO 2x</a:t>
            </a:r>
          </a:p>
        </p:txBody>
      </p:sp>
      <p:cxnSp>
        <p:nvCxnSpPr>
          <p:cNvPr id="172" name="Shape 172"/>
          <p:cNvCxnSpPr>
            <a:stCxn id="169" idx="3"/>
            <a:endCxn id="163" idx="1"/>
          </p:cNvCxnSpPr>
          <p:nvPr/>
        </p:nvCxnSpPr>
        <p:spPr>
          <a:xfrm>
            <a:off x="5772119" y="1518915"/>
            <a:ext cx="563700" cy="300"/>
          </a:xfrm>
          <a:prstGeom prst="straightConnector1">
            <a:avLst/>
          </a:prstGeom>
          <a:noFill/>
          <a:ln cap="flat" cmpd="sng" w="18000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73" name="Shape 173"/>
          <p:cNvCxnSpPr/>
          <p:nvPr/>
        </p:nvCxnSpPr>
        <p:spPr>
          <a:xfrm flipH="1" rot="10800000">
            <a:off x="5755465" y="3497671"/>
            <a:ext cx="564000" cy="311100"/>
          </a:xfrm>
          <a:prstGeom prst="straightConnector1">
            <a:avLst/>
          </a:prstGeom>
          <a:noFill/>
          <a:ln cap="flat" cmpd="sng" w="18000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74" name="Shape 174"/>
          <p:cNvCxnSpPr>
            <a:stCxn id="170" idx="3"/>
            <a:endCxn id="164" idx="1"/>
          </p:cNvCxnSpPr>
          <p:nvPr/>
        </p:nvCxnSpPr>
        <p:spPr>
          <a:xfrm flipH="1" rot="10800000">
            <a:off x="5763629" y="1985951"/>
            <a:ext cx="563700" cy="558000"/>
          </a:xfrm>
          <a:prstGeom prst="straightConnector1">
            <a:avLst/>
          </a:prstGeom>
          <a:noFill/>
          <a:ln cap="flat" cmpd="sng" w="18000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75" name="Shape 175"/>
          <p:cNvCxnSpPr>
            <a:stCxn id="170" idx="3"/>
            <a:endCxn id="165" idx="1"/>
          </p:cNvCxnSpPr>
          <p:nvPr/>
        </p:nvCxnSpPr>
        <p:spPr>
          <a:xfrm flipH="1" rot="10800000">
            <a:off x="5763629" y="2350451"/>
            <a:ext cx="555600" cy="193500"/>
          </a:xfrm>
          <a:prstGeom prst="straightConnector1">
            <a:avLst/>
          </a:prstGeom>
          <a:noFill/>
          <a:ln cap="flat" cmpd="sng" w="18000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76" name="Shape 176"/>
          <p:cNvCxnSpPr>
            <a:stCxn id="170" idx="3"/>
            <a:endCxn id="166" idx="1"/>
          </p:cNvCxnSpPr>
          <p:nvPr/>
        </p:nvCxnSpPr>
        <p:spPr>
          <a:xfrm>
            <a:off x="5763629" y="2543755"/>
            <a:ext cx="547500" cy="135000"/>
          </a:xfrm>
          <a:prstGeom prst="straightConnector1">
            <a:avLst/>
          </a:prstGeom>
          <a:noFill/>
          <a:ln cap="flat" cmpd="sng" w="18000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77" name="Shape 177"/>
          <p:cNvCxnSpPr>
            <a:stCxn id="170" idx="3"/>
            <a:endCxn id="167" idx="1"/>
          </p:cNvCxnSpPr>
          <p:nvPr/>
        </p:nvCxnSpPr>
        <p:spPr>
          <a:xfrm>
            <a:off x="5763629" y="2543755"/>
            <a:ext cx="539400" cy="462600"/>
          </a:xfrm>
          <a:prstGeom prst="straightConnector1">
            <a:avLst/>
          </a:prstGeom>
          <a:noFill/>
          <a:ln cap="flat" cmpd="sng" w="18000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78" name="Shape 178"/>
          <p:cNvCxnSpPr>
            <a:stCxn id="171" idx="3"/>
          </p:cNvCxnSpPr>
          <p:nvPr/>
        </p:nvCxnSpPr>
        <p:spPr>
          <a:xfrm>
            <a:off x="5755465" y="3818299"/>
            <a:ext cx="548100" cy="381900"/>
          </a:xfrm>
          <a:prstGeom prst="straightConnector1">
            <a:avLst/>
          </a:prstGeom>
          <a:noFill/>
          <a:ln cap="flat" cmpd="sng" w="18000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79" name="Shape 179"/>
          <p:cNvSpPr/>
          <p:nvPr/>
        </p:nvSpPr>
        <p:spPr>
          <a:xfrm>
            <a:off x="6311255" y="3715817"/>
            <a:ext cx="2122500" cy="293400"/>
          </a:xfrm>
          <a:custGeom>
            <a:pathLst>
              <a:path extrusionOk="0" h="120000" w="120000">
                <a:moveTo>
                  <a:pt x="4614" y="0"/>
                </a:moveTo>
                <a:cubicBezTo>
                  <a:pt x="2307" y="0"/>
                  <a:pt x="0" y="9986"/>
                  <a:pt x="0" y="19973"/>
                </a:cubicBezTo>
                <a:lnTo>
                  <a:pt x="0" y="99866"/>
                </a:lnTo>
                <a:cubicBezTo>
                  <a:pt x="0" y="109853"/>
                  <a:pt x="2307" y="119920"/>
                  <a:pt x="4614" y="119920"/>
                </a:cubicBezTo>
                <a:lnTo>
                  <a:pt x="115366" y="119920"/>
                </a:lnTo>
                <a:cubicBezTo>
                  <a:pt x="117674" y="119920"/>
                  <a:pt x="119981" y="109853"/>
                  <a:pt x="119981" y="99866"/>
                </a:cubicBezTo>
                <a:lnTo>
                  <a:pt x="119981" y="19973"/>
                </a:lnTo>
                <a:cubicBezTo>
                  <a:pt x="119981" y="9986"/>
                  <a:pt x="117674" y="0"/>
                  <a:pt x="115366" y="0"/>
                </a:cubicBezTo>
                <a:lnTo>
                  <a:pt x="4614" y="0"/>
                </a:lnTo>
              </a:path>
            </a:pathLst>
          </a:custGeom>
          <a:solidFill>
            <a:srgbClr val="FFB515"/>
          </a:solidFill>
          <a:ln cap="flat" cmpd="sng" w="18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4900" lIns="82325" rIns="82325" tIns="449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en-GB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11-way fish</a:t>
            </a:r>
          </a:p>
        </p:txBody>
      </p:sp>
      <p:sp>
        <p:nvSpPr>
          <p:cNvPr id="180" name="Shape 180"/>
          <p:cNvSpPr/>
          <p:nvPr/>
        </p:nvSpPr>
        <p:spPr>
          <a:xfrm>
            <a:off x="6303091" y="4029016"/>
            <a:ext cx="2122499" cy="293400"/>
          </a:xfrm>
          <a:custGeom>
            <a:pathLst>
              <a:path extrusionOk="0" h="120000" w="120000">
                <a:moveTo>
                  <a:pt x="4614" y="0"/>
                </a:moveTo>
                <a:cubicBezTo>
                  <a:pt x="2307" y="0"/>
                  <a:pt x="0" y="9986"/>
                  <a:pt x="0" y="19973"/>
                </a:cubicBezTo>
                <a:lnTo>
                  <a:pt x="0" y="99866"/>
                </a:lnTo>
                <a:cubicBezTo>
                  <a:pt x="0" y="109853"/>
                  <a:pt x="2307" y="119920"/>
                  <a:pt x="4614" y="119920"/>
                </a:cubicBezTo>
                <a:lnTo>
                  <a:pt x="115366" y="119920"/>
                </a:lnTo>
                <a:cubicBezTo>
                  <a:pt x="117674" y="119920"/>
                  <a:pt x="119981" y="109853"/>
                  <a:pt x="119981" y="99866"/>
                </a:cubicBezTo>
                <a:lnTo>
                  <a:pt x="119981" y="19973"/>
                </a:lnTo>
                <a:cubicBezTo>
                  <a:pt x="119981" y="9986"/>
                  <a:pt x="117674" y="0"/>
                  <a:pt x="115366" y="0"/>
                </a:cubicBezTo>
                <a:lnTo>
                  <a:pt x="4614" y="0"/>
                </a:lnTo>
              </a:path>
            </a:pathLst>
          </a:custGeom>
          <a:solidFill>
            <a:srgbClr val="FFB515"/>
          </a:solidFill>
          <a:ln cap="flat" cmpd="sng" w="18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4900" lIns="82325" rIns="82325" tIns="449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en-GB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7-way birds</a:t>
            </a:r>
          </a:p>
        </p:txBody>
      </p:sp>
      <p:cxnSp>
        <p:nvCxnSpPr>
          <p:cNvPr id="181" name="Shape 181"/>
          <p:cNvCxnSpPr>
            <a:endCxn id="179" idx="1"/>
          </p:cNvCxnSpPr>
          <p:nvPr/>
        </p:nvCxnSpPr>
        <p:spPr>
          <a:xfrm>
            <a:off x="5755465" y="3808575"/>
            <a:ext cx="556200" cy="54300"/>
          </a:xfrm>
          <a:prstGeom prst="straightConnector1">
            <a:avLst/>
          </a:prstGeom>
          <a:noFill/>
          <a:ln cap="flat" cmpd="sng" w="18000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82" name="Shape 182"/>
          <p:cNvCxnSpPr/>
          <p:nvPr/>
        </p:nvCxnSpPr>
        <p:spPr>
          <a:xfrm>
            <a:off x="3102240" y="1352576"/>
            <a:ext cx="0" cy="2739600"/>
          </a:xfrm>
          <a:prstGeom prst="straightConnector1">
            <a:avLst/>
          </a:prstGeom>
          <a:noFill/>
          <a:ln cap="flat" cmpd="sng" w="36000">
            <a:solidFill>
              <a:srgbClr val="000000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183" name="Shape 183"/>
          <p:cNvSpPr/>
          <p:nvPr/>
        </p:nvSpPr>
        <p:spPr>
          <a:xfrm>
            <a:off x="947005" y="1783295"/>
            <a:ext cx="1461300" cy="293400"/>
          </a:xfrm>
          <a:custGeom>
            <a:pathLst>
              <a:path extrusionOk="0" h="120000" w="120000">
                <a:moveTo>
                  <a:pt x="6700" y="0"/>
                </a:moveTo>
                <a:cubicBezTo>
                  <a:pt x="3350" y="0"/>
                  <a:pt x="0" y="9986"/>
                  <a:pt x="0" y="19973"/>
                </a:cubicBezTo>
                <a:lnTo>
                  <a:pt x="0" y="99866"/>
                </a:lnTo>
                <a:cubicBezTo>
                  <a:pt x="0" y="109853"/>
                  <a:pt x="3350" y="119920"/>
                  <a:pt x="6700" y="119920"/>
                </a:cubicBezTo>
                <a:lnTo>
                  <a:pt x="113245" y="119920"/>
                </a:lnTo>
                <a:cubicBezTo>
                  <a:pt x="116595" y="119920"/>
                  <a:pt x="119973" y="109853"/>
                  <a:pt x="119973" y="99866"/>
                </a:cubicBezTo>
                <a:lnTo>
                  <a:pt x="119973" y="19973"/>
                </a:lnTo>
                <a:cubicBezTo>
                  <a:pt x="119973" y="9986"/>
                  <a:pt x="116595" y="0"/>
                  <a:pt x="113245" y="0"/>
                </a:cubicBezTo>
                <a:lnTo>
                  <a:pt x="6700" y="0"/>
                </a:lnTo>
              </a:path>
            </a:pathLst>
          </a:custGeom>
          <a:solidFill>
            <a:srgbClr val="004586"/>
          </a:solidFill>
          <a:ln cap="flat" cmpd="sng" w="18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4900" lIns="82325" rIns="82325" tIns="449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GB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BlastZ</a:t>
            </a:r>
          </a:p>
        </p:txBody>
      </p:sp>
      <p:sp>
        <p:nvSpPr>
          <p:cNvPr id="184" name="Shape 184"/>
          <p:cNvSpPr/>
          <p:nvPr/>
        </p:nvSpPr>
        <p:spPr>
          <a:xfrm>
            <a:off x="947005" y="2194445"/>
            <a:ext cx="1461300" cy="293400"/>
          </a:xfrm>
          <a:custGeom>
            <a:pathLst>
              <a:path extrusionOk="0" h="120000" w="120000">
                <a:moveTo>
                  <a:pt x="6700" y="0"/>
                </a:moveTo>
                <a:cubicBezTo>
                  <a:pt x="3350" y="0"/>
                  <a:pt x="0" y="9986"/>
                  <a:pt x="0" y="19973"/>
                </a:cubicBezTo>
                <a:lnTo>
                  <a:pt x="0" y="99866"/>
                </a:lnTo>
                <a:cubicBezTo>
                  <a:pt x="0" y="109853"/>
                  <a:pt x="3350" y="119920"/>
                  <a:pt x="6700" y="119920"/>
                </a:cubicBezTo>
                <a:lnTo>
                  <a:pt x="113245" y="119920"/>
                </a:lnTo>
                <a:cubicBezTo>
                  <a:pt x="116595" y="119920"/>
                  <a:pt x="119973" y="109853"/>
                  <a:pt x="119973" y="99866"/>
                </a:cubicBezTo>
                <a:lnTo>
                  <a:pt x="119973" y="19973"/>
                </a:lnTo>
                <a:cubicBezTo>
                  <a:pt x="119973" y="9986"/>
                  <a:pt x="116595" y="0"/>
                  <a:pt x="113245" y="0"/>
                </a:cubicBezTo>
                <a:lnTo>
                  <a:pt x="6700" y="0"/>
                </a:lnTo>
              </a:path>
            </a:pathLst>
          </a:custGeom>
          <a:solidFill>
            <a:srgbClr val="004586"/>
          </a:solidFill>
          <a:ln cap="flat" cmpd="sng" w="18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4900" lIns="82325" rIns="82325" tIns="449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GB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LastZ</a:t>
            </a:r>
          </a:p>
        </p:txBody>
      </p:sp>
      <p:sp>
        <p:nvSpPr>
          <p:cNvPr id="185" name="Shape 185"/>
          <p:cNvSpPr/>
          <p:nvPr/>
        </p:nvSpPr>
        <p:spPr>
          <a:xfrm>
            <a:off x="947005" y="3055686"/>
            <a:ext cx="1461300" cy="527699"/>
          </a:xfrm>
          <a:custGeom>
            <a:pathLst>
              <a:path extrusionOk="0" h="120000" w="120000">
                <a:moveTo>
                  <a:pt x="12034" y="0"/>
                </a:moveTo>
                <a:cubicBezTo>
                  <a:pt x="6004" y="0"/>
                  <a:pt x="0" y="9959"/>
                  <a:pt x="0" y="19962"/>
                </a:cubicBezTo>
                <a:lnTo>
                  <a:pt x="0" y="99948"/>
                </a:lnTo>
                <a:cubicBezTo>
                  <a:pt x="0" y="109951"/>
                  <a:pt x="6004" y="119955"/>
                  <a:pt x="12034" y="119955"/>
                </a:cubicBezTo>
                <a:lnTo>
                  <a:pt x="107911" y="119955"/>
                </a:lnTo>
                <a:cubicBezTo>
                  <a:pt x="113942" y="119955"/>
                  <a:pt x="119973" y="109951"/>
                  <a:pt x="119973" y="99948"/>
                </a:cubicBezTo>
                <a:lnTo>
                  <a:pt x="119973" y="19962"/>
                </a:lnTo>
                <a:cubicBezTo>
                  <a:pt x="119973" y="9959"/>
                  <a:pt x="113942" y="0"/>
                  <a:pt x="107911" y="0"/>
                </a:cubicBezTo>
                <a:lnTo>
                  <a:pt x="12034" y="0"/>
                </a:lnTo>
              </a:path>
            </a:pathLst>
          </a:custGeom>
          <a:solidFill>
            <a:srgbClr val="004586"/>
          </a:solidFill>
          <a:ln cap="flat" cmpd="sng" w="18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4900" lIns="82325" rIns="82325" tIns="449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GB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Karyotype</a:t>
            </a:r>
            <a:br>
              <a:rPr b="0" lang="en-GB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synteny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518570" y="1832083"/>
            <a:ext cx="4071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rIns="74825" tIns="37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GB" sz="1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2x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261575" y="2247851"/>
            <a:ext cx="6642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rIns="74825" tIns="37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GB" sz="1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134x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389909" y="3236232"/>
            <a:ext cx="5358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rIns="74825" tIns="37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56</a:t>
            </a:r>
            <a:r>
              <a:rPr b="0" lang="en-GB" sz="1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539404" y="3934430"/>
            <a:ext cx="21849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rIns="74825" tIns="37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GB" sz="18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GERP analysis</a:t>
            </a:r>
          </a:p>
        </p:txBody>
      </p:sp>
      <p:sp>
        <p:nvSpPr>
          <p:cNvPr id="190" name="Shape 190"/>
          <p:cNvSpPr/>
          <p:nvPr/>
        </p:nvSpPr>
        <p:spPr>
          <a:xfrm>
            <a:off x="6302764" y="4375313"/>
            <a:ext cx="2122500" cy="249300"/>
          </a:xfrm>
          <a:custGeom>
            <a:pathLst>
              <a:path extrusionOk="0" h="120000" w="120000">
                <a:moveTo>
                  <a:pt x="4614" y="0"/>
                </a:moveTo>
                <a:cubicBezTo>
                  <a:pt x="2307" y="0"/>
                  <a:pt x="0" y="9986"/>
                  <a:pt x="0" y="19973"/>
                </a:cubicBezTo>
                <a:lnTo>
                  <a:pt x="0" y="99866"/>
                </a:lnTo>
                <a:cubicBezTo>
                  <a:pt x="0" y="109853"/>
                  <a:pt x="2307" y="119920"/>
                  <a:pt x="4614" y="119920"/>
                </a:cubicBezTo>
                <a:lnTo>
                  <a:pt x="115366" y="119920"/>
                </a:lnTo>
                <a:cubicBezTo>
                  <a:pt x="117674" y="119920"/>
                  <a:pt x="119981" y="109853"/>
                  <a:pt x="119981" y="99866"/>
                </a:cubicBezTo>
                <a:lnTo>
                  <a:pt x="119981" y="19973"/>
                </a:lnTo>
                <a:cubicBezTo>
                  <a:pt x="119981" y="9986"/>
                  <a:pt x="117674" y="0"/>
                  <a:pt x="115366" y="0"/>
                </a:cubicBezTo>
                <a:lnTo>
                  <a:pt x="4614" y="0"/>
                </a:lnTo>
              </a:path>
            </a:pathLst>
          </a:custGeom>
          <a:solidFill>
            <a:srgbClr val="FFB515"/>
          </a:solidFill>
          <a:ln cap="flat" cmpd="sng" w="18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4900" lIns="82325" rIns="82325" tIns="449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GB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r>
              <a:rPr b="0" lang="en-GB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-way </a:t>
            </a:r>
            <a:r>
              <a:rPr lang="en-GB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murinae</a:t>
            </a:r>
          </a:p>
        </p:txBody>
      </p:sp>
      <p:sp>
        <p:nvSpPr>
          <p:cNvPr id="191" name="Shape 191"/>
          <p:cNvSpPr/>
          <p:nvPr/>
        </p:nvSpPr>
        <p:spPr>
          <a:xfrm>
            <a:off x="3479319" y="4306773"/>
            <a:ext cx="2244900" cy="293400"/>
          </a:xfrm>
          <a:custGeom>
            <a:pathLst>
              <a:path extrusionOk="0" h="120000" w="120000">
                <a:moveTo>
                  <a:pt x="4362" y="0"/>
                </a:moveTo>
                <a:cubicBezTo>
                  <a:pt x="2181" y="0"/>
                  <a:pt x="0" y="9986"/>
                  <a:pt x="0" y="19973"/>
                </a:cubicBezTo>
                <a:lnTo>
                  <a:pt x="0" y="99866"/>
                </a:lnTo>
                <a:cubicBezTo>
                  <a:pt x="0" y="109853"/>
                  <a:pt x="2181" y="119920"/>
                  <a:pt x="4362" y="119920"/>
                </a:cubicBezTo>
                <a:lnTo>
                  <a:pt x="115602" y="119920"/>
                </a:lnTo>
                <a:cubicBezTo>
                  <a:pt x="117783" y="119920"/>
                  <a:pt x="119982" y="109853"/>
                  <a:pt x="119982" y="99866"/>
                </a:cubicBezTo>
                <a:lnTo>
                  <a:pt x="119982" y="19973"/>
                </a:lnTo>
                <a:cubicBezTo>
                  <a:pt x="119982" y="9986"/>
                  <a:pt x="117783" y="0"/>
                  <a:pt x="115602" y="0"/>
                </a:cubicBezTo>
                <a:lnTo>
                  <a:pt x="4362" y="0"/>
                </a:lnTo>
              </a:path>
            </a:pathLst>
          </a:custGeom>
          <a:solidFill>
            <a:srgbClr val="004586"/>
          </a:solidFill>
          <a:ln cap="flat" cmpd="sng" w="18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4900" lIns="82325" rIns="82325" tIns="449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Progressive Cactus</a:t>
            </a:r>
          </a:p>
        </p:txBody>
      </p:sp>
      <p:cxnSp>
        <p:nvCxnSpPr>
          <p:cNvPr id="192" name="Shape 192"/>
          <p:cNvCxnSpPr/>
          <p:nvPr/>
        </p:nvCxnSpPr>
        <p:spPr>
          <a:xfrm>
            <a:off x="5747352" y="4440792"/>
            <a:ext cx="556200" cy="54300"/>
          </a:xfrm>
          <a:prstGeom prst="straightConnector1">
            <a:avLst/>
          </a:prstGeom>
          <a:noFill/>
          <a:ln cap="flat" cmpd="sng" w="18000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93" name="Shape 193"/>
          <p:cNvSpPr txBox="1"/>
          <p:nvPr>
            <p:ph type="title"/>
          </p:nvPr>
        </p:nvSpPr>
        <p:spPr>
          <a:xfrm>
            <a:off x="685800" y="400053"/>
            <a:ext cx="77724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Nucleotide sequence analyses in e87</a:t>
            </a:r>
          </a:p>
        </p:txBody>
      </p:sp>
      <p:sp>
        <p:nvSpPr>
          <p:cNvPr id="194" name="Shape 194"/>
          <p:cNvSpPr/>
          <p:nvPr/>
        </p:nvSpPr>
        <p:spPr>
          <a:xfrm>
            <a:off x="2470825" y="2357775"/>
            <a:ext cx="163800" cy="878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2430450" y="1937900"/>
            <a:ext cx="407100" cy="1606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8478300" y="3036050"/>
            <a:ext cx="535800" cy="1270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478300" y="2696900"/>
            <a:ext cx="484500" cy="1313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8486375" y="2018650"/>
            <a:ext cx="476400" cy="16530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ST_API_template">
  <a:themeElements>
    <a:clrScheme name="Ensemb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