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704" r:id="rId2"/>
    <p:sldMasterId id="2147483680" r:id="rId3"/>
    <p:sldMasterId id="2147483692" r:id="rId4"/>
    <p:sldMasterId id="2147483667" r:id="rId5"/>
  </p:sldMasterIdLst>
  <p:notesMasterIdLst>
    <p:notesMasterId r:id="rId12"/>
  </p:notesMasterIdLst>
  <p:handoutMasterIdLst>
    <p:handoutMasterId r:id="rId13"/>
  </p:handoutMasterIdLst>
  <p:sldIdLst>
    <p:sldId id="911" r:id="rId6"/>
    <p:sldId id="912" r:id="rId7"/>
    <p:sldId id="915" r:id="rId8"/>
    <p:sldId id="886" r:id="rId9"/>
    <p:sldId id="914" r:id="rId10"/>
    <p:sldId id="913" r:id="rId11"/>
  </p:sldIdLst>
  <p:sldSz cx="9144000" cy="6858000" type="screen4x3"/>
  <p:notesSz cx="6746875" cy="99139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4000" b="1" kern="1200">
        <a:solidFill>
          <a:schemeClr val="accent2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b="1" kern="1200">
        <a:solidFill>
          <a:schemeClr val="accent2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b="1" kern="1200">
        <a:solidFill>
          <a:schemeClr val="accent2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b="1" kern="1200">
        <a:solidFill>
          <a:schemeClr val="accent2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b="1" kern="1200">
        <a:solidFill>
          <a:schemeClr val="accent2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4000" b="1" kern="1200">
        <a:solidFill>
          <a:schemeClr val="accent2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4000" b="1" kern="1200">
        <a:solidFill>
          <a:schemeClr val="accent2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4000" b="1" kern="1200">
        <a:solidFill>
          <a:schemeClr val="accent2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4000" b="1" kern="1200">
        <a:solidFill>
          <a:schemeClr val="accent2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0">
          <p15:clr>
            <a:srgbClr val="A4A3A4"/>
          </p15:clr>
        </p15:guide>
        <p15:guide id="2" pos="45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2">
          <p15:clr>
            <a:srgbClr val="A4A3A4"/>
          </p15:clr>
        </p15:guide>
        <p15:guide id="2" pos="21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364"/>
    <a:srgbClr val="CA06A5"/>
    <a:srgbClr val="FF66FF"/>
    <a:srgbClr val="FF0066"/>
    <a:srgbClr val="5687E0"/>
    <a:srgbClr val="FF0000"/>
    <a:srgbClr val="FF9933"/>
    <a:srgbClr val="777777"/>
    <a:srgbClr val="990200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49" autoAdjust="0"/>
    <p:restoredTop sz="91456" autoAdjust="0"/>
  </p:normalViewPr>
  <p:slideViewPr>
    <p:cSldViewPr snapToGrid="0">
      <p:cViewPr>
        <p:scale>
          <a:sx n="210" d="100"/>
          <a:sy n="210" d="100"/>
        </p:scale>
        <p:origin x="3664" y="40"/>
      </p:cViewPr>
      <p:guideLst>
        <p:guide orient="horz" pos="1430"/>
        <p:guide pos="4514"/>
      </p:guideLst>
    </p:cSldViewPr>
  </p:slideViewPr>
  <p:outlineViewPr>
    <p:cViewPr>
      <p:scale>
        <a:sx n="33" d="100"/>
        <a:sy n="33" d="100"/>
      </p:scale>
      <p:origin x="0" y="4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582" y="-84"/>
      </p:cViewPr>
      <p:guideLst>
        <p:guide orient="horz" pos="3122"/>
        <p:guide pos="21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2700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8638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2700" y="9418638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E276A6F-2993-49A2-84AD-C30F73E15F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26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2700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2950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08525"/>
            <a:ext cx="494665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8638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700" y="9418638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30EC127B-D343-44AE-9E5F-239B09C9DC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92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0" y="6432550"/>
            <a:ext cx="37449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900" b="0">
                <a:solidFill>
                  <a:schemeClr val="bg1"/>
                </a:solidFill>
                <a:latin typeface="Helvetica" charset="0"/>
              </a:rPr>
              <a:t>EBI </a:t>
            </a:r>
            <a:r>
              <a:rPr lang="en-US" sz="900" b="0">
                <a:solidFill>
                  <a:schemeClr val="bg1"/>
                </a:solidFill>
                <a:latin typeface="Helvetica" charset="0"/>
              </a:rPr>
              <a:t>is an Outstation of the European Molecular Biology Laboratory. </a:t>
            </a:r>
          </a:p>
        </p:txBody>
      </p:sp>
      <p:pic>
        <p:nvPicPr>
          <p:cNvPr id="4" name="Picture 2" descr="Foot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55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SangerReversedLargeRGB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754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ebang-400dpi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353175"/>
            <a:ext cx="533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EMBL_EBI_RGB_InversedUpdate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570" y="6374580"/>
            <a:ext cx="1399436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2209800" y="6400800"/>
            <a:ext cx="1143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400800"/>
            <a:ext cx="12954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890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5613" y="6243638"/>
            <a:ext cx="2127250" cy="4746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F0EA3-2A53-4C24-85FF-9041B49E4C7A}" type="datetime1">
              <a:rPr lang="en-US"/>
              <a:pPr>
                <a:defRPr/>
              </a:pPr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04837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101A90C-91BC-4B0C-9981-870CE3C7ADAD}" type="slidenum">
              <a:rPr lang="en-US"/>
              <a:pPr/>
              <a:t>‹#›</a:t>
            </a:fld>
            <a:r>
              <a:rPr lang="en-US"/>
              <a:t> of 24</a:t>
            </a:r>
          </a:p>
        </p:txBody>
      </p:sp>
    </p:spTree>
    <p:extLst>
      <p:ext uri="{BB962C8B-B14F-4D97-AF65-F5344CB8AC3E}">
        <p14:creationId xmlns:p14="http://schemas.microsoft.com/office/powerpoint/2010/main" val="484313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95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6432550"/>
            <a:ext cx="374491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900" dirty="0" smtClean="0">
                <a:solidFill>
                  <a:srgbClr val="FFFFFF"/>
                </a:solidFill>
                <a:latin typeface="Calibri"/>
                <a:cs typeface="Calibri"/>
              </a:rPr>
              <a:t>EBI </a:t>
            </a:r>
            <a:r>
              <a:rPr 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is an Outstation of the European Molecular Biology Laboratory. </a:t>
            </a:r>
          </a:p>
        </p:txBody>
      </p:sp>
      <p:pic>
        <p:nvPicPr>
          <p:cNvPr id="6" name="Picture 6" descr="ebang-400dpi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13275"/>
            <a:ext cx="22098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SangerLargePosRGB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2" y="5791200"/>
            <a:ext cx="25908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EBI-Sanger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00425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05200" y="504825"/>
            <a:ext cx="52578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05200" y="2409825"/>
            <a:ext cx="5257800" cy="1752600"/>
          </a:xfrm>
        </p:spPr>
        <p:txBody>
          <a:bodyPr/>
          <a:lstStyle>
            <a:lvl1pPr marL="0" indent="0">
              <a:buFont typeface="Times" pitchFamily="-110" charset="0"/>
              <a:buNone/>
              <a:defRPr/>
            </a:lvl1pPr>
          </a:lstStyle>
          <a:p>
            <a:r>
              <a:rPr lang="x-none" smtClean="0"/>
              <a:t>Click to edit Master subtitle style</a:t>
            </a:r>
            <a:endParaRPr lang="en-GB"/>
          </a:p>
        </p:txBody>
      </p:sp>
      <p:pic>
        <p:nvPicPr>
          <p:cNvPr id="2" name="Picture 1" descr="EMBL_EBI_RGB_Update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4" y="5122677"/>
            <a:ext cx="2469852" cy="7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1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EBB-6966-4F3C-B58E-C51D6AA76B61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8994-15D0-41B0-8B7C-5F42725937C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Foot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55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SangerReversedLargeRGB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754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ebang-400dpi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353175"/>
            <a:ext cx="533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EMBL_EBI_RGB_InversedUpdate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570" y="6374580"/>
            <a:ext cx="1399436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026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EBB-6966-4F3C-B58E-C51D6AA76B61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8994-15D0-41B0-8B7C-5F4272593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1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EBB-6966-4F3C-B58E-C51D6AA76B61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8994-15D0-41B0-8B7C-5F4272593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5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55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EBB-6966-4F3C-B58E-C51D6AA76B61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8994-15D0-41B0-8B7C-5F4272593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06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EBB-6966-4F3C-B58E-C51D6AA76B61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8994-15D0-41B0-8B7C-5F4272593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713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EBB-6966-4F3C-B58E-C51D6AA76B61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8994-15D0-41B0-8B7C-5F4272593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085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EBB-6966-4F3C-B58E-C51D6AA76B61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8994-15D0-41B0-8B7C-5F4272593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219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EBB-6966-4F3C-B58E-C51D6AA76B61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8994-15D0-41B0-8B7C-5F4272593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68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EBB-6966-4F3C-B58E-C51D6AA76B61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8994-15D0-41B0-8B7C-5F4272593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891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EBB-6966-4F3C-B58E-C51D6AA76B61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8994-15D0-41B0-8B7C-5F4272593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9863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EBB-6966-4F3C-B58E-C51D6AA76B61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8994-15D0-41B0-8B7C-5F4272593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7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EBB-6966-4F3C-B58E-C51D6AA76B61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8994-15D0-41B0-8B7C-5F4272593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681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19D6-AA56-48D3-BD37-BB717E30A3F6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CE2B-CAD7-4447-89CF-E9C157209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7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19D6-AA56-48D3-BD37-BB717E30A3F6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CE2B-CAD7-4447-89CF-E9C157209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8716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19D6-AA56-48D3-BD37-BB717E30A3F6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CE2B-CAD7-4447-89CF-E9C157209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99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19D6-AA56-48D3-BD37-BB717E30A3F6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CE2B-CAD7-4447-89CF-E9C157209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5178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19D6-AA56-48D3-BD37-BB717E30A3F6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CE2B-CAD7-4447-89CF-E9C157209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2039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19D6-AA56-48D3-BD37-BB717E30A3F6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CE2B-CAD7-4447-89CF-E9C157209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798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19D6-AA56-48D3-BD37-BB717E30A3F6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CE2B-CAD7-4447-89CF-E9C157209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8107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19D6-AA56-48D3-BD37-BB717E30A3F6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CE2B-CAD7-4447-89CF-E9C157209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9012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19D6-AA56-48D3-BD37-BB717E30A3F6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CE2B-CAD7-4447-89CF-E9C157209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55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19D6-AA56-48D3-BD37-BB717E30A3F6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CE2B-CAD7-4447-89CF-E9C157209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536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19D6-AA56-48D3-BD37-BB717E30A3F6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CE2B-CAD7-4447-89CF-E9C157209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51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A870-EF47-4F4C-B76D-0E62CB3603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04A-BEF8-4892-AC32-0F0FC8368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7324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A870-EF47-4F4C-B76D-0E62CB3603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04A-BEF8-4892-AC32-0F0FC8368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3487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A870-EF47-4F4C-B76D-0E62CB3603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04A-BEF8-4892-AC32-0F0FC8368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7456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A870-EF47-4F4C-B76D-0E62CB3603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04A-BEF8-4892-AC32-0F0FC8368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5930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A870-EF47-4F4C-B76D-0E62CB3603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04A-BEF8-4892-AC32-0F0FC8368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A870-EF47-4F4C-B76D-0E62CB3603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04A-BEF8-4892-AC32-0F0FC8368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0260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A870-EF47-4F4C-B76D-0E62CB3603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04A-BEF8-4892-AC32-0F0FC8368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9813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A870-EF47-4F4C-B76D-0E62CB3603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04A-BEF8-4892-AC32-0F0FC8368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90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A870-EF47-4F4C-B76D-0E62CB3603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04A-BEF8-4892-AC32-0F0FC8368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8298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A870-EF47-4F4C-B76D-0E62CB3603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04A-BEF8-4892-AC32-0F0FC8368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14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A870-EF47-4F4C-B76D-0E62CB3603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904A-BEF8-4892-AC32-0F0FC8368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1947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E9DD-AF95-41BC-B373-CA3763B3AE6D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FB6-6B21-4F1A-97F0-E2308EFAD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427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E9DD-AF95-41BC-B373-CA3763B3AE6D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FB6-6B21-4F1A-97F0-E2308EFAD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57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E9DD-AF95-41BC-B373-CA3763B3AE6D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FB6-6B21-4F1A-97F0-E2308EFAD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8681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E9DD-AF95-41BC-B373-CA3763B3AE6D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FB6-6B21-4F1A-97F0-E2308EFAD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2662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E9DD-AF95-41BC-B373-CA3763B3AE6D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FB6-6B21-4F1A-97F0-E2308EFAD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274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E9DD-AF95-41BC-B373-CA3763B3AE6D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FB6-6B21-4F1A-97F0-E2308EFAD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373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E9DD-AF95-41BC-B373-CA3763B3AE6D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FB6-6B21-4F1A-97F0-E2308EFAD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8116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E9DD-AF95-41BC-B373-CA3763B3AE6D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FB6-6B21-4F1A-97F0-E2308EFAD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4759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E9DD-AF95-41BC-B373-CA3763B3AE6D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FB6-6B21-4F1A-97F0-E2308EFAD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50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E9DD-AF95-41BC-B373-CA3763B3AE6D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FB6-6B21-4F1A-97F0-E2308EFAD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2089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E9DD-AF95-41BC-B373-CA3763B3AE6D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FB6-6B21-4F1A-97F0-E2308EFAD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52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9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9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oter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324600"/>
            <a:ext cx="91455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029" name="Picture 5" descr="SangerReversedLarge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52400" y="6375400"/>
            <a:ext cx="1371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EMBL_EBI_RGB_InversedUpdate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570" y="6374580"/>
            <a:ext cx="1399436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ebang-400dpi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353175"/>
            <a:ext cx="533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17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59" r:id="rId9"/>
    <p:sldLayoutId id="2147483679" r:id="rId10"/>
    <p:sldLayoutId id="2147483658" r:id="rId11"/>
    <p:sldLayoutId id="2147483657" r:id="rId12"/>
    <p:sldLayoutId id="2147483656" r:id="rId13"/>
    <p:sldLayoutId id="2147483719" r:id="rId14"/>
    <p:sldLayoutId id="2147483720" r:id="rId15"/>
    <p:sldLayoutId id="2147483721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2EBB-6966-4F3C-B58E-C51D6AA76B61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8994-15D0-41B0-8B7C-5F4272593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32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319D6-AA56-48D3-BD37-BB717E30A3F6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CE2B-CAD7-4447-89CF-E9C157209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26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CA870-EF47-4F4C-B76D-0E62CB3603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E904A-BEF8-4892-AC32-0F0FC83681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82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EE9DD-AF95-41BC-B373-CA3763B3AE6D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AFB6-6B21-4F1A-97F0-E2308EFAD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15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Genome-wide statistics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Nuhn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69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compute statistics across genomic datasets?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Collapse multiple tracks into a single </a:t>
            </a:r>
            <a:r>
              <a:rPr lang="en-US" dirty="0" smtClean="0"/>
              <a:t>summary</a:t>
            </a:r>
            <a:endParaRPr lang="en-US" dirty="0" smtClean="0"/>
          </a:p>
          <a:p>
            <a:r>
              <a:rPr lang="en-US" dirty="0" smtClean="0"/>
              <a:t>Assess the quality of experimental data sets</a:t>
            </a:r>
            <a:endParaRPr lang="en-US" dirty="0"/>
          </a:p>
          <a:p>
            <a:r>
              <a:rPr lang="en-US" dirty="0" smtClean="0"/>
              <a:t>Process signal (</a:t>
            </a:r>
            <a:r>
              <a:rPr lang="en-US" dirty="0" err="1" smtClean="0"/>
              <a:t>normalisation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r>
              <a:rPr lang="en-US" dirty="0" smtClean="0"/>
              <a:t>Discover </a:t>
            </a:r>
            <a:r>
              <a:rPr lang="en-US" dirty="0" smtClean="0"/>
              <a:t>regions of interest </a:t>
            </a:r>
          </a:p>
          <a:p>
            <a:r>
              <a:rPr lang="en-US" dirty="0" smtClean="0"/>
              <a:t>Compare </a:t>
            </a:r>
            <a:r>
              <a:rPr lang="en-US" dirty="0" smtClean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12260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WiggleTools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C code</a:t>
            </a:r>
          </a:p>
          <a:p>
            <a:r>
              <a:rPr lang="en-US" dirty="0" smtClean="0"/>
              <a:t>Runs on little memory (i.e. common hardware)</a:t>
            </a:r>
          </a:p>
          <a:p>
            <a:r>
              <a:rPr lang="en-US" dirty="0" smtClean="0"/>
              <a:t>Reads common genomics file </a:t>
            </a:r>
            <a:r>
              <a:rPr lang="en-US" dirty="0" smtClean="0"/>
              <a:t>formats</a:t>
            </a:r>
          </a:p>
          <a:p>
            <a:pPr lvl="1"/>
            <a:r>
              <a:rPr lang="en-US" dirty="0" err="1" smtClean="0"/>
              <a:t>BigWig</a:t>
            </a:r>
            <a:r>
              <a:rPr lang="en-US" dirty="0" smtClean="0"/>
              <a:t>, </a:t>
            </a:r>
            <a:r>
              <a:rPr lang="en-US" dirty="0" err="1" smtClean="0"/>
              <a:t>BigBed</a:t>
            </a:r>
            <a:r>
              <a:rPr lang="en-US" dirty="0" smtClean="0"/>
              <a:t>, </a:t>
            </a:r>
            <a:r>
              <a:rPr lang="en-US" dirty="0" smtClean="0"/>
              <a:t>VCF</a:t>
            </a:r>
            <a:endParaRPr lang="en-US" dirty="0" smtClean="0"/>
          </a:p>
          <a:p>
            <a:r>
              <a:rPr lang="en-US" dirty="0" smtClean="0"/>
              <a:t>Can read many files simultaneously</a:t>
            </a:r>
          </a:p>
          <a:p>
            <a:r>
              <a:rPr lang="en-US" dirty="0" smtClean="0"/>
              <a:t>Provides a wide </a:t>
            </a:r>
            <a:r>
              <a:rPr lang="en-US" dirty="0" smtClean="0"/>
              <a:t>set of </a:t>
            </a:r>
            <a:r>
              <a:rPr lang="en-US" dirty="0" smtClean="0"/>
              <a:t>functionalities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7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WiggleTools</a:t>
            </a:r>
            <a:endParaRPr lang="en-US" dirty="0"/>
          </a:p>
        </p:txBody>
      </p:sp>
      <p:pic>
        <p:nvPicPr>
          <p:cNvPr id="19" name="Content Placeholder 18" descr="W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05" b="-4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08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WiggleTools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arithmetics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+, </a:t>
            </a:r>
            <a:r>
              <a:rPr lang="en-US" dirty="0" smtClean="0"/>
              <a:t>-, *, /, log, ln, </a:t>
            </a:r>
            <a:r>
              <a:rPr lang="en-US" dirty="0" err="1" smtClean="0"/>
              <a:t>exp</a:t>
            </a:r>
            <a:r>
              <a:rPr lang="en-US" dirty="0" smtClean="0"/>
              <a:t>, </a:t>
            </a:r>
            <a:r>
              <a:rPr lang="en-US" dirty="0" smtClean="0"/>
              <a:t>abs</a:t>
            </a:r>
            <a:r>
              <a:rPr lang="en-GB" dirty="0" smtClean="0"/>
              <a:t> etc.</a:t>
            </a:r>
            <a:endParaRPr lang="en-US" dirty="0"/>
          </a:p>
          <a:p>
            <a:r>
              <a:rPr lang="en-US" dirty="0" smtClean="0"/>
              <a:t>Statistics: mean, standard deviation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Dataset comparisons: Pearson correlation, Student t-test, Wilcoxon rank sum test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Compute statistics by region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1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WiggleTools</a:t>
            </a:r>
            <a:r>
              <a:rPr lang="en-US" dirty="0" smtClean="0"/>
              <a:t> “language”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/>
                  <a:t>WiggleTools reads a Polish Notation style language, meaning that you can combine operators </a:t>
                </a:r>
                <a:r>
                  <a:rPr lang="en-US" dirty="0" smtClean="0"/>
                  <a:t>arbitrarily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For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𝑧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</a:rPr>
                      <m:t>score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charset="0"/>
                      </a:rPr>
                      <m:t>fileX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fileX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other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files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𝑠𝑡𝑑𝑑𝑒𝑣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other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files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Becomes for </a:t>
                </a:r>
                <a:r>
                  <a:rPr lang="en-US" dirty="0" err="1" smtClean="0"/>
                  <a:t>WiggleTools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latin typeface="Courier New" charset="0"/>
                    <a:ea typeface="Courier New" charset="0"/>
                    <a:cs typeface="Courier New" charset="0"/>
                  </a:rPr>
                  <a:t>ratio diff </a:t>
                </a:r>
                <a:r>
                  <a:rPr lang="en-US" dirty="0" err="1" smtClean="0">
                    <a:latin typeface="Courier New" charset="0"/>
                    <a:ea typeface="Courier New" charset="0"/>
                    <a:cs typeface="Courier New" charset="0"/>
                  </a:rPr>
                  <a:t>fileX.bw</a:t>
                </a:r>
                <a:r>
                  <a:rPr lang="en-US" dirty="0" smtClean="0">
                    <a:latin typeface="Courier New" charset="0"/>
                    <a:ea typeface="Courier New" charset="0"/>
                    <a:cs typeface="Courier New" charset="0"/>
                  </a:rPr>
                  <a:t> mean *.</a:t>
                </a:r>
                <a:r>
                  <a:rPr lang="en-US" dirty="0" err="1" smtClean="0">
                    <a:latin typeface="Courier New" charset="0"/>
                    <a:ea typeface="Courier New" charset="0"/>
                    <a:cs typeface="Courier New" charset="0"/>
                  </a:rPr>
                  <a:t>bw</a:t>
                </a:r>
                <a:r>
                  <a:rPr lang="en-US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dirty="0" err="1" smtClean="0">
                    <a:latin typeface="Courier New" charset="0"/>
                    <a:ea typeface="Courier New" charset="0"/>
                    <a:cs typeface="Courier New" charset="0"/>
                  </a:rPr>
                  <a:t>stddev</a:t>
                </a:r>
                <a:r>
                  <a:rPr lang="en-US" dirty="0" smtClean="0">
                    <a:latin typeface="Courier New" charset="0"/>
                    <a:ea typeface="Courier New" charset="0"/>
                    <a:cs typeface="Courier New" charset="0"/>
                  </a:rPr>
                  <a:t> *.</a:t>
                </a:r>
                <a:r>
                  <a:rPr lang="en-US" dirty="0" err="1" smtClean="0">
                    <a:latin typeface="Courier New" charset="0"/>
                    <a:ea typeface="Courier New" charset="0"/>
                    <a:cs typeface="Courier New" charset="0"/>
                  </a:rPr>
                  <a:t>bw</a:t>
                </a:r>
                <a:endParaRPr lang="en-US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0" t="-843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9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BI-Ensembl">
  <a:themeElements>
    <a:clrScheme name="EBI-Ensemb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BI-Ensemb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BI-Ensemb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BI-Ensemb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BI-Ensemb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BI-Ensemb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BI-Ensemb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BI-Ensemb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BI-Ensemb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BI-Ensemb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BI-Ensemb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BI-Ensemb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BI-Ensemb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BI-Ensemb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20891</TotalTime>
  <Words>145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Calibri</vt:lpstr>
      <vt:lpstr>Cambria Math</vt:lpstr>
      <vt:lpstr>Courier New</vt:lpstr>
      <vt:lpstr>Helvetica</vt:lpstr>
      <vt:lpstr>ＭＳ Ｐゴシック</vt:lpstr>
      <vt:lpstr>Times</vt:lpstr>
      <vt:lpstr>Times New Roman</vt:lpstr>
      <vt:lpstr>Arial</vt:lpstr>
      <vt:lpstr>EBI-Ensembl</vt:lpstr>
      <vt:lpstr>3_Custom Design</vt:lpstr>
      <vt:lpstr>1_Custom Design</vt:lpstr>
      <vt:lpstr>2_Custom Design</vt:lpstr>
      <vt:lpstr>Custom Design</vt:lpstr>
      <vt:lpstr>Genome-wide statistics</vt:lpstr>
      <vt:lpstr>Why compute statistics across genomic datasets?</vt:lpstr>
      <vt:lpstr>WiggleTools</vt:lpstr>
      <vt:lpstr>WiggleTools</vt:lpstr>
      <vt:lpstr>WiggleTools operators</vt:lpstr>
      <vt:lpstr>The WiggleTools “language”</vt:lpstr>
    </vt:vector>
  </TitlesOfParts>
  <Company>EMBL-EBI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viewing</dc:title>
  <dc:creator>Xosé M Fernández</dc:creator>
  <cp:lastModifiedBy>Myrto Areti Kostadima</cp:lastModifiedBy>
  <cp:revision>1750</cp:revision>
  <dcterms:created xsi:type="dcterms:W3CDTF">2001-10-31T10:36:32Z</dcterms:created>
  <dcterms:modified xsi:type="dcterms:W3CDTF">2017-01-24T14:55:44Z</dcterms:modified>
</cp:coreProperties>
</file>