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5"/>
  </p:notesMasterIdLst>
  <p:sldIdLst>
    <p:sldId id="256" r:id="rId4"/>
    <p:sldId id="257" r:id="rId5"/>
    <p:sldId id="327" r:id="rId6"/>
    <p:sldId id="259" r:id="rId7"/>
    <p:sldId id="260" r:id="rId8"/>
    <p:sldId id="271" r:id="rId9"/>
    <p:sldId id="261" r:id="rId10"/>
    <p:sldId id="326" r:id="rId11"/>
    <p:sldId id="263" r:id="rId12"/>
    <p:sldId id="264" r:id="rId13"/>
    <p:sldId id="266" r:id="rId14"/>
    <p:sldId id="270" r:id="rId15"/>
    <p:sldId id="279" r:id="rId16"/>
    <p:sldId id="330" r:id="rId17"/>
    <p:sldId id="328" r:id="rId18"/>
    <p:sldId id="329" r:id="rId19"/>
    <p:sldId id="287" r:id="rId20"/>
    <p:sldId id="331" r:id="rId21"/>
    <p:sldId id="332" r:id="rId22"/>
    <p:sldId id="333" r:id="rId23"/>
    <p:sldId id="334" r:id="rId24"/>
    <p:sldId id="291" r:id="rId25"/>
    <p:sldId id="292" r:id="rId26"/>
    <p:sldId id="335" r:id="rId27"/>
    <p:sldId id="294" r:id="rId28"/>
    <p:sldId id="336" r:id="rId29"/>
    <p:sldId id="337" r:id="rId30"/>
    <p:sldId id="338" r:id="rId31"/>
    <p:sldId id="339" r:id="rId32"/>
    <p:sldId id="340" r:id="rId33"/>
    <p:sldId id="349" r:id="rId34"/>
    <p:sldId id="341" r:id="rId35"/>
    <p:sldId id="342" r:id="rId36"/>
    <p:sldId id="343" r:id="rId37"/>
    <p:sldId id="345" r:id="rId38"/>
    <p:sldId id="311" r:id="rId39"/>
    <p:sldId id="346" r:id="rId40"/>
    <p:sldId id="347" r:id="rId41"/>
    <p:sldId id="348" r:id="rId42"/>
    <p:sldId id="313" r:id="rId43"/>
    <p:sldId id="324" r:id="rId44"/>
  </p:sldIdLst>
  <p:sldSz cx="1008062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05" autoAdjust="0"/>
  </p:normalViewPr>
  <p:slideViewPr>
    <p:cSldViewPr snapToGrid="0" snapToObjects="1">
      <p:cViewPr varScale="1">
        <p:scale>
          <a:sx n="70" d="100"/>
          <a:sy n="70" d="100"/>
        </p:scale>
        <p:origin x="-1872" y="-104"/>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3DEA4-EEE7-364D-82E0-654C71B13B07}" type="datetimeFigureOut">
              <a:rPr lang="en-US" smtClean="0"/>
              <a:t>18/04/17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E94FC-57D6-3E43-835A-420CEAD8E278}" type="slidenum">
              <a:rPr lang="en-US" smtClean="0"/>
              <a:t>‹#›</a:t>
            </a:fld>
            <a:endParaRPr lang="en-US"/>
          </a:p>
        </p:txBody>
      </p:sp>
    </p:spTree>
    <p:extLst>
      <p:ext uri="{BB962C8B-B14F-4D97-AF65-F5344CB8AC3E}">
        <p14:creationId xmlns:p14="http://schemas.microsoft.com/office/powerpoint/2010/main" val="36207320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a:t>
            </a:r>
            <a:r>
              <a:rPr lang="en-US" baseline="0" dirty="0" smtClean="0"/>
              <a:t> morning/</a:t>
            </a:r>
            <a:r>
              <a:rPr lang="en-US" baseline="0" dirty="0" err="1" smtClean="0"/>
              <a:t>tzau</a:t>
            </a:r>
            <a:r>
              <a:rPr lang="en-US" baseline="0" dirty="0" smtClean="0"/>
              <a:t> an -&gt;</a:t>
            </a:r>
            <a:r>
              <a:rPr lang="en-US" baseline="0" dirty="0" err="1" smtClean="0"/>
              <a:t>wu</a:t>
            </a:r>
            <a:r>
              <a:rPr lang="en-US" baseline="0" dirty="0" smtClean="0"/>
              <a:t> an -&gt; wan </a:t>
            </a:r>
            <a:r>
              <a:rPr lang="en-US" baseline="0" dirty="0" err="1" smtClean="0"/>
              <a:t>shang</a:t>
            </a:r>
            <a:r>
              <a:rPr lang="en-US" baseline="0" dirty="0" smtClean="0"/>
              <a:t> </a:t>
            </a:r>
            <a:r>
              <a:rPr lang="en-US" baseline="0" dirty="0" err="1" smtClean="0"/>
              <a:t>hau</a:t>
            </a:r>
            <a:r>
              <a:rPr lang="en-US" baseline="0" dirty="0" smtClean="0"/>
              <a:t>-&gt; wan an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Lin-ho –hello</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Lin-ho </a:t>
            </a:r>
            <a:r>
              <a:rPr lang="en-US" baseline="0" dirty="0" err="1" smtClean="0"/>
              <a:t>bo</a:t>
            </a:r>
            <a:r>
              <a:rPr lang="en-US" baseline="0" dirty="0" smtClean="0"/>
              <a:t> how are you</a:t>
            </a:r>
          </a:p>
          <a:p>
            <a:r>
              <a:rPr lang="en-US" baseline="0" dirty="0" smtClean="0"/>
              <a:t>yin </a:t>
            </a:r>
            <a:r>
              <a:rPr lang="en-US" baseline="0" dirty="0" err="1" smtClean="0"/>
              <a:t>gwan</a:t>
            </a:r>
            <a:r>
              <a:rPr lang="en-US" baseline="0" dirty="0" smtClean="0"/>
              <a:t> ling-&gt;welcome in mandarin</a:t>
            </a:r>
          </a:p>
          <a:p>
            <a:r>
              <a:rPr lang="en-US" baseline="0" dirty="0" smtClean="0"/>
              <a:t>My name is Wasiu Akanni and this is Brandon </a:t>
            </a:r>
          </a:p>
          <a:p>
            <a:r>
              <a:rPr lang="en-US" baseline="0" dirty="0" smtClean="0"/>
              <a:t>Today we are going to introduce you to all the types of data and analyses that the </a:t>
            </a:r>
            <a:r>
              <a:rPr lang="en-US" baseline="0" dirty="0" err="1" smtClean="0"/>
              <a:t>compara</a:t>
            </a:r>
            <a:r>
              <a:rPr lang="en-US" baseline="0" dirty="0" smtClean="0"/>
              <a:t> team in </a:t>
            </a:r>
            <a:r>
              <a:rPr lang="en-US" baseline="0" dirty="0" err="1" smtClean="0"/>
              <a:t>ensembl</a:t>
            </a:r>
            <a:r>
              <a:rPr lang="en-US" baseline="0" dirty="0" smtClean="0"/>
              <a:t> produce.</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a:t>
            </a:fld>
            <a:endParaRPr lang="en-US"/>
          </a:p>
        </p:txBody>
      </p:sp>
    </p:spTree>
    <p:extLst>
      <p:ext uri="{BB962C8B-B14F-4D97-AF65-F5344CB8AC3E}">
        <p14:creationId xmlns:p14="http://schemas.microsoft.com/office/powerpoint/2010/main" val="9083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make us</a:t>
            </a:r>
            <a:r>
              <a:rPr lang="en-US" baseline="0" dirty="0" smtClean="0"/>
              <a:t>e of BIOPERL.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11</a:t>
            </a:fld>
            <a:endParaRPr lang="en-US"/>
          </a:p>
        </p:txBody>
      </p:sp>
    </p:spTree>
    <p:extLst>
      <p:ext uri="{BB962C8B-B14F-4D97-AF65-F5344CB8AC3E}">
        <p14:creationId xmlns:p14="http://schemas.microsoft.com/office/powerpoint/2010/main" val="2848180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ways to connect to the </a:t>
            </a:r>
            <a:r>
              <a:rPr lang="en-US" dirty="0" err="1" smtClean="0"/>
              <a:t>ensembl</a:t>
            </a:r>
            <a:r>
              <a:rPr lang="en-US" dirty="0" smtClean="0"/>
              <a:t> </a:t>
            </a:r>
            <a:r>
              <a:rPr lang="en-US" dirty="0" err="1" smtClean="0"/>
              <a:t>compara</a:t>
            </a:r>
            <a:r>
              <a:rPr lang="en-US" dirty="0" smtClean="0"/>
              <a:t> </a:t>
            </a:r>
            <a:r>
              <a:rPr lang="en-US" dirty="0" err="1" smtClean="0"/>
              <a:t>db</a:t>
            </a:r>
            <a:endParaRPr lang="en-US" dirty="0" smtClean="0"/>
          </a:p>
          <a:p>
            <a:r>
              <a:rPr lang="en-US" dirty="0" smtClean="0"/>
              <a:t>Here is an example of implicitly connect</a:t>
            </a:r>
            <a:r>
              <a:rPr lang="en-US" baseline="0" dirty="0" smtClean="0"/>
              <a:t>ing to the </a:t>
            </a:r>
            <a:r>
              <a:rPr lang="en-US" baseline="0" dirty="0" err="1" smtClean="0"/>
              <a:t>compara</a:t>
            </a:r>
            <a:r>
              <a:rPr lang="en-US" baseline="0" dirty="0" smtClean="0"/>
              <a:t> </a:t>
            </a:r>
            <a:r>
              <a:rPr lang="en-US" baseline="0" dirty="0" err="1" smtClean="0"/>
              <a:t>db</a:t>
            </a:r>
            <a:r>
              <a:rPr lang="en-US" baseline="0" dirty="0" smtClean="0"/>
              <a:t> by using the </a:t>
            </a:r>
            <a:r>
              <a:rPr lang="en-US" baseline="0" dirty="0" err="1" smtClean="0"/>
              <a:t>registery</a:t>
            </a:r>
            <a:r>
              <a:rPr lang="en-US" baseline="0" dirty="0" smtClean="0"/>
              <a:t> module. This can take a global or specific configuration file or auto configure itself as it is doing here.</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12</a:t>
            </a:fld>
            <a:endParaRPr lang="en-US"/>
          </a:p>
        </p:txBody>
      </p:sp>
    </p:spTree>
    <p:extLst>
      <p:ext uri="{BB962C8B-B14F-4D97-AF65-F5344CB8AC3E}">
        <p14:creationId xmlns:p14="http://schemas.microsoft.com/office/powerpoint/2010/main" val="348471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14</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15</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panther libraries</a:t>
            </a:r>
          </a:p>
          <a:p>
            <a:endParaRPr lang="en-US" dirty="0" smtClean="0"/>
          </a:p>
          <a:p>
            <a:r>
              <a:rPr lang="en-US" dirty="0" smtClean="0"/>
              <a:t>At the end annotate the families</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17</a:t>
            </a:fld>
            <a:endParaRPr lang="en-US"/>
          </a:p>
        </p:txBody>
      </p:sp>
    </p:spTree>
    <p:extLst>
      <p:ext uri="{BB962C8B-B14F-4D97-AF65-F5344CB8AC3E}">
        <p14:creationId xmlns:p14="http://schemas.microsoft.com/office/powerpoint/2010/main" val="3755635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21</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22</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what the gene tree page looks like on the website</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23</a:t>
            </a:fld>
            <a:endParaRPr lang="en-US"/>
          </a:p>
        </p:txBody>
      </p:sp>
    </p:spTree>
    <p:extLst>
      <p:ext uri="{BB962C8B-B14F-4D97-AF65-F5344CB8AC3E}">
        <p14:creationId xmlns:p14="http://schemas.microsoft.com/office/powerpoint/2010/main" val="314587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graphical</a:t>
            </a:r>
            <a:r>
              <a:rPr lang="en-US" baseline="0" dirty="0" smtClean="0"/>
              <a:t> representation of our protein tree pipeline</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24</a:t>
            </a:fld>
            <a:endParaRPr lang="en-US"/>
          </a:p>
        </p:txBody>
      </p:sp>
    </p:spTree>
    <p:extLst>
      <p:ext uri="{BB962C8B-B14F-4D97-AF65-F5344CB8AC3E}">
        <p14:creationId xmlns:p14="http://schemas.microsoft.com/office/powerpoint/2010/main" val="3069847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Motifs</a:t>
            </a:r>
          </a:p>
          <a:p>
            <a:r>
              <a:rPr lang="en-US" dirty="0" smtClean="0"/>
              <a:t>Conserved regions</a:t>
            </a:r>
          </a:p>
          <a:p>
            <a:r>
              <a:rPr lang="en-US" dirty="0" smtClean="0"/>
              <a:t>Structural alignment</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25</a:t>
            </a:fld>
            <a:endParaRPr lang="en-US"/>
          </a:p>
        </p:txBody>
      </p:sp>
    </p:spTree>
    <p:extLst>
      <p:ext uri="{BB962C8B-B14F-4D97-AF65-F5344CB8AC3E}">
        <p14:creationId xmlns:p14="http://schemas.microsoft.com/office/powerpoint/2010/main" val="259146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start with some introduction to the motto/objective of </a:t>
            </a:r>
            <a:r>
              <a:rPr lang="en-US" dirty="0" err="1" smtClean="0"/>
              <a:t>compara</a:t>
            </a:r>
            <a:r>
              <a:rPr lang="en-US" dirty="0" smtClean="0"/>
              <a:t> followed by an introduction to the </a:t>
            </a:r>
            <a:r>
              <a:rPr lang="en-US" dirty="0" err="1" smtClean="0"/>
              <a:t>api</a:t>
            </a:r>
            <a:r>
              <a:rPr lang="en-US" dirty="0" smtClean="0"/>
              <a:t> that we are going to be using to retrieve</a:t>
            </a:r>
            <a:r>
              <a:rPr lang="en-US" baseline="0" dirty="0" smtClean="0"/>
              <a:t> the data that we produce. </a:t>
            </a:r>
          </a:p>
          <a:p>
            <a:r>
              <a:rPr lang="en-US" baseline="0" dirty="0" smtClean="0"/>
              <a:t>You will be glad to know that this API is not all that different from the API that you have already been introduced to in the previous workshops.</a:t>
            </a:r>
          </a:p>
          <a:p>
            <a:r>
              <a:rPr lang="en-US" baseline="0" dirty="0" smtClean="0"/>
              <a:t>So we will be focusing more on the actual </a:t>
            </a:r>
            <a:r>
              <a:rPr lang="en-US" baseline="0" dirty="0" err="1" smtClean="0"/>
              <a:t>compara</a:t>
            </a:r>
            <a:r>
              <a:rPr lang="en-US" baseline="0" dirty="0" smtClean="0"/>
              <a:t> </a:t>
            </a:r>
            <a:r>
              <a:rPr lang="en-US" baseline="0" dirty="0" err="1" smtClean="0"/>
              <a:t>api</a:t>
            </a:r>
            <a:r>
              <a:rPr lang="en-US" baseline="0" dirty="0" smtClean="0"/>
              <a:t> methods than things like syntax.</a:t>
            </a:r>
          </a:p>
          <a:p>
            <a:endParaRPr lang="en-US" baseline="0" dirty="0" smtClean="0"/>
          </a:p>
          <a:p>
            <a:r>
              <a:rPr lang="en-US" baseline="0" dirty="0" smtClean="0"/>
              <a:t>Then we will move on to learning/talking about the types of data that we use as inputs for the </a:t>
            </a:r>
            <a:r>
              <a:rPr lang="en-US" baseline="0" dirty="0" err="1" smtClean="0"/>
              <a:t>compara</a:t>
            </a:r>
            <a:r>
              <a:rPr lang="en-US" baseline="0" dirty="0" smtClean="0"/>
              <a:t> pipelines. From the species that we use to the chromosomes and down to the genes. Whether that be </a:t>
            </a:r>
            <a:r>
              <a:rPr lang="en-US" baseline="0" dirty="0" err="1" smtClean="0"/>
              <a:t>ncRNA</a:t>
            </a:r>
            <a:r>
              <a:rPr lang="en-US" baseline="0" dirty="0" smtClean="0"/>
              <a:t> or Protein coding genes.</a:t>
            </a:r>
          </a:p>
          <a:p>
            <a:endParaRPr lang="en-US" baseline="0" dirty="0" smtClean="0"/>
          </a:p>
          <a:p>
            <a:r>
              <a:rPr lang="en-US" baseline="0" dirty="0" smtClean="0"/>
              <a:t>Finally we will discuss the output of these pipelines.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a:t>
            </a:fld>
            <a:endParaRPr lang="en-US"/>
          </a:p>
        </p:txBody>
      </p:sp>
    </p:spTree>
    <p:extLst>
      <p:ext uri="{BB962C8B-B14F-4D97-AF65-F5344CB8AC3E}">
        <p14:creationId xmlns:p14="http://schemas.microsoft.com/office/powerpoint/2010/main" val="2030334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29</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30</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80"/>
                </a:solidFill>
                <a:uFill>
                  <a:solidFill>
                    <a:srgbClr val="FFFFFF"/>
                  </a:solidFill>
                </a:uFill>
                <a:latin typeface="Arial"/>
              </a:rPr>
              <a:t>Consists in tagging the pairs of genes of all the trees with a relation type, depending on the tree topology.</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31</a:t>
            </a:fld>
            <a:endParaRPr lang="en-US"/>
          </a:p>
        </p:txBody>
      </p:sp>
    </p:spTree>
    <p:extLst>
      <p:ext uri="{BB962C8B-B14F-4D97-AF65-F5344CB8AC3E}">
        <p14:creationId xmlns:p14="http://schemas.microsoft.com/office/powerpoint/2010/main" val="283786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use to print alignments?</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35</a:t>
            </a:fld>
            <a:endParaRPr lang="en-US"/>
          </a:p>
        </p:txBody>
      </p:sp>
    </p:spTree>
    <p:extLst>
      <p:ext uri="{BB962C8B-B14F-4D97-AF65-F5344CB8AC3E}">
        <p14:creationId xmlns:p14="http://schemas.microsoft.com/office/powerpoint/2010/main" val="590390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strike="noStrike" spc="-1" dirty="0" smtClean="0">
                <a:solidFill>
                  <a:srgbClr val="000080"/>
                </a:solidFill>
                <a:uFill>
                  <a:solidFill>
                    <a:srgbClr val="FFFFFF"/>
                  </a:solidFill>
                </a:uFill>
                <a:latin typeface="Arial"/>
              </a:rPr>
              <a:t>Consists in tagging the pairs of genes of all the trees with a relation type, depending on the tree topology.</a:t>
            </a:r>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36</a:t>
            </a:fld>
            <a:endParaRPr lang="en-US"/>
          </a:p>
        </p:txBody>
      </p:sp>
    </p:spTree>
    <p:extLst>
      <p:ext uri="{BB962C8B-B14F-4D97-AF65-F5344CB8AC3E}">
        <p14:creationId xmlns:p14="http://schemas.microsoft.com/office/powerpoint/2010/main" val="283786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39</a:t>
            </a:fld>
            <a:endParaRPr lang="en-US"/>
          </a:p>
        </p:txBody>
      </p:sp>
    </p:spTree>
    <p:extLst>
      <p:ext uri="{BB962C8B-B14F-4D97-AF65-F5344CB8AC3E}">
        <p14:creationId xmlns:p14="http://schemas.microsoft.com/office/powerpoint/2010/main" val="397427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start with some introduction to the motto/objective of </a:t>
            </a:r>
            <a:r>
              <a:rPr lang="en-US" dirty="0" err="1" smtClean="0"/>
              <a:t>compara</a:t>
            </a:r>
            <a:r>
              <a:rPr lang="en-US" dirty="0" smtClean="0"/>
              <a:t> followed by an introduction to the </a:t>
            </a:r>
            <a:r>
              <a:rPr lang="en-US" dirty="0" err="1" smtClean="0"/>
              <a:t>api</a:t>
            </a:r>
            <a:r>
              <a:rPr lang="en-US" dirty="0" smtClean="0"/>
              <a:t> that we are going to be using to retrieve</a:t>
            </a:r>
            <a:r>
              <a:rPr lang="en-US" baseline="0" dirty="0" smtClean="0"/>
              <a:t> the data that we produce. </a:t>
            </a:r>
          </a:p>
          <a:p>
            <a:r>
              <a:rPr lang="en-US" baseline="0" dirty="0" smtClean="0"/>
              <a:t>You will be glad to know that this API is not all that different from the API that you have already been introduced to in the previous workshops.</a:t>
            </a:r>
          </a:p>
          <a:p>
            <a:r>
              <a:rPr lang="en-US" baseline="0" dirty="0" smtClean="0"/>
              <a:t>So we will be focusing more on the actual </a:t>
            </a:r>
            <a:r>
              <a:rPr lang="en-US" baseline="0" dirty="0" err="1" smtClean="0"/>
              <a:t>compara</a:t>
            </a:r>
            <a:r>
              <a:rPr lang="en-US" baseline="0" dirty="0" smtClean="0"/>
              <a:t> </a:t>
            </a:r>
            <a:r>
              <a:rPr lang="en-US" baseline="0" dirty="0" err="1" smtClean="0"/>
              <a:t>api</a:t>
            </a:r>
            <a:r>
              <a:rPr lang="en-US" baseline="0" dirty="0" smtClean="0"/>
              <a:t> methods than things like syntax.</a:t>
            </a:r>
          </a:p>
          <a:p>
            <a:endParaRPr lang="en-US" baseline="0" dirty="0" smtClean="0"/>
          </a:p>
          <a:p>
            <a:r>
              <a:rPr lang="en-US" baseline="0" dirty="0" smtClean="0"/>
              <a:t>Then we will move on to learning/talking about the types of data that we use as inputs for the </a:t>
            </a:r>
            <a:r>
              <a:rPr lang="en-US" baseline="0" dirty="0" err="1" smtClean="0"/>
              <a:t>compara</a:t>
            </a:r>
            <a:r>
              <a:rPr lang="en-US" baseline="0" dirty="0" smtClean="0"/>
              <a:t> pipelines. From the species that we use to the chromosomes and down to the genes. Whether that be </a:t>
            </a:r>
            <a:r>
              <a:rPr lang="en-US" baseline="0" dirty="0" err="1" smtClean="0"/>
              <a:t>ncRNA</a:t>
            </a:r>
            <a:r>
              <a:rPr lang="en-US" baseline="0" dirty="0" smtClean="0"/>
              <a:t> or Protein coding genes.</a:t>
            </a:r>
          </a:p>
          <a:p>
            <a:endParaRPr lang="en-US" baseline="0" dirty="0" smtClean="0"/>
          </a:p>
          <a:p>
            <a:r>
              <a:rPr lang="en-US" baseline="0" dirty="0" smtClean="0"/>
              <a:t>Finally we will discuss the output of these pipelines.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3</a:t>
            </a:fld>
            <a:endParaRPr lang="en-US"/>
          </a:p>
        </p:txBody>
      </p:sp>
    </p:spTree>
    <p:extLst>
      <p:ext uri="{BB962C8B-B14F-4D97-AF65-F5344CB8AC3E}">
        <p14:creationId xmlns:p14="http://schemas.microsoft.com/office/powerpoint/2010/main" val="203033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compara</a:t>
            </a:r>
            <a:r>
              <a:rPr lang="en-US" dirty="0" smtClean="0"/>
              <a:t> resource of</a:t>
            </a:r>
            <a:r>
              <a:rPr lang="en-US" baseline="0" dirty="0" smtClean="0"/>
              <a:t> </a:t>
            </a:r>
            <a:r>
              <a:rPr lang="en-US" baseline="0" dirty="0" err="1" smtClean="0"/>
              <a:t>ensembl</a:t>
            </a:r>
            <a:r>
              <a:rPr lang="en-US" baseline="0" dirty="0" smtClean="0"/>
              <a:t> is a single multi species database which contains </a:t>
            </a:r>
            <a:r>
              <a:rPr lang="en-US" baseline="0" dirty="0" err="1" smtClean="0"/>
              <a:t>precalculated</a:t>
            </a:r>
            <a:r>
              <a:rPr lang="en-US" baseline="0" dirty="0" smtClean="0"/>
              <a:t> genome wide species comparison data at various data  level for all of the species that we have in </a:t>
            </a:r>
            <a:r>
              <a:rPr lang="en-US" baseline="0" dirty="0" err="1" smtClean="0"/>
              <a:t>ensembl</a:t>
            </a:r>
            <a:r>
              <a:rPr lang="en-US" baseline="0" dirty="0" smtClean="0"/>
              <a:t>. This database is actually produced by merging different analyses pipelines databases into one.</a:t>
            </a:r>
          </a:p>
          <a:p>
            <a:endParaRPr lang="en-US" baseline="0" dirty="0" smtClean="0"/>
          </a:p>
          <a:p>
            <a:r>
              <a:rPr lang="en-US" baseline="0" dirty="0" smtClean="0"/>
              <a:t>This resource can be accessed through the </a:t>
            </a:r>
            <a:r>
              <a:rPr lang="en-US" baseline="0" dirty="0" err="1" smtClean="0"/>
              <a:t>perl</a:t>
            </a:r>
            <a:r>
              <a:rPr lang="en-US" baseline="0" dirty="0" smtClean="0"/>
              <a:t> API (which is what this workshop will be </a:t>
            </a:r>
            <a:r>
              <a:rPr lang="en-US" baseline="0" dirty="0" err="1" smtClean="0"/>
              <a:t>focussed</a:t>
            </a:r>
            <a:r>
              <a:rPr lang="en-US" baseline="0" dirty="0" smtClean="0"/>
              <a:t> on) but it can also be accessed by querying the </a:t>
            </a:r>
            <a:r>
              <a:rPr lang="en-US" baseline="0" dirty="0" err="1" smtClean="0"/>
              <a:t>db</a:t>
            </a:r>
            <a:r>
              <a:rPr lang="en-US" baseline="0" dirty="0" smtClean="0"/>
              <a:t> directly using </a:t>
            </a:r>
            <a:r>
              <a:rPr lang="en-US" baseline="0" dirty="0" err="1" smtClean="0"/>
              <a:t>mysql</a:t>
            </a:r>
            <a:r>
              <a:rPr lang="en-US" baseline="0" dirty="0" smtClean="0"/>
              <a:t>.</a:t>
            </a:r>
          </a:p>
          <a:p>
            <a:endParaRPr lang="en-US" baseline="0" dirty="0" smtClean="0"/>
          </a:p>
          <a:p>
            <a:r>
              <a:rPr lang="en-US" baseline="0" dirty="0" smtClean="0"/>
              <a:t>This resource is produced on a production cycle that happen to involves several pipelines and standard operating procedures (SOPs) every 3-4months.</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4</a:t>
            </a:fld>
            <a:endParaRPr lang="en-US"/>
          </a:p>
        </p:txBody>
      </p:sp>
    </p:spTree>
    <p:extLst>
      <p:ext uri="{BB962C8B-B14F-4D97-AF65-F5344CB8AC3E}">
        <p14:creationId xmlns:p14="http://schemas.microsoft.com/office/powerpoint/2010/main" val="402172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is a phylogenetic tree of all the species currently available in </a:t>
            </a:r>
            <a:r>
              <a:rPr lang="en-US" baseline="0" dirty="0" err="1" smtClean="0"/>
              <a:t>ensembl</a:t>
            </a:r>
            <a:r>
              <a:rPr lang="en-US" baseline="0" dirty="0" smtClean="0"/>
              <a:t> and as you can see not all orders are equally represented.  In fact It is heavily biased towards mammals(40) and even within mammals it is biased towards primates (10). This is in part due to a bias by the different consortiums funding </a:t>
            </a:r>
            <a:r>
              <a:rPr lang="en-US" baseline="0" dirty="0" err="1" smtClean="0"/>
              <a:t>ensembl</a:t>
            </a:r>
            <a:r>
              <a:rPr lang="en-US" baseline="0" dirty="0" smtClean="0"/>
              <a:t> and also by the size of the scientific communities/number of scientist working on these species around the world. We are currently exploring avenues to support species/families/orders that are currently under represented. One such avenue is to allow privately/externally assembled or annotated genomes that we believe are of good quality or at least the best that is currently available and ways to communicate this to the users without affecting the quality of our comparative data i.e. </a:t>
            </a:r>
            <a:r>
              <a:rPr lang="en-US" baseline="0" dirty="0" err="1" smtClean="0"/>
              <a:t>orthologues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5</a:t>
            </a:fld>
            <a:endParaRPr lang="en-US"/>
          </a:p>
        </p:txBody>
      </p:sp>
    </p:spTree>
    <p:extLst>
      <p:ext uri="{BB962C8B-B14F-4D97-AF65-F5344CB8AC3E}">
        <p14:creationId xmlns:p14="http://schemas.microsoft.com/office/powerpoint/2010/main" val="2069003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types of data that </a:t>
            </a:r>
            <a:r>
              <a:rPr lang="en-US" dirty="0" err="1" smtClean="0"/>
              <a:t>compara</a:t>
            </a:r>
            <a:r>
              <a:rPr lang="en-US" baseline="0" dirty="0" smtClean="0"/>
              <a:t> deals with can be divided into 2 categories. We run analyses on whole genome data as well as individual genes. </a:t>
            </a:r>
          </a:p>
          <a:p>
            <a:r>
              <a:rPr lang="en-US" baseline="0" dirty="0" smtClean="0"/>
              <a:t>The types of genome level data that we produce ranges from </a:t>
            </a:r>
            <a:r>
              <a:rPr lang="en-US" baseline="0" dirty="0" err="1" smtClean="0"/>
              <a:t>wga</a:t>
            </a:r>
            <a:r>
              <a:rPr lang="en-US" baseline="0" dirty="0" smtClean="0"/>
              <a:t> (both pw and multiple) to constrained elements (quick explanation) as well as </a:t>
            </a:r>
            <a:r>
              <a:rPr lang="en-US" baseline="0" dirty="0" err="1" smtClean="0"/>
              <a:t>Syntenic</a:t>
            </a:r>
            <a:r>
              <a:rPr lang="en-US" baseline="0" dirty="0" smtClean="0"/>
              <a:t> regions.</a:t>
            </a:r>
          </a:p>
          <a:p>
            <a:r>
              <a:rPr lang="en-US" baseline="0" dirty="0" smtClean="0"/>
              <a:t>Gene level data produced by </a:t>
            </a:r>
            <a:r>
              <a:rPr lang="en-US" baseline="0" dirty="0" err="1" smtClean="0"/>
              <a:t>compara</a:t>
            </a:r>
            <a:r>
              <a:rPr lang="en-US" baseline="0" dirty="0" smtClean="0"/>
              <a:t> include gene family info, gene trees (coding and non coding), gene homology information (i.e. </a:t>
            </a:r>
            <a:r>
              <a:rPr lang="en-US" baseline="0" dirty="0" err="1" smtClean="0"/>
              <a:t>orthologs</a:t>
            </a:r>
            <a:r>
              <a:rPr lang="en-US" baseline="0" dirty="0" smtClean="0"/>
              <a:t> and </a:t>
            </a:r>
            <a:r>
              <a:rPr lang="en-US" baseline="0" dirty="0" err="1" smtClean="0"/>
              <a:t>paralogs</a:t>
            </a:r>
            <a:r>
              <a:rPr lang="en-US" baseline="0" dirty="0" smtClean="0"/>
              <a:t>).</a:t>
            </a:r>
          </a:p>
          <a:p>
            <a:endParaRPr lang="en-US" baseline="0" dirty="0" smtClean="0"/>
          </a:p>
          <a:p>
            <a:r>
              <a:rPr lang="en-US" baseline="0" dirty="0" smtClean="0"/>
              <a:t>We perform analyses at both the genomic and gene levels.</a:t>
            </a:r>
          </a:p>
          <a:p>
            <a:r>
              <a:rPr lang="en-US" baseline="0" dirty="0" smtClean="0"/>
              <a:t>At the genome level we perform WGAs, constraint element, </a:t>
            </a:r>
            <a:r>
              <a:rPr lang="en-US" baseline="0" dirty="0" err="1" smtClean="0"/>
              <a:t>syntenic</a:t>
            </a:r>
            <a:r>
              <a:rPr lang="en-US" baseline="0" dirty="0" smtClean="0"/>
              <a:t> regions (highly conserved regions At the chromosome level)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7</a:t>
            </a:fld>
            <a:endParaRPr lang="en-US"/>
          </a:p>
        </p:txBody>
      </p:sp>
    </p:spTree>
    <p:extLst>
      <p:ext uri="{BB962C8B-B14F-4D97-AF65-F5344CB8AC3E}">
        <p14:creationId xmlns:p14="http://schemas.microsoft.com/office/powerpoint/2010/main" val="51127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types of data that </a:t>
            </a:r>
            <a:r>
              <a:rPr lang="en-US" dirty="0" err="1" smtClean="0"/>
              <a:t>compara</a:t>
            </a:r>
            <a:r>
              <a:rPr lang="en-US" baseline="0" dirty="0" smtClean="0"/>
              <a:t> deals with can be divided into 2 categories. We run analyses on whole genome data as well as individual genes. </a:t>
            </a:r>
          </a:p>
          <a:p>
            <a:r>
              <a:rPr lang="en-US" baseline="0" dirty="0" smtClean="0"/>
              <a:t>The types of genome level data that we produce ranges from </a:t>
            </a:r>
            <a:r>
              <a:rPr lang="en-US" baseline="0" dirty="0" err="1" smtClean="0"/>
              <a:t>wga</a:t>
            </a:r>
            <a:r>
              <a:rPr lang="en-US" baseline="0" dirty="0" smtClean="0"/>
              <a:t> (both pw and multiple) to constrained elements (quick explanation) as well as </a:t>
            </a:r>
            <a:r>
              <a:rPr lang="en-US" baseline="0" dirty="0" err="1" smtClean="0"/>
              <a:t>Syntenic</a:t>
            </a:r>
            <a:r>
              <a:rPr lang="en-US" baseline="0" dirty="0" smtClean="0"/>
              <a:t> regions.</a:t>
            </a:r>
          </a:p>
          <a:p>
            <a:r>
              <a:rPr lang="en-US" baseline="0" dirty="0" smtClean="0"/>
              <a:t>Gene level data produced by </a:t>
            </a:r>
            <a:r>
              <a:rPr lang="en-US" baseline="0" dirty="0" err="1" smtClean="0"/>
              <a:t>compara</a:t>
            </a:r>
            <a:r>
              <a:rPr lang="en-US" baseline="0" dirty="0" smtClean="0"/>
              <a:t> include gene family info, gene trees (coding and non coding), gene homology information (i.e. </a:t>
            </a:r>
            <a:r>
              <a:rPr lang="en-US" baseline="0" dirty="0" err="1" smtClean="0"/>
              <a:t>orthologs</a:t>
            </a:r>
            <a:r>
              <a:rPr lang="en-US" baseline="0" dirty="0" smtClean="0"/>
              <a:t> and </a:t>
            </a:r>
            <a:r>
              <a:rPr lang="en-US" baseline="0" dirty="0" err="1" smtClean="0"/>
              <a:t>paralogs</a:t>
            </a:r>
            <a:r>
              <a:rPr lang="en-US" baseline="0" dirty="0" smtClean="0"/>
              <a:t>).</a:t>
            </a:r>
          </a:p>
          <a:p>
            <a:endParaRPr lang="en-US" baseline="0" dirty="0" smtClean="0"/>
          </a:p>
          <a:p>
            <a:r>
              <a:rPr lang="en-US" baseline="0" dirty="0" smtClean="0"/>
              <a:t>We perform analyses at both the genomic and gene levels.</a:t>
            </a:r>
          </a:p>
          <a:p>
            <a:r>
              <a:rPr lang="en-US" baseline="0" dirty="0" smtClean="0"/>
              <a:t>At the genome level we perform WGAs, constraint element, </a:t>
            </a:r>
            <a:r>
              <a:rPr lang="en-US" baseline="0" dirty="0" err="1" smtClean="0"/>
              <a:t>syntenic</a:t>
            </a:r>
            <a:r>
              <a:rPr lang="en-US" baseline="0" dirty="0" smtClean="0"/>
              <a:t> regions (highly conserved regions At the chromosome level)</a:t>
            </a: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8</a:t>
            </a:fld>
            <a:endParaRPr lang="en-US"/>
          </a:p>
        </p:txBody>
      </p:sp>
    </p:spTree>
    <p:extLst>
      <p:ext uri="{BB962C8B-B14F-4D97-AF65-F5344CB8AC3E}">
        <p14:creationId xmlns:p14="http://schemas.microsoft.com/office/powerpoint/2010/main" val="51127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pairwise alignments at the </a:t>
            </a:r>
            <a:r>
              <a:rPr lang="en-US" dirty="0" err="1" smtClean="0"/>
              <a:t>dna</a:t>
            </a:r>
            <a:r>
              <a:rPr lang="en-US" dirty="0" smtClean="0"/>
              <a:t> level we use </a:t>
            </a:r>
            <a:r>
              <a:rPr lang="en-US" dirty="0" err="1" smtClean="0"/>
              <a:t>Lastz</a:t>
            </a:r>
            <a:r>
              <a:rPr lang="en-US" baseline="0" dirty="0" smtClean="0"/>
              <a:t> and its predecessor </a:t>
            </a:r>
            <a:r>
              <a:rPr lang="en-US" baseline="0" dirty="0" err="1" smtClean="0"/>
              <a:t>Blastz</a:t>
            </a:r>
            <a:r>
              <a:rPr lang="en-US" baseline="0" dirty="0" smtClean="0"/>
              <a:t>. The actual </a:t>
            </a:r>
            <a:r>
              <a:rPr lang="en-US" baseline="0" dirty="0" err="1" smtClean="0"/>
              <a:t>wga</a:t>
            </a:r>
            <a:r>
              <a:rPr lang="en-US" baseline="0" dirty="0" smtClean="0"/>
              <a:t> are the results of post processing the raw </a:t>
            </a:r>
            <a:r>
              <a:rPr lang="en-US" baseline="0" dirty="0" err="1" smtClean="0"/>
              <a:t>Lastz</a:t>
            </a:r>
            <a:r>
              <a:rPr lang="en-US" baseline="0" dirty="0" smtClean="0"/>
              <a:t> and </a:t>
            </a:r>
            <a:r>
              <a:rPr lang="en-US" baseline="0" dirty="0" err="1" smtClean="0"/>
              <a:t>BlastZ</a:t>
            </a:r>
            <a:r>
              <a:rPr lang="en-US" baseline="0" dirty="0" smtClean="0"/>
              <a:t> results. In the first step, the original blocks are chained according to their location in both genomes. We then use a netting process to choose for the reference species the best sub-chain in each region.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both species have a chromosome-level assembly, we </a:t>
            </a:r>
            <a:r>
              <a:rPr lang="en-US" baseline="0" dirty="0" err="1" smtClean="0"/>
              <a:t>summarise</a:t>
            </a:r>
            <a:r>
              <a:rPr lang="en-US" baseline="0" dirty="0" smtClean="0"/>
              <a:t> the </a:t>
            </a:r>
            <a:r>
              <a:rPr lang="en-US" baseline="0" dirty="0" err="1" smtClean="0"/>
              <a:t>lastz</a:t>
            </a:r>
            <a:r>
              <a:rPr lang="en-US" baseline="0" dirty="0" smtClean="0"/>
              <a:t>-net alignment blocks into </a:t>
            </a:r>
            <a:r>
              <a:rPr lang="en-US" baseline="0" dirty="0" err="1" smtClean="0"/>
              <a:t>syntenic</a:t>
            </a:r>
            <a:r>
              <a:rPr lang="en-US" baseline="0" dirty="0" smtClean="0"/>
              <a:t> regions by looking for stretches where the alignment blocks are in </a:t>
            </a:r>
            <a:r>
              <a:rPr lang="en-US" baseline="0" dirty="0" err="1" smtClean="0"/>
              <a:t>synteny</a:t>
            </a:r>
            <a:r>
              <a:rPr lang="en-US" baseline="0" dirty="0" smtClean="0"/>
              <a:t>. The </a:t>
            </a:r>
            <a:r>
              <a:rPr lang="en-US" baseline="0" dirty="0" err="1" smtClean="0"/>
              <a:t>synteny</a:t>
            </a:r>
            <a:r>
              <a:rPr lang="en-US" baseline="0" dirty="0" smtClean="0"/>
              <a:t> search is run in 2phases. First, </a:t>
            </a:r>
            <a:r>
              <a:rPr lang="en-US" baseline="0" dirty="0" err="1" smtClean="0"/>
              <a:t>syntenic</a:t>
            </a:r>
            <a:r>
              <a:rPr lang="en-US" baseline="0" dirty="0" smtClean="0"/>
              <a:t> alignment closer than 200kbp are grouped. Then </a:t>
            </a:r>
            <a:r>
              <a:rPr lang="en-US" baseline="0" dirty="0" err="1" smtClean="0"/>
              <a:t>syntenic</a:t>
            </a:r>
            <a:r>
              <a:rPr lang="en-US" baseline="0" dirty="0" smtClean="0"/>
              <a:t> groups are linked as long as there is not more than 2-non </a:t>
            </a:r>
            <a:r>
              <a:rPr lang="en-US" baseline="0" dirty="0" err="1" smtClean="0"/>
              <a:t>syntenic</a:t>
            </a:r>
            <a:r>
              <a:rPr lang="en-US" baseline="0" dirty="0" smtClean="0"/>
              <a:t> groups between them and they no more than 3Mbp apart.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Mercator- whole genome homology maps used to identify evolutionary relationships. Then pecan (a global MSA program) is used to build alignments in this homologous regions.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whole genome multiple alignment is based on a 3 step pipeline which uses the </a:t>
            </a:r>
            <a:r>
              <a:rPr lang="en-US" baseline="0" dirty="0" err="1" smtClean="0"/>
              <a:t>Enredo</a:t>
            </a:r>
            <a:r>
              <a:rPr lang="en-US" baseline="0" dirty="0" smtClean="0"/>
              <a:t>, pecan, and </a:t>
            </a:r>
            <a:r>
              <a:rPr lang="en-US" baseline="0" dirty="0" err="1" smtClean="0"/>
              <a:t>ortheus</a:t>
            </a:r>
            <a:r>
              <a:rPr lang="en-US" baseline="0" dirty="0" smtClean="0"/>
              <a:t> </a:t>
            </a:r>
            <a:r>
              <a:rPr lang="en-US" baseline="0" dirty="0" err="1" smtClean="0"/>
              <a:t>softwares</a:t>
            </a:r>
            <a:r>
              <a:rPr lang="en-US" baseline="0" dirty="0" smtClean="0"/>
              <a:t> in our EPO pipeline.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Enredo</a:t>
            </a:r>
            <a:r>
              <a:rPr lang="en-US" baseline="0" dirty="0" smtClean="0"/>
              <a:t> produces the </a:t>
            </a:r>
            <a:r>
              <a:rPr lang="en-US" baseline="0" dirty="0" err="1" smtClean="0"/>
              <a:t>colinear</a:t>
            </a:r>
            <a:r>
              <a:rPr lang="en-US" baseline="0" dirty="0" smtClean="0"/>
              <a:t> segments from extant genomes (handles rearrangement, deletions, and duplication)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Pecan is used to align these segments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Ortheus</a:t>
            </a:r>
            <a:r>
              <a:rPr lang="en-US" baseline="0" dirty="0" smtClean="0"/>
              <a:t> is used to generate genome wide ancestral sequence reconstructions.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there are problems running </a:t>
            </a:r>
            <a:r>
              <a:rPr lang="en-US" baseline="0" dirty="0" err="1" smtClean="0"/>
              <a:t>Ortheus</a:t>
            </a:r>
            <a:r>
              <a:rPr lang="en-US" baseline="0" dirty="0" smtClean="0"/>
              <a:t> on low coverage genomes we produce two types whole genome MSA.  EPO for high coverage species and EPO 2x for a MSA involving some low coverage genomes.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are soon going to provide alignments based on a next-generation aligner called progressive cactus which stores alignments in a graph structure and allows genomes to be added incrementally making it scalable to hundreds of genomes.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t>Currently only partially available on the website. Soon to be fully supported. Not available on thru the </a:t>
            </a:r>
            <a:r>
              <a:rPr lang="en-US" b="1" baseline="0" dirty="0" err="1" smtClean="0"/>
              <a:t>api</a:t>
            </a:r>
            <a:r>
              <a:rPr lang="en-US" b="1" baseline="0" dirty="0" smtClean="0"/>
              <a:t> as it requires other programs with multiple dependencies to be installed. </a:t>
            </a:r>
            <a:r>
              <a:rPr lang="en-US" b="1" baseline="0" dirty="0" err="1" smtClean="0"/>
              <a:t>Aligment</a:t>
            </a:r>
            <a:r>
              <a:rPr lang="en-US" b="1" baseline="0" dirty="0" smtClean="0"/>
              <a:t> can be in different files and different storage locations.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9</a:t>
            </a:fld>
            <a:endParaRPr lang="en-US"/>
          </a:p>
        </p:txBody>
      </p:sp>
    </p:spTree>
    <p:extLst>
      <p:ext uri="{BB962C8B-B14F-4D97-AF65-F5344CB8AC3E}">
        <p14:creationId xmlns:p14="http://schemas.microsoft.com/office/powerpoint/2010/main" val="61911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Compara</a:t>
            </a:r>
            <a:r>
              <a:rPr lang="en-US" baseline="0" dirty="0" smtClean="0"/>
              <a:t> also produces produces  different gene analysis data for multi species and pw comparison.</a:t>
            </a:r>
          </a:p>
          <a:p>
            <a:r>
              <a:rPr lang="en-US" baseline="0" dirty="0" smtClean="0"/>
              <a:t>For multi species gene analysis we provide family data </a:t>
            </a:r>
            <a:endParaRPr lang="en-US" dirty="0" smtClean="0"/>
          </a:p>
          <a:p>
            <a:r>
              <a:rPr lang="en-US" dirty="0" smtClean="0"/>
              <a:t>Our Families are determined through classification</a:t>
            </a:r>
            <a:r>
              <a:rPr lang="en-US" baseline="0" dirty="0" smtClean="0"/>
              <a:t> of all </a:t>
            </a:r>
            <a:r>
              <a:rPr lang="en-US" baseline="0" dirty="0" err="1" smtClean="0"/>
              <a:t>Ensembl</a:t>
            </a:r>
            <a:r>
              <a:rPr lang="en-US" baseline="0" dirty="0" smtClean="0"/>
              <a:t> protein along with metazoan sequences from </a:t>
            </a:r>
            <a:r>
              <a:rPr lang="en-US" baseline="0" dirty="0" err="1" smtClean="0"/>
              <a:t>UniprotKB</a:t>
            </a:r>
            <a:r>
              <a:rPr lang="en-US" baseline="0" dirty="0" smtClean="0"/>
              <a:t>. This allows our user to explore </a:t>
            </a:r>
            <a:r>
              <a:rPr lang="en-US" baseline="0" dirty="0" err="1" smtClean="0"/>
              <a:t>orthologues</a:t>
            </a:r>
            <a:r>
              <a:rPr lang="en-US" baseline="0" dirty="0" smtClean="0"/>
              <a:t> and closely related homologs across a wider range of species than we have available in  </a:t>
            </a:r>
            <a:r>
              <a:rPr lang="en-US" baseline="0" dirty="0" err="1" smtClean="0"/>
              <a:t>ensembl</a:t>
            </a:r>
            <a:r>
              <a:rPr lang="en-US" baseline="0" dirty="0" smtClean="0"/>
              <a:t>.</a:t>
            </a:r>
          </a:p>
          <a:p>
            <a:r>
              <a:rPr lang="en-US" baseline="0" dirty="0" smtClean="0"/>
              <a:t>Our family pipeline :</a:t>
            </a:r>
          </a:p>
          <a:p>
            <a:r>
              <a:rPr lang="en-US" baseline="0" dirty="0" smtClean="0"/>
              <a:t>Loads members from </a:t>
            </a:r>
            <a:r>
              <a:rPr lang="en-US" baseline="0" dirty="0" err="1" smtClean="0"/>
              <a:t>ensembl</a:t>
            </a:r>
            <a:r>
              <a:rPr lang="en-US" baseline="0" dirty="0" smtClean="0"/>
              <a:t> as well as </a:t>
            </a:r>
            <a:r>
              <a:rPr lang="en-US" baseline="0" dirty="0" err="1" smtClean="0"/>
              <a:t>uniprot</a:t>
            </a:r>
            <a:r>
              <a:rPr lang="en-US" baseline="0" dirty="0" smtClean="0"/>
              <a:t> entries</a:t>
            </a:r>
          </a:p>
          <a:p>
            <a:r>
              <a:rPr lang="en-US" baseline="0" dirty="0" smtClean="0"/>
              <a:t>Run HMM search (using HMM libraries from </a:t>
            </a:r>
            <a:r>
              <a:rPr lang="en-US" baseline="0" dirty="0" err="1" smtClean="0"/>
              <a:t>Treefarm</a:t>
            </a:r>
            <a:r>
              <a:rPr lang="en-US" baseline="0" dirty="0" smtClean="0"/>
              <a:t>)</a:t>
            </a:r>
          </a:p>
          <a:p>
            <a:r>
              <a:rPr lang="en-US" baseline="0" dirty="0" smtClean="0"/>
              <a:t>Store the families</a:t>
            </a:r>
          </a:p>
          <a:p>
            <a:r>
              <a:rPr lang="en-US" baseline="0" dirty="0" smtClean="0"/>
              <a:t>Align the families with </a:t>
            </a:r>
            <a:r>
              <a:rPr lang="en-US" baseline="0" dirty="0" err="1" smtClean="0"/>
              <a:t>mafft</a:t>
            </a:r>
            <a:endParaRPr lang="en-US" baseline="0" dirty="0" smtClean="0"/>
          </a:p>
          <a:p>
            <a:r>
              <a:rPr lang="en-US" baseline="0" dirty="0" smtClean="0"/>
              <a:t>Annotate the families with a consensus description from it members description </a:t>
            </a:r>
          </a:p>
          <a:p>
            <a:endParaRPr lang="en-US" baseline="0" dirty="0" smtClean="0"/>
          </a:p>
          <a:p>
            <a:r>
              <a:rPr lang="en-US" dirty="0" smtClean="0"/>
              <a:t>The other type of</a:t>
            </a:r>
            <a:r>
              <a:rPr lang="en-US" baseline="0" dirty="0" smtClean="0"/>
              <a:t> analysis that we run on peptide </a:t>
            </a:r>
            <a:r>
              <a:rPr lang="en-US" baseline="0" dirty="0" err="1" smtClean="0"/>
              <a:t>seqs</a:t>
            </a:r>
            <a:r>
              <a:rPr lang="en-US" baseline="0" dirty="0" smtClean="0"/>
              <a:t> is the gene tree pipeline/ we also provide phylogenetic tree data across the whole set of protein coding gene and non-coding genes using two different pipelines. We then use this trees to extract </a:t>
            </a:r>
            <a:r>
              <a:rPr lang="en-US" baseline="0" dirty="0" err="1" smtClean="0"/>
              <a:t>homologoues</a:t>
            </a:r>
            <a:r>
              <a:rPr lang="en-US" baseline="0" dirty="0" smtClean="0"/>
              <a:t> data. We also </a:t>
            </a:r>
            <a:r>
              <a:rPr lang="en-US" baseline="0" dirty="0" err="1" smtClean="0"/>
              <a:t>analyse</a:t>
            </a:r>
            <a:r>
              <a:rPr lang="en-US" baseline="0" dirty="0" smtClean="0"/>
              <a:t> gene gain and loss using the café software.</a:t>
            </a:r>
          </a:p>
          <a:p>
            <a:r>
              <a:rPr lang="en-US" baseline="0" dirty="0" smtClean="0"/>
              <a:t>The protein coding trees are reconstructed using a representative protein (currently the longest translation that is annotated by CCDS project) for every gene in </a:t>
            </a:r>
            <a:r>
              <a:rPr lang="en-US" baseline="0" dirty="0" err="1" smtClean="0"/>
              <a:t>Ensembl</a:t>
            </a:r>
            <a:r>
              <a:rPr lang="en-US" baseline="0" dirty="0" smtClean="0"/>
              <a:t>. </a:t>
            </a:r>
          </a:p>
          <a:p>
            <a:pPr marL="171450" indent="-171450">
              <a:buFontTx/>
              <a:buChar char="-"/>
            </a:pPr>
            <a:r>
              <a:rPr lang="en-US" baseline="0" dirty="0" smtClean="0"/>
              <a:t>The proteins are clustered using </a:t>
            </a:r>
            <a:r>
              <a:rPr lang="en-US" baseline="0" dirty="0" err="1" smtClean="0"/>
              <a:t>hcluster</a:t>
            </a:r>
            <a:r>
              <a:rPr lang="en-US" baseline="0" dirty="0" smtClean="0"/>
              <a:t> based on blast e-values (all </a:t>
            </a:r>
            <a:r>
              <a:rPr lang="en-US" baseline="0" dirty="0" err="1" smtClean="0"/>
              <a:t>vs</a:t>
            </a:r>
            <a:r>
              <a:rPr lang="en-US" baseline="0" dirty="0" smtClean="0"/>
              <a:t> all)</a:t>
            </a:r>
          </a:p>
          <a:p>
            <a:pPr marL="171450" indent="-171450">
              <a:buFontTx/>
              <a:buChar char="-"/>
            </a:pPr>
            <a:r>
              <a:rPr lang="en-US" baseline="0" dirty="0" smtClean="0"/>
              <a:t>The clusters are aligned using </a:t>
            </a:r>
            <a:r>
              <a:rPr lang="en-US" baseline="0" dirty="0" err="1" smtClean="0"/>
              <a:t>mafft</a:t>
            </a:r>
            <a:r>
              <a:rPr lang="en-US" baseline="0" dirty="0" smtClean="0"/>
              <a:t>/m-coffee. </a:t>
            </a:r>
            <a:r>
              <a:rPr lang="en-US" baseline="0" dirty="0" err="1" smtClean="0"/>
              <a:t>Mafft</a:t>
            </a:r>
            <a:r>
              <a:rPr lang="en-US" baseline="0" dirty="0" smtClean="0"/>
              <a:t> when the cluster is too large. </a:t>
            </a:r>
            <a:r>
              <a:rPr lang="en-US" baseline="0" dirty="0" err="1" smtClean="0"/>
              <a:t>Mcoffee</a:t>
            </a:r>
            <a:r>
              <a:rPr lang="en-US" baseline="0" dirty="0" smtClean="0"/>
              <a:t> – uses multiple aligners and builds a consensus alignment from all the results.</a:t>
            </a:r>
          </a:p>
          <a:p>
            <a:pPr marL="171450" indent="-171450">
              <a:buFontTx/>
              <a:buChar char="-"/>
            </a:pPr>
            <a:r>
              <a:rPr lang="en-US" baseline="0" dirty="0" smtClean="0"/>
              <a:t>Then we use </a:t>
            </a:r>
            <a:r>
              <a:rPr lang="en-US" baseline="0" dirty="0" err="1" smtClean="0"/>
              <a:t>Treebest</a:t>
            </a:r>
            <a:r>
              <a:rPr lang="en-US" baseline="0" dirty="0" smtClean="0"/>
              <a:t> to reconstruct the ML gene tree from each MSA while also reconciling it with the species tree to call duplication and speciation events. Able to call complex 1-many and many to many relationships which significantly increases the number of </a:t>
            </a:r>
            <a:r>
              <a:rPr lang="en-US" baseline="0" dirty="0" err="1" smtClean="0"/>
              <a:t>orthologues</a:t>
            </a:r>
            <a:r>
              <a:rPr lang="en-US" baseline="0" dirty="0" smtClean="0"/>
              <a:t> between distant organisms.</a:t>
            </a:r>
          </a:p>
          <a:p>
            <a:pPr marL="171450" indent="-171450">
              <a:buFontTx/>
              <a:buChar char="-"/>
            </a:pPr>
            <a:r>
              <a:rPr lang="en-US" baseline="0" dirty="0" smtClean="0"/>
              <a:t>We use </a:t>
            </a:r>
            <a:r>
              <a:rPr lang="en-US" baseline="0" dirty="0" err="1" smtClean="0"/>
              <a:t>codeml</a:t>
            </a:r>
            <a:r>
              <a:rPr lang="en-US" baseline="0" dirty="0" smtClean="0"/>
              <a:t> </a:t>
            </a:r>
            <a:r>
              <a:rPr lang="en-US" baseline="0" dirty="0" err="1" smtClean="0"/>
              <a:t>programme</a:t>
            </a:r>
            <a:r>
              <a:rPr lang="en-US" baseline="0" dirty="0" smtClean="0"/>
              <a:t> from PAML  to calculate </a:t>
            </a:r>
            <a:r>
              <a:rPr lang="en-US" baseline="0" dirty="0" err="1" smtClean="0"/>
              <a:t>dn</a:t>
            </a:r>
            <a:r>
              <a:rPr lang="en-US" baseline="0" dirty="0" smtClean="0"/>
              <a:t>/ds values for high coverage closely related pairs of species</a:t>
            </a:r>
          </a:p>
          <a:p>
            <a:pPr marL="0" indent="0">
              <a:buFontTx/>
              <a:buNone/>
            </a:pPr>
            <a:endParaRPr lang="en-US" baseline="0" dirty="0" smtClean="0"/>
          </a:p>
          <a:p>
            <a:pPr marL="0" indent="0">
              <a:buFontTx/>
              <a:buNone/>
            </a:pPr>
            <a:r>
              <a:rPr lang="en-US" baseline="0" dirty="0" smtClean="0"/>
              <a:t>The NCRNA tree pipeline is similar to the gene tree pipeline but has been modified to takes advantage of the knowledge that </a:t>
            </a:r>
            <a:r>
              <a:rPr lang="en-US" baseline="0" dirty="0" err="1" smtClean="0"/>
              <a:t>NcRNA</a:t>
            </a:r>
            <a:r>
              <a:rPr lang="en-US" baseline="0" dirty="0" smtClean="0"/>
              <a:t> genes are well known to form secondary structures where pairs of residues are matched to form loops and other structures. </a:t>
            </a:r>
          </a:p>
          <a:p>
            <a:pPr marL="171450" indent="-171450">
              <a:buFontTx/>
              <a:buChar char="-"/>
            </a:pPr>
            <a:r>
              <a:rPr lang="en-US" baseline="0" dirty="0" smtClean="0"/>
              <a:t>For the pipeline we get and store families represented in RFAM. </a:t>
            </a:r>
          </a:p>
          <a:p>
            <a:pPr marL="171450" indent="-171450">
              <a:buFontTx/>
              <a:buChar char="-"/>
            </a:pPr>
            <a:r>
              <a:rPr lang="en-US" baseline="0" dirty="0" smtClean="0"/>
              <a:t>For each family we build several tree using the secondary structure alignment with infernal and genomic alignment with PRANK Using </a:t>
            </a:r>
            <a:r>
              <a:rPr lang="en-US" baseline="0" dirty="0" err="1" smtClean="0"/>
              <a:t>RAxML</a:t>
            </a:r>
            <a:r>
              <a:rPr lang="en-US" baseline="0" dirty="0" smtClean="0"/>
              <a:t>, </a:t>
            </a:r>
            <a:r>
              <a:rPr lang="en-US" baseline="0" dirty="0" err="1" smtClean="0"/>
              <a:t>Treebest</a:t>
            </a:r>
            <a:r>
              <a:rPr lang="en-US" baseline="0" dirty="0" smtClean="0"/>
              <a:t> or </a:t>
            </a:r>
            <a:r>
              <a:rPr lang="en-US" baseline="0" dirty="0" err="1" smtClean="0"/>
              <a:t>Fastree</a:t>
            </a:r>
            <a:r>
              <a:rPr lang="en-US" baseline="0" dirty="0" smtClean="0"/>
              <a:t>/</a:t>
            </a:r>
            <a:r>
              <a:rPr lang="en-US" baseline="0" dirty="0" err="1" smtClean="0"/>
              <a:t>examl</a:t>
            </a:r>
            <a:r>
              <a:rPr lang="en-US" baseline="0" dirty="0" smtClean="0"/>
              <a:t> for very big family</a:t>
            </a:r>
          </a:p>
          <a:p>
            <a:pPr marL="171450" indent="-171450">
              <a:buFontTx/>
              <a:buChar char="-"/>
            </a:pPr>
            <a:r>
              <a:rPr lang="en-US" baseline="0" dirty="0" smtClean="0"/>
              <a:t>All the trees and the species tree for each family are then merged into a final tree with </a:t>
            </a:r>
            <a:r>
              <a:rPr lang="en-US" baseline="0" dirty="0" err="1" smtClean="0"/>
              <a:t>Treebest</a:t>
            </a:r>
            <a:r>
              <a:rPr lang="en-US" baseline="0" dirty="0" smtClean="0"/>
              <a:t>, </a:t>
            </a:r>
          </a:p>
          <a:p>
            <a:pPr marL="171450" indent="-171450">
              <a:buFontTx/>
              <a:buChar char="-"/>
            </a:pPr>
            <a:r>
              <a:rPr lang="en-US" baseline="0" dirty="0" smtClean="0"/>
              <a:t>Infer </a:t>
            </a:r>
            <a:r>
              <a:rPr lang="en-US" baseline="0" dirty="0" err="1" smtClean="0"/>
              <a:t>orthology</a:t>
            </a:r>
            <a:r>
              <a:rPr lang="en-US" baseline="0" dirty="0" smtClean="0"/>
              <a:t> and </a:t>
            </a:r>
            <a:r>
              <a:rPr lang="en-US" baseline="0" dirty="0" err="1" smtClean="0"/>
              <a:t>paralogy</a:t>
            </a:r>
            <a:r>
              <a:rPr lang="en-US" baseline="0" dirty="0" smtClean="0"/>
              <a:t> relationships</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7DE94FC-57D6-3E43-835A-420CEAD8E278}" type="slidenum">
              <a:rPr lang="en-US" smtClean="0"/>
              <a:t>10</a:t>
            </a:fld>
            <a:endParaRPr lang="en-US"/>
          </a:p>
        </p:txBody>
      </p:sp>
    </p:spTree>
    <p:extLst>
      <p:ext uri="{BB962C8B-B14F-4D97-AF65-F5344CB8AC3E}">
        <p14:creationId xmlns:p14="http://schemas.microsoft.com/office/powerpoint/2010/main" val="58341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33"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4"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3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7"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8"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9"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41"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42"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43" name="Picture 42"/>
          <p:cNvPicPr/>
          <p:nvPr/>
        </p:nvPicPr>
        <p:blipFill>
          <a:blip r:embed="rId2"/>
          <a:stretch/>
        </p:blipFill>
        <p:spPr>
          <a:xfrm>
            <a:off x="2288520" y="1692000"/>
            <a:ext cx="883800" cy="704880"/>
          </a:xfrm>
          <a:prstGeom prst="rect">
            <a:avLst/>
          </a:prstGeom>
          <a:ln>
            <a:noFill/>
          </a:ln>
        </p:spPr>
      </p:pic>
      <p:pic>
        <p:nvPicPr>
          <p:cNvPr id="44" name="Picture 43"/>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57"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59"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61"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2"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6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7"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68"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0"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1"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2"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4"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5"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6"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78"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79"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8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2"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3"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4"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86"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87"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88" name="Picture 87"/>
          <p:cNvPicPr/>
          <p:nvPr/>
        </p:nvPicPr>
        <p:blipFill>
          <a:blip r:embed="rId2"/>
          <a:stretch/>
        </p:blipFill>
        <p:spPr>
          <a:xfrm>
            <a:off x="2288520" y="1692000"/>
            <a:ext cx="883800" cy="704880"/>
          </a:xfrm>
          <a:prstGeom prst="rect">
            <a:avLst/>
          </a:prstGeom>
          <a:ln>
            <a:noFill/>
          </a:ln>
        </p:spPr>
      </p:pic>
      <p:pic>
        <p:nvPicPr>
          <p:cNvPr id="89" name="Picture 88"/>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2" name="PlaceHolder 2"/>
          <p:cNvSpPr>
            <a:spLocks noGrp="1"/>
          </p:cNvSpPr>
          <p:nvPr>
            <p:ph type="subTitle"/>
          </p:nvPr>
        </p:nvSpPr>
        <p:spPr>
          <a:xfrm>
            <a:off x="504000" y="1692000"/>
            <a:ext cx="4453560" cy="704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4"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06"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07"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4"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2"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3"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5"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6"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17"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19"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0"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1"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3" name="PlaceHolder 2"/>
          <p:cNvSpPr>
            <a:spLocks noGrp="1"/>
          </p:cNvSpPr>
          <p:nvPr>
            <p:ph type="body"/>
          </p:nvPr>
        </p:nvSpPr>
        <p:spPr>
          <a:xfrm>
            <a:off x="504000" y="169200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4" name="PlaceHolder 3"/>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26"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7"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8"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29" name="PlaceHolder 5"/>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31" name="PlaceHolder 2"/>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32" name="PlaceHolder 3"/>
          <p:cNvSpPr>
            <a:spLocks noGrp="1"/>
          </p:cNvSpPr>
          <p:nvPr>
            <p:ph type="body"/>
          </p:nvPr>
        </p:nvSpPr>
        <p:spPr>
          <a:xfrm>
            <a:off x="504000" y="1692000"/>
            <a:ext cx="445356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pic>
        <p:nvPicPr>
          <p:cNvPr id="133" name="Picture 132"/>
          <p:cNvPicPr/>
          <p:nvPr/>
        </p:nvPicPr>
        <p:blipFill>
          <a:blip r:embed="rId2"/>
          <a:stretch/>
        </p:blipFill>
        <p:spPr>
          <a:xfrm>
            <a:off x="2288520" y="1692000"/>
            <a:ext cx="883800" cy="704880"/>
          </a:xfrm>
          <a:prstGeom prst="rect">
            <a:avLst/>
          </a:prstGeom>
          <a:ln>
            <a:noFill/>
          </a:ln>
        </p:spPr>
      </p:pic>
      <p:pic>
        <p:nvPicPr>
          <p:cNvPr id="134" name="Picture 133"/>
          <p:cNvPicPr/>
          <p:nvPr/>
        </p:nvPicPr>
        <p:blipFill>
          <a:blip r:embed="rId2"/>
          <a:stretch/>
        </p:blipFill>
        <p:spPr>
          <a:xfrm>
            <a:off x="2288520" y="1692000"/>
            <a:ext cx="883800" cy="7048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16"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17" name="PlaceHolder 3"/>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302760"/>
            <a:ext cx="9071640" cy="58402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1"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2" name="PlaceHolder 3"/>
          <p:cNvSpPr>
            <a:spLocks noGrp="1"/>
          </p:cNvSpPr>
          <p:nvPr>
            <p:ph type="body"/>
          </p:nvPr>
        </p:nvSpPr>
        <p:spPr>
          <a:xfrm>
            <a:off x="5040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3" name="PlaceHolder 4"/>
          <p:cNvSpPr>
            <a:spLocks noGrp="1"/>
          </p:cNvSpPr>
          <p:nvPr>
            <p:ph type="body"/>
          </p:nvPr>
        </p:nvSpPr>
        <p:spPr>
          <a:xfrm>
            <a:off x="27864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5" name="PlaceHolder 2"/>
          <p:cNvSpPr>
            <a:spLocks noGrp="1"/>
          </p:cNvSpPr>
          <p:nvPr>
            <p:ph type="body"/>
          </p:nvPr>
        </p:nvSpPr>
        <p:spPr>
          <a:xfrm>
            <a:off x="504000" y="1692000"/>
            <a:ext cx="2173320" cy="704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6"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27" name="PlaceHolder 4"/>
          <p:cNvSpPr>
            <a:spLocks noGrp="1"/>
          </p:cNvSpPr>
          <p:nvPr>
            <p:ph type="body"/>
          </p:nvPr>
        </p:nvSpPr>
        <p:spPr>
          <a:xfrm>
            <a:off x="2786400" y="206028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2760"/>
            <a:ext cx="9071640" cy="1259640"/>
          </a:xfrm>
          <a:prstGeom prst="rect">
            <a:avLst/>
          </a:prstGeom>
        </p:spPr>
        <p:txBody>
          <a:bodyPr lIns="0" tIns="0" rIns="0" bIns="0"/>
          <a:lstStyle/>
          <a:p>
            <a:endParaRPr lang="en-US" sz="3970" b="0" strike="noStrike" spc="-1">
              <a:solidFill>
                <a:srgbClr val="800000"/>
              </a:solidFill>
              <a:uFill>
                <a:solidFill>
                  <a:srgbClr val="FFFFFF"/>
                </a:solidFill>
              </a:uFill>
              <a:latin typeface="Arial"/>
            </a:endParaRPr>
          </a:p>
        </p:txBody>
      </p:sp>
      <p:sp>
        <p:nvSpPr>
          <p:cNvPr id="29" name="PlaceHolder 2"/>
          <p:cNvSpPr>
            <a:spLocks noGrp="1"/>
          </p:cNvSpPr>
          <p:nvPr>
            <p:ph type="body"/>
          </p:nvPr>
        </p:nvSpPr>
        <p:spPr>
          <a:xfrm>
            <a:off x="5040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0" name="PlaceHolder 3"/>
          <p:cNvSpPr>
            <a:spLocks noGrp="1"/>
          </p:cNvSpPr>
          <p:nvPr>
            <p:ph type="body"/>
          </p:nvPr>
        </p:nvSpPr>
        <p:spPr>
          <a:xfrm>
            <a:off x="2786400" y="1692000"/>
            <a:ext cx="217332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
        <p:nvSpPr>
          <p:cNvPr id="31" name="PlaceHolder 4"/>
          <p:cNvSpPr>
            <a:spLocks noGrp="1"/>
          </p:cNvSpPr>
          <p:nvPr>
            <p:ph type="body"/>
          </p:nvPr>
        </p:nvSpPr>
        <p:spPr>
          <a:xfrm>
            <a:off x="504000" y="2060280"/>
            <a:ext cx="4453560" cy="335880"/>
          </a:xfrm>
          <a:prstGeom prst="rect">
            <a:avLst/>
          </a:prstGeom>
        </p:spPr>
        <p:txBody>
          <a:bodyPr lIns="0" tIns="0" rIns="0" bIns="0"/>
          <a:lstStyle/>
          <a:p>
            <a:endParaRPr lang="en-US" sz="2600" b="0" strike="noStrike" spc="-1">
              <a:solidFill>
                <a:srgbClr val="00008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4.png"/><Relationship Id="rId16" Type="http://schemas.openxmlformats.org/officeDocument/2006/relationships/image" Target="../media/image3.png"/><Relationship Id="rId17" Type="http://schemas.openxmlformats.org/officeDocument/2006/relationships/image" Target="../media/image6.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2"/>
          <p:cNvPicPr/>
          <p:nvPr/>
        </p:nvPicPr>
        <p:blipFill>
          <a:blip r:embed="rId14"/>
          <a:stretch/>
        </p:blipFill>
        <p:spPr>
          <a:xfrm>
            <a:off x="0" y="6971760"/>
            <a:ext cx="10081080" cy="587880"/>
          </a:xfrm>
          <a:prstGeom prst="rect">
            <a:avLst/>
          </a:prstGeom>
          <a:ln>
            <a:noFill/>
          </a:ln>
        </p:spPr>
      </p:pic>
      <p:pic>
        <p:nvPicPr>
          <p:cNvPr id="12" name="Picture 7"/>
          <p:cNvPicPr/>
          <p:nvPr/>
        </p:nvPicPr>
        <p:blipFill>
          <a:blip r:embed="rId15"/>
          <a:stretch/>
        </p:blipFill>
        <p:spPr>
          <a:xfrm>
            <a:off x="167760" y="7027560"/>
            <a:ext cx="1511640" cy="438840"/>
          </a:xfrm>
          <a:prstGeom prst="rect">
            <a:avLst/>
          </a:prstGeom>
          <a:ln>
            <a:noFill/>
          </a:ln>
        </p:spPr>
      </p:pic>
      <p:pic>
        <p:nvPicPr>
          <p:cNvPr id="2" name="Picture 8"/>
          <p:cNvPicPr/>
          <p:nvPr/>
        </p:nvPicPr>
        <p:blipFill>
          <a:blip r:embed="rId16"/>
          <a:stretch/>
        </p:blipFill>
        <p:spPr>
          <a:xfrm>
            <a:off x="4788000" y="7003440"/>
            <a:ext cx="587880" cy="555840"/>
          </a:xfrm>
          <a:prstGeom prst="rect">
            <a:avLst/>
          </a:prstGeom>
          <a:ln>
            <a:noFill/>
          </a:ln>
        </p:spPr>
      </p:pic>
      <p:pic>
        <p:nvPicPr>
          <p:cNvPr id="3" name="Picture 2"/>
          <p:cNvPicPr/>
          <p:nvPr/>
        </p:nvPicPr>
        <p:blipFill>
          <a:blip r:embed="rId17"/>
          <a:stretch/>
        </p:blipFill>
        <p:spPr>
          <a:xfrm>
            <a:off x="8357400" y="7026840"/>
            <a:ext cx="1542240" cy="475920"/>
          </a:xfrm>
          <a:prstGeom prst="rect">
            <a:avLst/>
          </a:prstGeom>
          <a:ln>
            <a:noFill/>
          </a:ln>
        </p:spPr>
      </p:pic>
      <p:sp>
        <p:nvSpPr>
          <p:cNvPr id="4" name="PlaceHolder 1"/>
          <p:cNvSpPr>
            <a:spLocks noGrp="1"/>
          </p:cNvSpPr>
          <p:nvPr>
            <p:ph type="title"/>
          </p:nvPr>
        </p:nvSpPr>
        <p:spPr>
          <a:xfrm>
            <a:off x="504000" y="302760"/>
            <a:ext cx="9071640" cy="125964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970" b="0" strike="noStrike" spc="-1">
              <a:solidFill>
                <a:srgbClr val="800000"/>
              </a:solidFill>
              <a:uFill>
                <a:solidFill>
                  <a:srgbClr val="FFFFFF"/>
                </a:solidFill>
              </a:uFill>
              <a:latin typeface="Arial"/>
            </a:endParaRPr>
          </a:p>
        </p:txBody>
      </p:sp>
      <p:sp>
        <p:nvSpPr>
          <p:cNvPr id="5" name="PlaceHolder 2"/>
          <p:cNvSpPr>
            <a:spLocks noGrp="1"/>
          </p:cNvSpPr>
          <p:nvPr>
            <p:ph type="body"/>
          </p:nvPr>
        </p:nvSpPr>
        <p:spPr>
          <a:xfrm>
            <a:off x="504000" y="1692000"/>
            <a:ext cx="445356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r>
              <a:rPr lang="en-US" sz="2400" b="1"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024000" lvl="6"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Seventh Outline LevelClick to edit Master text styles</a:t>
            </a:r>
            <a:endParaRPr lang="en-US" sz="2210" b="0" strike="noStrike" spc="-1">
              <a:solidFill>
                <a:srgbClr val="000000"/>
              </a:solidFill>
              <a:uFill>
                <a:solidFill>
                  <a:srgbClr val="FFFFFF"/>
                </a:solidFill>
              </a:uFill>
              <a:latin typeface="Arial"/>
            </a:endParaRPr>
          </a:p>
        </p:txBody>
      </p:sp>
      <p:sp>
        <p:nvSpPr>
          <p:cNvPr id="6" name="PlaceHolder 3"/>
          <p:cNvSpPr>
            <a:spLocks noGrp="1"/>
          </p:cNvSpPr>
          <p:nvPr>
            <p:ph type="body"/>
          </p:nvPr>
        </p:nvSpPr>
        <p:spPr>
          <a:xfrm>
            <a:off x="504000" y="2397240"/>
            <a:ext cx="4453560" cy="4355280"/>
          </a:xfrm>
          <a:prstGeom prst="rect">
            <a:avLst/>
          </a:prstGeom>
        </p:spPr>
        <p:txBody>
          <a:bodyPr anchor="ct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7" name="PlaceHolder 4"/>
          <p:cNvSpPr>
            <a:spLocks noGrp="1"/>
          </p:cNvSpPr>
          <p:nvPr>
            <p:ph type="body"/>
          </p:nvPr>
        </p:nvSpPr>
        <p:spPr>
          <a:xfrm>
            <a:off x="5120280" y="1692000"/>
            <a:ext cx="445500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a:lnSpc>
                <a:spcPct val="100000"/>
              </a:lnSpc>
            </a:pPr>
            <a:r>
              <a:rPr lang="en-US" sz="2400" b="1"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p:txBody>
      </p:sp>
      <p:sp>
        <p:nvSpPr>
          <p:cNvPr id="8" name="PlaceHolder 5"/>
          <p:cNvSpPr>
            <a:spLocks noGrp="1"/>
          </p:cNvSpPr>
          <p:nvPr>
            <p:ph type="body"/>
          </p:nvPr>
        </p:nvSpPr>
        <p:spPr>
          <a:xfrm>
            <a:off x="5120280" y="2397240"/>
            <a:ext cx="4455000" cy="4355280"/>
          </a:xfrm>
          <a:prstGeom prst="rect">
            <a:avLst/>
          </a:prstGeom>
        </p:spPr>
        <p:txBody>
          <a:bodyPr lIns="90000" tIns="45000" rIns="90000" bIns="4500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000000"/>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 name="PlaceHolder 6"/>
          <p:cNvSpPr>
            <a:spLocks noGrp="1"/>
          </p:cNvSpPr>
          <p:nvPr>
            <p:ph type="dt"/>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
        <p:nvSpPr>
          <p:cNvPr id="10" name="PlaceHolder 7"/>
          <p:cNvSpPr>
            <a:spLocks noGrp="1"/>
          </p:cNvSpPr>
          <p:nvPr>
            <p:ph type="ftr"/>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5" name="Picture 2"/>
          <p:cNvPicPr/>
          <p:nvPr/>
        </p:nvPicPr>
        <p:blipFill>
          <a:blip r:embed="rId14"/>
          <a:stretch/>
        </p:blipFill>
        <p:spPr>
          <a:xfrm>
            <a:off x="0" y="6971760"/>
            <a:ext cx="10081080" cy="587880"/>
          </a:xfrm>
          <a:prstGeom prst="rect">
            <a:avLst/>
          </a:prstGeom>
          <a:ln>
            <a:noFill/>
          </a:ln>
        </p:spPr>
      </p:pic>
      <p:pic>
        <p:nvPicPr>
          <p:cNvPr id="46" name="Picture 7"/>
          <p:cNvPicPr/>
          <p:nvPr/>
        </p:nvPicPr>
        <p:blipFill>
          <a:blip/>
          <a:stretch/>
        </p:blipFill>
        <p:spPr>
          <a:xfrm>
            <a:off x="167760" y="7027560"/>
            <a:ext cx="1511640" cy="438840"/>
          </a:xfrm>
          <a:prstGeom prst="rect">
            <a:avLst/>
          </a:prstGeom>
          <a:ln>
            <a:noFill/>
          </a:ln>
        </p:spPr>
      </p:pic>
      <p:pic>
        <p:nvPicPr>
          <p:cNvPr id="47" name="Picture 8"/>
          <p:cNvPicPr/>
          <p:nvPr/>
        </p:nvPicPr>
        <p:blipFill>
          <a:blip/>
          <a:stretch/>
        </p:blipFill>
        <p:spPr>
          <a:xfrm>
            <a:off x="4787640" y="7003440"/>
            <a:ext cx="587880" cy="556200"/>
          </a:xfrm>
          <a:prstGeom prst="rect">
            <a:avLst/>
          </a:prstGeom>
          <a:ln>
            <a:noFill/>
          </a:ln>
        </p:spPr>
      </p:pic>
      <p:pic>
        <p:nvPicPr>
          <p:cNvPr id="48" name="Picture 2"/>
          <p:cNvPicPr/>
          <p:nvPr/>
        </p:nvPicPr>
        <p:blipFill>
          <a:blip r:embed="rId15"/>
          <a:stretch/>
        </p:blipFill>
        <p:spPr>
          <a:xfrm>
            <a:off x="8357400" y="7026840"/>
            <a:ext cx="1542240" cy="475920"/>
          </a:xfrm>
          <a:prstGeom prst="rect">
            <a:avLst/>
          </a:prstGeom>
          <a:ln>
            <a:noFill/>
          </a:ln>
        </p:spPr>
      </p:pic>
      <p:sp>
        <p:nvSpPr>
          <p:cNvPr id="49" name="CustomShape 1"/>
          <p:cNvSpPr/>
          <p:nvPr/>
        </p:nvSpPr>
        <p:spPr>
          <a:xfrm>
            <a:off x="0" y="7090920"/>
            <a:ext cx="4128120" cy="227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900" b="0" strike="noStrike" spc="-1">
                <a:solidFill>
                  <a:srgbClr val="FFFFFF"/>
                </a:solidFill>
                <a:uFill>
                  <a:solidFill>
                    <a:srgbClr val="FFFFFF"/>
                  </a:solidFill>
                </a:uFill>
                <a:latin typeface="Arial"/>
                <a:ea typeface="ＭＳ Ｐゴシック"/>
              </a:rPr>
              <a:t>EBI is an Outstation of the European Molecular Biology Laboratory. </a:t>
            </a:r>
            <a:endParaRPr lang="en-GB" sz="1800" b="0" strike="noStrike" spc="-1">
              <a:solidFill>
                <a:srgbClr val="000000"/>
              </a:solidFill>
              <a:uFill>
                <a:solidFill>
                  <a:srgbClr val="FFFFFF"/>
                </a:solidFill>
              </a:uFill>
              <a:latin typeface="Arial"/>
            </a:endParaRPr>
          </a:p>
        </p:txBody>
      </p:sp>
      <p:pic>
        <p:nvPicPr>
          <p:cNvPr id="50" name="Picture 6"/>
          <p:cNvPicPr/>
          <p:nvPr/>
        </p:nvPicPr>
        <p:blipFill>
          <a:blip r:embed="rId16"/>
          <a:stretch/>
        </p:blipFill>
        <p:spPr>
          <a:xfrm>
            <a:off x="7643880" y="5085360"/>
            <a:ext cx="2435400" cy="2306160"/>
          </a:xfrm>
          <a:prstGeom prst="rect">
            <a:avLst/>
          </a:prstGeom>
          <a:ln>
            <a:noFill/>
          </a:ln>
        </p:spPr>
      </p:pic>
      <p:pic>
        <p:nvPicPr>
          <p:cNvPr id="51" name="Picture 7"/>
          <p:cNvPicPr/>
          <p:nvPr/>
        </p:nvPicPr>
        <p:blipFill>
          <a:blip r:embed="rId17"/>
          <a:stretch/>
        </p:blipFill>
        <p:spPr>
          <a:xfrm>
            <a:off x="397440" y="6383880"/>
            <a:ext cx="2855880" cy="830880"/>
          </a:xfrm>
          <a:prstGeom prst="rect">
            <a:avLst/>
          </a:prstGeom>
          <a:ln>
            <a:noFill/>
          </a:ln>
        </p:spPr>
      </p:pic>
      <p:pic>
        <p:nvPicPr>
          <p:cNvPr id="52" name="Picture 8"/>
          <p:cNvPicPr/>
          <p:nvPr/>
        </p:nvPicPr>
        <p:blipFill>
          <a:blip r:embed="rId18"/>
          <a:stretch/>
        </p:blipFill>
        <p:spPr>
          <a:xfrm>
            <a:off x="0" y="0"/>
            <a:ext cx="3748320" cy="5552280"/>
          </a:xfrm>
          <a:prstGeom prst="rect">
            <a:avLst/>
          </a:prstGeom>
          <a:ln>
            <a:noFill/>
          </a:ln>
        </p:spPr>
      </p:pic>
      <p:sp>
        <p:nvSpPr>
          <p:cNvPr id="53" name="PlaceHolder 2"/>
          <p:cNvSpPr>
            <a:spLocks noGrp="1"/>
          </p:cNvSpPr>
          <p:nvPr>
            <p:ph type="title"/>
          </p:nvPr>
        </p:nvSpPr>
        <p:spPr>
          <a:xfrm>
            <a:off x="3863880" y="556200"/>
            <a:ext cx="5795640" cy="209988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600" b="0" strike="noStrike" spc="-1">
              <a:solidFill>
                <a:srgbClr val="800000"/>
              </a:solidFill>
              <a:uFill>
                <a:solidFill>
                  <a:srgbClr val="FFFFFF"/>
                </a:solidFill>
              </a:uFill>
              <a:latin typeface="Arial"/>
            </a:endParaRPr>
          </a:p>
        </p:txBody>
      </p:sp>
      <p:pic>
        <p:nvPicPr>
          <p:cNvPr id="54" name="Picture 2"/>
          <p:cNvPicPr/>
          <p:nvPr/>
        </p:nvPicPr>
        <p:blipFill>
          <a:blip r:embed="rId19"/>
          <a:stretch/>
        </p:blipFill>
        <p:spPr>
          <a:xfrm>
            <a:off x="442080" y="5552640"/>
            <a:ext cx="2823120" cy="872640"/>
          </a:xfrm>
          <a:prstGeom prst="rect">
            <a:avLst/>
          </a:prstGeom>
          <a:ln>
            <a:noFill/>
          </a:ln>
        </p:spPr>
      </p:pic>
      <p:sp>
        <p:nvSpPr>
          <p:cNvPr id="55" name="PlaceHolder 3"/>
          <p:cNvSpPr>
            <a:spLocks noGrp="1"/>
          </p:cNvSpPr>
          <p:nvPr>
            <p:ph type="body"/>
          </p:nvPr>
        </p:nvSpPr>
        <p:spPr>
          <a:xfrm>
            <a:off x="504000" y="1768680"/>
            <a:ext cx="8870040" cy="4384800"/>
          </a:xfrm>
          <a:prstGeom prst="rect">
            <a:avLst/>
          </a:prstGeom>
        </p:spPr>
        <p:txBody>
          <a:bodyPr lIns="0" tIns="0" rIns="0" bIns="0"/>
          <a:lstStyle/>
          <a:p>
            <a:pPr marL="432000" indent="-324000">
              <a:buClr>
                <a:srgbClr val="000000"/>
              </a:buClr>
              <a:buSzPct val="45000"/>
              <a:buFont typeface="Wingdings" charset="2"/>
              <a:buChar char=""/>
            </a:pPr>
            <a:r>
              <a:rPr lang="en-US" sz="2600" b="0" strike="noStrike" spc="-1">
                <a:solidFill>
                  <a:srgbClr val="00008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200" b="0" strike="noStrike" spc="-1">
                <a:solidFill>
                  <a:srgbClr val="0099FF"/>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76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54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21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 name="Picture 2"/>
          <p:cNvPicPr/>
          <p:nvPr/>
        </p:nvPicPr>
        <p:blipFill>
          <a:blip r:embed="rId14"/>
          <a:stretch/>
        </p:blipFill>
        <p:spPr>
          <a:xfrm>
            <a:off x="0" y="6971760"/>
            <a:ext cx="10081080" cy="587880"/>
          </a:xfrm>
          <a:prstGeom prst="rect">
            <a:avLst/>
          </a:prstGeom>
          <a:ln>
            <a:noFill/>
          </a:ln>
        </p:spPr>
      </p:pic>
      <p:pic>
        <p:nvPicPr>
          <p:cNvPr id="91" name="Picture 7"/>
          <p:cNvPicPr/>
          <p:nvPr/>
        </p:nvPicPr>
        <p:blipFill>
          <a:blip r:embed="rId15"/>
          <a:stretch/>
        </p:blipFill>
        <p:spPr>
          <a:xfrm>
            <a:off x="167760" y="7027560"/>
            <a:ext cx="1511640" cy="438840"/>
          </a:xfrm>
          <a:prstGeom prst="rect">
            <a:avLst/>
          </a:prstGeom>
          <a:ln>
            <a:noFill/>
          </a:ln>
        </p:spPr>
      </p:pic>
      <p:pic>
        <p:nvPicPr>
          <p:cNvPr id="92" name="Picture 8"/>
          <p:cNvPicPr/>
          <p:nvPr/>
        </p:nvPicPr>
        <p:blipFill>
          <a:blip r:embed="rId16"/>
          <a:stretch/>
        </p:blipFill>
        <p:spPr>
          <a:xfrm>
            <a:off x="4788000" y="7003440"/>
            <a:ext cx="587880" cy="555840"/>
          </a:xfrm>
          <a:prstGeom prst="rect">
            <a:avLst/>
          </a:prstGeom>
          <a:ln>
            <a:noFill/>
          </a:ln>
        </p:spPr>
      </p:pic>
      <p:pic>
        <p:nvPicPr>
          <p:cNvPr id="93" name="Picture 2"/>
          <p:cNvPicPr/>
          <p:nvPr/>
        </p:nvPicPr>
        <p:blipFill>
          <a:blip r:embed="rId17"/>
          <a:stretch/>
        </p:blipFill>
        <p:spPr>
          <a:xfrm>
            <a:off x="8357400" y="7026840"/>
            <a:ext cx="1542240" cy="475920"/>
          </a:xfrm>
          <a:prstGeom prst="rect">
            <a:avLst/>
          </a:prstGeom>
          <a:ln>
            <a:noFill/>
          </a:ln>
        </p:spPr>
      </p:pic>
      <p:sp>
        <p:nvSpPr>
          <p:cNvPr id="94" name="PlaceHolder 1"/>
          <p:cNvSpPr>
            <a:spLocks noGrp="1"/>
          </p:cNvSpPr>
          <p:nvPr>
            <p:ph type="title"/>
          </p:nvPr>
        </p:nvSpPr>
        <p:spPr>
          <a:xfrm>
            <a:off x="504000" y="302760"/>
            <a:ext cx="9071640" cy="1259640"/>
          </a:xfrm>
          <a:prstGeom prst="rect">
            <a:avLst/>
          </a:prstGeom>
        </p:spPr>
        <p:txBody>
          <a:bodyPr/>
          <a:lstStyle/>
          <a:p>
            <a:pPr>
              <a:lnSpc>
                <a:spcPct val="100000"/>
              </a:lnSpc>
            </a:pPr>
            <a:r>
              <a:rPr lang="en-US" sz="3600" b="0" strike="noStrike" spc="-1">
                <a:solidFill>
                  <a:srgbClr val="000000"/>
                </a:solidFill>
                <a:uFill>
                  <a:solidFill>
                    <a:srgbClr val="FFFFFF"/>
                  </a:solidFill>
                </a:uFill>
                <a:latin typeface="Arial"/>
                <a:ea typeface="ＭＳ Ｐゴシック"/>
              </a:rPr>
              <a:t>Click to edit the title text formatClick to edit Master title style</a:t>
            </a:r>
            <a:endParaRPr lang="en-US" sz="3970" b="0" strike="noStrike" spc="-1">
              <a:solidFill>
                <a:srgbClr val="800000"/>
              </a:solidFill>
              <a:uFill>
                <a:solidFill>
                  <a:srgbClr val="FFFFFF"/>
                </a:solidFill>
              </a:uFill>
              <a:latin typeface="Arial"/>
            </a:endParaRPr>
          </a:p>
        </p:txBody>
      </p:sp>
      <p:sp>
        <p:nvSpPr>
          <p:cNvPr id="95" name="PlaceHolder 2"/>
          <p:cNvSpPr>
            <a:spLocks noGrp="1"/>
          </p:cNvSpPr>
          <p:nvPr>
            <p:ph type="body"/>
          </p:nvPr>
        </p:nvSpPr>
        <p:spPr>
          <a:xfrm>
            <a:off x="504000" y="1692000"/>
            <a:ext cx="445356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r>
              <a:rPr lang="en-US" sz="2400" b="1"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024000" lvl="6" indent="-216000">
              <a:buClr>
                <a:srgbClr val="000000"/>
              </a:buClr>
              <a:buSzPct val="45000"/>
              <a:buFont typeface="Wingdings" charset="2"/>
              <a:buChar char=""/>
            </a:pPr>
            <a:r>
              <a:rPr lang="en-US" sz="2400" b="1" strike="noStrike" spc="-1">
                <a:solidFill>
                  <a:srgbClr val="000000"/>
                </a:solidFill>
                <a:uFill>
                  <a:solidFill>
                    <a:srgbClr val="FFFFFF"/>
                  </a:solidFill>
                </a:uFill>
                <a:latin typeface="Arial"/>
                <a:ea typeface="ＭＳ Ｐゴシック"/>
              </a:rPr>
              <a:t>Seventh Outline LevelClick to edit Master text styles</a:t>
            </a:r>
            <a:endParaRPr lang="en-US" sz="221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504000" y="2397240"/>
            <a:ext cx="4453560" cy="4355280"/>
          </a:xfrm>
          <a:prstGeom prst="rect">
            <a:avLst/>
          </a:prstGeom>
        </p:spPr>
        <p:txBody>
          <a:bodyPr anchor="ct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5120280" y="1692000"/>
            <a:ext cx="4455000" cy="704880"/>
          </a:xfrm>
          <a:prstGeom prst="rect">
            <a:avLst/>
          </a:prstGeom>
        </p:spPr>
        <p:txBody>
          <a:bodyPr anchor="b"/>
          <a:lstStyle/>
          <a:p>
            <a:pPr marL="432000" indent="-324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1" strike="noStrike" spc="-1">
                <a:solidFill>
                  <a:srgbClr val="FFFFFF"/>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1" strike="noStrike" spc="-1">
                <a:solidFill>
                  <a:srgbClr val="FFFFFF"/>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a:lnSpc>
                <a:spcPct val="100000"/>
              </a:lnSpc>
            </a:pPr>
            <a:r>
              <a:rPr lang="en-US" sz="2400" b="1" strike="noStrike" spc="-1">
                <a:solidFill>
                  <a:srgbClr val="FFFFFF"/>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p:txBody>
      </p:sp>
      <p:sp>
        <p:nvSpPr>
          <p:cNvPr id="98" name="PlaceHolder 5"/>
          <p:cNvSpPr>
            <a:spLocks noGrp="1"/>
          </p:cNvSpPr>
          <p:nvPr>
            <p:ph type="body"/>
          </p:nvPr>
        </p:nvSpPr>
        <p:spPr>
          <a:xfrm>
            <a:off x="5120280" y="2397240"/>
            <a:ext cx="4455000" cy="4355280"/>
          </a:xfrm>
          <a:prstGeom prst="rect">
            <a:avLst/>
          </a:prstGeom>
        </p:spPr>
        <p:txBody>
          <a:bodyPr lIns="90000" tIns="45000" rIns="90000" bIns="45000"/>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Click to edit the outline text format</a:t>
            </a:r>
            <a:endParaRPr lang="en-US" sz="2600" b="0" strike="noStrike" spc="-1">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Second Outline Level</a:t>
            </a:r>
            <a:endParaRPr lang="en-US" sz="2000" b="0" strike="noStrike" spc="-1">
              <a:solidFill>
                <a:srgbClr val="0099FF"/>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Third Outline Level</a:t>
            </a:r>
            <a:endParaRPr lang="en-US" sz="1760" b="0" strike="noStrike" spc="-1">
              <a:solidFill>
                <a:srgbClr val="0099FF"/>
              </a:solidFill>
              <a:uFill>
                <a:solidFill>
                  <a:srgbClr val="FFFFFF"/>
                </a:solidFill>
              </a:uFill>
              <a:latin typeface="Courier New"/>
            </a:endParaRP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ＭＳ Ｐゴシック"/>
              </a:rPr>
              <a:t>Fourth Outline Level</a:t>
            </a:r>
            <a:endParaRPr lang="en-US" sz="154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Fifth Outline Level</a:t>
            </a:r>
            <a:endParaRPr lang="en-US" sz="221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ＭＳ Ｐゴシック"/>
              </a:rPr>
              <a:t>Sixth Outline Level</a:t>
            </a:r>
            <a:endParaRPr lang="en-US" sz="2210" b="0" strike="noStrike" spc="-1">
              <a:solidFill>
                <a:srgbClr val="000000"/>
              </a:solidFill>
              <a:uFill>
                <a:solidFill>
                  <a:srgbClr val="FFFFFF"/>
                </a:solidFill>
              </a:uFill>
              <a:latin typeface="Arial"/>
            </a:endParaRPr>
          </a:p>
          <a:p>
            <a:pPr marL="343080" indent="-342720">
              <a:lnSpc>
                <a:spcPct val="100000"/>
              </a:lnSpc>
              <a:buClr>
                <a:srgbClr val="8D1C0B"/>
              </a:buClr>
              <a:buFont typeface="Times"/>
              <a:buChar char="•"/>
            </a:pPr>
            <a:r>
              <a:rPr lang="en-US" sz="2400" b="0" strike="noStrike" spc="-1">
                <a:solidFill>
                  <a:srgbClr val="000000"/>
                </a:solidFill>
                <a:uFill>
                  <a:solidFill>
                    <a:srgbClr val="FFFFFF"/>
                  </a:solidFill>
                </a:uFill>
                <a:latin typeface="Arial"/>
                <a:ea typeface="ＭＳ Ｐゴシック"/>
              </a:rPr>
              <a:t>Seventh Outline LevelClick to edit Master text styles</a:t>
            </a:r>
            <a:endParaRPr lang="en-US" sz="2600" b="0" strike="noStrike" spc="-1">
              <a:solidFill>
                <a:srgbClr val="000080"/>
              </a:solidFill>
              <a:uFill>
                <a:solidFill>
                  <a:srgbClr val="FFFFFF"/>
                </a:solidFill>
              </a:uFill>
              <a:latin typeface="Arial"/>
            </a:endParaRPr>
          </a:p>
          <a:p>
            <a:pPr marL="743040" lvl="1" indent="-285480">
              <a:lnSpc>
                <a:spcPct val="100000"/>
              </a:lnSpc>
              <a:buClr>
                <a:srgbClr val="8D1C0B"/>
              </a:buClr>
              <a:buFont typeface="Times"/>
              <a:buChar char="•"/>
            </a:pPr>
            <a:r>
              <a:rPr lang="en-US" sz="2000" b="0" strike="noStrike" spc="-1">
                <a:solidFill>
                  <a:srgbClr val="000000"/>
                </a:solidFill>
                <a:uFill>
                  <a:solidFill>
                    <a:srgbClr val="FFFFFF"/>
                  </a:solidFill>
                </a:uFill>
                <a:latin typeface="Arial"/>
                <a:ea typeface="ＭＳ Ｐゴシック"/>
              </a:rPr>
              <a:t>Second level</a:t>
            </a:r>
            <a:endParaRPr lang="en-US" sz="2000" b="0" strike="noStrike" spc="-1">
              <a:solidFill>
                <a:srgbClr val="0099FF"/>
              </a:solidFill>
              <a:uFill>
                <a:solidFill>
                  <a:srgbClr val="FFFFFF"/>
                </a:solidFill>
              </a:uFill>
              <a:latin typeface="Arial"/>
            </a:endParaRPr>
          </a:p>
          <a:p>
            <a:pPr marL="1143000" lvl="2" indent="-228240">
              <a:lnSpc>
                <a:spcPct val="100000"/>
              </a:lnSpc>
              <a:buClr>
                <a:srgbClr val="8D1C0B"/>
              </a:buClr>
              <a:buFont typeface="Times"/>
              <a:buChar char="•"/>
            </a:pPr>
            <a:r>
              <a:rPr lang="en-US" sz="1800" b="0" strike="noStrike" spc="-1">
                <a:solidFill>
                  <a:srgbClr val="000000"/>
                </a:solidFill>
                <a:uFill>
                  <a:solidFill>
                    <a:srgbClr val="FFFFFF"/>
                  </a:solidFill>
                </a:uFill>
                <a:latin typeface="Arial"/>
                <a:ea typeface="ＭＳ Ｐゴシック"/>
              </a:rPr>
              <a:t>Third level</a:t>
            </a:r>
            <a:endParaRPr lang="en-US" sz="1760" b="0" strike="noStrike" spc="-1">
              <a:solidFill>
                <a:srgbClr val="0099FF"/>
              </a:solidFill>
              <a:uFill>
                <a:solidFill>
                  <a:srgbClr val="FFFFFF"/>
                </a:solidFill>
              </a:uFill>
              <a:latin typeface="Courier New"/>
            </a:endParaRPr>
          </a:p>
          <a:p>
            <a:pPr marL="1600200" lvl="3"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Fourth level</a:t>
            </a:r>
            <a:endParaRPr lang="en-US" sz="1540" b="0" strike="noStrike" spc="-1">
              <a:solidFill>
                <a:srgbClr val="000000"/>
              </a:solidFill>
              <a:uFill>
                <a:solidFill>
                  <a:srgbClr val="FFFFFF"/>
                </a:solidFill>
              </a:uFill>
              <a:latin typeface="Arial"/>
            </a:endParaRPr>
          </a:p>
          <a:p>
            <a:pPr marL="2057400" lvl="4" indent="-228240">
              <a:lnSpc>
                <a:spcPct val="100000"/>
              </a:lnSpc>
              <a:buClr>
                <a:srgbClr val="8D1C0B"/>
              </a:buClr>
              <a:buFont typeface="Times"/>
              <a:buChar char="•"/>
            </a:pPr>
            <a:r>
              <a:rPr lang="en-US" sz="1600" b="0" strike="noStrike" spc="-1">
                <a:solidFill>
                  <a:srgbClr val="000000"/>
                </a:solidFill>
                <a:uFill>
                  <a:solidFill>
                    <a:srgbClr val="FFFFFF"/>
                  </a:solidFill>
                </a:uFill>
                <a:latin typeface="Arial"/>
                <a:ea typeface="ＭＳ Ｐゴシック"/>
              </a:rPr>
              <a:t>Fifth level</a:t>
            </a:r>
            <a:endParaRPr lang="en-US" sz="2210" b="0" strike="noStrike" spc="-1">
              <a:solidFill>
                <a:srgbClr val="000000"/>
              </a:solidFill>
              <a:uFill>
                <a:solidFill>
                  <a:srgbClr val="FFFFFF"/>
                </a:solidFill>
              </a:uFill>
              <a:latin typeface="Arial"/>
            </a:endParaRPr>
          </a:p>
        </p:txBody>
      </p:sp>
      <p:sp>
        <p:nvSpPr>
          <p:cNvPr id="99" name="PlaceHolder 6"/>
          <p:cNvSpPr>
            <a:spLocks noGrp="1"/>
          </p:cNvSpPr>
          <p:nvPr>
            <p:ph type="dt"/>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
        <p:nvSpPr>
          <p:cNvPr id="100" name="PlaceHolder 7"/>
          <p:cNvSpPr>
            <a:spLocks noGrp="1"/>
          </p:cNvSpPr>
          <p:nvPr>
            <p:ph type="ftr"/>
          </p:nvPr>
        </p:nvSpPr>
        <p:spPr>
          <a:xfrm>
            <a:off x="0" y="0"/>
            <a:ext cx="360" cy="360"/>
          </a:xfrm>
          <a:prstGeom prst="rect">
            <a:avLst/>
          </a:prstGeom>
        </p:spPr>
        <p:txBody>
          <a:bodyPr lIns="90000" tIns="45000" rIns="90000" bIns="45000"/>
          <a:lstStyle/>
          <a:p>
            <a:endParaRPr lang="en-GB"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rest.ensembl.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image" Target="../media/image26.jpeg"/><Relationship Id="rId13" Type="http://schemas.openxmlformats.org/officeDocument/2006/relationships/image" Target="../media/image27.jpeg"/><Relationship Id="rId14" Type="http://schemas.openxmlformats.org/officeDocument/2006/relationships/image" Target="../media/image28.jpeg"/><Relationship Id="rId15" Type="http://schemas.openxmlformats.org/officeDocument/2006/relationships/image" Target="../media/image29.jpeg"/><Relationship Id="rId16" Type="http://schemas.openxmlformats.org/officeDocument/2006/relationships/image" Target="../media/image30.jpg"/><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jpe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TextShape 1"/>
          <p:cNvSpPr txBox="1"/>
          <p:nvPr/>
        </p:nvSpPr>
        <p:spPr>
          <a:xfrm>
            <a:off x="3968280" y="40972"/>
            <a:ext cx="5542200" cy="2080220"/>
          </a:xfrm>
          <a:prstGeom prst="rect">
            <a:avLst/>
          </a:prstGeom>
          <a:noFill/>
          <a:ln>
            <a:noFill/>
          </a:ln>
        </p:spPr>
        <p:txBody>
          <a:bodyPr lIns="90000" tIns="46800" rIns="90000" bIns="46800" anchor="ctr"/>
          <a:lstStyle/>
          <a:p>
            <a:pPr algn="ctr">
              <a:lnSpc>
                <a:spcPct val="87000"/>
              </a:lnSpc>
            </a:pPr>
            <a:r>
              <a:rPr lang="en-GB" sz="4400" b="0" strike="noStrike" spc="-1" dirty="0" err="1">
                <a:solidFill>
                  <a:srgbClr val="800000"/>
                </a:solidFill>
                <a:uFill>
                  <a:solidFill>
                    <a:srgbClr val="FFFFFF"/>
                  </a:solidFill>
                </a:uFill>
                <a:latin typeface="Arial"/>
              </a:rPr>
              <a:t>Ensembl</a:t>
            </a:r>
            <a:r>
              <a:rPr lang="en-GB" sz="4400" b="0" strike="noStrike" spc="-1" dirty="0">
                <a:solidFill>
                  <a:srgbClr val="800000"/>
                </a:solidFill>
                <a:uFill>
                  <a:solidFill>
                    <a:srgbClr val="FFFFFF"/>
                  </a:solidFill>
                </a:uFill>
                <a:latin typeface="Arial"/>
              </a:rPr>
              <a:t> </a:t>
            </a:r>
            <a:r>
              <a:rPr lang="en-GB" sz="4400" b="0" strike="noStrike" spc="-1" dirty="0" err="1" smtClean="0">
                <a:solidFill>
                  <a:srgbClr val="800000"/>
                </a:solidFill>
                <a:uFill>
                  <a:solidFill>
                    <a:srgbClr val="FFFFFF"/>
                  </a:solidFill>
                </a:uFill>
                <a:latin typeface="Arial"/>
              </a:rPr>
              <a:t>Compara</a:t>
            </a:r>
            <a:r>
              <a:rPr lang="en-GB" sz="4400" spc="-1" dirty="0">
                <a:solidFill>
                  <a:srgbClr val="800000"/>
                </a:solidFill>
                <a:uFill>
                  <a:solidFill>
                    <a:srgbClr val="FFFFFF"/>
                  </a:solidFill>
                </a:uFill>
                <a:latin typeface="Arial"/>
              </a:rPr>
              <a:t> </a:t>
            </a:r>
            <a:r>
              <a:rPr lang="en-GB" sz="4400" spc="-1" dirty="0" smtClean="0">
                <a:solidFill>
                  <a:srgbClr val="800000"/>
                </a:solidFill>
                <a:uFill>
                  <a:solidFill>
                    <a:srgbClr val="FFFFFF"/>
                  </a:solidFill>
                </a:uFill>
                <a:latin typeface="Arial"/>
              </a:rPr>
              <a:t>REST API</a:t>
            </a:r>
            <a:r>
              <a:rPr lang="en-GB" sz="4400" b="0" strike="noStrike" spc="-1" dirty="0">
                <a:solidFill>
                  <a:srgbClr val="800000"/>
                </a:solidFill>
                <a:uFill>
                  <a:solidFill>
                    <a:srgbClr val="FFFFFF"/>
                  </a:solidFill>
                </a:uFill>
                <a:latin typeface="Arial"/>
              </a:rPr>
              <a:t>
</a:t>
            </a:r>
            <a:endParaRPr lang="en-US" sz="3600" b="0" strike="noStrike" spc="-1" dirty="0">
              <a:solidFill>
                <a:srgbClr val="800000"/>
              </a:solidFill>
              <a:uFill>
                <a:solidFill>
                  <a:srgbClr val="FFFFFF"/>
                </a:solidFill>
              </a:uFill>
              <a:latin typeface="Arial"/>
            </a:endParaRPr>
          </a:p>
        </p:txBody>
      </p:sp>
      <p:sp>
        <p:nvSpPr>
          <p:cNvPr id="175" name="TextShape 2"/>
          <p:cNvSpPr txBox="1"/>
          <p:nvPr/>
        </p:nvSpPr>
        <p:spPr>
          <a:xfrm>
            <a:off x="2844000" y="5400000"/>
            <a:ext cx="5542200" cy="2161080"/>
          </a:xfrm>
          <a:prstGeom prst="rect">
            <a:avLst/>
          </a:prstGeom>
          <a:noFill/>
          <a:ln>
            <a:noFill/>
          </a:ln>
        </p:spPr>
        <p:txBody>
          <a:bodyPr lIns="90000" tIns="46800" rIns="90000" bIns="46800"/>
          <a:lstStyle/>
          <a:p>
            <a:pPr marL="342720" indent="-342720" algn="ctr">
              <a:lnSpc>
                <a:spcPct val="87000"/>
              </a:lnSpc>
            </a:pPr>
            <a:r>
              <a:rPr lang="en-GB" sz="2000" b="1" i="1" strike="noStrike" spc="-1" dirty="0">
                <a:solidFill>
                  <a:srgbClr val="2F2FBB"/>
                </a:solidFill>
                <a:uFill>
                  <a:solidFill>
                    <a:srgbClr val="FFFFFF"/>
                  </a:solidFill>
                </a:uFill>
                <a:latin typeface="Arial"/>
                <a:ea typeface="msgothic"/>
              </a:rPr>
              <a:t>Wasiu Akanni </a:t>
            </a:r>
            <a:endParaRPr lang="en-GB" sz="1800" b="0" strike="noStrike" spc="-1" dirty="0" smtClean="0">
              <a:solidFill>
                <a:srgbClr val="000000"/>
              </a:solidFill>
              <a:uFill>
                <a:solidFill>
                  <a:srgbClr val="FFFFFF"/>
                </a:solidFill>
              </a:uFill>
              <a:latin typeface="Arial"/>
            </a:endParaRPr>
          </a:p>
          <a:p>
            <a:pPr marL="342720" indent="-342720" algn="ctr">
              <a:lnSpc>
                <a:spcPct val="93000"/>
              </a:lnSpc>
            </a:pPr>
            <a:r>
              <a:rPr lang="en-GB" sz="2000" b="1" i="1" spc="-1" dirty="0" smtClean="0">
                <a:solidFill>
                  <a:srgbClr val="999999"/>
                </a:solidFill>
                <a:uFill>
                  <a:solidFill>
                    <a:srgbClr val="FFFFFF"/>
                  </a:solidFill>
                </a:uFill>
                <a:latin typeface="Arial"/>
                <a:ea typeface="msgothic"/>
              </a:rPr>
              <a:t>REST</a:t>
            </a:r>
            <a:r>
              <a:rPr lang="en-GB" sz="2000" b="1" i="1" strike="noStrike" spc="-1" dirty="0" smtClean="0">
                <a:solidFill>
                  <a:srgbClr val="999999"/>
                </a:solidFill>
                <a:uFill>
                  <a:solidFill>
                    <a:srgbClr val="FFFFFF"/>
                  </a:solidFill>
                </a:uFill>
                <a:latin typeface="Arial"/>
                <a:ea typeface="msgothic"/>
              </a:rPr>
              <a:t> workshop </a:t>
            </a:r>
            <a:endParaRPr lang="en-GB" sz="1800" b="0" strike="noStrike" spc="-1" dirty="0" smtClean="0">
              <a:solidFill>
                <a:srgbClr val="000000"/>
              </a:solidFill>
              <a:uFill>
                <a:solidFill>
                  <a:srgbClr val="FFFFFF"/>
                </a:solidFill>
              </a:uFill>
              <a:latin typeface="Arial"/>
            </a:endParaRPr>
          </a:p>
          <a:p>
            <a:pPr marL="342720" indent="-342720" algn="ctr">
              <a:lnSpc>
                <a:spcPct val="93000"/>
              </a:lnSpc>
            </a:pPr>
            <a:endParaRPr lang="en-GB" sz="1800" b="0" strike="noStrike" spc="-1" dirty="0">
              <a:solidFill>
                <a:srgbClr val="000000"/>
              </a:solidFill>
              <a:uFill>
                <a:solidFill>
                  <a:srgbClr val="FFFFFF"/>
                </a:solidFill>
              </a:uFill>
              <a:latin typeface="Arial"/>
            </a:endParaRPr>
          </a:p>
          <a:p>
            <a:pPr marL="342720" indent="-342720" algn="ctr">
              <a:lnSpc>
                <a:spcPct val="93000"/>
              </a:lnSpc>
            </a:pPr>
            <a:r>
              <a:rPr lang="en-GB" sz="2000" spc="-1" dirty="0" smtClean="0">
                <a:solidFill>
                  <a:srgbClr val="999999"/>
                </a:solidFill>
                <a:uFill>
                  <a:solidFill>
                    <a:srgbClr val="FFFFFF"/>
                  </a:solidFill>
                </a:uFill>
                <a:latin typeface="Arial"/>
                <a:ea typeface="msgothic"/>
              </a:rPr>
              <a:t>May</a:t>
            </a:r>
            <a:r>
              <a:rPr lang="en-GB" sz="2000" b="0" strike="noStrike" spc="-1" dirty="0" smtClean="0">
                <a:solidFill>
                  <a:srgbClr val="999999"/>
                </a:solidFill>
                <a:uFill>
                  <a:solidFill>
                    <a:srgbClr val="FFFFFF"/>
                  </a:solidFill>
                </a:uFill>
                <a:latin typeface="Arial"/>
                <a:ea typeface="msgothic"/>
              </a:rPr>
              <a:t> 2017</a:t>
            </a:r>
            <a:endParaRPr lang="en-GB" sz="1800" b="0" strike="noStrike" spc="-1" dirty="0">
              <a:solidFill>
                <a:srgbClr val="000000"/>
              </a:solidFill>
              <a:uFill>
                <a:solidFill>
                  <a:srgbClr val="FFFFFF"/>
                </a:solidFill>
              </a:uFill>
              <a:latin typeface="Arial"/>
            </a:endParaRPr>
          </a:p>
          <a:p>
            <a:pPr marL="342720" indent="-342720" algn="ctr">
              <a:lnSpc>
                <a:spcPct val="87000"/>
              </a:lnSpc>
            </a:pPr>
            <a:endParaRPr lang="en-GB" sz="1800" b="0" strike="noStrike" spc="-1" dirty="0">
              <a:solidFill>
                <a:srgbClr val="000000"/>
              </a:solidFill>
              <a:uFill>
                <a:solidFill>
                  <a:srgbClr val="FFFFFF"/>
                </a:solidFill>
              </a:uFill>
              <a:latin typeface="Arial"/>
            </a:endParaRPr>
          </a:p>
        </p:txBody>
      </p:sp>
      <p:sp>
        <p:nvSpPr>
          <p:cNvPr id="176" name="Line 3"/>
          <p:cNvSpPr/>
          <p:nvPr/>
        </p:nvSpPr>
        <p:spPr>
          <a:xfrm flipV="1">
            <a:off x="5408640" y="3352680"/>
            <a:ext cx="703080" cy="324000"/>
          </a:xfrm>
          <a:prstGeom prst="line">
            <a:avLst/>
          </a:prstGeom>
          <a:ln w="7920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77" name="CustomShape 4"/>
          <p:cNvSpPr/>
          <p:nvPr/>
        </p:nvSpPr>
        <p:spPr>
          <a:xfrm>
            <a:off x="6234120" y="2192400"/>
            <a:ext cx="1387440" cy="15685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78" name="CustomShape 5"/>
          <p:cNvSpPr/>
          <p:nvPr/>
        </p:nvSpPr>
        <p:spPr>
          <a:xfrm>
            <a:off x="6234120" y="2192400"/>
            <a:ext cx="1387440" cy="3934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79" name="CustomShape 6"/>
          <p:cNvSpPr/>
          <p:nvPr/>
        </p:nvSpPr>
        <p:spPr>
          <a:xfrm>
            <a:off x="6498720" y="3334320"/>
            <a:ext cx="1052640" cy="358920"/>
          </a:xfrm>
          <a:custGeom>
            <a:avLst/>
            <a:gdLst/>
            <a:ahLst/>
            <a:cxnLst/>
            <a:rect l="0" t="0" r="r" b="b"/>
            <a:pathLst>
              <a:path w="2926" h="999">
                <a:moveTo>
                  <a:pt x="3" y="0"/>
                </a:moveTo>
                <a:cubicBezTo>
                  <a:pt x="1" y="0"/>
                  <a:pt x="0" y="1"/>
                  <a:pt x="0" y="3"/>
                </a:cubicBezTo>
                <a:lnTo>
                  <a:pt x="0" y="994"/>
                </a:lnTo>
                <a:cubicBezTo>
                  <a:pt x="0" y="996"/>
                  <a:pt x="1" y="998"/>
                  <a:pt x="3" y="998"/>
                </a:cubicBezTo>
                <a:lnTo>
                  <a:pt x="2921" y="998"/>
                </a:lnTo>
                <a:cubicBezTo>
                  <a:pt x="2923" y="998"/>
                  <a:pt x="2925" y="996"/>
                  <a:pt x="2925" y="994"/>
                </a:cubicBezTo>
                <a:lnTo>
                  <a:pt x="2925" y="3"/>
                </a:lnTo>
                <a:cubicBezTo>
                  <a:pt x="2925" y="1"/>
                  <a:pt x="2923" y="0"/>
                  <a:pt x="2921" y="0"/>
                </a:cubicBezTo>
                <a:lnTo>
                  <a:pt x="3" y="0"/>
                </a:lnTo>
              </a:path>
            </a:pathLst>
          </a:custGeom>
          <a:noFill/>
          <a:ln>
            <a:noFill/>
          </a:ln>
        </p:spPr>
        <p:style>
          <a:lnRef idx="0">
            <a:scrgbClr r="0" g="0" b="0"/>
          </a:lnRef>
          <a:fillRef idx="0">
            <a:scrgbClr r="0" g="0" b="0"/>
          </a:fillRef>
          <a:effectRef idx="0">
            <a:scrgbClr r="0" g="0" b="0"/>
          </a:effectRef>
          <a:fontRef idx="minor"/>
        </p:style>
      </p:sp>
      <p:sp>
        <p:nvSpPr>
          <p:cNvPr id="180" name="CustomShape 7"/>
          <p:cNvSpPr/>
          <p:nvPr/>
        </p:nvSpPr>
        <p:spPr>
          <a:xfrm>
            <a:off x="6498720" y="3334320"/>
            <a:ext cx="1050840" cy="357120"/>
          </a:xfrm>
          <a:custGeom>
            <a:avLst/>
            <a:gdLst/>
            <a:ahLst/>
            <a:cxnLst/>
            <a:rect l="0" t="0" r="r" b="b"/>
            <a:pathLst>
              <a:path w="2921" h="994">
                <a:moveTo>
                  <a:pt x="3" y="0"/>
                </a:moveTo>
                <a:cubicBezTo>
                  <a:pt x="1" y="0"/>
                  <a:pt x="0" y="1"/>
                  <a:pt x="0" y="3"/>
                </a:cubicBezTo>
                <a:lnTo>
                  <a:pt x="0" y="989"/>
                </a:lnTo>
                <a:cubicBezTo>
                  <a:pt x="0" y="991"/>
                  <a:pt x="1" y="993"/>
                  <a:pt x="3" y="993"/>
                </a:cubicBezTo>
                <a:lnTo>
                  <a:pt x="2916" y="993"/>
                </a:lnTo>
                <a:cubicBezTo>
                  <a:pt x="2918" y="993"/>
                  <a:pt x="2920" y="991"/>
                  <a:pt x="2920" y="989"/>
                </a:cubicBezTo>
                <a:lnTo>
                  <a:pt x="2920" y="3"/>
                </a:lnTo>
                <a:cubicBezTo>
                  <a:pt x="2920" y="1"/>
                  <a:pt x="2918" y="0"/>
                  <a:pt x="2916" y="0"/>
                </a:cubicBezTo>
                <a:lnTo>
                  <a:pt x="3" y="0"/>
                </a:lnTo>
              </a:path>
            </a:pathLst>
          </a:custGeom>
          <a:noFill/>
          <a:ln>
            <a:noFill/>
          </a:ln>
        </p:spPr>
        <p:style>
          <a:lnRef idx="0">
            <a:scrgbClr r="0" g="0" b="0"/>
          </a:lnRef>
          <a:fillRef idx="0">
            <a:scrgbClr r="0" g="0" b="0"/>
          </a:fillRef>
          <a:effectRef idx="0">
            <a:scrgbClr r="0" g="0" b="0"/>
          </a:effectRef>
          <a:fontRef idx="minor"/>
        </p:style>
      </p:sp>
      <p:sp>
        <p:nvSpPr>
          <p:cNvPr id="181" name="CustomShape 8"/>
          <p:cNvSpPr/>
          <p:nvPr/>
        </p:nvSpPr>
        <p:spPr>
          <a:xfrm>
            <a:off x="6498720" y="3334320"/>
            <a:ext cx="1050840" cy="357120"/>
          </a:xfrm>
          <a:custGeom>
            <a:avLst/>
            <a:gdLst/>
            <a:ahLst/>
            <a:cxnLst/>
            <a:rect l="0" t="0" r="r" b="b"/>
            <a:pathLst>
              <a:path w="2921" h="994">
                <a:moveTo>
                  <a:pt x="3" y="0"/>
                </a:moveTo>
                <a:cubicBezTo>
                  <a:pt x="1" y="0"/>
                  <a:pt x="0" y="1"/>
                  <a:pt x="0" y="3"/>
                </a:cubicBezTo>
                <a:lnTo>
                  <a:pt x="0" y="989"/>
                </a:lnTo>
                <a:cubicBezTo>
                  <a:pt x="0" y="991"/>
                  <a:pt x="1" y="993"/>
                  <a:pt x="3" y="993"/>
                </a:cubicBezTo>
                <a:lnTo>
                  <a:pt x="2916" y="993"/>
                </a:lnTo>
                <a:cubicBezTo>
                  <a:pt x="2918" y="993"/>
                  <a:pt x="2920" y="991"/>
                  <a:pt x="2920" y="989"/>
                </a:cubicBezTo>
                <a:lnTo>
                  <a:pt x="2920" y="3"/>
                </a:lnTo>
                <a:cubicBezTo>
                  <a:pt x="2920" y="1"/>
                  <a:pt x="2918" y="0"/>
                  <a:pt x="2916" y="0"/>
                </a:cubicBezTo>
                <a:lnTo>
                  <a:pt x="3" y="0"/>
                </a:lnTo>
              </a:path>
            </a:pathLst>
          </a:custGeom>
          <a:noFill/>
          <a:ln>
            <a:noFill/>
          </a:ln>
        </p:spPr>
        <p:style>
          <a:lnRef idx="0">
            <a:scrgbClr r="0" g="0" b="0"/>
          </a:lnRef>
          <a:fillRef idx="0">
            <a:scrgbClr r="0" g="0" b="0"/>
          </a:fillRef>
          <a:effectRef idx="0">
            <a:scrgbClr r="0" g="0" b="0"/>
          </a:effectRef>
          <a:fontRef idx="minor"/>
        </p:style>
      </p:sp>
      <p:sp>
        <p:nvSpPr>
          <p:cNvPr id="182" name="CustomShape 9"/>
          <p:cNvSpPr/>
          <p:nvPr/>
        </p:nvSpPr>
        <p:spPr>
          <a:xfrm>
            <a:off x="6459480" y="3334320"/>
            <a:ext cx="1132560" cy="369000"/>
          </a:xfrm>
          <a:custGeom>
            <a:avLst/>
            <a:gdLst/>
            <a:ahLst/>
            <a:cxnLst/>
            <a:rect l="0" t="0" r="r" b="b"/>
            <a:pathLst>
              <a:path w="3148" h="1027">
                <a:moveTo>
                  <a:pt x="3" y="0"/>
                </a:moveTo>
                <a:cubicBezTo>
                  <a:pt x="1" y="0"/>
                  <a:pt x="0" y="1"/>
                  <a:pt x="0" y="3"/>
                </a:cubicBezTo>
                <a:lnTo>
                  <a:pt x="0" y="1022"/>
                </a:lnTo>
                <a:cubicBezTo>
                  <a:pt x="0" y="1024"/>
                  <a:pt x="1" y="1026"/>
                  <a:pt x="3" y="1026"/>
                </a:cubicBezTo>
                <a:lnTo>
                  <a:pt x="3143" y="1026"/>
                </a:lnTo>
                <a:cubicBezTo>
                  <a:pt x="3145" y="1026"/>
                  <a:pt x="3147" y="1024"/>
                  <a:pt x="3147" y="1022"/>
                </a:cubicBezTo>
                <a:lnTo>
                  <a:pt x="3147" y="3"/>
                </a:lnTo>
                <a:cubicBezTo>
                  <a:pt x="3147" y="1"/>
                  <a:pt x="3145" y="0"/>
                  <a:pt x="3143" y="0"/>
                </a:cubicBezTo>
                <a:lnTo>
                  <a:pt x="3" y="0"/>
                </a:lnTo>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93000"/>
              </a:lnSpc>
            </a:pPr>
            <a:r>
              <a:rPr lang="en-GB" sz="1800" b="1" strike="noStrike" spc="-1">
                <a:solidFill>
                  <a:srgbClr val="3333CC"/>
                </a:solidFill>
                <a:uFill>
                  <a:solidFill>
                    <a:srgbClr val="FFFFFF"/>
                  </a:solidFill>
                </a:uFill>
                <a:latin typeface="Arial"/>
              </a:rPr>
              <a:t>compara</a:t>
            </a:r>
            <a:endParaRPr lang="en-GB" sz="1800" b="0" strike="noStrike" spc="-1">
              <a:solidFill>
                <a:srgbClr val="000000"/>
              </a:solidFill>
              <a:uFill>
                <a:solidFill>
                  <a:srgbClr val="FFFFFF"/>
                </a:solidFill>
              </a:uFill>
              <a:latin typeface="Arial"/>
            </a:endParaRPr>
          </a:p>
        </p:txBody>
      </p:sp>
      <p:pic>
        <p:nvPicPr>
          <p:cNvPr id="183" name="Picture 182"/>
          <p:cNvPicPr/>
          <p:nvPr/>
        </p:nvPicPr>
        <p:blipFill>
          <a:blip r:embed="rId3"/>
          <a:stretch/>
        </p:blipFill>
        <p:spPr>
          <a:xfrm>
            <a:off x="6300000" y="2287800"/>
            <a:ext cx="1260000" cy="1191600"/>
          </a:xfrm>
          <a:prstGeom prst="rect">
            <a:avLst/>
          </a:prstGeom>
          <a:ln>
            <a:noFill/>
          </a:ln>
        </p:spPr>
      </p:pic>
      <p:sp>
        <p:nvSpPr>
          <p:cNvPr id="184" name="Line 10"/>
          <p:cNvSpPr/>
          <p:nvPr/>
        </p:nvSpPr>
        <p:spPr>
          <a:xfrm>
            <a:off x="5335560" y="2770200"/>
            <a:ext cx="831960" cy="374760"/>
          </a:xfrm>
          <a:prstGeom prst="line">
            <a:avLst/>
          </a:prstGeom>
          <a:ln w="633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5" name="Line 11"/>
          <p:cNvSpPr/>
          <p:nvPr/>
        </p:nvSpPr>
        <p:spPr>
          <a:xfrm>
            <a:off x="5894280" y="2565360"/>
            <a:ext cx="314280" cy="333360"/>
          </a:xfrm>
          <a:prstGeom prst="line">
            <a:avLst/>
          </a:prstGeom>
          <a:ln w="381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6" name="Line 12"/>
          <p:cNvSpPr/>
          <p:nvPr/>
        </p:nvSpPr>
        <p:spPr>
          <a:xfrm flipH="1">
            <a:off x="7674120" y="2629080"/>
            <a:ext cx="366480" cy="333360"/>
          </a:xfrm>
          <a:prstGeom prst="line">
            <a:avLst/>
          </a:prstGeom>
          <a:ln w="381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7" name="Line 13"/>
          <p:cNvSpPr/>
          <p:nvPr/>
        </p:nvSpPr>
        <p:spPr>
          <a:xfrm flipH="1">
            <a:off x="7750080" y="2760840"/>
            <a:ext cx="884160" cy="374400"/>
          </a:xfrm>
          <a:prstGeom prst="line">
            <a:avLst/>
          </a:prstGeom>
          <a:ln w="6336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8" name="Line 14"/>
          <p:cNvSpPr/>
          <p:nvPr/>
        </p:nvSpPr>
        <p:spPr>
          <a:xfrm flipH="1" flipV="1">
            <a:off x="7667280" y="3416040"/>
            <a:ext cx="755640" cy="323640"/>
          </a:xfrm>
          <a:prstGeom prst="line">
            <a:avLst/>
          </a:prstGeom>
          <a:ln w="79200">
            <a:solidFill>
              <a:srgbClr val="2300DC"/>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189" name="CustomShape 15"/>
          <p:cNvSpPr/>
          <p:nvPr/>
        </p:nvSpPr>
        <p:spPr>
          <a:xfrm>
            <a:off x="4248000" y="3039480"/>
            <a:ext cx="1080000" cy="12211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0" name="CustomShape 16"/>
          <p:cNvSpPr/>
          <p:nvPr/>
        </p:nvSpPr>
        <p:spPr>
          <a:xfrm>
            <a:off x="4248000" y="3039480"/>
            <a:ext cx="1080000" cy="3063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1" name="Picture 190"/>
          <p:cNvPicPr/>
          <p:nvPr/>
        </p:nvPicPr>
        <p:blipFill>
          <a:blip r:embed="rId3"/>
          <a:stretch/>
        </p:blipFill>
        <p:spPr>
          <a:xfrm>
            <a:off x="4299120" y="3225960"/>
            <a:ext cx="981000" cy="927360"/>
          </a:xfrm>
          <a:prstGeom prst="rect">
            <a:avLst/>
          </a:prstGeom>
          <a:ln>
            <a:noFill/>
          </a:ln>
        </p:spPr>
      </p:pic>
      <p:sp>
        <p:nvSpPr>
          <p:cNvPr id="192" name="CustomShape 17"/>
          <p:cNvSpPr/>
          <p:nvPr/>
        </p:nvSpPr>
        <p:spPr>
          <a:xfrm>
            <a:off x="8496000" y="3147480"/>
            <a:ext cx="1080000" cy="122112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3" name="CustomShape 18"/>
          <p:cNvSpPr/>
          <p:nvPr/>
        </p:nvSpPr>
        <p:spPr>
          <a:xfrm>
            <a:off x="8496000" y="3147480"/>
            <a:ext cx="1080000" cy="3063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4" name="Picture 193"/>
          <p:cNvPicPr/>
          <p:nvPr/>
        </p:nvPicPr>
        <p:blipFill>
          <a:blip r:embed="rId3"/>
          <a:stretch/>
        </p:blipFill>
        <p:spPr>
          <a:xfrm>
            <a:off x="8547120" y="3333960"/>
            <a:ext cx="981000" cy="927360"/>
          </a:xfrm>
          <a:prstGeom prst="rect">
            <a:avLst/>
          </a:prstGeom>
          <a:ln>
            <a:noFill/>
          </a:ln>
        </p:spPr>
      </p:pic>
      <p:sp>
        <p:nvSpPr>
          <p:cNvPr id="195" name="CustomShape 19"/>
          <p:cNvSpPr/>
          <p:nvPr/>
        </p:nvSpPr>
        <p:spPr>
          <a:xfrm>
            <a:off x="8712000" y="2175480"/>
            <a:ext cx="648000" cy="7326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6" name="CustomShape 20"/>
          <p:cNvSpPr/>
          <p:nvPr/>
        </p:nvSpPr>
        <p:spPr>
          <a:xfrm>
            <a:off x="8712000" y="2175480"/>
            <a:ext cx="648000" cy="1839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197" name="Picture 196"/>
          <p:cNvPicPr/>
          <p:nvPr/>
        </p:nvPicPr>
        <p:blipFill>
          <a:blip r:embed="rId3"/>
          <a:stretch/>
        </p:blipFill>
        <p:spPr>
          <a:xfrm>
            <a:off x="8742600" y="2287440"/>
            <a:ext cx="588600" cy="556200"/>
          </a:xfrm>
          <a:prstGeom prst="rect">
            <a:avLst/>
          </a:prstGeom>
          <a:ln>
            <a:noFill/>
          </a:ln>
        </p:spPr>
      </p:pic>
      <p:sp>
        <p:nvSpPr>
          <p:cNvPr id="198" name="CustomShape 21"/>
          <p:cNvSpPr/>
          <p:nvPr/>
        </p:nvSpPr>
        <p:spPr>
          <a:xfrm>
            <a:off x="7776000" y="1656000"/>
            <a:ext cx="795960" cy="9000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199" name="CustomShape 22"/>
          <p:cNvSpPr/>
          <p:nvPr/>
        </p:nvSpPr>
        <p:spPr>
          <a:xfrm>
            <a:off x="7776000" y="1656000"/>
            <a:ext cx="795960" cy="2260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0" name="Picture 199"/>
          <p:cNvPicPr/>
          <p:nvPr/>
        </p:nvPicPr>
        <p:blipFill>
          <a:blip r:embed="rId3"/>
          <a:stretch/>
        </p:blipFill>
        <p:spPr>
          <a:xfrm>
            <a:off x="7813440" y="1793520"/>
            <a:ext cx="723240" cy="683280"/>
          </a:xfrm>
          <a:prstGeom prst="rect">
            <a:avLst/>
          </a:prstGeom>
          <a:ln>
            <a:noFill/>
          </a:ln>
        </p:spPr>
      </p:pic>
      <p:sp>
        <p:nvSpPr>
          <p:cNvPr id="201" name="CustomShape 23"/>
          <p:cNvSpPr/>
          <p:nvPr/>
        </p:nvSpPr>
        <p:spPr>
          <a:xfrm>
            <a:off x="4500000" y="1980000"/>
            <a:ext cx="795960" cy="9000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202" name="CustomShape 24"/>
          <p:cNvSpPr/>
          <p:nvPr/>
        </p:nvSpPr>
        <p:spPr>
          <a:xfrm>
            <a:off x="4500000" y="1980000"/>
            <a:ext cx="795960" cy="22608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3" name="Picture 202"/>
          <p:cNvPicPr/>
          <p:nvPr/>
        </p:nvPicPr>
        <p:blipFill>
          <a:blip r:embed="rId3"/>
          <a:stretch/>
        </p:blipFill>
        <p:spPr>
          <a:xfrm>
            <a:off x="4537440" y="2117520"/>
            <a:ext cx="723240" cy="683280"/>
          </a:xfrm>
          <a:prstGeom prst="rect">
            <a:avLst/>
          </a:prstGeom>
          <a:ln>
            <a:noFill/>
          </a:ln>
        </p:spPr>
      </p:pic>
      <p:sp>
        <p:nvSpPr>
          <p:cNvPr id="204" name="CustomShape 25"/>
          <p:cNvSpPr/>
          <p:nvPr/>
        </p:nvSpPr>
        <p:spPr>
          <a:xfrm>
            <a:off x="5472000" y="1787400"/>
            <a:ext cx="648000" cy="732600"/>
          </a:xfrm>
          <a:custGeom>
            <a:avLst/>
            <a:gdLst/>
            <a:ahLst/>
            <a:cxnLst/>
            <a:rect l="l" t="t" r="r" b="b"/>
            <a:pathLst>
              <a:path w="4881" h="5278">
                <a:moveTo>
                  <a:pt x="2441" y="0"/>
                </a:moveTo>
                <a:cubicBezTo>
                  <a:pt x="1109" y="0"/>
                  <a:pt x="0" y="301"/>
                  <a:pt x="0" y="659"/>
                </a:cubicBezTo>
                <a:lnTo>
                  <a:pt x="0" y="4619"/>
                </a:lnTo>
                <a:cubicBezTo>
                  <a:pt x="0" y="4977"/>
                  <a:pt x="1109" y="5278"/>
                  <a:pt x="2441" y="5278"/>
                </a:cubicBezTo>
                <a:cubicBezTo>
                  <a:pt x="3772" y="5278"/>
                  <a:pt x="4881" y="4977"/>
                  <a:pt x="4881" y="4619"/>
                </a:cubicBezTo>
                <a:lnTo>
                  <a:pt x="4881" y="659"/>
                </a:ln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sp>
        <p:nvSpPr>
          <p:cNvPr id="205" name="CustomShape 26"/>
          <p:cNvSpPr/>
          <p:nvPr/>
        </p:nvSpPr>
        <p:spPr>
          <a:xfrm>
            <a:off x="5472000" y="1787400"/>
            <a:ext cx="648000" cy="183960"/>
          </a:xfrm>
          <a:custGeom>
            <a:avLst/>
            <a:gdLst/>
            <a:ahLst/>
            <a:cxnLst/>
            <a:rect l="l" t="t" r="r" b="b"/>
            <a:pathLst>
              <a:path w="4881" h="1321">
                <a:moveTo>
                  <a:pt x="2441" y="0"/>
                </a:moveTo>
                <a:cubicBezTo>
                  <a:pt x="1109" y="0"/>
                  <a:pt x="0" y="301"/>
                  <a:pt x="0" y="659"/>
                </a:cubicBezTo>
                <a:cubicBezTo>
                  <a:pt x="0" y="1021"/>
                  <a:pt x="1109" y="1321"/>
                  <a:pt x="2441" y="1321"/>
                </a:cubicBezTo>
                <a:cubicBezTo>
                  <a:pt x="3772" y="1321"/>
                  <a:pt x="4881" y="1021"/>
                  <a:pt x="4881" y="659"/>
                </a:cubicBezTo>
                <a:cubicBezTo>
                  <a:pt x="4881" y="301"/>
                  <a:pt x="3772" y="0"/>
                  <a:pt x="2441" y="0"/>
                </a:cubicBezTo>
              </a:path>
            </a:pathLst>
          </a:custGeom>
          <a:solidFill>
            <a:srgbClr val="83CAFF"/>
          </a:solidFill>
          <a:ln w="9360">
            <a:solidFill>
              <a:srgbClr val="000000"/>
            </a:solidFill>
            <a:round/>
          </a:ln>
        </p:spPr>
        <p:style>
          <a:lnRef idx="0">
            <a:scrgbClr r="0" g="0" b="0"/>
          </a:lnRef>
          <a:fillRef idx="0">
            <a:scrgbClr r="0" g="0" b="0"/>
          </a:fillRef>
          <a:effectRef idx="0">
            <a:scrgbClr r="0" g="0" b="0"/>
          </a:effectRef>
          <a:fontRef idx="minor"/>
        </p:style>
      </p:sp>
      <p:pic>
        <p:nvPicPr>
          <p:cNvPr id="206" name="Picture 205"/>
          <p:cNvPicPr/>
          <p:nvPr/>
        </p:nvPicPr>
        <p:blipFill>
          <a:blip r:embed="rId3"/>
          <a:stretch/>
        </p:blipFill>
        <p:spPr>
          <a:xfrm>
            <a:off x="5502600" y="1899360"/>
            <a:ext cx="588600" cy="55620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278676"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Gene analyses</a:t>
            </a:r>
            <a:endParaRPr lang="en-US" sz="3970" b="0" i="1" strike="noStrike" spc="-1" dirty="0">
              <a:solidFill>
                <a:srgbClr val="800000"/>
              </a:solidFill>
              <a:uFill>
                <a:solidFill>
                  <a:srgbClr val="FFFFFF"/>
                </a:solidFill>
              </a:uFill>
              <a:latin typeface="Arial"/>
            </a:endParaRPr>
          </a:p>
        </p:txBody>
      </p:sp>
      <p:sp>
        <p:nvSpPr>
          <p:cNvPr id="275" name="CustomShape 2"/>
          <p:cNvSpPr/>
          <p:nvPr/>
        </p:nvSpPr>
        <p:spPr>
          <a:xfrm>
            <a:off x="4058676" y="1512000"/>
            <a:ext cx="3816000" cy="1224000"/>
          </a:xfrm>
          <a:custGeom>
            <a:avLst/>
            <a:gdLst/>
            <a:ahLst/>
            <a:cxnLst/>
            <a:rect l="0" t="0" r="r" b="b"/>
            <a:pathLst>
              <a:path w="10602" h="3402">
                <a:moveTo>
                  <a:pt x="566" y="0"/>
                </a:moveTo>
                <a:cubicBezTo>
                  <a:pt x="283" y="0"/>
                  <a:pt x="0" y="283"/>
                  <a:pt x="0" y="566"/>
                </a:cubicBezTo>
                <a:lnTo>
                  <a:pt x="0" y="2834"/>
                </a:lnTo>
                <a:cubicBezTo>
                  <a:pt x="0" y="3117"/>
                  <a:pt x="283" y="3401"/>
                  <a:pt x="566" y="3401"/>
                </a:cubicBezTo>
                <a:lnTo>
                  <a:pt x="10034" y="3401"/>
                </a:lnTo>
                <a:cubicBezTo>
                  <a:pt x="10317" y="3401"/>
                  <a:pt x="10601" y="3117"/>
                  <a:pt x="10601" y="2834"/>
                </a:cubicBezTo>
                <a:lnTo>
                  <a:pt x="10601" y="566"/>
                </a:lnTo>
                <a:cubicBezTo>
                  <a:pt x="10601" y="283"/>
                  <a:pt x="10317" y="0"/>
                  <a:pt x="10034" y="0"/>
                </a:cubicBezTo>
                <a:lnTo>
                  <a:pt x="566"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dirty="0">
                <a:solidFill>
                  <a:srgbClr val="000000"/>
                </a:solidFill>
                <a:uFill>
                  <a:solidFill>
                    <a:srgbClr val="FFFFFF"/>
                  </a:solidFill>
                </a:uFill>
                <a:latin typeface="Arial"/>
              </a:rPr>
              <a:t>Families</a:t>
            </a:r>
            <a:endParaRPr lang="en-GB" sz="1800" b="0" strike="noStrike" spc="-1" dirty="0">
              <a:solidFill>
                <a:srgbClr val="000000"/>
              </a:solidFill>
              <a:uFill>
                <a:solidFill>
                  <a:srgbClr val="FFFFFF"/>
                </a:solidFill>
              </a:uFill>
              <a:latin typeface="Arial"/>
            </a:endParaRPr>
          </a:p>
          <a:p>
            <a:pPr algn="ctr"/>
            <a:endParaRPr lang="en-GB" sz="1800" b="0" strike="noStrike" spc="-1" dirty="0">
              <a:solidFill>
                <a:srgbClr val="000000"/>
              </a:solidFill>
              <a:uFill>
                <a:solidFill>
                  <a:srgbClr val="FFFFFF"/>
                </a:solidFill>
              </a:uFill>
              <a:latin typeface="Arial"/>
            </a:endParaRPr>
          </a:p>
          <a:p>
            <a:pPr algn="ctr"/>
            <a:r>
              <a:rPr lang="en-GB" sz="1800" b="0" strike="noStrike" spc="-1" dirty="0">
                <a:solidFill>
                  <a:srgbClr val="000000"/>
                </a:solidFill>
                <a:uFill>
                  <a:solidFill>
                    <a:srgbClr val="FFFFFF"/>
                  </a:solidFill>
                </a:uFill>
                <a:latin typeface="Arial"/>
              </a:rPr>
              <a:t>Clusters of similar proteins
+ multiple alignment</a:t>
            </a:r>
          </a:p>
        </p:txBody>
      </p:sp>
      <p:sp>
        <p:nvSpPr>
          <p:cNvPr id="276" name="CustomShape 3"/>
          <p:cNvSpPr/>
          <p:nvPr/>
        </p:nvSpPr>
        <p:spPr>
          <a:xfrm>
            <a:off x="4058676" y="3060000"/>
            <a:ext cx="3816000" cy="1476000"/>
          </a:xfrm>
          <a:custGeom>
            <a:avLst/>
            <a:gdLst/>
            <a:ahLst/>
            <a:cxnLst/>
            <a:rect l="0" t="0" r="r" b="b"/>
            <a:pathLst>
              <a:path w="10601" h="4102">
                <a:moveTo>
                  <a:pt x="683" y="0"/>
                </a:moveTo>
                <a:cubicBezTo>
                  <a:pt x="341" y="0"/>
                  <a:pt x="0" y="341"/>
                  <a:pt x="0" y="683"/>
                </a:cubicBezTo>
                <a:lnTo>
                  <a:pt x="0" y="3417"/>
                </a:lnTo>
                <a:cubicBezTo>
                  <a:pt x="0" y="3759"/>
                  <a:pt x="341" y="4101"/>
                  <a:pt x="683" y="4101"/>
                </a:cubicBezTo>
                <a:lnTo>
                  <a:pt x="9917" y="4101"/>
                </a:lnTo>
                <a:cubicBezTo>
                  <a:pt x="10258" y="4101"/>
                  <a:pt x="10600" y="3759"/>
                  <a:pt x="10600" y="3417"/>
                </a:cubicBezTo>
                <a:lnTo>
                  <a:pt x="10600" y="683"/>
                </a:lnTo>
                <a:cubicBezTo>
                  <a:pt x="10600" y="341"/>
                  <a:pt x="10258" y="0"/>
                  <a:pt x="9917" y="0"/>
                </a:cubicBezTo>
                <a:lnTo>
                  <a:pt x="683"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dirty="0">
                <a:solidFill>
                  <a:srgbClr val="000000"/>
                </a:solidFill>
                <a:uFill>
                  <a:solidFill>
                    <a:srgbClr val="FFFFFF"/>
                  </a:solidFill>
                </a:uFill>
                <a:latin typeface="Arial"/>
              </a:rPr>
              <a:t>Gene </a:t>
            </a:r>
            <a:r>
              <a:rPr lang="en-GB" sz="2400" b="0" strike="noStrike" spc="-1" dirty="0" smtClean="0">
                <a:solidFill>
                  <a:srgbClr val="000000"/>
                </a:solidFill>
                <a:uFill>
                  <a:solidFill>
                    <a:srgbClr val="FFFFFF"/>
                  </a:solidFill>
                </a:uFill>
                <a:latin typeface="Arial"/>
              </a:rPr>
              <a:t>Trees</a:t>
            </a:r>
            <a:endParaRPr lang="en-GB" spc="-1" dirty="0">
              <a:solidFill>
                <a:srgbClr val="000000"/>
              </a:solidFill>
              <a:uFill>
                <a:solidFill>
                  <a:srgbClr val="FFFFFF"/>
                </a:solidFill>
              </a:uFill>
              <a:latin typeface="Arial"/>
            </a:endParaRPr>
          </a:p>
          <a:p>
            <a:pPr algn="ctr"/>
            <a:endParaRPr lang="en-GB" sz="1800" b="0" strike="noStrike" spc="-1" dirty="0">
              <a:solidFill>
                <a:srgbClr val="000000"/>
              </a:solidFill>
              <a:uFill>
                <a:solidFill>
                  <a:srgbClr val="FFFFFF"/>
                </a:solidFill>
              </a:uFill>
              <a:latin typeface="Arial"/>
            </a:endParaRPr>
          </a:p>
          <a:p>
            <a:pPr algn="ctr"/>
            <a:r>
              <a:rPr lang="en-GB" sz="1800" b="0" strike="noStrike" spc="-1" dirty="0">
                <a:solidFill>
                  <a:srgbClr val="000000"/>
                </a:solidFill>
                <a:uFill>
                  <a:solidFill>
                    <a:srgbClr val="FFFFFF"/>
                  </a:solidFill>
                </a:uFill>
                <a:latin typeface="Arial"/>
              </a:rPr>
              <a:t>Clusters of similar proteins / </a:t>
            </a:r>
            <a:r>
              <a:rPr lang="en-GB" sz="1800" b="0" strike="noStrike" spc="-1" dirty="0" err="1">
                <a:solidFill>
                  <a:srgbClr val="000000"/>
                </a:solidFill>
                <a:uFill>
                  <a:solidFill>
                    <a:srgbClr val="FFFFFF"/>
                  </a:solidFill>
                </a:uFill>
                <a:latin typeface="Arial"/>
              </a:rPr>
              <a:t>ncRNAs</a:t>
            </a:r>
            <a:r>
              <a:rPr lang="en-GB" sz="1800" b="0" strike="noStrike" spc="-1" dirty="0">
                <a:solidFill>
                  <a:srgbClr val="000000"/>
                </a:solidFill>
                <a:uFill>
                  <a:solidFill>
                    <a:srgbClr val="FFFFFF"/>
                  </a:solidFill>
                </a:uFill>
                <a:latin typeface="Arial"/>
              </a:rPr>
              <a:t>
+ multiple </a:t>
            </a:r>
            <a:r>
              <a:rPr lang="en-GB" sz="1800" b="0" strike="noStrike" spc="-1" dirty="0" smtClean="0">
                <a:solidFill>
                  <a:srgbClr val="000000"/>
                </a:solidFill>
                <a:uFill>
                  <a:solidFill>
                    <a:srgbClr val="FFFFFF"/>
                  </a:solidFill>
                </a:uFill>
                <a:latin typeface="Arial"/>
              </a:rPr>
              <a:t>alignment + CAF</a:t>
            </a:r>
            <a:r>
              <a:rPr lang="fr-FR" spc="-1" dirty="0" err="1">
                <a:solidFill>
                  <a:srgbClr val="000000"/>
                </a:solidFill>
                <a:uFill>
                  <a:solidFill>
                    <a:srgbClr val="FFFFFF"/>
                  </a:solidFill>
                </a:uFill>
                <a:latin typeface="Arial"/>
              </a:rPr>
              <a:t>E</a:t>
            </a:r>
            <a:r>
              <a:rPr lang="en-GB" spc="-1" dirty="0" smtClean="0">
                <a:solidFill>
                  <a:srgbClr val="000000"/>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a:p>
            <a:pPr algn="ctr"/>
            <a:r>
              <a:rPr lang="fr-FR" spc="-1" dirty="0" smtClean="0">
                <a:solidFill>
                  <a:srgbClr val="000000"/>
                </a:solidFill>
                <a:uFill>
                  <a:solidFill>
                    <a:srgbClr val="FFFFFF"/>
                  </a:solidFill>
                </a:uFill>
                <a:latin typeface="Arial"/>
              </a:rPr>
              <a:t> </a:t>
            </a:r>
            <a:r>
              <a:rPr lang="en-GB" sz="1800" b="0" strike="noStrike" spc="-1" dirty="0" smtClean="0">
                <a:solidFill>
                  <a:srgbClr val="000000"/>
                </a:solidFill>
                <a:uFill>
                  <a:solidFill>
                    <a:srgbClr val="FFFFFF"/>
                  </a:solidFill>
                </a:uFill>
                <a:latin typeface="Arial"/>
              </a:rPr>
              <a:t>gene </a:t>
            </a:r>
            <a:r>
              <a:rPr lang="en-GB" sz="1800" b="0" strike="noStrike" spc="-1" dirty="0">
                <a:solidFill>
                  <a:srgbClr val="000000"/>
                </a:solidFill>
                <a:uFill>
                  <a:solidFill>
                    <a:srgbClr val="FFFFFF"/>
                  </a:solidFill>
                </a:uFill>
                <a:latin typeface="Arial"/>
              </a:rPr>
              <a:t>history (duplication, losses)</a:t>
            </a:r>
          </a:p>
        </p:txBody>
      </p:sp>
      <p:sp>
        <p:nvSpPr>
          <p:cNvPr id="277" name="CustomShape 4"/>
          <p:cNvSpPr/>
          <p:nvPr/>
        </p:nvSpPr>
        <p:spPr>
          <a:xfrm>
            <a:off x="4058676" y="5004000"/>
            <a:ext cx="3816000" cy="1548000"/>
          </a:xfrm>
          <a:custGeom>
            <a:avLst/>
            <a:gdLst/>
            <a:ahLst/>
            <a:cxnLst/>
            <a:rect l="0" t="0" r="r" b="b"/>
            <a:pathLst>
              <a:path w="10601" h="4302">
                <a:moveTo>
                  <a:pt x="716" y="0"/>
                </a:moveTo>
                <a:cubicBezTo>
                  <a:pt x="358" y="0"/>
                  <a:pt x="0" y="358"/>
                  <a:pt x="0" y="716"/>
                </a:cubicBezTo>
                <a:lnTo>
                  <a:pt x="0" y="3584"/>
                </a:lnTo>
                <a:cubicBezTo>
                  <a:pt x="0" y="3942"/>
                  <a:pt x="358" y="4301"/>
                  <a:pt x="716" y="4301"/>
                </a:cubicBezTo>
                <a:lnTo>
                  <a:pt x="9884" y="4301"/>
                </a:lnTo>
                <a:cubicBezTo>
                  <a:pt x="10242" y="4301"/>
                  <a:pt x="10600" y="3942"/>
                  <a:pt x="10600" y="3584"/>
                </a:cubicBezTo>
                <a:lnTo>
                  <a:pt x="10600" y="716"/>
                </a:lnTo>
                <a:cubicBezTo>
                  <a:pt x="10600" y="358"/>
                  <a:pt x="10242" y="0"/>
                  <a:pt x="9884" y="0"/>
                </a:cubicBezTo>
                <a:lnTo>
                  <a:pt x="716" y="0"/>
                </a:lnTo>
              </a:path>
            </a:pathLst>
          </a:custGeom>
          <a:solidFill>
            <a:srgbClr val="FF99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400" b="0" strike="noStrike" spc="-1">
                <a:solidFill>
                  <a:srgbClr val="000000"/>
                </a:solidFill>
                <a:uFill>
                  <a:solidFill>
                    <a:srgbClr val="FFFFFF"/>
                  </a:solidFill>
                </a:uFill>
                <a:latin typeface="Arial"/>
              </a:rPr>
              <a:t>Homologies</a:t>
            </a:r>
            <a:endParaRPr lang="en-GB" sz="1800" b="0" strike="noStrike" spc="-1">
              <a:solidFill>
                <a:srgbClr val="000000"/>
              </a:solidFill>
              <a:uFill>
                <a:solidFill>
                  <a:srgbClr val="FFFFFF"/>
                </a:solidFill>
              </a:uFill>
              <a:latin typeface="Arial"/>
            </a:endParaRPr>
          </a:p>
          <a:p>
            <a:pPr algn="ctr"/>
            <a:endParaRPr lang="en-GB" sz="1800" b="0" strike="noStrike" spc="-1">
              <a:solidFill>
                <a:srgbClr val="000000"/>
              </a:solidFill>
              <a:uFill>
                <a:solidFill>
                  <a:srgbClr val="FFFFFF"/>
                </a:solidFill>
              </a:uFill>
              <a:latin typeface="Arial"/>
            </a:endParaRPr>
          </a:p>
          <a:p>
            <a:pPr algn="ctr"/>
            <a:r>
              <a:rPr lang="en-GB" sz="1800" b="0" strike="noStrike" spc="-1">
                <a:solidFill>
                  <a:srgbClr val="000000"/>
                </a:solidFill>
                <a:uFill>
                  <a:solidFill>
                    <a:srgbClr val="FFFFFF"/>
                  </a:solidFill>
                </a:uFill>
                <a:latin typeface="Arial"/>
              </a:rPr>
              <a:t>Pairs of genes from the same tree</a:t>
            </a:r>
          </a:p>
          <a:p>
            <a:pPr algn="ctr"/>
            <a:r>
              <a:rPr lang="en-GB" sz="1800" b="0" strike="noStrike" spc="-1">
                <a:solidFill>
                  <a:srgbClr val="000000"/>
                </a:solidFill>
                <a:uFill>
                  <a:solidFill>
                    <a:srgbClr val="FFFFFF"/>
                  </a:solidFill>
                </a:uFill>
                <a:latin typeface="Arial"/>
              </a:rPr>
              <a:t>+ multiple alignment</a:t>
            </a:r>
          </a:p>
          <a:p>
            <a:pPr algn="ctr"/>
            <a:r>
              <a:rPr lang="en-GB" sz="1800" b="0" strike="noStrike" spc="-1">
                <a:solidFill>
                  <a:srgbClr val="000000"/>
                </a:solidFill>
                <a:uFill>
                  <a:solidFill>
                    <a:srgbClr val="FFFFFF"/>
                  </a:solidFill>
                </a:uFill>
                <a:latin typeface="Arial"/>
              </a:rPr>
              <a:t>+ natural selection analysis (dN, dS)</a:t>
            </a:r>
          </a:p>
        </p:txBody>
      </p:sp>
      <p:sp>
        <p:nvSpPr>
          <p:cNvPr id="278" name="CustomShape 5"/>
          <p:cNvSpPr/>
          <p:nvPr/>
        </p:nvSpPr>
        <p:spPr>
          <a:xfrm>
            <a:off x="494676" y="5400000"/>
            <a:ext cx="2520000" cy="720000"/>
          </a:xfrm>
          <a:prstGeom prst="flowChartAlternateProcess">
            <a:avLst/>
          </a:prstGeom>
          <a:solidFill>
            <a:srgbClr val="B84747"/>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800" b="0" strike="noStrike" spc="-1">
                <a:solidFill>
                  <a:srgbClr val="FFFFFF"/>
                </a:solidFill>
                <a:uFill>
                  <a:solidFill>
                    <a:srgbClr val="FFFFFF"/>
                  </a:solidFill>
                </a:uFill>
                <a:latin typeface="Arial"/>
              </a:rPr>
              <a:t>Pairwise comparisons</a:t>
            </a:r>
            <a:endParaRPr lang="en-GB" sz="1800" b="0" strike="noStrike" spc="-1">
              <a:solidFill>
                <a:srgbClr val="000000"/>
              </a:solidFill>
              <a:uFill>
                <a:solidFill>
                  <a:srgbClr val="FFFFFF"/>
                </a:solidFill>
              </a:uFill>
              <a:latin typeface="Arial"/>
            </a:endParaRPr>
          </a:p>
        </p:txBody>
      </p:sp>
      <p:sp>
        <p:nvSpPr>
          <p:cNvPr id="279" name="CustomShape 6"/>
          <p:cNvSpPr/>
          <p:nvPr/>
        </p:nvSpPr>
        <p:spPr>
          <a:xfrm>
            <a:off x="494676" y="2592000"/>
            <a:ext cx="2520000" cy="720000"/>
          </a:xfrm>
          <a:prstGeom prst="flowChartAlternateProcess">
            <a:avLst/>
          </a:prstGeom>
          <a:solidFill>
            <a:srgbClr val="B84747"/>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1800" b="0" strike="noStrike" spc="-1">
                <a:solidFill>
                  <a:srgbClr val="FFFFFF"/>
                </a:solidFill>
                <a:uFill>
                  <a:solidFill>
                    <a:srgbClr val="FFFFFF"/>
                  </a:solidFill>
                </a:uFill>
                <a:latin typeface="Arial"/>
              </a:rPr>
              <a:t>Multiple-species
 comparisons</a:t>
            </a:r>
            <a:endParaRPr lang="en-GB" sz="1800" b="0" strike="noStrike" spc="-1">
              <a:solidFill>
                <a:srgbClr val="000000"/>
              </a:solidFill>
              <a:uFill>
                <a:solidFill>
                  <a:srgbClr val="FFFFFF"/>
                </a:solidFill>
              </a:uFill>
              <a:latin typeface="Arial"/>
            </a:endParaRPr>
          </a:p>
        </p:txBody>
      </p:sp>
      <p:cxnSp>
        <p:nvCxnSpPr>
          <p:cNvPr id="280" name="Line 7"/>
          <p:cNvCxnSpPr>
            <a:stCxn id="279" idx="3"/>
            <a:endCxn id="275" idx="1"/>
          </p:cNvCxnSpPr>
          <p:nvPr/>
        </p:nvCxnSpPr>
        <p:spPr>
          <a:xfrm flipV="1">
            <a:off x="3014676" y="2124000"/>
            <a:ext cx="1044360" cy="828360"/>
          </a:xfrm>
          <a:prstGeom prst="straightConnector1">
            <a:avLst/>
          </a:prstGeom>
          <a:ln>
            <a:solidFill>
              <a:srgbClr val="000000"/>
            </a:solidFill>
            <a:tailEnd type="triangle" w="med" len="med"/>
          </a:ln>
        </p:spPr>
      </p:cxnSp>
      <p:cxnSp>
        <p:nvCxnSpPr>
          <p:cNvPr id="281" name="Line 8"/>
          <p:cNvCxnSpPr>
            <a:stCxn id="279" idx="3"/>
            <a:endCxn id="276" idx="1"/>
          </p:cNvCxnSpPr>
          <p:nvPr/>
        </p:nvCxnSpPr>
        <p:spPr>
          <a:xfrm>
            <a:off x="3014676" y="2952000"/>
            <a:ext cx="1044360" cy="846360"/>
          </a:xfrm>
          <a:prstGeom prst="straightConnector1">
            <a:avLst/>
          </a:prstGeom>
          <a:ln>
            <a:solidFill>
              <a:srgbClr val="000000"/>
            </a:solidFill>
            <a:tailEnd type="triangle" w="med" len="med"/>
          </a:ln>
        </p:spPr>
      </p:cxnSp>
      <p:cxnSp>
        <p:nvCxnSpPr>
          <p:cNvPr id="282" name="Line 9"/>
          <p:cNvCxnSpPr>
            <a:stCxn id="278" idx="3"/>
            <a:endCxn id="277" idx="1"/>
          </p:cNvCxnSpPr>
          <p:nvPr/>
        </p:nvCxnSpPr>
        <p:spPr>
          <a:xfrm>
            <a:off x="3014676" y="5760000"/>
            <a:ext cx="1044360" cy="18360"/>
          </a:xfrm>
          <a:prstGeom prst="straightConnector1">
            <a:avLst/>
          </a:prstGeom>
          <a:ln>
            <a:solidFill>
              <a:srgbClr val="000000"/>
            </a:solidFill>
            <a:tailEnd type="triangle" w="med" len="med"/>
          </a:ln>
        </p:spPr>
      </p:cxnSp>
      <p:cxnSp>
        <p:nvCxnSpPr>
          <p:cNvPr id="283" name="Line 10"/>
          <p:cNvCxnSpPr>
            <a:stCxn id="276" idx="3"/>
            <a:endCxn id="277" idx="3"/>
          </p:cNvCxnSpPr>
          <p:nvPr/>
        </p:nvCxnSpPr>
        <p:spPr>
          <a:xfrm>
            <a:off x="7874676" y="3798000"/>
            <a:ext cx="360" cy="1980360"/>
          </a:xfrm>
          <a:prstGeom prst="curvedConnector3">
            <a:avLst/>
          </a:prstGeom>
          <a:ln>
            <a:solidFill>
              <a:srgbClr val="000000"/>
            </a:solidFill>
            <a:custDash/>
            <a:tailEnd type="triangle" w="med" len="med"/>
          </a:ln>
        </p:spPr>
      </p:cxn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The </a:t>
            </a:r>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a:t>
            </a:r>
            <a:r>
              <a:rPr lang="en-GB" sz="3970" b="0" i="1" strike="noStrike" spc="-1" dirty="0" smtClean="0">
                <a:solidFill>
                  <a:srgbClr val="800000"/>
                </a:solidFill>
                <a:uFill>
                  <a:solidFill>
                    <a:srgbClr val="FFFFFF"/>
                  </a:solidFill>
                </a:uFill>
                <a:latin typeface="Arial"/>
              </a:rPr>
              <a:t>REST API</a:t>
            </a:r>
            <a:endParaRPr lang="en-US" sz="3970" b="0" i="1" strike="noStrike" spc="-1" dirty="0">
              <a:solidFill>
                <a:srgbClr val="800000"/>
              </a:solidFill>
              <a:uFill>
                <a:solidFill>
                  <a:srgbClr val="FFFFFF"/>
                </a:solidFill>
              </a:uFill>
              <a:latin typeface="Arial"/>
            </a:endParaRPr>
          </a:p>
        </p:txBody>
      </p:sp>
      <p:sp>
        <p:nvSpPr>
          <p:cNvPr id="288" name="TextShape 2"/>
          <p:cNvSpPr txBox="1"/>
          <p:nvPr/>
        </p:nvSpPr>
        <p:spPr>
          <a:xfrm>
            <a:off x="216000" y="1389240"/>
            <a:ext cx="9648000" cy="49892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Provides language agnostic binding to </a:t>
            </a:r>
            <a:r>
              <a:rPr lang="en-US" sz="2600" b="0" strike="noStrike" spc="-1" dirty="0" err="1" smtClean="0">
                <a:solidFill>
                  <a:srgbClr val="000080"/>
                </a:solidFill>
                <a:uFill>
                  <a:solidFill>
                    <a:srgbClr val="FFFFFF"/>
                  </a:solidFill>
                </a:uFill>
                <a:latin typeface="Arial"/>
              </a:rPr>
              <a:t>Ensembl</a:t>
            </a:r>
            <a:r>
              <a:rPr lang="en-US" sz="2600" spc="-1" dirty="0" err="1" smtClean="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 </a:t>
            </a:r>
            <a:r>
              <a:rPr lang="en-US" sz="2600" spc="-1" dirty="0" err="1" smtClean="0">
                <a:solidFill>
                  <a:srgbClr val="000080"/>
                </a:solidFill>
                <a:uFill>
                  <a:solidFill>
                    <a:srgbClr val="FFFFFF"/>
                  </a:solidFill>
                </a:uFill>
                <a:latin typeface="Arial"/>
              </a:rPr>
              <a:t>compara</a:t>
            </a:r>
            <a:r>
              <a:rPr lang="en-US" sz="2600" spc="-1" dirty="0" smtClean="0">
                <a:solidFill>
                  <a:srgbClr val="000080"/>
                </a:solidFill>
                <a:uFill>
                  <a:solidFill>
                    <a:srgbClr val="FFFFFF"/>
                  </a:solidFill>
                </a:uFill>
                <a:latin typeface="Arial"/>
              </a:rPr>
              <a:t> data</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Can be accessed from </a:t>
            </a:r>
            <a:r>
              <a:rPr lang="en-US" sz="2600" spc="-1" dirty="0" smtClean="0">
                <a:solidFill>
                  <a:srgbClr val="000080"/>
                </a:solidFill>
                <a:uFill>
                  <a:solidFill>
                    <a:srgbClr val="FFFFFF"/>
                  </a:solidFill>
                </a:uFill>
                <a:latin typeface="Arial"/>
                <a:hlinkClick r:id="rId3"/>
              </a:rPr>
              <a:t>http://rest.ensembl.org</a:t>
            </a: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
 Can be accessed using the following clients</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Perl</a:t>
            </a:r>
          </a:p>
          <a:p>
            <a:pPr marL="889200" lvl="1"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Java</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Ruby</a:t>
            </a:r>
          </a:p>
          <a:p>
            <a:pPr marL="889200" lvl="1"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Java with </a:t>
            </a:r>
            <a:r>
              <a:rPr lang="en-US" sz="2600" b="0" strike="noStrike" spc="-1" dirty="0" err="1" smtClean="0">
                <a:solidFill>
                  <a:srgbClr val="000080"/>
                </a:solidFill>
                <a:uFill>
                  <a:solidFill>
                    <a:srgbClr val="FFFFFF"/>
                  </a:solidFill>
                </a:uFill>
                <a:latin typeface="Arial"/>
              </a:rPr>
              <a:t>Unirest</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FF0000"/>
                </a:solidFill>
                <a:uFill>
                  <a:solidFill>
                    <a:srgbClr val="FFFFFF"/>
                  </a:solidFill>
                </a:uFill>
                <a:latin typeface="Arial"/>
              </a:rPr>
              <a:t>Python</a:t>
            </a:r>
          </a:p>
          <a:p>
            <a:pPr marL="1346400" lvl="2" indent="-324000">
              <a:buClr>
                <a:srgbClr val="000000"/>
              </a:buClr>
              <a:buSzPct val="45000"/>
              <a:buFont typeface="Wingdings" charset="2"/>
              <a:buChar char=""/>
            </a:pPr>
            <a:r>
              <a:rPr lang="en-US" sz="2600" spc="-1" dirty="0" smtClean="0">
                <a:solidFill>
                  <a:srgbClr val="FF0000"/>
                </a:solidFill>
                <a:uFill>
                  <a:solidFill>
                    <a:srgbClr val="FFFFFF"/>
                  </a:solidFill>
                </a:uFill>
                <a:latin typeface="Arial"/>
              </a:rPr>
              <a:t>*</a:t>
            </a:r>
            <a:r>
              <a:rPr lang="en-US" sz="2600" spc="-1" dirty="0" smtClean="0">
                <a:solidFill>
                  <a:srgbClr val="000000"/>
                </a:solidFill>
                <a:uFill>
                  <a:solidFill>
                    <a:srgbClr val="FFFFFF"/>
                  </a:solidFill>
                </a:uFill>
                <a:latin typeface="Arial"/>
              </a:rPr>
              <a:t>Needs the </a:t>
            </a:r>
            <a:r>
              <a:rPr lang="en-US" sz="2600" spc="-1" dirty="0" smtClean="0">
                <a:solidFill>
                  <a:srgbClr val="FF0000"/>
                </a:solidFill>
                <a:uFill>
                  <a:solidFill>
                    <a:srgbClr val="FFFFFF"/>
                  </a:solidFill>
                </a:uFill>
                <a:latin typeface="Arial"/>
              </a:rPr>
              <a:t>requests </a:t>
            </a:r>
            <a:r>
              <a:rPr lang="en-US" sz="2600" spc="-1" dirty="0" smtClean="0">
                <a:uFill>
                  <a:solidFill>
                    <a:srgbClr val="FFFFFF"/>
                  </a:solidFill>
                </a:uFill>
                <a:latin typeface="Arial"/>
              </a:rPr>
              <a:t>module installed</a:t>
            </a:r>
            <a:endParaRPr lang="en-US" sz="2600" b="0" strike="noStrike" spc="-1" dirty="0">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REST </a:t>
            </a:r>
            <a:r>
              <a:rPr lang="en-GB" sz="3970" b="0" i="1" strike="noStrike" spc="-1" dirty="0">
                <a:solidFill>
                  <a:srgbClr val="800000"/>
                </a:solidFill>
                <a:uFill>
                  <a:solidFill>
                    <a:srgbClr val="FFFFFF"/>
                  </a:solidFill>
                </a:uFill>
                <a:latin typeface="Arial"/>
              </a:rPr>
              <a:t>template </a:t>
            </a:r>
            <a:r>
              <a:rPr lang="en-GB" sz="3970" b="0" i="1" strike="noStrike" spc="-1" dirty="0" smtClean="0">
                <a:solidFill>
                  <a:srgbClr val="800000"/>
                </a:solidFill>
                <a:uFill>
                  <a:solidFill>
                    <a:srgbClr val="FFFFFF"/>
                  </a:solidFill>
                </a:uFill>
                <a:latin typeface="Arial"/>
              </a:rPr>
              <a:t>python script</a:t>
            </a:r>
            <a:endParaRPr lang="en-US" sz="3970" b="0" i="1" strike="noStrike" spc="-1" dirty="0">
              <a:solidFill>
                <a:srgbClr val="800000"/>
              </a:solidFill>
              <a:uFill>
                <a:solidFill>
                  <a:srgbClr val="FFFFFF"/>
                </a:solidFill>
              </a:uFill>
              <a:latin typeface="Arial"/>
            </a:endParaRPr>
          </a:p>
        </p:txBody>
      </p:sp>
      <p:sp>
        <p:nvSpPr>
          <p:cNvPr id="416" name="CustomShape 2"/>
          <p:cNvSpPr/>
          <p:nvPr/>
        </p:nvSpPr>
        <p:spPr>
          <a:xfrm>
            <a:off x="360000" y="1044360"/>
            <a:ext cx="9720000" cy="5957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73000"/>
              </a:lnSpc>
            </a:pPr>
            <a:r>
              <a:rPr lang="en-US" sz="2000" b="1" spc="-1" dirty="0">
                <a:solidFill>
                  <a:srgbClr val="000000"/>
                </a:solidFill>
                <a:uFill>
                  <a:solidFill>
                    <a:srgbClr val="FFFFFF"/>
                  </a:solidFill>
                </a:uFill>
                <a:latin typeface="Courier New"/>
              </a:rPr>
              <a:t>i</a:t>
            </a:r>
            <a:r>
              <a:rPr lang="en-GB" sz="2000" b="1" strike="noStrike" spc="-1" dirty="0" err="1" smtClean="0">
                <a:solidFill>
                  <a:srgbClr val="000000"/>
                </a:solidFill>
                <a:uFill>
                  <a:solidFill>
                    <a:srgbClr val="FFFFFF"/>
                  </a:solidFill>
                </a:uFill>
                <a:latin typeface="Courier New"/>
              </a:rPr>
              <a:t>mport</a:t>
            </a:r>
            <a:r>
              <a:rPr lang="en-GB" sz="2000" b="0" strike="noStrike" spc="-1" dirty="0" smtClean="0">
                <a:solidFill>
                  <a:srgbClr val="000000"/>
                </a:solidFill>
                <a:uFill>
                  <a:solidFill>
                    <a:srgbClr val="FFFFFF"/>
                  </a:solidFill>
                </a:uFill>
                <a:latin typeface="Courier New"/>
              </a:rPr>
              <a:t> </a:t>
            </a:r>
            <a:r>
              <a:rPr lang="en-GB" sz="2000" spc="-1" dirty="0" smtClean="0">
                <a:solidFill>
                  <a:srgbClr val="0084D1"/>
                </a:solidFill>
                <a:uFill>
                  <a:solidFill>
                    <a:srgbClr val="FFFFFF"/>
                  </a:solidFill>
                </a:uFill>
                <a:latin typeface="Courier New"/>
              </a:rPr>
              <a:t>requests, sys</a:t>
            </a: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rest server address</a:t>
            </a:r>
            <a:endParaRPr lang="en-GB" sz="1800" b="0" strike="noStrike" spc="-1" dirty="0" smtClean="0">
              <a:solidFill>
                <a:srgbClr val="000000"/>
              </a:solidFill>
              <a:uFill>
                <a:solidFill>
                  <a:srgbClr val="FFFFFF"/>
                </a:solidFill>
              </a:uFill>
              <a:latin typeface="Arial"/>
            </a:endParaRPr>
          </a:p>
          <a:p>
            <a:pPr>
              <a:lnSpc>
                <a:spcPct val="73000"/>
              </a:lnSpc>
            </a:pPr>
            <a:r>
              <a:rPr lang="en-GB" sz="2000" b="1" spc="-1" dirty="0" smtClean="0">
                <a:solidFill>
                  <a:srgbClr val="000000"/>
                </a:solidFill>
                <a:uFill>
                  <a:solidFill>
                    <a:srgbClr val="FFFFFF"/>
                  </a:solidFill>
                </a:uFill>
                <a:latin typeface="Courier New"/>
              </a:rPr>
              <a:t>server = </a:t>
            </a:r>
            <a:r>
              <a:rPr lang="en-GB" sz="2000" b="0" strike="noStrike" spc="-1" dirty="0" smtClean="0">
                <a:solidFill>
                  <a:srgbClr val="0084D1"/>
                </a:solidFill>
                <a:uFill>
                  <a:solidFill>
                    <a:srgbClr val="FFFFFF"/>
                  </a:solidFill>
                </a:uFill>
                <a:latin typeface="Courier New"/>
              </a:rPr>
              <a:t>https://</a:t>
            </a:r>
            <a:r>
              <a:rPr lang="en-GB" sz="2000" b="0" strike="noStrike" spc="-1" dirty="0" err="1" smtClean="0">
                <a:solidFill>
                  <a:srgbClr val="0084D1"/>
                </a:solidFill>
                <a:uFill>
                  <a:solidFill>
                    <a:srgbClr val="FFFFFF"/>
                  </a:solidFill>
                </a:uFill>
                <a:latin typeface="Courier New"/>
              </a:rPr>
              <a:t>rest.ensembl.org</a:t>
            </a:r>
            <a:endParaRPr lang="en-GB" sz="1800" b="0" strike="noStrike" spc="-1" dirty="0" smtClean="0">
              <a:solidFill>
                <a:srgbClr val="000000"/>
              </a:solidFill>
              <a:uFill>
                <a:solidFill>
                  <a:srgbClr val="FFFFFF"/>
                </a:solidFill>
              </a:uFill>
              <a:latin typeface="Arial"/>
            </a:endParaRPr>
          </a:p>
          <a:p>
            <a:pPr>
              <a:lnSpc>
                <a:spcPct val="73000"/>
              </a:lnSpc>
            </a:pP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smtClean="0">
                <a:solidFill>
                  <a:srgbClr val="FFB515"/>
                </a:solidFill>
                <a:uFill>
                  <a:solidFill>
                    <a:srgbClr val="FFFFFF"/>
                  </a:solidFill>
                </a:uFill>
                <a:latin typeface="Courier New"/>
              </a:rPr>
              <a:t># end</a:t>
            </a:r>
            <a:r>
              <a:rPr lang="en-GB" sz="2000" i="1" spc="-1" dirty="0" smtClean="0">
                <a:solidFill>
                  <a:srgbClr val="FFB515"/>
                </a:solidFill>
                <a:uFill>
                  <a:solidFill>
                    <a:srgbClr val="FFFFFF"/>
                  </a:solidFill>
                </a:uFill>
                <a:latin typeface="Courier New"/>
              </a:rPr>
              <a:t>point path, </a:t>
            </a:r>
            <a:r>
              <a:rPr lang="en-GB" sz="2000" i="1" spc="-1" dirty="0" err="1" smtClean="0">
                <a:solidFill>
                  <a:srgbClr val="FFB515"/>
                </a:solidFill>
                <a:uFill>
                  <a:solidFill>
                    <a:srgbClr val="FFFFFF"/>
                  </a:solidFill>
                </a:uFill>
                <a:latin typeface="Courier New"/>
              </a:rPr>
              <a:t>requiered</a:t>
            </a:r>
            <a:r>
              <a:rPr lang="en-GB" sz="2000" i="1" spc="-1" dirty="0" smtClean="0">
                <a:solidFill>
                  <a:srgbClr val="FFB515"/>
                </a:solidFill>
                <a:uFill>
                  <a:solidFill>
                    <a:srgbClr val="FFFFFF"/>
                  </a:solidFill>
                </a:uFill>
                <a:latin typeface="Courier New"/>
              </a:rPr>
              <a:t> parameters and options</a:t>
            </a:r>
          </a:p>
          <a:p>
            <a:pPr>
              <a:lnSpc>
                <a:spcPct val="73000"/>
              </a:lnSpc>
            </a:pPr>
            <a:r>
              <a:rPr lang="en-US" sz="2000" b="1" spc="-1" dirty="0">
                <a:solidFill>
                  <a:srgbClr val="000000"/>
                </a:solidFill>
                <a:uFill>
                  <a:solidFill>
                    <a:srgbClr val="FFFFFF"/>
                  </a:solidFill>
                </a:uFill>
                <a:latin typeface="Courier New"/>
              </a:rPr>
              <a:t>e</a:t>
            </a:r>
            <a:r>
              <a:rPr lang="en-GB" sz="2000" b="1" strike="noStrike" spc="-1" dirty="0" err="1" smtClean="0">
                <a:solidFill>
                  <a:srgbClr val="000000"/>
                </a:solidFill>
                <a:uFill>
                  <a:solidFill>
                    <a:srgbClr val="FFFFFF"/>
                  </a:solidFill>
                </a:uFill>
                <a:latin typeface="Courier New"/>
              </a:rPr>
              <a:t>xt</a:t>
            </a:r>
            <a:r>
              <a:rPr lang="en-GB" sz="2000" b="0" strike="noStrike" spc="-1" dirty="0" smtClean="0">
                <a:solidFill>
                  <a:srgbClr val="000000"/>
                </a:solidFill>
                <a:uFill>
                  <a:solidFill>
                    <a:srgbClr val="FFFFFF"/>
                  </a:solidFill>
                </a:uFill>
                <a:latin typeface="Courier New"/>
              </a:rPr>
              <a:t> </a:t>
            </a:r>
            <a:r>
              <a:rPr lang="en-GB" sz="2000" b="0" strike="noStrike" spc="-1" dirty="0" smtClean="0">
                <a:solidFill>
                  <a:srgbClr val="0084D1"/>
                </a:solidFill>
                <a:uFill>
                  <a:solidFill>
                    <a:srgbClr val="FFFFFF"/>
                  </a:solidFill>
                </a:uFill>
                <a:latin typeface="Courier New"/>
              </a:rPr>
              <a:t>”/path/</a:t>
            </a:r>
            <a:r>
              <a:rPr lang="en-GB" sz="2000" spc="-1" dirty="0" smtClean="0">
                <a:solidFill>
                  <a:srgbClr val="0084D1"/>
                </a:solidFill>
                <a:uFill>
                  <a:solidFill>
                    <a:srgbClr val="FFFFFF"/>
                  </a:solidFill>
                </a:uFill>
                <a:latin typeface="Courier New"/>
              </a:rPr>
              <a:t>required_parameters?optional_args1;optional_args2</a:t>
            </a:r>
            <a:endParaRPr lang="en-GB" sz="1800" b="0" strike="noStrike" spc="-1" dirty="0" smtClean="0">
              <a:solidFill>
                <a:srgbClr val="000000"/>
              </a:solidFill>
              <a:uFill>
                <a:solidFill>
                  <a:srgbClr val="FFFFFF"/>
                </a:solidFill>
              </a:uFill>
              <a:latin typeface="Arial"/>
            </a:endParaRPr>
          </a:p>
          <a:p>
            <a:pPr>
              <a:lnSpc>
                <a:spcPct val="73000"/>
              </a:lnSpc>
            </a:pPr>
            <a:endParaRPr lang="en-GB" sz="1800" b="0" strike="noStrike" spc="-1" dirty="0">
              <a:solidFill>
                <a:srgbClr val="000000"/>
              </a:solidFill>
              <a:uFill>
                <a:solidFill>
                  <a:srgbClr val="FFFFFF"/>
                </a:solidFill>
              </a:uFill>
              <a:latin typeface="Arial"/>
            </a:endParaRPr>
          </a:p>
          <a:p>
            <a:pPr>
              <a:lnSpc>
                <a:spcPct val="73000"/>
              </a:lnSpc>
            </a:pPr>
            <a:r>
              <a:rPr lang="en-GB" sz="2000" b="0" i="1" strike="noStrike" spc="-1" dirty="0">
                <a:solidFill>
                  <a:srgbClr val="FFB515"/>
                </a:solidFill>
                <a:uFill>
                  <a:solidFill>
                    <a:srgbClr val="FFFFFF"/>
                  </a:solidFill>
                </a:uFill>
                <a:latin typeface="Courier New"/>
              </a:rPr>
              <a:t># </a:t>
            </a:r>
            <a:r>
              <a:rPr lang="en-GB" sz="2000" b="0" i="1" strike="noStrike" spc="-1" dirty="0" smtClean="0">
                <a:solidFill>
                  <a:srgbClr val="FFB515"/>
                </a:solidFill>
                <a:uFill>
                  <a:solidFill>
                    <a:srgbClr val="FFFFFF"/>
                  </a:solidFill>
                </a:uFill>
                <a:latin typeface="Courier New"/>
              </a:rPr>
              <a:t>specify output format</a:t>
            </a:r>
          </a:p>
          <a:p>
            <a:pPr>
              <a:lnSpc>
                <a:spcPct val="73000"/>
              </a:lnSpc>
            </a:pPr>
            <a:r>
              <a:rPr lang="en-GB" sz="2000" b="1" strike="noStrike" spc="-1" dirty="0" smtClean="0">
                <a:solidFill>
                  <a:srgbClr val="000000"/>
                </a:solidFill>
                <a:uFill>
                  <a:solidFill>
                    <a:srgbClr val="FFFFFF"/>
                  </a:solidFill>
                </a:uFill>
                <a:latin typeface="Courier New"/>
              </a:rPr>
              <a:t>r = </a:t>
            </a:r>
            <a:r>
              <a:rPr lang="en-GB" sz="2000" b="1" strike="noStrike" spc="-1" dirty="0" err="1" smtClean="0">
                <a:solidFill>
                  <a:srgbClr val="000000"/>
                </a:solidFill>
                <a:uFill>
                  <a:solidFill>
                    <a:srgbClr val="FFFFFF"/>
                  </a:solidFill>
                </a:uFill>
                <a:latin typeface="Courier New"/>
              </a:rPr>
              <a:t>request.get</a:t>
            </a:r>
            <a:r>
              <a:rPr lang="en-GB" sz="2000" b="1" strike="noStrike" spc="-1" dirty="0" smtClean="0">
                <a:solidFill>
                  <a:srgbClr val="000000"/>
                </a:solidFill>
                <a:uFill>
                  <a:solidFill>
                    <a:srgbClr val="FFFFFF"/>
                  </a:solidFill>
                </a:uFill>
                <a:latin typeface="Courier New"/>
              </a:rPr>
              <a:t>(</a:t>
            </a:r>
            <a:r>
              <a:rPr lang="en-GB" sz="2000" b="1" strike="noStrike" spc="-1" dirty="0" err="1" smtClean="0">
                <a:solidFill>
                  <a:srgbClr val="000000"/>
                </a:solidFill>
                <a:uFill>
                  <a:solidFill>
                    <a:srgbClr val="FFFFFF"/>
                  </a:solidFill>
                </a:uFill>
                <a:latin typeface="Courier New"/>
              </a:rPr>
              <a:t>server+ext</a:t>
            </a:r>
            <a:r>
              <a:rPr lang="en-GB" sz="2000" b="1" strike="noStrike" spc="-1" dirty="0" smtClean="0">
                <a:solidFill>
                  <a:srgbClr val="000000"/>
                </a:solidFill>
                <a:uFill>
                  <a:solidFill>
                    <a:srgbClr val="FFFFFF"/>
                  </a:solidFill>
                </a:uFill>
                <a:latin typeface="Courier New"/>
              </a:rPr>
              <a:t>, headers={“Content-Type” :</a:t>
            </a:r>
            <a:r>
              <a:rPr lang="en-GB" sz="2000" b="0" strike="noStrike" spc="-1" dirty="0" smtClean="0">
                <a:solidFill>
                  <a:srgbClr val="000000"/>
                </a:solidFill>
                <a:uFill>
                  <a:solidFill>
                    <a:srgbClr val="FFFFFF"/>
                  </a:solidFill>
                </a:uFill>
                <a:latin typeface="Courier New"/>
              </a:rPr>
              <a:t> “</a:t>
            </a:r>
            <a:r>
              <a:rPr lang="en-GB" sz="2000" b="0" strike="noStrike" spc="-1" dirty="0" smtClean="0">
                <a:solidFill>
                  <a:srgbClr val="0084D1"/>
                </a:solidFill>
                <a:uFill>
                  <a:solidFill>
                    <a:srgbClr val="FFFFFF"/>
                  </a:solidFill>
                </a:uFill>
                <a:latin typeface="Courier New"/>
              </a:rPr>
              <a:t>XX</a:t>
            </a:r>
            <a:r>
              <a:rPr lang="en-GB" sz="2000" spc="-1" dirty="0" smtClean="0">
                <a:solidFill>
                  <a:srgbClr val="000000"/>
                </a:solidFill>
                <a:uFill>
                  <a:solidFill>
                    <a:srgbClr val="FFFFFF"/>
                  </a:solidFill>
                </a:uFill>
                <a:latin typeface="Courier New"/>
              </a:rPr>
              <a:t>”</a:t>
            </a:r>
            <a:r>
              <a:rPr lang="en-GB" sz="2000" b="1" spc="-1" dirty="0" smtClean="0">
                <a:solidFill>
                  <a:srgbClr val="000000"/>
                </a:solidFill>
                <a:uFill>
                  <a:solidFill>
                    <a:srgbClr val="FFFFFF"/>
                  </a:solidFill>
                </a:uFill>
                <a:latin typeface="Courier New"/>
              </a:rPr>
              <a:t>})</a:t>
            </a:r>
          </a:p>
          <a:p>
            <a:pPr>
              <a:lnSpc>
                <a:spcPct val="73000"/>
              </a:lnSpc>
            </a:pPr>
            <a:endParaRPr lang="en-GB" sz="2000" b="1" strike="noStrike" spc="-1" dirty="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i</a:t>
            </a:r>
            <a:r>
              <a:rPr lang="en-GB" sz="2000" b="1" spc="-1" dirty="0" smtClean="0">
                <a:solidFill>
                  <a:srgbClr val="000000"/>
                </a:solidFill>
                <a:uFill>
                  <a:solidFill>
                    <a:srgbClr val="FFFFFF"/>
                  </a:solidFill>
                </a:uFill>
                <a:latin typeface="Courier New"/>
              </a:rPr>
              <a:t>f not </a:t>
            </a:r>
            <a:r>
              <a:rPr lang="en-GB" sz="2000" b="1" spc="-1" dirty="0" err="1" smtClean="0">
                <a:solidFill>
                  <a:srgbClr val="000000"/>
                </a:solidFill>
                <a:uFill>
                  <a:solidFill>
                    <a:srgbClr val="FFFFFF"/>
                  </a:solidFill>
                </a:uFill>
                <a:latin typeface="Courier New"/>
              </a:rPr>
              <a:t>r.ok</a:t>
            </a:r>
            <a:r>
              <a:rPr lang="en-GB" sz="2000" b="1" spc="-1" dirty="0" smtClean="0">
                <a:solidFill>
                  <a:srgbClr val="000000"/>
                </a:solidFill>
                <a:uFill>
                  <a:solidFill>
                    <a:srgbClr val="FFFFFF"/>
                  </a:solidFill>
                </a:uFill>
                <a:latin typeface="Courier New"/>
              </a:rPr>
              <a:t>:</a:t>
            </a:r>
          </a:p>
          <a:p>
            <a:pPr>
              <a:lnSpc>
                <a:spcPct val="73000"/>
              </a:lnSpc>
            </a:pP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r.raise_for_status</a:t>
            </a:r>
            <a:r>
              <a:rPr lang="en-GB" sz="2000" b="1" spc="-1" dirty="0" smtClean="0">
                <a:solidFill>
                  <a:srgbClr val="000000"/>
                </a:solidFill>
                <a:uFill>
                  <a:solidFill>
                    <a:srgbClr val="FFFFFF"/>
                  </a:solidFill>
                </a:uFill>
                <a:latin typeface="Courier New"/>
              </a:rPr>
              <a:t>()</a:t>
            </a:r>
          </a:p>
          <a:p>
            <a:pPr>
              <a:lnSpc>
                <a:spcPct val="73000"/>
              </a:lnSpc>
            </a:pP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sys.exit</a:t>
            </a:r>
            <a:r>
              <a:rPr lang="en-GB" sz="2000" b="1" spc="-1" dirty="0" smtClean="0">
                <a:solidFill>
                  <a:srgbClr val="000000"/>
                </a:solidFill>
                <a:uFill>
                  <a:solidFill>
                    <a:srgbClr val="FFFFFF"/>
                  </a:solidFill>
                </a:uFill>
                <a:latin typeface="Courier New"/>
              </a:rPr>
              <a:t>()</a:t>
            </a:r>
          </a:p>
          <a:p>
            <a:pPr>
              <a:lnSpc>
                <a:spcPct val="73000"/>
              </a:lnSpc>
            </a:pPr>
            <a:endParaRPr lang="en-GB" sz="2000" b="1" spc="-1" dirty="0" smtClean="0">
              <a:solidFill>
                <a:srgbClr val="000000"/>
              </a:solidFill>
              <a:uFill>
                <a:solidFill>
                  <a:srgbClr val="FFFFFF"/>
                </a:solidFill>
              </a:uFill>
              <a:latin typeface="Courier New"/>
            </a:endParaRPr>
          </a:p>
          <a:p>
            <a:pPr>
              <a:lnSpc>
                <a:spcPct val="73000"/>
              </a:lnSpc>
            </a:pPr>
            <a:r>
              <a:rPr lang="en-GB" sz="2000" i="1"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if you </a:t>
            </a:r>
            <a:r>
              <a:rPr lang="en-GB" sz="2000" i="1" spc="-1" dirty="0" err="1" smtClean="0">
                <a:solidFill>
                  <a:srgbClr val="FFB515"/>
                </a:solidFill>
                <a:uFill>
                  <a:solidFill>
                    <a:srgbClr val="FFFFFF"/>
                  </a:solidFill>
                </a:uFill>
                <a:latin typeface="Courier New"/>
              </a:rPr>
              <a:t>json</a:t>
            </a:r>
            <a:r>
              <a:rPr lang="en-GB" sz="2000" i="1" spc="-1" dirty="0" smtClean="0">
                <a:solidFill>
                  <a:srgbClr val="FFB515"/>
                </a:solidFill>
                <a:uFill>
                  <a:solidFill>
                    <a:srgbClr val="FFFFFF"/>
                  </a:solidFill>
                </a:uFill>
                <a:latin typeface="Courier New"/>
              </a:rPr>
              <a:t> format decode</a:t>
            </a:r>
          </a:p>
          <a:p>
            <a:pPr>
              <a:lnSpc>
                <a:spcPct val="73000"/>
              </a:lnSpc>
            </a:pPr>
            <a:endParaRPr lang="en-GB" sz="2000" i="1" spc="-1" dirty="0">
              <a:solidFill>
                <a:srgbClr val="FFB515"/>
              </a:solidFill>
              <a:uFill>
                <a:solidFill>
                  <a:srgbClr val="FFFFFF"/>
                </a:solidFill>
              </a:uFill>
              <a:latin typeface="Courier New"/>
            </a:endParaRPr>
          </a:p>
          <a:p>
            <a:pPr>
              <a:lnSpc>
                <a:spcPct val="73000"/>
              </a:lnSpc>
            </a:pPr>
            <a:endParaRPr lang="en-GB" sz="2000" b="1" spc="-1" dirty="0" smtClean="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d</a:t>
            </a:r>
            <a:r>
              <a:rPr lang="en-US" sz="2000" b="1" spc="-1" dirty="0" smtClean="0">
                <a:solidFill>
                  <a:srgbClr val="000000"/>
                </a:solidFill>
                <a:uFill>
                  <a:solidFill>
                    <a:srgbClr val="FFFFFF"/>
                  </a:solidFill>
                </a:uFill>
                <a:latin typeface="Courier New"/>
              </a:rPr>
              <a:t>ecoded = </a:t>
            </a:r>
            <a:r>
              <a:rPr lang="en-US" sz="2000" b="1" spc="-1" dirty="0" err="1" smtClean="0">
                <a:solidFill>
                  <a:srgbClr val="000000"/>
                </a:solidFill>
                <a:uFill>
                  <a:solidFill>
                    <a:srgbClr val="FFFFFF"/>
                  </a:solidFill>
                </a:uFill>
                <a:latin typeface="Courier New"/>
              </a:rPr>
              <a:t>r.json</a:t>
            </a:r>
            <a:endParaRPr lang="en-GB" sz="2000" i="1" spc="-1" dirty="0" smtClean="0">
              <a:solidFill>
                <a:srgbClr val="FFB515"/>
              </a:solidFill>
              <a:uFill>
                <a:solidFill>
                  <a:srgbClr val="FFFFFF"/>
                </a:solidFill>
              </a:uFill>
              <a:latin typeface="Courier New"/>
            </a:endParaRPr>
          </a:p>
          <a:p>
            <a:pPr>
              <a:lnSpc>
                <a:spcPct val="73000"/>
              </a:lnSpc>
            </a:pPr>
            <a:endParaRPr lang="en-GB" sz="2000" b="1" spc="-1" dirty="0">
              <a:solidFill>
                <a:srgbClr val="000000"/>
              </a:solidFill>
              <a:uFill>
                <a:solidFill>
                  <a:srgbClr val="FFFFFF"/>
                </a:solidFill>
              </a:uFill>
              <a:latin typeface="Courier New"/>
            </a:endParaRPr>
          </a:p>
          <a:p>
            <a:pPr>
              <a:lnSpc>
                <a:spcPct val="73000"/>
              </a:lnSpc>
            </a:pPr>
            <a:r>
              <a:rPr lang="en-US" sz="2000" b="1" spc="-1" dirty="0">
                <a:solidFill>
                  <a:srgbClr val="000000"/>
                </a:solidFill>
                <a:uFill>
                  <a:solidFill>
                    <a:srgbClr val="FFFFFF"/>
                  </a:solidFill>
                </a:uFill>
                <a:latin typeface="Courier New"/>
              </a:rPr>
              <a:t>p</a:t>
            </a:r>
            <a:r>
              <a:rPr lang="en-GB" sz="2000" b="1" spc="-1" dirty="0" err="1" smtClean="0">
                <a:solidFill>
                  <a:srgbClr val="000000"/>
                </a:solidFill>
                <a:uFill>
                  <a:solidFill>
                    <a:srgbClr val="FFFFFF"/>
                  </a:solidFill>
                </a:uFill>
                <a:latin typeface="Courier New"/>
              </a:rPr>
              <a:t>rint</a:t>
            </a:r>
            <a:r>
              <a:rPr lang="en-GB" sz="2000" b="1" spc="-1" dirty="0" smtClean="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repr</a:t>
            </a:r>
            <a:r>
              <a:rPr lang="en-GB" sz="2000" b="1" spc="-1" dirty="0" smtClean="0">
                <a:solidFill>
                  <a:srgbClr val="000000"/>
                </a:solidFill>
                <a:uFill>
                  <a:solidFill>
                    <a:srgbClr val="FFFFFF"/>
                  </a:solidFill>
                </a:uFill>
                <a:latin typeface="Courier New"/>
              </a:rPr>
              <a:t>(decoded)</a:t>
            </a:r>
            <a:endParaRPr lang="en-GB" spc="-1" dirty="0">
              <a:solidFill>
                <a:srgbClr val="000000"/>
              </a:solidFill>
              <a:uFill>
                <a:solidFill>
                  <a:srgbClr val="FFFFFF"/>
                </a:solidFill>
              </a:uFill>
              <a:latin typeface="Arial"/>
            </a:endParaRPr>
          </a:p>
          <a:p>
            <a:pPr>
              <a:lnSpc>
                <a:spcPct val="73000"/>
              </a:lnSpc>
            </a:pPr>
            <a:endParaRPr lang="en-US" sz="2000" b="1" spc="-1" dirty="0" smtClean="0">
              <a:solidFill>
                <a:srgbClr val="000000"/>
              </a:solidFill>
              <a:uFill>
                <a:solidFill>
                  <a:srgbClr val="FFFFFF"/>
                </a:solidFill>
              </a:uFill>
              <a:latin typeface="Arial"/>
            </a:endParaRPr>
          </a:p>
          <a:p>
            <a:pPr>
              <a:lnSpc>
                <a:spcPct val="73000"/>
              </a:lnSpc>
            </a:pPr>
            <a:r>
              <a:rPr lang="en-GB" sz="2000" i="1" spc="-1" dirty="0">
                <a:solidFill>
                  <a:srgbClr val="FFB515"/>
                </a:solidFill>
                <a:uFill>
                  <a:solidFill>
                    <a:srgbClr val="FFFFFF"/>
                  </a:solidFill>
                </a:uFill>
                <a:latin typeface="Courier New"/>
              </a:rPr>
              <a:t># </a:t>
            </a:r>
            <a:r>
              <a:rPr lang="en-GB" sz="2000" i="1" spc="-1" dirty="0" smtClean="0">
                <a:solidFill>
                  <a:srgbClr val="FFB515"/>
                </a:solidFill>
                <a:uFill>
                  <a:solidFill>
                    <a:srgbClr val="FFFFFF"/>
                  </a:solidFill>
                </a:uFill>
                <a:latin typeface="Courier New"/>
              </a:rPr>
              <a:t>else</a:t>
            </a:r>
            <a:r>
              <a:rPr lang="en-GB" sz="2000" b="1" spc="-1" dirty="0" smtClean="0">
                <a:solidFill>
                  <a:srgbClr val="000000"/>
                </a:solidFill>
                <a:uFill>
                  <a:solidFill>
                    <a:srgbClr val="FFFFFF"/>
                  </a:solidFill>
                </a:uFill>
                <a:latin typeface="Arial"/>
              </a:rPr>
              <a:t> </a:t>
            </a:r>
          </a:p>
          <a:p>
            <a:pPr>
              <a:lnSpc>
                <a:spcPct val="73000"/>
              </a:lnSpc>
            </a:pPr>
            <a:endParaRPr lang="en-GB" sz="2000" b="1" spc="-1" dirty="0">
              <a:solidFill>
                <a:srgbClr val="000000"/>
              </a:solidFill>
              <a:uFill>
                <a:solidFill>
                  <a:srgbClr val="FFFFFF"/>
                </a:solidFill>
              </a:uFill>
              <a:latin typeface="Arial"/>
            </a:endParaRPr>
          </a:p>
          <a:p>
            <a:pPr>
              <a:lnSpc>
                <a:spcPct val="73000"/>
              </a:lnSpc>
            </a:pPr>
            <a:r>
              <a:rPr lang="en-US" sz="2000" b="1" spc="-1" dirty="0">
                <a:solidFill>
                  <a:srgbClr val="000000"/>
                </a:solidFill>
                <a:uFill>
                  <a:solidFill>
                    <a:srgbClr val="FFFFFF"/>
                  </a:solidFill>
                </a:uFill>
                <a:latin typeface="Courier New"/>
              </a:rPr>
              <a:t>p</a:t>
            </a:r>
            <a:r>
              <a:rPr lang="en-GB" sz="2000" b="1" spc="-1" dirty="0" err="1">
                <a:solidFill>
                  <a:srgbClr val="000000"/>
                </a:solidFill>
                <a:uFill>
                  <a:solidFill>
                    <a:srgbClr val="FFFFFF"/>
                  </a:solidFill>
                </a:uFill>
                <a:latin typeface="Courier New"/>
              </a:rPr>
              <a:t>rint</a:t>
            </a:r>
            <a:r>
              <a:rPr lang="en-GB" sz="2000" b="1" spc="-1" dirty="0">
                <a:solidFill>
                  <a:srgbClr val="000000"/>
                </a:solidFill>
                <a:uFill>
                  <a:solidFill>
                    <a:srgbClr val="FFFFFF"/>
                  </a:solidFill>
                </a:uFill>
                <a:latin typeface="Courier New"/>
              </a:rPr>
              <a:t> </a:t>
            </a:r>
            <a:r>
              <a:rPr lang="en-GB" sz="2000" b="1" spc="-1" dirty="0" err="1" smtClean="0">
                <a:solidFill>
                  <a:srgbClr val="000000"/>
                </a:solidFill>
                <a:uFill>
                  <a:solidFill>
                    <a:srgbClr val="FFFFFF"/>
                  </a:solidFill>
                </a:uFill>
                <a:latin typeface="Courier New"/>
              </a:rPr>
              <a:t>r.text</a:t>
            </a:r>
            <a:endParaRPr lang="en-GB" sz="2000" spc="-1" dirty="0">
              <a:solidFill>
                <a:srgbClr val="000000"/>
              </a:solidFill>
              <a:uFill>
                <a:solidFill>
                  <a:srgbClr val="FFFFFF"/>
                </a:solidFill>
              </a:uFill>
            </a:endParaRPr>
          </a:p>
          <a:p>
            <a:pPr>
              <a:lnSpc>
                <a:spcPct val="73000"/>
              </a:lnSpc>
            </a:pPr>
            <a:endParaRPr lang="en-GB" sz="2000" b="1" spc="-1" dirty="0" smtClean="0">
              <a:solidFill>
                <a:srgbClr val="000000"/>
              </a:solidFill>
              <a:uFill>
                <a:solidFill>
                  <a:srgbClr val="FFFFFF"/>
                </a:solidFill>
              </a:uFill>
              <a:latin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118377"/>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a:t>
            </a:r>
          </a:p>
          <a:p>
            <a:r>
              <a:rPr lang="en-GB" sz="3200" spc="-1" dirty="0" smtClean="0">
                <a:solidFill>
                  <a:srgbClr val="800000"/>
                </a:solidFill>
                <a:uFill>
                  <a:solidFill>
                    <a:srgbClr val="FFFFFF"/>
                  </a:solidFill>
                </a:uFill>
                <a:latin typeface="Arial"/>
              </a:rPr>
              <a:t>GET alignment/region/:species/:region</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79" y="1377718"/>
            <a:ext cx="9325345" cy="5546861"/>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Called the alignment region endpoint</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a:t>
            </a:r>
            <a:r>
              <a:rPr lang="en-US" sz="2600" b="0" strike="noStrike" spc="-1" dirty="0" smtClean="0">
                <a:solidFill>
                  <a:srgbClr val="000080"/>
                </a:solidFill>
                <a:uFill>
                  <a:solidFill>
                    <a:srgbClr val="FFFFFF"/>
                  </a:solidFill>
                </a:uFill>
                <a:latin typeface="Arial"/>
              </a:rPr>
              <a:t>ble to retrieve genomic alignments as separate blocks based on a region and species</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region : a query region to be given as a string.</a:t>
            </a:r>
          </a:p>
          <a:p>
            <a:pPr marL="1346400" lvl="2"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max of 10Mb is allowed to be requested at 1 time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homo_sapiens</a:t>
            </a:r>
            <a:r>
              <a:rPr lang="en-US" sz="2600" spc="-1" dirty="0" smtClean="0">
                <a:solidFill>
                  <a:srgbClr val="000080"/>
                </a:solidFill>
                <a:uFill>
                  <a:solidFill>
                    <a:srgbClr val="FFFFFF"/>
                  </a:solidFill>
                </a:uFill>
                <a:latin typeface="Arial"/>
              </a:rPr>
              <a:t> or human</a:t>
            </a:r>
          </a:p>
          <a:p>
            <a:pPr marL="889200" lvl="1"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Example</a:t>
            </a:r>
          </a:p>
          <a:p>
            <a:pPr marL="889200" lvl="1" indent="-324000">
              <a:buClr>
                <a:srgbClr val="000000"/>
              </a:buClr>
              <a:buSzPct val="45000"/>
              <a:buFont typeface="Wingdings" charset="2"/>
              <a:buChar char=""/>
            </a:pPr>
            <a:r>
              <a:rPr lang="en-US" sz="2600" spc="-1" dirty="0" err="1" smtClean="0">
                <a:solidFill>
                  <a:srgbClr val="FF0000"/>
                </a:solidFill>
                <a:uFill>
                  <a:solidFill>
                    <a:srgbClr val="FFFFFF"/>
                  </a:solidFill>
                </a:uFill>
              </a:rPr>
              <a:t>ext</a:t>
            </a:r>
            <a:r>
              <a:rPr lang="en-US" sz="2600" spc="-1" dirty="0" smtClean="0">
                <a:solidFill>
                  <a:srgbClr val="FF0000"/>
                </a:solidFill>
                <a:uFill>
                  <a:solidFill>
                    <a:srgbClr val="FFFFFF"/>
                  </a:solidFill>
                </a:uFill>
              </a:rPr>
              <a:t> </a:t>
            </a:r>
            <a:r>
              <a:rPr lang="en-US" sz="2600" spc="-1" dirty="0">
                <a:solidFill>
                  <a:srgbClr val="FF0000"/>
                </a:solidFill>
                <a:uFill>
                  <a:solidFill>
                    <a:srgbClr val="FFFFFF"/>
                  </a:solidFill>
                </a:uFill>
              </a:rPr>
              <a:t>= </a:t>
            </a:r>
            <a:r>
              <a:rPr lang="en-US" sz="2600" spc="-1" dirty="0">
                <a:solidFill>
                  <a:srgbClr val="008000"/>
                </a:solidFill>
                <a:uFill>
                  <a:solidFill>
                    <a:srgbClr val="FFFFFF"/>
                  </a:solidFill>
                </a:uFill>
              </a:rPr>
              <a:t>"/alignment/region/</a:t>
            </a:r>
            <a:r>
              <a:rPr lang="en-US" sz="2600" spc="-1" dirty="0" err="1">
                <a:solidFill>
                  <a:srgbClr val="008000"/>
                </a:solidFill>
                <a:uFill>
                  <a:solidFill>
                    <a:srgbClr val="FFFFFF"/>
                  </a:solidFill>
                </a:uFill>
              </a:rPr>
              <a:t>taeniopygia_guttata</a:t>
            </a:r>
            <a:r>
              <a:rPr lang="en-US" sz="2600" spc="-1" dirty="0">
                <a:solidFill>
                  <a:srgbClr val="008000"/>
                </a:solidFill>
                <a:uFill>
                  <a:solidFill>
                    <a:srgbClr val="FFFFFF"/>
                  </a:solidFill>
                </a:uFill>
              </a:rPr>
              <a:t>/2:106040000-106040050:1?species_set_group=</a:t>
            </a:r>
            <a:r>
              <a:rPr lang="en-US" sz="2600" spc="-1" dirty="0" err="1">
                <a:solidFill>
                  <a:srgbClr val="008000"/>
                </a:solidFill>
                <a:uFill>
                  <a:solidFill>
                    <a:srgbClr val="FFFFFF"/>
                  </a:solidFill>
                </a:uFill>
              </a:rPr>
              <a:t>sauropsids</a:t>
            </a:r>
            <a:r>
              <a:rPr lang="en-US" sz="2600" spc="-1" dirty="0">
                <a:solidFill>
                  <a:srgbClr val="008000"/>
                </a:solidFill>
                <a:uFill>
                  <a:solidFill>
                    <a:srgbClr val="FFFFFF"/>
                  </a:solidFill>
                </a:uFill>
              </a:rPr>
              <a:t>"</a:t>
            </a:r>
            <a:endParaRPr lang="en-US" sz="2600" b="0" strike="noStrike" spc="-1" dirty="0">
              <a:solidFill>
                <a:srgbClr val="008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179838"/>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 </a:t>
            </a:r>
          </a:p>
        </p:txBody>
      </p:sp>
      <p:sp>
        <p:nvSpPr>
          <p:cNvPr id="5" name="TextShape 1"/>
          <p:cNvSpPr txBox="1"/>
          <p:nvPr/>
        </p:nvSpPr>
        <p:spPr>
          <a:xfrm>
            <a:off x="504000" y="789171"/>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943320" y="1439477"/>
            <a:ext cx="8784720" cy="5464615"/>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a:solidFill>
                  <a:srgbClr val="000080"/>
                </a:solidFill>
                <a:uFill>
                  <a:solidFill>
                    <a:srgbClr val="FFFFFF"/>
                  </a:solidFill>
                </a:uFill>
              </a:rPr>
              <a:t>m</a:t>
            </a:r>
            <a:r>
              <a:rPr lang="en-US" sz="2600" spc="-1" dirty="0" smtClean="0">
                <a:solidFill>
                  <a:srgbClr val="000080"/>
                </a:solidFill>
                <a:uFill>
                  <a:solidFill>
                    <a:srgbClr val="FFFFFF"/>
                  </a:solidFill>
                </a:uFill>
              </a:rPr>
              <a:t>ethod: specify the alignment method you are trying to retrieve.</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rPr>
              <a:t> EPO, EPO_LOW_COVERAGE, PECAN, LASTZ_NET, BLASTZ_NET, CACTUS_HAL.</a:t>
            </a: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species_set</a:t>
            </a:r>
            <a:r>
              <a:rPr lang="en-US" sz="2600" spc="-1" dirty="0" smtClean="0">
                <a:solidFill>
                  <a:srgbClr val="000080"/>
                </a:solidFill>
                <a:uFill>
                  <a:solidFill>
                    <a:srgbClr val="FFFFFF"/>
                  </a:solidFill>
                </a:uFill>
                <a:latin typeface="Arial"/>
              </a:rPr>
              <a:t>: The set of species used to define the PW</a:t>
            </a: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s</a:t>
            </a:r>
            <a:r>
              <a:rPr lang="en-US" sz="2600" b="0" strike="noStrike" spc="-1" dirty="0" err="1" smtClean="0">
                <a:solidFill>
                  <a:srgbClr val="000080"/>
                </a:solidFill>
                <a:uFill>
                  <a:solidFill>
                    <a:srgbClr val="FFFFFF"/>
                  </a:solidFill>
                </a:uFill>
                <a:latin typeface="Arial"/>
              </a:rPr>
              <a:t>pecies_set_group</a:t>
            </a:r>
            <a:r>
              <a:rPr lang="en-US" sz="2600" b="0" strike="noStrike" spc="-1" dirty="0" smtClean="0">
                <a:solidFill>
                  <a:srgbClr val="000080"/>
                </a:solidFill>
                <a:uFill>
                  <a:solidFill>
                    <a:srgbClr val="FFFFFF"/>
                  </a:solidFill>
                </a:uFill>
                <a:latin typeface="Arial"/>
              </a:rPr>
              <a:t>: the species set group name of the MSA. </a:t>
            </a:r>
          </a:p>
          <a:p>
            <a:pPr marL="432000" indent="-324000">
              <a:buClr>
                <a:srgbClr val="000000"/>
              </a:buClr>
              <a:buSzPct val="45000"/>
              <a:buFont typeface="Wingdings" charset="2"/>
              <a:buChar char=""/>
            </a:pPr>
            <a:r>
              <a:rPr lang="en-US" sz="2000" spc="-1" dirty="0" smtClean="0">
                <a:solidFill>
                  <a:srgbClr val="000080"/>
                </a:solidFill>
                <a:uFill>
                  <a:solidFill>
                    <a:srgbClr val="FFFFFF"/>
                  </a:solidFill>
                </a:uFill>
                <a:latin typeface="Arial"/>
              </a:rPr>
              <a:t>For a list of available species sets for a particular method </a:t>
            </a:r>
            <a:r>
              <a:rPr lang="en-US" sz="2000" spc="-1" dirty="0" smtClean="0">
                <a:solidFill>
                  <a:srgbClr val="008000"/>
                </a:solidFill>
                <a:uFill>
                  <a:solidFill>
                    <a:srgbClr val="FFFFFF"/>
                  </a:solidFill>
                </a:uFill>
              </a:rPr>
              <a:t>/in</a:t>
            </a:r>
            <a:r>
              <a:rPr lang="en-US" sz="2000" spc="-1" dirty="0" smtClean="0">
                <a:solidFill>
                  <a:srgbClr val="008000"/>
                </a:solidFill>
                <a:uFill>
                  <a:solidFill>
                    <a:srgbClr val="FFFFFF"/>
                  </a:solidFill>
                </a:uFill>
                <a:latin typeface="Arial"/>
              </a:rPr>
              <a:t>fo/</a:t>
            </a:r>
            <a:r>
              <a:rPr lang="en-US" sz="2000" spc="-1" dirty="0" err="1" smtClean="0">
                <a:solidFill>
                  <a:srgbClr val="008000"/>
                </a:solidFill>
                <a:uFill>
                  <a:solidFill>
                    <a:srgbClr val="FFFFFF"/>
                  </a:solidFill>
                </a:uFill>
                <a:latin typeface="Arial"/>
              </a:rPr>
              <a:t>compara</a:t>
            </a:r>
            <a:r>
              <a:rPr lang="en-US" sz="2000" spc="-1" dirty="0" smtClean="0">
                <a:solidFill>
                  <a:srgbClr val="008000"/>
                </a:solidFill>
                <a:uFill>
                  <a:solidFill>
                    <a:srgbClr val="FFFFFF"/>
                  </a:solidFill>
                </a:uFill>
                <a:latin typeface="Arial"/>
              </a:rPr>
              <a:t>/</a:t>
            </a:r>
            <a:r>
              <a:rPr lang="en-US" sz="2000" spc="-1" dirty="0" err="1" smtClean="0">
                <a:solidFill>
                  <a:srgbClr val="008000"/>
                </a:solidFill>
                <a:uFill>
                  <a:solidFill>
                    <a:srgbClr val="FFFFFF"/>
                  </a:solidFill>
                </a:uFill>
                <a:latin typeface="Arial"/>
              </a:rPr>
              <a:t>species_sets</a:t>
            </a:r>
            <a:r>
              <a:rPr lang="en-US" sz="2000" spc="-1" dirty="0" smtClean="0">
                <a:solidFill>
                  <a:srgbClr val="008000"/>
                </a:solidFill>
                <a:uFill>
                  <a:solidFill>
                    <a:srgbClr val="FFFFFF"/>
                  </a:solidFill>
                </a:uFill>
                <a:latin typeface="Arial"/>
              </a:rPr>
              <a:t>/:method</a:t>
            </a: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a:solidFill>
                  <a:srgbClr val="FF0000"/>
                </a:solidFill>
                <a:uFill>
                  <a:solidFill>
                    <a:srgbClr val="FFFFFF"/>
                  </a:solidFill>
                </a:uFill>
              </a:rPr>
              <a:t>1</a:t>
            </a: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compara</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multi</a:t>
            </a:r>
            <a:r>
              <a:rPr lang="en-US" sz="2600" spc="-1" dirty="0">
                <a:solidFill>
                  <a:srgbClr val="000080"/>
                </a:solidFill>
                <a:uFill>
                  <a:solidFill>
                    <a:srgbClr val="FFFFFF"/>
                  </a:solidFill>
                </a:uFill>
              </a:rPr>
              <a:t> if using </a:t>
            </a:r>
            <a:r>
              <a:rPr lang="en-US" sz="2600" spc="-1" dirty="0" err="1">
                <a:solidFill>
                  <a:srgbClr val="000080"/>
                </a:solidFill>
                <a:uFill>
                  <a:solidFill>
                    <a:srgbClr val="FFFFFF"/>
                  </a:solidFill>
                </a:uFill>
              </a:rPr>
              <a:t>ensembl</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display_species_set</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all </a:t>
            </a: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4740832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2"/>
          <p:cNvSpPr txBox="1"/>
          <p:nvPr/>
        </p:nvSpPr>
        <p:spPr>
          <a:xfrm>
            <a:off x="755280" y="1528432"/>
            <a:ext cx="8784720" cy="3593299"/>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j</a:t>
            </a:r>
            <a:r>
              <a:rPr lang="en-US" sz="2600" b="0" strike="noStrike" spc="-1" dirty="0" err="1" smtClean="0">
                <a:solidFill>
                  <a:srgbClr val="000080"/>
                </a:solidFill>
                <a:uFill>
                  <a:solidFill>
                    <a:srgbClr val="FFFFFF"/>
                  </a:solidFill>
                </a:uFill>
                <a:latin typeface="Arial"/>
              </a:rPr>
              <a:t>son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e</a:t>
            </a:r>
            <a:r>
              <a:rPr lang="en-US" sz="2600" spc="-1" dirty="0" smtClean="0">
                <a:solidFill>
                  <a:srgbClr val="000080"/>
                </a:solidFill>
                <a:uFill>
                  <a:solidFill>
                    <a:srgbClr val="FFFFFF"/>
                  </a:solidFill>
                </a:uFill>
                <a:latin typeface="Arial"/>
              </a:rPr>
              <a:t>.g. </a:t>
            </a:r>
            <a:r>
              <a:rPr lang="en-US" sz="2600" spc="-1" dirty="0" smtClean="0">
                <a:solidFill>
                  <a:srgbClr val="FF0000"/>
                </a:solidFill>
                <a:uFill>
                  <a:solidFill>
                    <a:srgbClr val="FFFFFF"/>
                  </a:solidFill>
                </a:uFill>
                <a:latin typeface="Arial"/>
              </a:rPr>
              <a:t>r = </a:t>
            </a:r>
            <a:r>
              <a:rPr lang="en-US" sz="2600" spc="-1" dirty="0" err="1" smtClean="0">
                <a:solidFill>
                  <a:srgbClr val="008000"/>
                </a:solidFill>
                <a:uFill>
                  <a:solidFill>
                    <a:srgbClr val="FFFFFF"/>
                  </a:solidFill>
                </a:uFill>
                <a:latin typeface="Arial"/>
              </a:rPr>
              <a:t>requests.get</a:t>
            </a:r>
            <a:r>
              <a:rPr lang="en-US" sz="2600" spc="-1" dirty="0" smtClean="0">
                <a:solidFill>
                  <a:srgbClr val="008000"/>
                </a:solidFill>
                <a:uFill>
                  <a:solidFill>
                    <a:srgbClr val="FFFFFF"/>
                  </a:solidFill>
                </a:uFill>
                <a:latin typeface="Arial"/>
              </a:rPr>
              <a:t>(</a:t>
            </a:r>
            <a:r>
              <a:rPr lang="en-US" sz="2600" spc="-1" dirty="0" err="1" smtClean="0">
                <a:solidFill>
                  <a:srgbClr val="008000"/>
                </a:solidFill>
                <a:uFill>
                  <a:solidFill>
                    <a:srgbClr val="FFFFFF"/>
                  </a:solidFill>
                </a:uFill>
                <a:latin typeface="Arial"/>
              </a:rPr>
              <a:t>server+ext</a:t>
            </a:r>
            <a:r>
              <a:rPr lang="en-US" sz="2600" spc="-1" dirty="0" smtClean="0">
                <a:solidFill>
                  <a:srgbClr val="008000"/>
                </a:solidFill>
                <a:uFill>
                  <a:solidFill>
                    <a:srgbClr val="FFFFFF"/>
                  </a:solidFill>
                </a:uFill>
                <a:latin typeface="Arial"/>
              </a:rPr>
              <a:t>, headers={“content-Type” : “application/</a:t>
            </a:r>
            <a:r>
              <a:rPr lang="en-US" sz="2600" spc="-1" dirty="0" err="1" smtClean="0">
                <a:solidFill>
                  <a:srgbClr val="008000"/>
                </a:solidFill>
                <a:uFill>
                  <a:solidFill>
                    <a:srgbClr val="FFFFFF"/>
                  </a:solidFill>
                </a:uFill>
                <a:latin typeface="Arial"/>
              </a:rPr>
              <a:t>json</a:t>
            </a:r>
            <a:r>
              <a:rPr lang="en-US" sz="2600" spc="-1" dirty="0" smtClean="0">
                <a:solidFill>
                  <a:srgbClr val="008000"/>
                </a:solidFill>
                <a:uFill>
                  <a:solidFill>
                    <a:srgbClr val="FFFFFF"/>
                  </a:solidFill>
                </a:uFill>
                <a:latin typeface="Arial"/>
              </a:rPr>
              <a:t>”})</a:t>
            </a:r>
          </a:p>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Xml +</a:t>
            </a:r>
            <a:r>
              <a:rPr lang="en-US" sz="2600" spc="-1" dirty="0">
                <a:solidFill>
                  <a:srgbClr val="000080"/>
                </a:solidFill>
                <a:uFill>
                  <a:solidFill>
                    <a:srgbClr val="FFFFFF"/>
                  </a:solidFill>
                </a:uFill>
                <a:latin typeface="Arial"/>
              </a:rPr>
              <a:t> </a:t>
            </a:r>
            <a:r>
              <a:rPr lang="en-US" sz="2600" spc="-1" dirty="0" err="1" smtClean="0">
                <a:solidFill>
                  <a:srgbClr val="000080"/>
                </a:solidFill>
                <a:uFill>
                  <a:solidFill>
                    <a:srgbClr val="FFFFFF"/>
                  </a:solidFill>
                </a:uFill>
                <a:latin typeface="Arial"/>
              </a:rPr>
              <a:t>p</a:t>
            </a:r>
            <a:r>
              <a:rPr lang="en-US" sz="2600" b="0" strike="noStrike" spc="-1" dirty="0" err="1" smtClean="0">
                <a:solidFill>
                  <a:srgbClr val="000080"/>
                </a:solidFill>
                <a:uFill>
                  <a:solidFill>
                    <a:srgbClr val="FFFFFF"/>
                  </a:solidFill>
                </a:uFill>
                <a:latin typeface="Arial"/>
              </a:rPr>
              <a:t>hyloxml</a:t>
            </a: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jsonp</a:t>
            </a:r>
            <a:endParaRPr lang="en-US" sz="2600" b="0" strike="noStrike" spc="-1" dirty="0">
              <a:solidFill>
                <a:srgbClr val="000080"/>
              </a:solidFill>
              <a:uFill>
                <a:solidFill>
                  <a:srgbClr val="FFFFFF"/>
                </a:solidFill>
              </a:uFill>
              <a:latin typeface="Arial"/>
            </a:endParaRPr>
          </a:p>
        </p:txBody>
      </p:sp>
      <p:sp>
        <p:nvSpPr>
          <p:cNvPr id="4"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Alignment endpoints</a:t>
            </a:r>
          </a:p>
          <a:p>
            <a:r>
              <a:rPr lang="en-GB" sz="3200" b="0" strike="noStrike" spc="-1" dirty="0" smtClean="0">
                <a:solidFill>
                  <a:srgbClr val="800000"/>
                </a:solidFill>
                <a:uFill>
                  <a:solidFill>
                    <a:srgbClr val="FFFFFF"/>
                  </a:solidFill>
                </a:uFill>
                <a:latin typeface="Arial"/>
              </a:rPr>
              <a:t>output formats:</a:t>
            </a:r>
            <a:endParaRPr lang="en-US" sz="3200" b="0" strike="noStrike" spc="-1" dirty="0">
              <a:solidFill>
                <a:srgbClr val="800000"/>
              </a:solidFill>
              <a:uFill>
                <a:solidFill>
                  <a:srgbClr val="FFFFFF"/>
                </a:solidFill>
              </a:uFill>
              <a:latin typeface="Arial"/>
            </a:endParaRPr>
          </a:p>
        </p:txBody>
      </p:sp>
    </p:spTree>
    <p:extLst>
      <p:ext uri="{BB962C8B-B14F-4D97-AF65-F5344CB8AC3E}">
        <p14:creationId xmlns:p14="http://schemas.microsoft.com/office/powerpoint/2010/main" val="20339273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a:t>
            </a:r>
            <a:r>
              <a:rPr lang="en-GB" sz="3970" b="0" i="1" strike="noStrike" spc="-1" dirty="0" smtClean="0">
                <a:solidFill>
                  <a:srgbClr val="800000"/>
                </a:solidFill>
                <a:uFill>
                  <a:solidFill>
                    <a:srgbClr val="FFFFFF"/>
                  </a:solidFill>
                </a:uFill>
                <a:latin typeface="Arial"/>
              </a:rPr>
              <a:t>Alignment endpoints</a:t>
            </a:r>
            <a:endParaRPr lang="en-US" sz="3970" b="0" i="1" strike="noStrike" spc="-1" dirty="0">
              <a:solidFill>
                <a:srgbClr val="800000"/>
              </a:solidFill>
              <a:uFill>
                <a:solidFill>
                  <a:srgbClr val="FFFFFF"/>
                </a:solidFill>
              </a:uFill>
              <a:latin typeface="Arial"/>
            </a:endParaRPr>
          </a:p>
        </p:txBody>
      </p:sp>
      <p:sp>
        <p:nvSpPr>
          <p:cNvPr id="491" name="TextShape 2"/>
          <p:cNvSpPr txBox="1"/>
          <p:nvPr/>
        </p:nvSpPr>
        <p:spPr>
          <a:xfrm>
            <a:off x="755280" y="1389240"/>
            <a:ext cx="8784720" cy="498132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 </a:t>
            </a:r>
            <a:r>
              <a:rPr lang="en-US" sz="2600" spc="-1" dirty="0">
                <a:solidFill>
                  <a:srgbClr val="000080"/>
                </a:solidFill>
                <a:uFill>
                  <a:solidFill>
                    <a:srgbClr val="FFFFFF"/>
                  </a:solidFill>
                </a:uFill>
              </a:rPr>
              <a:t>Get </a:t>
            </a:r>
            <a:r>
              <a:rPr lang="en-US" sz="2600" spc="-1" dirty="0" smtClean="0">
                <a:solidFill>
                  <a:srgbClr val="000080"/>
                </a:solidFill>
                <a:uFill>
                  <a:solidFill>
                    <a:srgbClr val="FFFFFF"/>
                  </a:solidFill>
                </a:uFill>
              </a:rPr>
              <a:t>in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format the </a:t>
            </a:r>
            <a:r>
              <a:rPr lang="en-US" sz="2600" spc="-1" dirty="0" err="1" smtClean="0">
                <a:solidFill>
                  <a:srgbClr val="000080"/>
                </a:solidFill>
                <a:uFill>
                  <a:solidFill>
                    <a:srgbClr val="FFFFFF"/>
                  </a:solidFill>
                </a:uFill>
              </a:rPr>
              <a:t>LastZ</a:t>
            </a:r>
            <a:r>
              <a:rPr lang="en-US" sz="2600" spc="-1" dirty="0" smtClean="0">
                <a:solidFill>
                  <a:srgbClr val="000080"/>
                </a:solidFill>
                <a:uFill>
                  <a:solidFill>
                    <a:srgbClr val="FFFFFF"/>
                  </a:solidFill>
                </a:uFill>
              </a:rPr>
              <a:t> pairwise </a:t>
            </a:r>
            <a:r>
              <a:rPr lang="en-US" sz="2600" spc="-1" dirty="0">
                <a:solidFill>
                  <a:srgbClr val="000080"/>
                </a:solidFill>
                <a:uFill>
                  <a:solidFill>
                    <a:srgbClr val="FFFFFF"/>
                  </a:solidFill>
                </a:uFill>
              </a:rPr>
              <a:t>alignment for </a:t>
            </a:r>
            <a:r>
              <a:rPr lang="it-IT" sz="2600" spc="-1" dirty="0" err="1" smtClean="0">
                <a:solidFill>
                  <a:srgbClr val="000080"/>
                </a:solidFill>
                <a:uFill>
                  <a:solidFill>
                    <a:srgbClr val="FFFFFF"/>
                  </a:solidFill>
                </a:uFill>
              </a:rPr>
              <a:t>taeniopygia_guttata</a:t>
            </a:r>
            <a:r>
              <a:rPr lang="it-IT" sz="2600" spc="-1" dirty="0" smtClean="0">
                <a:solidFill>
                  <a:srgbClr val="000080"/>
                </a:solidFill>
                <a:uFill>
                  <a:solidFill>
                    <a:srgbClr val="FFFFFF"/>
                  </a:solidFill>
                </a:uFill>
              </a:rPr>
              <a:t> </a:t>
            </a:r>
            <a:r>
              <a:rPr lang="en-US" sz="2600" spc="-1" dirty="0" smtClean="0">
                <a:solidFill>
                  <a:srgbClr val="000080"/>
                </a:solidFill>
                <a:uFill>
                  <a:solidFill>
                    <a:srgbClr val="FFFFFF"/>
                  </a:solidFill>
                </a:uFill>
              </a:rPr>
              <a:t>V </a:t>
            </a:r>
            <a:r>
              <a:rPr lang="en-US" sz="2600" spc="-1" dirty="0" err="1" smtClean="0">
                <a:solidFill>
                  <a:srgbClr val="000080"/>
                </a:solidFill>
                <a:uFill>
                  <a:solidFill>
                    <a:srgbClr val="FFFFFF"/>
                  </a:solidFill>
                </a:uFill>
              </a:rPr>
              <a:t>gallus_gallus</a:t>
            </a:r>
            <a:r>
              <a:rPr lang="en-US" sz="2600" spc="-1" dirty="0" smtClean="0">
                <a:solidFill>
                  <a:srgbClr val="000080"/>
                </a:solidFill>
                <a:uFill>
                  <a:solidFill>
                    <a:srgbClr val="FFFFFF"/>
                  </a:solidFill>
                </a:uFill>
              </a:rPr>
              <a:t> for </a:t>
            </a:r>
            <a:r>
              <a:rPr lang="en-US" sz="2600" spc="-1" dirty="0">
                <a:solidFill>
                  <a:srgbClr val="000080"/>
                </a:solidFill>
                <a:uFill>
                  <a:solidFill>
                    <a:srgbClr val="FFFFFF"/>
                  </a:solidFill>
                </a:uFill>
              </a:rPr>
              <a:t>region 2:106041430-</a:t>
            </a:r>
            <a:r>
              <a:rPr lang="en-US" sz="2600" spc="-1" dirty="0" smtClean="0">
                <a:solidFill>
                  <a:srgbClr val="000080"/>
                </a:solidFill>
                <a:uFill>
                  <a:solidFill>
                    <a:srgbClr val="FFFFFF"/>
                  </a:solidFill>
                </a:uFill>
              </a:rPr>
              <a:t>106041480:</a:t>
            </a:r>
            <a:r>
              <a:rPr lang="en-US" sz="2600" spc="-1" dirty="0" smtClean="0">
                <a:solidFill>
                  <a:srgbClr val="000080"/>
                </a:solidFill>
                <a:uFill>
                  <a:solidFill>
                    <a:srgbClr val="FFFFFF"/>
                  </a:solidFill>
                </a:uFill>
              </a:rPr>
              <a:t>1 </a:t>
            </a: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2a: </a:t>
            </a:r>
            <a:r>
              <a:rPr lang="en-US" sz="2600" b="0" strike="noStrike" spc="-1" dirty="0" smtClean="0">
                <a:solidFill>
                  <a:srgbClr val="000080"/>
                </a:solidFill>
                <a:uFill>
                  <a:solidFill>
                    <a:srgbClr val="FFFFFF"/>
                  </a:solidFill>
                </a:uFill>
                <a:latin typeface="Arial"/>
              </a:rPr>
              <a:t>Get in </a:t>
            </a:r>
            <a:r>
              <a:rPr lang="en-US" sz="2600" b="0" strike="noStrike" spc="-1" dirty="0" err="1" smtClean="0">
                <a:solidFill>
                  <a:srgbClr val="000080"/>
                </a:solidFill>
                <a:uFill>
                  <a:solidFill>
                    <a:srgbClr val="FFFFFF"/>
                  </a:solidFill>
                </a:uFill>
                <a:latin typeface="Arial"/>
              </a:rPr>
              <a:t>json</a:t>
            </a:r>
            <a:r>
              <a:rPr lang="en-US" sz="2600" b="0" strike="noStrike" spc="-1" dirty="0" smtClean="0">
                <a:solidFill>
                  <a:srgbClr val="000080"/>
                </a:solidFill>
                <a:uFill>
                  <a:solidFill>
                    <a:srgbClr val="FFFFFF"/>
                  </a:solidFill>
                </a:uFill>
                <a:latin typeface="Arial"/>
              </a:rPr>
              <a:t> format </a:t>
            </a:r>
            <a:r>
              <a:rPr lang="en-US" sz="2600" b="0" strike="noStrike" spc="-1" dirty="0" smtClean="0">
                <a:solidFill>
                  <a:srgbClr val="000080"/>
                </a:solidFill>
                <a:uFill>
                  <a:solidFill>
                    <a:srgbClr val="FFFFFF"/>
                  </a:solidFill>
                </a:uFill>
                <a:latin typeface="Arial"/>
              </a:rPr>
              <a:t>the aligned human </a:t>
            </a:r>
            <a:r>
              <a:rPr lang="en-US" sz="2600" spc="-1" dirty="0" smtClean="0">
                <a:solidFill>
                  <a:srgbClr val="000080"/>
                </a:solidFill>
                <a:uFill>
                  <a:solidFill>
                    <a:srgbClr val="FFFFFF"/>
                  </a:solidFill>
                </a:uFill>
                <a:latin typeface="Arial"/>
              </a:rPr>
              <a:t>mammal </a:t>
            </a:r>
            <a:r>
              <a:rPr lang="en-US" sz="2600" spc="-1" dirty="0" err="1" smtClean="0">
                <a:solidFill>
                  <a:srgbClr val="000080"/>
                </a:solidFill>
                <a:uFill>
                  <a:solidFill>
                    <a:srgbClr val="FFFFFF"/>
                  </a:solidFill>
                </a:uFill>
                <a:latin typeface="Arial"/>
              </a:rPr>
              <a:t>epo</a:t>
            </a:r>
            <a:r>
              <a:rPr lang="en-US" sz="2600" spc="-1" dirty="0" smtClean="0">
                <a:solidFill>
                  <a:srgbClr val="000080"/>
                </a:solidFill>
                <a:uFill>
                  <a:solidFill>
                    <a:srgbClr val="FFFFFF"/>
                  </a:solidFill>
                </a:uFill>
                <a:latin typeface="Arial"/>
              </a:rPr>
              <a:t> alignment for region </a:t>
            </a:r>
            <a:r>
              <a:rPr lang="en-US" sz="2600" spc="-1" dirty="0">
                <a:solidFill>
                  <a:srgbClr val="000080"/>
                </a:solidFill>
                <a:uFill>
                  <a:solidFill>
                    <a:srgbClr val="FFFFFF"/>
                  </a:solidFill>
                </a:uFill>
              </a:rPr>
              <a:t>2:106040000-106040050:</a:t>
            </a:r>
            <a:r>
              <a:rPr lang="en-US" sz="2600" spc="-1" dirty="0" smtClean="0">
                <a:solidFill>
                  <a:srgbClr val="000080"/>
                </a:solidFill>
                <a:uFill>
                  <a:solidFill>
                    <a:srgbClr val="FFFFFF"/>
                  </a:solidFill>
                </a:uFill>
              </a:rPr>
              <a:t>1</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2</a:t>
            </a:r>
            <a:r>
              <a:rPr lang="en-US" sz="2600" spc="-1" dirty="0" smtClean="0">
                <a:solidFill>
                  <a:srgbClr val="000080"/>
                </a:solidFill>
                <a:uFill>
                  <a:solidFill>
                    <a:srgbClr val="FFFFFF"/>
                  </a:solidFill>
                </a:uFill>
                <a:latin typeface="Arial"/>
              </a:rPr>
              <a:t>b: display only the [human, chimp, gorilla] alignment of the mammal </a:t>
            </a:r>
            <a:r>
              <a:rPr lang="en-US" sz="2600" spc="-1" dirty="0" err="1" smtClean="0">
                <a:solidFill>
                  <a:srgbClr val="000080"/>
                </a:solidFill>
                <a:uFill>
                  <a:solidFill>
                    <a:srgbClr val="FFFFFF"/>
                  </a:solidFill>
                </a:uFill>
                <a:latin typeface="Arial"/>
              </a:rPr>
              <a:t>epo</a:t>
            </a:r>
            <a:r>
              <a:rPr lang="en-US" sz="2600" spc="-1" dirty="0" smtClean="0">
                <a:solidFill>
                  <a:srgbClr val="000080"/>
                </a:solidFill>
                <a:uFill>
                  <a:solidFill>
                    <a:srgbClr val="FFFFFF"/>
                  </a:solidFill>
                </a:uFill>
                <a:latin typeface="Arial"/>
              </a:rPr>
              <a:t> alignment </a:t>
            </a:r>
            <a:r>
              <a:rPr lang="en-US" sz="2600" spc="-1" dirty="0">
                <a:solidFill>
                  <a:srgbClr val="000080"/>
                </a:solidFill>
                <a:uFill>
                  <a:solidFill>
                    <a:srgbClr val="FFFFFF"/>
                  </a:solidFill>
                </a:uFill>
              </a:rPr>
              <a:t>for region </a:t>
            </a:r>
            <a:r>
              <a:rPr lang="en-US" sz="2600" spc="-1" dirty="0" smtClean="0">
                <a:solidFill>
                  <a:srgbClr val="000080"/>
                </a:solidFill>
                <a:uFill>
                  <a:solidFill>
                    <a:srgbClr val="FFFFFF"/>
                  </a:solidFill>
                </a:uFill>
              </a:rPr>
              <a:t>140000</a:t>
            </a:r>
            <a:r>
              <a:rPr lang="en-US" sz="2600" spc="-1" dirty="0">
                <a:solidFill>
                  <a:srgbClr val="000080"/>
                </a:solidFill>
                <a:uFill>
                  <a:solidFill>
                    <a:srgbClr val="FFFFFF"/>
                  </a:solidFill>
                </a:uFill>
              </a:rPr>
              <a:t>-</a:t>
            </a:r>
            <a:r>
              <a:rPr lang="en-US" sz="2600" spc="-1" dirty="0" smtClean="0">
                <a:solidFill>
                  <a:srgbClr val="000080"/>
                </a:solidFill>
                <a:uFill>
                  <a:solidFill>
                    <a:srgbClr val="FFFFFF"/>
                  </a:solidFill>
                </a:uFill>
              </a:rPr>
              <a:t>141000.  output in </a:t>
            </a:r>
            <a:r>
              <a:rPr lang="en-US" sz="2600" spc="-1" dirty="0" err="1" smtClean="0">
                <a:solidFill>
                  <a:srgbClr val="000080"/>
                </a:solidFill>
                <a:uFill>
                  <a:solidFill>
                    <a:srgbClr val="FFFFFF"/>
                  </a:solidFill>
                </a:uFill>
              </a:rPr>
              <a:t>phyloxml</a:t>
            </a:r>
            <a:r>
              <a:rPr lang="en-US" sz="2600" spc="-1" dirty="0" smtClean="0">
                <a:solidFill>
                  <a:srgbClr val="000080"/>
                </a:solidFill>
                <a:uFill>
                  <a:solidFill>
                    <a:srgbClr val="FFFFFF"/>
                  </a:solidFill>
                </a:uFill>
              </a:rPr>
              <a:t>.</a:t>
            </a: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108000">
              <a:buClr>
                <a:srgbClr val="000000"/>
              </a:buClr>
              <a:buSzPct val="45000"/>
            </a:pPr>
            <a:endParaRPr lang="en-US" sz="2600" spc="-1" dirty="0">
              <a:solidFill>
                <a:srgbClr val="000080"/>
              </a:solidFill>
              <a:uFill>
                <a:solidFill>
                  <a:srgbClr val="FFFFFF"/>
                </a:solidFill>
              </a:uFill>
            </a:endParaRPr>
          </a:p>
        </p:txBody>
      </p:sp>
    </p:spTree>
    <p:extLst>
      <p:ext uri="{BB962C8B-B14F-4D97-AF65-F5344CB8AC3E}">
        <p14:creationId xmlns:p14="http://schemas.microsoft.com/office/powerpoint/2010/main" val="32344439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Families</a:t>
            </a:r>
            <a:endParaRPr lang="en-US" sz="3970" b="0" i="1" strike="noStrike" spc="-1" dirty="0">
              <a:solidFill>
                <a:srgbClr val="800000"/>
              </a:solidFill>
              <a:uFill>
                <a:solidFill>
                  <a:srgbClr val="FFFFFF"/>
                </a:solidFill>
              </a:uFill>
              <a:latin typeface="Arial"/>
            </a:endParaRPr>
          </a:p>
        </p:txBody>
      </p:sp>
      <p:sp>
        <p:nvSpPr>
          <p:cNvPr id="512" name="TextShape 2"/>
          <p:cNvSpPr txBox="1"/>
          <p:nvPr/>
        </p:nvSpPr>
        <p:spPr>
          <a:xfrm>
            <a:off x="504000" y="1440000"/>
            <a:ext cx="7920000" cy="704880"/>
          </a:xfrm>
          <a:prstGeom prst="rect">
            <a:avLst/>
          </a:prstGeom>
          <a:noFill/>
          <a:ln>
            <a:noFill/>
          </a:ln>
        </p:spPr>
        <p:txBody>
          <a:bodyPr lIns="0" tIns="0" rIns="0" bIns="0"/>
          <a:lstStyle/>
          <a:p>
            <a:r>
              <a:rPr lang="en-US" sz="2600" b="0" strike="noStrike" spc="-1">
                <a:solidFill>
                  <a:srgbClr val="000080"/>
                </a:solidFill>
                <a:uFill>
                  <a:solidFill>
                    <a:srgbClr val="FFFFFF"/>
                  </a:solidFill>
                </a:uFill>
                <a:latin typeface="Arial"/>
              </a:rPr>
              <a:t>Families are clusters of similar proteins</a:t>
            </a:r>
          </a:p>
        </p:txBody>
      </p:sp>
      <p:sp>
        <p:nvSpPr>
          <p:cNvPr id="513" name="TextShape 3"/>
          <p:cNvSpPr txBox="1"/>
          <p:nvPr/>
        </p:nvSpPr>
        <p:spPr>
          <a:xfrm>
            <a:off x="720000" y="2116440"/>
            <a:ext cx="2124000" cy="663480"/>
          </a:xfrm>
          <a:prstGeom prst="rect">
            <a:avLst/>
          </a:prstGeom>
          <a:solidFill>
            <a:srgbClr val="E6E64C"/>
          </a:solidFill>
          <a:ln>
            <a:noFill/>
          </a:ln>
        </p:spPr>
        <p:txBody>
          <a:bodyPr lIns="90000" tIns="45000" rIns="90000" bIns="45000" anchor="ctr" anchorCtr="1"/>
          <a:lstStyle/>
          <a:p>
            <a:pPr algn="ctr"/>
            <a:r>
              <a:rPr lang="en-GB" sz="2000" b="0" strike="noStrike" spc="-1">
                <a:solidFill>
                  <a:srgbClr val="000000"/>
                </a:solidFill>
                <a:uFill>
                  <a:solidFill>
                    <a:srgbClr val="FFFFFF"/>
                  </a:solidFill>
                </a:uFill>
                <a:latin typeface="Arial"/>
              </a:rPr>
              <a:t>Ensembl
</a:t>
            </a:r>
            <a:r>
              <a:rPr lang="en-GB" sz="2000" b="0" i="1" strike="noStrike" spc="-1">
                <a:solidFill>
                  <a:srgbClr val="000000"/>
                </a:solidFill>
                <a:uFill>
                  <a:solidFill>
                    <a:srgbClr val="FFFFFF"/>
                  </a:solidFill>
                </a:uFill>
                <a:latin typeface="Arial"/>
              </a:rPr>
              <a:t>(all transcripts)</a:t>
            </a:r>
            <a:endParaRPr lang="en-GB" sz="1800" b="0" strike="noStrike" spc="-1">
              <a:solidFill>
                <a:srgbClr val="000000"/>
              </a:solidFill>
              <a:uFill>
                <a:solidFill>
                  <a:srgbClr val="FFFFFF"/>
                </a:solidFill>
              </a:uFill>
              <a:latin typeface="Arial"/>
            </a:endParaRPr>
          </a:p>
        </p:txBody>
      </p:sp>
      <p:sp>
        <p:nvSpPr>
          <p:cNvPr id="514" name="TextShape 4"/>
          <p:cNvSpPr txBox="1"/>
          <p:nvPr/>
        </p:nvSpPr>
        <p:spPr>
          <a:xfrm>
            <a:off x="3383640" y="2259720"/>
            <a:ext cx="2597760" cy="376920"/>
          </a:xfrm>
          <a:prstGeom prst="rect">
            <a:avLst/>
          </a:prstGeom>
          <a:solidFill>
            <a:srgbClr val="E6E64C"/>
          </a:solidFill>
          <a:ln>
            <a:noFill/>
          </a:ln>
        </p:spPr>
        <p:txBody>
          <a:bodyPr lIns="90000" tIns="45000" rIns="90000" bIns="45000" anchor="ctr" anchorCtr="1"/>
          <a:lstStyle/>
          <a:p>
            <a:r>
              <a:rPr lang="en-GB" sz="2000" b="0" strike="noStrike" spc="-1">
                <a:solidFill>
                  <a:srgbClr val="000000"/>
                </a:solidFill>
                <a:uFill>
                  <a:solidFill>
                    <a:srgbClr val="FFFFFF"/>
                  </a:solidFill>
                </a:uFill>
                <a:latin typeface="Arial"/>
              </a:rPr>
              <a:t>Uniprot/SWISSPROT</a:t>
            </a:r>
            <a:endParaRPr lang="en-GB" sz="1800" b="0" strike="noStrike" spc="-1">
              <a:solidFill>
                <a:srgbClr val="000000"/>
              </a:solidFill>
              <a:uFill>
                <a:solidFill>
                  <a:srgbClr val="FFFFFF"/>
                </a:solidFill>
              </a:uFill>
              <a:latin typeface="Arial"/>
            </a:endParaRPr>
          </a:p>
        </p:txBody>
      </p:sp>
      <p:sp>
        <p:nvSpPr>
          <p:cNvPr id="515" name="TextShape 5"/>
          <p:cNvSpPr txBox="1"/>
          <p:nvPr/>
        </p:nvSpPr>
        <p:spPr>
          <a:xfrm>
            <a:off x="6659280" y="2259720"/>
            <a:ext cx="2442240" cy="376920"/>
          </a:xfrm>
          <a:prstGeom prst="rect">
            <a:avLst/>
          </a:prstGeom>
          <a:solidFill>
            <a:srgbClr val="E6E64C"/>
          </a:solidFill>
          <a:ln>
            <a:noFill/>
          </a:ln>
        </p:spPr>
        <p:txBody>
          <a:bodyPr lIns="90000" tIns="45000" rIns="90000" bIns="45000" anchor="ctr" anchorCtr="1"/>
          <a:lstStyle/>
          <a:p>
            <a:r>
              <a:rPr lang="en-GB" sz="2000" b="0" strike="noStrike" spc="-1">
                <a:solidFill>
                  <a:srgbClr val="000000"/>
                </a:solidFill>
                <a:uFill>
                  <a:solidFill>
                    <a:srgbClr val="FFFFFF"/>
                  </a:solidFill>
                </a:uFill>
                <a:latin typeface="Arial"/>
              </a:rPr>
              <a:t>Uniprot/SPTREMBL</a:t>
            </a:r>
            <a:endParaRPr lang="en-GB" sz="1800" b="0" strike="noStrike" spc="-1">
              <a:solidFill>
                <a:srgbClr val="000000"/>
              </a:solidFill>
              <a:uFill>
                <a:solidFill>
                  <a:srgbClr val="FFFFFF"/>
                </a:solidFill>
              </a:uFill>
              <a:latin typeface="Arial"/>
            </a:endParaRPr>
          </a:p>
        </p:txBody>
      </p:sp>
      <p:sp>
        <p:nvSpPr>
          <p:cNvPr id="516" name="Line 6"/>
          <p:cNvSpPr/>
          <p:nvPr/>
        </p:nvSpPr>
        <p:spPr>
          <a:xfrm>
            <a:off x="1584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7" name="Line 7"/>
          <p:cNvSpPr/>
          <p:nvPr/>
        </p:nvSpPr>
        <p:spPr>
          <a:xfrm>
            <a:off x="4680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8" name="Line 8"/>
          <p:cNvSpPr/>
          <p:nvPr/>
        </p:nvSpPr>
        <p:spPr>
          <a:xfrm>
            <a:off x="7848000" y="2772360"/>
            <a:ext cx="0" cy="1152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19" name="CustomShape 9"/>
          <p:cNvSpPr/>
          <p:nvPr/>
        </p:nvSpPr>
        <p:spPr>
          <a:xfrm>
            <a:off x="864000" y="3924360"/>
            <a:ext cx="8460000" cy="540000"/>
          </a:xfrm>
          <a:custGeom>
            <a:avLst/>
            <a:gdLst/>
            <a:ahLst/>
            <a:cxnLst/>
            <a:rect l="0" t="0" r="r" b="b"/>
            <a:pathLst>
              <a:path w="23501" h="1502">
                <a:moveTo>
                  <a:pt x="250" y="0"/>
                </a:moveTo>
                <a:cubicBezTo>
                  <a:pt x="125" y="0"/>
                  <a:pt x="0" y="125"/>
                  <a:pt x="0" y="250"/>
                </a:cubicBezTo>
                <a:lnTo>
                  <a:pt x="0" y="1250"/>
                </a:lnTo>
                <a:cubicBezTo>
                  <a:pt x="0" y="1375"/>
                  <a:pt x="125" y="1501"/>
                  <a:pt x="250" y="1501"/>
                </a:cubicBezTo>
                <a:lnTo>
                  <a:pt x="23250" y="1501"/>
                </a:lnTo>
                <a:cubicBezTo>
                  <a:pt x="23375" y="1501"/>
                  <a:pt x="23500" y="1375"/>
                  <a:pt x="23500" y="1250"/>
                </a:cubicBezTo>
                <a:lnTo>
                  <a:pt x="23500" y="250"/>
                </a:lnTo>
                <a:cubicBezTo>
                  <a:pt x="23500" y="125"/>
                  <a:pt x="23375" y="0"/>
                  <a:pt x="23250" y="0"/>
                </a:cubicBezTo>
                <a:lnTo>
                  <a:pt x="250" y="0"/>
                </a:lnTo>
              </a:path>
            </a:pathLst>
          </a:custGeom>
          <a:solidFill>
            <a:srgbClr val="808019"/>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HMM classification against the TreeFam library</a:t>
            </a:r>
            <a:endParaRPr lang="en-GB" sz="1800" b="0" strike="noStrike" spc="-1">
              <a:solidFill>
                <a:srgbClr val="000000"/>
              </a:solidFill>
              <a:uFill>
                <a:solidFill>
                  <a:srgbClr val="FFFFFF"/>
                </a:solidFill>
              </a:uFill>
              <a:latin typeface="Arial"/>
            </a:endParaRPr>
          </a:p>
        </p:txBody>
      </p:sp>
      <p:sp>
        <p:nvSpPr>
          <p:cNvPr id="520" name="CustomShape 10"/>
          <p:cNvSpPr/>
          <p:nvPr/>
        </p:nvSpPr>
        <p:spPr>
          <a:xfrm>
            <a:off x="864000" y="5544360"/>
            <a:ext cx="3420000" cy="540000"/>
          </a:xfrm>
          <a:custGeom>
            <a:avLst/>
            <a:gdLst/>
            <a:ahLst/>
            <a:cxnLst/>
            <a:rect l="0" t="0" r="r" b="b"/>
            <a:pathLst>
              <a:path w="9502" h="1502">
                <a:moveTo>
                  <a:pt x="250" y="0"/>
                </a:moveTo>
                <a:cubicBezTo>
                  <a:pt x="125" y="0"/>
                  <a:pt x="0" y="125"/>
                  <a:pt x="0" y="250"/>
                </a:cubicBezTo>
                <a:lnTo>
                  <a:pt x="0" y="1250"/>
                </a:lnTo>
                <a:cubicBezTo>
                  <a:pt x="0" y="1375"/>
                  <a:pt x="125" y="1501"/>
                  <a:pt x="250" y="1501"/>
                </a:cubicBezTo>
                <a:lnTo>
                  <a:pt x="9250" y="1501"/>
                </a:lnTo>
                <a:cubicBezTo>
                  <a:pt x="9375" y="1501"/>
                  <a:pt x="9501" y="1375"/>
                  <a:pt x="9501" y="1250"/>
                </a:cubicBezTo>
                <a:lnTo>
                  <a:pt x="9501" y="250"/>
                </a:lnTo>
                <a:cubicBezTo>
                  <a:pt x="9501" y="125"/>
                  <a:pt x="9375" y="0"/>
                  <a:pt x="92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 multiple alignment</a:t>
            </a:r>
            <a:endParaRPr lang="en-GB" sz="1800" b="0" strike="noStrike" spc="-1">
              <a:solidFill>
                <a:srgbClr val="000000"/>
              </a:solidFill>
              <a:uFill>
                <a:solidFill>
                  <a:srgbClr val="FFFFFF"/>
                </a:solidFill>
              </a:uFill>
              <a:latin typeface="Arial"/>
            </a:endParaRPr>
          </a:p>
        </p:txBody>
      </p:sp>
      <p:sp>
        <p:nvSpPr>
          <p:cNvPr id="521" name="CustomShape 11"/>
          <p:cNvSpPr/>
          <p:nvPr/>
        </p:nvSpPr>
        <p:spPr>
          <a:xfrm>
            <a:off x="536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2" name="CustomShape 12"/>
          <p:cNvSpPr/>
          <p:nvPr/>
        </p:nvSpPr>
        <p:spPr>
          <a:xfrm>
            <a:off x="680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3" name="CustomShape 13"/>
          <p:cNvSpPr/>
          <p:nvPr/>
        </p:nvSpPr>
        <p:spPr>
          <a:xfrm>
            <a:off x="8244000" y="5544360"/>
            <a:ext cx="1080000" cy="540000"/>
          </a:xfrm>
          <a:custGeom>
            <a:avLst/>
            <a:gdLst/>
            <a:ahLst/>
            <a:cxnLst/>
            <a:rect l="0" t="0" r="r" b="b"/>
            <a:pathLst>
              <a:path w="3002" h="1502">
                <a:moveTo>
                  <a:pt x="250" y="0"/>
                </a:moveTo>
                <a:cubicBezTo>
                  <a:pt x="125" y="0"/>
                  <a:pt x="0" y="125"/>
                  <a:pt x="0" y="250"/>
                </a:cubicBezTo>
                <a:lnTo>
                  <a:pt x="0" y="1250"/>
                </a:lnTo>
                <a:cubicBezTo>
                  <a:pt x="0" y="1375"/>
                  <a:pt x="125" y="1501"/>
                  <a:pt x="250" y="1501"/>
                </a:cubicBezTo>
                <a:lnTo>
                  <a:pt x="2750" y="1501"/>
                </a:lnTo>
                <a:cubicBezTo>
                  <a:pt x="2875" y="1501"/>
                  <a:pt x="3001" y="1375"/>
                  <a:pt x="3001" y="1250"/>
                </a:cubicBezTo>
                <a:lnTo>
                  <a:pt x="3001" y="250"/>
                </a:lnTo>
                <a:cubicBezTo>
                  <a:pt x="3001" y="125"/>
                  <a:pt x="2875" y="0"/>
                  <a:pt x="2750" y="0"/>
                </a:cubicBezTo>
                <a:lnTo>
                  <a:pt x="250" y="0"/>
                </a:lnTo>
              </a:path>
            </a:pathLst>
          </a:custGeom>
          <a:solidFill>
            <a:srgbClr val="33CC66"/>
          </a:solidFill>
          <a:ln>
            <a:solidFill>
              <a:srgbClr val="80808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GB" sz="2000" b="0" strike="noStrike" spc="-1">
                <a:solidFill>
                  <a:srgbClr val="000000"/>
                </a:solidFill>
                <a:uFill>
                  <a:solidFill>
                    <a:srgbClr val="FFFFFF"/>
                  </a:solidFill>
                </a:uFill>
                <a:latin typeface="Arial"/>
              </a:rPr>
              <a:t>Mafft</a:t>
            </a:r>
            <a:endParaRPr lang="en-GB" sz="1800" b="0" strike="noStrike" spc="-1">
              <a:solidFill>
                <a:srgbClr val="000000"/>
              </a:solidFill>
              <a:uFill>
                <a:solidFill>
                  <a:srgbClr val="FFFFFF"/>
                </a:solidFill>
              </a:uFill>
              <a:latin typeface="Arial"/>
            </a:endParaRPr>
          </a:p>
        </p:txBody>
      </p:sp>
      <p:sp>
        <p:nvSpPr>
          <p:cNvPr id="524" name="Line 14"/>
          <p:cNvSpPr/>
          <p:nvPr/>
        </p:nvSpPr>
        <p:spPr>
          <a:xfrm>
            <a:off x="2520000" y="4464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5" name="Line 15"/>
          <p:cNvSpPr/>
          <p:nvPr/>
        </p:nvSpPr>
        <p:spPr>
          <a:xfrm>
            <a:off x="4680000" y="4464360"/>
            <a:ext cx="0" cy="1116000"/>
          </a:xfrm>
          <a:prstGeom prst="line">
            <a:avLst/>
          </a:prstGeom>
          <a:ln w="36000">
            <a:solidFill>
              <a:srgbClr val="808080"/>
            </a:solidFill>
            <a:custDash>
              <a:ds d="100000" sp="0"/>
            </a:custDash>
            <a:round/>
            <a:tailEnd type="triangle" w="med" len="med"/>
          </a:ln>
        </p:spPr>
        <p:style>
          <a:lnRef idx="0">
            <a:scrgbClr r="0" g="0" b="0"/>
          </a:lnRef>
          <a:fillRef idx="0">
            <a:scrgbClr r="0" g="0" b="0"/>
          </a:fillRef>
          <a:effectRef idx="0">
            <a:scrgbClr r="0" g="0" b="0"/>
          </a:effectRef>
          <a:fontRef idx="minor"/>
        </p:style>
      </p:sp>
      <p:sp>
        <p:nvSpPr>
          <p:cNvPr id="526" name="Line 16"/>
          <p:cNvSpPr/>
          <p:nvPr/>
        </p:nvSpPr>
        <p:spPr>
          <a:xfrm>
            <a:off x="5904000" y="4455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7" name="Line 17"/>
          <p:cNvSpPr/>
          <p:nvPr/>
        </p:nvSpPr>
        <p:spPr>
          <a:xfrm>
            <a:off x="7344000" y="4446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8" name="Line 18"/>
          <p:cNvSpPr/>
          <p:nvPr/>
        </p:nvSpPr>
        <p:spPr>
          <a:xfrm>
            <a:off x="8784000" y="4437360"/>
            <a:ext cx="0" cy="1116000"/>
          </a:xfrm>
          <a:prstGeom prst="line">
            <a:avLst/>
          </a:prstGeom>
          <a:ln w="36000">
            <a:solidFill>
              <a:srgbClr val="808080"/>
            </a:solidFill>
            <a:round/>
            <a:tailEnd type="triangle" w="med" len="med"/>
          </a:ln>
        </p:spPr>
        <p:style>
          <a:lnRef idx="0">
            <a:scrgbClr r="0" g="0" b="0"/>
          </a:lnRef>
          <a:fillRef idx="0">
            <a:scrgbClr r="0" g="0" b="0"/>
          </a:fillRef>
          <a:effectRef idx="0">
            <a:scrgbClr r="0" g="0" b="0"/>
          </a:effectRef>
          <a:fontRef idx="minor"/>
        </p:style>
      </p:sp>
      <p:sp>
        <p:nvSpPr>
          <p:cNvPr id="529" name="Line 19"/>
          <p:cNvSpPr/>
          <p:nvPr/>
        </p:nvSpPr>
        <p:spPr>
          <a:xfrm>
            <a:off x="4968000" y="4455360"/>
            <a:ext cx="0" cy="1116000"/>
          </a:xfrm>
          <a:prstGeom prst="line">
            <a:avLst/>
          </a:prstGeom>
          <a:ln w="36000">
            <a:solidFill>
              <a:srgbClr val="808080"/>
            </a:solidFill>
            <a:custDash>
              <a:ds d="100000" sp="0"/>
            </a:custDash>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family information using a family’s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family’s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 PTHR15573</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“/family/id/</a:t>
            </a:r>
            <a:r>
              <a:rPr lang="en-US" sz="2600" spc="-1" dirty="0" smtClean="0">
                <a:solidFill>
                  <a:srgbClr val="008000"/>
                </a:solidFill>
                <a:uFill>
                  <a:solidFill>
                    <a:srgbClr val="FFFFFF"/>
                  </a:solidFill>
                </a:uFill>
              </a:rPr>
              <a:t>PTHR15573”</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34539513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32120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information for all the families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family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ENSG00000157764</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ENSG00000157764”</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90"/>
                </a:solidFill>
                <a:uFill>
                  <a:solidFill>
                    <a:srgbClr val="FFFFFF"/>
                  </a:solidFill>
                </a:uFill>
              </a:rPr>
              <a:t>Output format - </a:t>
            </a:r>
            <a:r>
              <a:rPr lang="en-US" sz="2600" spc="-1" dirty="0" err="1" smtClean="0">
                <a:solidFill>
                  <a:srgbClr val="000090"/>
                </a:solidFill>
                <a:uFill>
                  <a:solidFill>
                    <a:srgbClr val="FFFFFF"/>
                  </a:solidFill>
                </a:uFill>
              </a:rPr>
              <a:t>json</a:t>
            </a:r>
            <a:endParaRPr lang="en-US" sz="2600" spc="-1" dirty="0">
              <a:solidFill>
                <a:srgbClr val="00009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081747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Outline of the course</a:t>
            </a:r>
            <a:endParaRPr lang="en-US" sz="3970" b="0" i="1" strike="noStrike" spc="-1" dirty="0">
              <a:solidFill>
                <a:srgbClr val="800000"/>
              </a:solidFill>
              <a:uFill>
                <a:solidFill>
                  <a:srgbClr val="FFFFFF"/>
                </a:solidFill>
              </a:uFill>
              <a:latin typeface="Arial"/>
            </a:endParaRPr>
          </a:p>
        </p:txBody>
      </p:sp>
      <p:sp>
        <p:nvSpPr>
          <p:cNvPr id="208" name="TextShape 2"/>
          <p:cNvSpPr txBox="1"/>
          <p:nvPr/>
        </p:nvSpPr>
        <p:spPr>
          <a:xfrm>
            <a:off x="504000" y="1476000"/>
            <a:ext cx="8784000" cy="5220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Introduction about </a:t>
            </a:r>
            <a:r>
              <a:rPr lang="en-US" sz="2600" b="0" strike="noStrike" spc="-1" dirty="0" err="1">
                <a:solidFill>
                  <a:srgbClr val="000080"/>
                </a:solidFill>
                <a:uFill>
                  <a:solidFill>
                    <a:srgbClr val="FFFFFF"/>
                  </a:solidFill>
                </a:uFill>
                <a:latin typeface="Arial"/>
              </a:rPr>
              <a:t>Compara</a:t>
            </a:r>
            <a:endParaRPr lang="en-US" sz="2600" b="0" strike="noStrike" spc="-1" dirty="0">
              <a:solidFill>
                <a:srgbClr val="000080"/>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Resources</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REST API</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
 </a:t>
            </a:r>
          </a:p>
          <a:p>
            <a:pPr marL="432000" indent="-324000">
              <a:buClr>
                <a:srgbClr val="000000"/>
              </a:buClr>
              <a:buSzPct val="45000"/>
              <a:buFont typeface="Wingdings" charset="2"/>
              <a:buChar char=""/>
            </a:pPr>
            <a:r>
              <a:rPr lang="en-US" sz="2600" b="0" strike="noStrike" spc="-1" dirty="0" err="1" smtClean="0">
                <a:solidFill>
                  <a:srgbClr val="000080"/>
                </a:solidFill>
                <a:uFill>
                  <a:solidFill>
                    <a:srgbClr val="FFFFFF"/>
                  </a:solidFill>
                </a:uFill>
                <a:latin typeface="Arial"/>
              </a:rPr>
              <a:t>Compara</a:t>
            </a:r>
            <a:r>
              <a:rPr lang="en-US" sz="2600" b="0" strike="noStrike" spc="-1" dirty="0" smtClean="0">
                <a:solidFill>
                  <a:srgbClr val="000080"/>
                </a:solidFill>
                <a:uFill>
                  <a:solidFill>
                    <a:srgbClr val="FFFFFF"/>
                  </a:solidFill>
                </a:uFill>
                <a:latin typeface="Arial"/>
              </a:rPr>
              <a:t> Endpoints</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Alignment region</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Family </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Gene tree</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Cafe tree</a:t>
            </a:r>
          </a:p>
          <a:p>
            <a:pPr marL="864000" lvl="1" indent="-324000">
              <a:buClr>
                <a:srgbClr val="000000"/>
              </a:buClr>
              <a:buSzPct val="75000"/>
              <a:buFont typeface="Symbol" charset="2"/>
              <a:buChar char=""/>
            </a:pPr>
            <a:r>
              <a:rPr lang="en-US" sz="2000" spc="-1" dirty="0" smtClean="0">
                <a:solidFill>
                  <a:srgbClr val="0099FF"/>
                </a:solidFill>
                <a:uFill>
                  <a:solidFill>
                    <a:srgbClr val="FFFFFF"/>
                  </a:solidFill>
                </a:uFill>
                <a:latin typeface="Arial"/>
              </a:rPr>
              <a:t>homology</a:t>
            </a:r>
            <a:r>
              <a:rPr lang="en-US" sz="2000" b="0" strike="noStrike" spc="-1" dirty="0" smtClean="0">
                <a:solidFill>
                  <a:srgbClr val="0099FF"/>
                </a:solidFill>
                <a:uFill>
                  <a:solidFill>
                    <a:srgbClr val="FFFFFF"/>
                  </a:solidFill>
                </a:uFill>
                <a:latin typeface="Arial"/>
              </a:rPr>
              <a:t>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68360" y="159351"/>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a:t>
            </a:r>
          </a:p>
          <a:p>
            <a:r>
              <a:rPr lang="en-GB" sz="3200" spc="-1" dirty="0" smtClean="0">
                <a:solidFill>
                  <a:srgbClr val="800000"/>
                </a:solidFill>
                <a:uFill>
                  <a:solidFill>
                    <a:srgbClr val="FFFFFF"/>
                  </a:solidFill>
                </a:uFill>
                <a:latin typeface="Arial"/>
              </a:rPr>
              <a:t>GET family/member/symbol/:species/:symbol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information for all the families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“/family/member/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endParaRPr lang="pl-PL"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90"/>
                </a:solidFill>
                <a:uFill>
                  <a:solidFill>
                    <a:srgbClr val="FFFFFF"/>
                  </a:solidFill>
                </a:uFill>
              </a:rPr>
              <a:t>Output format - </a:t>
            </a:r>
            <a:r>
              <a:rPr lang="en-US" sz="2600" spc="-1" dirty="0" err="1" smtClean="0">
                <a:solidFill>
                  <a:srgbClr val="000090"/>
                </a:solidFill>
                <a:uFill>
                  <a:solidFill>
                    <a:srgbClr val="FFFFFF"/>
                  </a:solidFill>
                </a:uFill>
              </a:rPr>
              <a:t>json</a:t>
            </a:r>
            <a:endParaRPr lang="en-US" sz="2600" spc="-1" dirty="0">
              <a:solidFill>
                <a:srgbClr val="00009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5969968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Family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943320" y="1111686"/>
            <a:ext cx="8784720" cy="530072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rPr>
              <a:t>member_source</a:t>
            </a:r>
            <a:r>
              <a:rPr lang="en-US" sz="2600" spc="-1" dirty="0" smtClean="0">
                <a:solidFill>
                  <a:srgbClr val="000080"/>
                </a:solidFill>
                <a:uFill>
                  <a:solidFill>
                    <a:srgbClr val="FFFFFF"/>
                  </a:solidFill>
                </a:uFill>
              </a:rPr>
              <a:t> : This allows the user to specify the source of the family members that are returned.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rPr>
              <a:t>3 choices: all (</a:t>
            </a:r>
            <a:r>
              <a:rPr lang="en-US" sz="2600" spc="-1" dirty="0" smtClean="0">
                <a:solidFill>
                  <a:srgbClr val="FF0000"/>
                </a:solidFill>
                <a:uFill>
                  <a:solidFill>
                    <a:srgbClr val="FFFFFF"/>
                  </a:solidFill>
                </a:uFill>
              </a:rPr>
              <a:t>default</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ensembl</a:t>
            </a:r>
            <a:r>
              <a:rPr lang="en-US" sz="2600" spc="-1" dirty="0" smtClean="0">
                <a:solidFill>
                  <a:srgbClr val="000080"/>
                </a:solidFill>
                <a:uFill>
                  <a:solidFill>
                    <a:srgbClr val="FFFFFF"/>
                  </a:solidFill>
                </a:uFill>
              </a:rPr>
              <a:t>, or </a:t>
            </a:r>
            <a:r>
              <a:rPr lang="en-US" sz="2600" spc="-1" dirty="0" err="1" smtClean="0">
                <a:solidFill>
                  <a:srgbClr val="000080"/>
                </a:solidFill>
                <a:uFill>
                  <a:solidFill>
                    <a:srgbClr val="FFFFFF"/>
                  </a:solidFill>
                </a:uFill>
              </a:rPr>
              <a:t>uniprot</a:t>
            </a:r>
            <a:endParaRPr lang="en-US" sz="2600" spc="-1" dirty="0" smtClean="0">
              <a:solidFill>
                <a:srgbClr val="000080"/>
              </a:solidFill>
              <a:uFill>
                <a:solidFill>
                  <a:srgbClr val="FFFFFF"/>
                </a:solidFill>
              </a:uFill>
            </a:endParaRP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latin typeface="Arial"/>
              </a:rPr>
              <a:t>o</a:t>
            </a:r>
            <a:r>
              <a:rPr lang="en-US" sz="2600" spc="-1" dirty="0" err="1" smtClean="0">
                <a:solidFill>
                  <a:srgbClr val="000080"/>
                </a:solidFill>
                <a:uFill>
                  <a:solidFill>
                    <a:srgbClr val="FFFFFF"/>
                  </a:solidFill>
                </a:uFill>
                <a:latin typeface="Arial"/>
              </a:rPr>
              <a:t>bject_type</a:t>
            </a:r>
            <a:r>
              <a:rPr lang="en-US" sz="2600" spc="-1" dirty="0" smtClean="0">
                <a:solidFill>
                  <a:srgbClr val="000080"/>
                </a:solidFill>
                <a:uFill>
                  <a:solidFill>
                    <a:srgbClr val="FFFFFF"/>
                  </a:solidFill>
                </a:uFill>
                <a:latin typeface="Arial"/>
              </a:rPr>
              <a:t> : enables filtering of the result based on the feature type of the members e.g. gene or transcript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1</a:t>
            </a:r>
          </a:p>
          <a:p>
            <a:pPr marL="432000" indent="-324000">
              <a:buClr>
                <a:srgbClr val="000000"/>
              </a:buClr>
              <a:buSzPct val="45000"/>
              <a:buFont typeface="Wingdings" charset="2"/>
              <a:buChar char=""/>
            </a:pPr>
            <a:r>
              <a:rPr lang="en-US" sz="2600" spc="-1" dirty="0" err="1">
                <a:solidFill>
                  <a:srgbClr val="000080"/>
                </a:solidFill>
                <a:uFill>
                  <a:solidFill>
                    <a:srgbClr val="FFFFFF"/>
                  </a:solidFill>
                </a:uFill>
              </a:rPr>
              <a:t>compara</a:t>
            </a:r>
            <a:r>
              <a:rPr lang="en-US" sz="2600" spc="-1" dirty="0">
                <a:solidFill>
                  <a:srgbClr val="000080"/>
                </a:solidFill>
                <a:uFill>
                  <a:solidFill>
                    <a:srgbClr val="FFFFFF"/>
                  </a:solidFill>
                </a:uFill>
              </a:rPr>
              <a:t> : default  is </a:t>
            </a:r>
            <a:r>
              <a:rPr lang="en-US" sz="2600" spc="-1" dirty="0">
                <a:solidFill>
                  <a:srgbClr val="FF0000"/>
                </a:solidFill>
                <a:uFill>
                  <a:solidFill>
                    <a:srgbClr val="FFFFFF"/>
                  </a:solidFill>
                </a:uFill>
              </a:rPr>
              <a:t>multi</a:t>
            </a:r>
            <a:r>
              <a:rPr lang="en-US" sz="2600" spc="-1" dirty="0">
                <a:solidFill>
                  <a:srgbClr val="000080"/>
                </a:solidFill>
                <a:uFill>
                  <a:solidFill>
                    <a:srgbClr val="FFFFFF"/>
                  </a:solidFill>
                </a:uFill>
              </a:rPr>
              <a:t> if using </a:t>
            </a:r>
            <a:r>
              <a:rPr lang="en-US" sz="2600" spc="-1" dirty="0" err="1">
                <a:solidFill>
                  <a:srgbClr val="000080"/>
                </a:solidFill>
                <a:uFill>
                  <a:solidFill>
                    <a:srgbClr val="FFFFFF"/>
                  </a:solidFill>
                </a:uFill>
              </a:rPr>
              <a:t>ensembl</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8215570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Families</a:t>
            </a:r>
            <a:endParaRPr lang="en-US" sz="3970" b="0" i="1" strike="noStrike" spc="-1" dirty="0">
              <a:solidFill>
                <a:srgbClr val="800000"/>
              </a:solidFill>
              <a:uFill>
                <a:solidFill>
                  <a:srgbClr val="FFFFFF"/>
                </a:solidFill>
              </a:uFill>
              <a:latin typeface="Arial"/>
            </a:endParaRPr>
          </a:p>
        </p:txBody>
      </p:sp>
      <p:sp>
        <p:nvSpPr>
          <p:cNvPr id="539" name="TextShape 2"/>
          <p:cNvSpPr txBox="1"/>
          <p:nvPr/>
        </p:nvSpPr>
        <p:spPr>
          <a:xfrm>
            <a:off x="504000" y="1095244"/>
            <a:ext cx="8496000" cy="5745433"/>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Get </a:t>
            </a:r>
            <a:r>
              <a:rPr lang="en-US" sz="2600" b="0" strike="noStrike" spc="-1" dirty="0">
                <a:solidFill>
                  <a:srgbClr val="000080"/>
                </a:solidFill>
                <a:uFill>
                  <a:solidFill>
                    <a:srgbClr val="FFFFFF"/>
                  </a:solidFill>
                </a:uFill>
                <a:latin typeface="Arial"/>
              </a:rPr>
              <a:t>the </a:t>
            </a:r>
            <a:r>
              <a:rPr lang="en-US" sz="2600" b="0" strike="noStrike" spc="-1" dirty="0" smtClean="0">
                <a:solidFill>
                  <a:srgbClr val="000080"/>
                </a:solidFill>
                <a:uFill>
                  <a:solidFill>
                    <a:srgbClr val="FFFFFF"/>
                  </a:solidFill>
                </a:uFill>
                <a:latin typeface="Arial"/>
              </a:rPr>
              <a:t>information for the </a:t>
            </a:r>
            <a:r>
              <a:rPr lang="en-US" sz="2600" b="0" strike="noStrike" spc="-1" dirty="0">
                <a:solidFill>
                  <a:srgbClr val="000080"/>
                </a:solidFill>
                <a:uFill>
                  <a:solidFill>
                    <a:srgbClr val="FFFFFF"/>
                  </a:solidFill>
                </a:uFill>
                <a:latin typeface="Arial"/>
              </a:rPr>
              <a:t>family with the stable id </a:t>
            </a:r>
            <a:r>
              <a:rPr lang="en-US" sz="2600" b="0" strike="noStrike" spc="-1" dirty="0" smtClean="0">
                <a:solidFill>
                  <a:srgbClr val="000080"/>
                </a:solidFill>
                <a:uFill>
                  <a:solidFill>
                    <a:srgbClr val="FFFFFF"/>
                  </a:solidFill>
                </a:uFill>
                <a:latin typeface="Arial"/>
              </a:rPr>
              <a:t>PTHR10740_SF4</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a:t>
            </a:r>
            <a:r>
              <a:rPr lang="en-US" sz="2600" spc="-1" dirty="0">
                <a:solidFill>
                  <a:srgbClr val="000080"/>
                </a:solidFill>
                <a:uFill>
                  <a:solidFill>
                    <a:srgbClr val="FFFFFF"/>
                  </a:solidFill>
                </a:uFill>
              </a:rPr>
              <a:t>Get </a:t>
            </a:r>
            <a:r>
              <a:rPr lang="en-US" sz="2600" spc="-1" dirty="0" smtClean="0">
                <a:solidFill>
                  <a:srgbClr val="000080"/>
                </a:solidFill>
                <a:uFill>
                  <a:solidFill>
                    <a:srgbClr val="FFFFFF"/>
                  </a:solidFill>
                </a:uFill>
              </a:rPr>
              <a:t>the aligned </a:t>
            </a:r>
            <a:r>
              <a:rPr lang="en-US" sz="2600" spc="-1" dirty="0" err="1" smtClean="0">
                <a:solidFill>
                  <a:srgbClr val="000080"/>
                </a:solidFill>
                <a:uFill>
                  <a:solidFill>
                    <a:srgbClr val="FFFFFF"/>
                  </a:solidFill>
                </a:uFill>
              </a:rPr>
              <a:t>cdna</a:t>
            </a:r>
            <a:r>
              <a:rPr lang="en-US" sz="2600" spc="-1" dirty="0" smtClean="0">
                <a:solidFill>
                  <a:srgbClr val="000080"/>
                </a:solidFill>
                <a:uFill>
                  <a:solidFill>
                    <a:srgbClr val="FFFFFF"/>
                  </a:solidFill>
                </a:uFill>
              </a:rPr>
              <a:t> sequences </a:t>
            </a:r>
            <a:r>
              <a:rPr lang="en-US" sz="2600" spc="-1" dirty="0" smtClean="0">
                <a:solidFill>
                  <a:srgbClr val="000080"/>
                </a:solidFill>
                <a:uFill>
                  <a:solidFill>
                    <a:srgbClr val="FFFFFF"/>
                  </a:solidFill>
                </a:uFill>
              </a:rPr>
              <a:t>for only </a:t>
            </a:r>
            <a:r>
              <a:rPr lang="en-US" sz="2600" spc="-1" dirty="0">
                <a:solidFill>
                  <a:srgbClr val="000080"/>
                </a:solidFill>
                <a:uFill>
                  <a:solidFill>
                    <a:srgbClr val="FFFFFF"/>
                  </a:solidFill>
                </a:uFill>
              </a:rPr>
              <a:t>the </a:t>
            </a:r>
            <a:r>
              <a:rPr lang="en-US" sz="2600" spc="-1" dirty="0" err="1" smtClean="0">
                <a:solidFill>
                  <a:srgbClr val="000080"/>
                </a:solidFill>
                <a:uFill>
                  <a:solidFill>
                    <a:srgbClr val="FFFFFF"/>
                  </a:solidFill>
                </a:uFill>
              </a:rPr>
              <a:t>ensembl</a:t>
            </a:r>
            <a:r>
              <a:rPr lang="en-US" sz="2600" spc="-1" dirty="0" smtClean="0">
                <a:solidFill>
                  <a:srgbClr val="000080"/>
                </a:solidFill>
                <a:uFill>
                  <a:solidFill>
                    <a:srgbClr val="FFFFFF"/>
                  </a:solidFill>
                </a:uFill>
              </a:rPr>
              <a:t> members of the family </a:t>
            </a:r>
            <a:r>
              <a:rPr lang="en-US" sz="2600" spc="-1" dirty="0">
                <a:solidFill>
                  <a:srgbClr val="000080"/>
                </a:solidFill>
                <a:uFill>
                  <a:solidFill>
                    <a:srgbClr val="FFFFFF"/>
                  </a:solidFill>
                </a:uFill>
              </a:rPr>
              <a:t>with the stable id PTHR10740_SF4</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information for </a:t>
            </a:r>
            <a:r>
              <a:rPr lang="en-US" sz="2600" b="0" strike="noStrike" spc="-1" dirty="0">
                <a:solidFill>
                  <a:srgbClr val="000080"/>
                </a:solidFill>
                <a:uFill>
                  <a:solidFill>
                    <a:srgbClr val="FFFFFF"/>
                  </a:solidFill>
                </a:uFill>
                <a:latin typeface="Arial"/>
              </a:rPr>
              <a:t>families predicted for the human gene ENSG00000283087. What do you notice </a:t>
            </a:r>
            <a:r>
              <a:rPr lang="en-US" sz="2600" b="0" strike="noStrike" spc="-1" dirty="0" smtClean="0">
                <a:solidFill>
                  <a:srgbClr val="000080"/>
                </a:solidFill>
                <a:uFill>
                  <a:solidFill>
                    <a:srgbClr val="FFFFFF"/>
                  </a:solidFill>
                </a:uFill>
                <a:latin typeface="Arial"/>
              </a:rPr>
              <a:t>?</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a:t>
            </a:r>
            <a:r>
              <a:rPr lang="en-US" sz="2600" spc="-1" dirty="0">
                <a:solidFill>
                  <a:srgbClr val="000080"/>
                </a:solidFill>
                <a:uFill>
                  <a:solidFill>
                    <a:srgbClr val="FFFFFF"/>
                  </a:solidFill>
                </a:uFill>
              </a:rPr>
              <a:t>Get the information for </a:t>
            </a:r>
            <a:r>
              <a:rPr lang="en-US" sz="2600" spc="-1" dirty="0" err="1">
                <a:solidFill>
                  <a:srgbClr val="000080"/>
                </a:solidFill>
                <a:uFill>
                  <a:solidFill>
                    <a:srgbClr val="FFFFFF"/>
                  </a:solidFill>
                </a:uFill>
              </a:rPr>
              <a:t>uniprot</a:t>
            </a:r>
            <a:r>
              <a:rPr lang="en-US" sz="2600" spc="-1" dirty="0">
                <a:solidFill>
                  <a:srgbClr val="000080"/>
                </a:solidFill>
                <a:uFill>
                  <a:solidFill>
                    <a:srgbClr val="FFFFFF"/>
                  </a:solidFill>
                </a:uFill>
              </a:rPr>
              <a:t> members of families predicted for the human gene with the symbol HOXD4-001. show no alignments and no </a:t>
            </a:r>
            <a:r>
              <a:rPr lang="en-US" sz="2600" spc="-1" dirty="0" smtClean="0">
                <a:solidFill>
                  <a:srgbClr val="000080"/>
                </a:solidFill>
                <a:uFill>
                  <a:solidFill>
                    <a:srgbClr val="FFFFFF"/>
                  </a:solidFill>
                </a:uFill>
              </a:rPr>
              <a:t>sequences.</a:t>
            </a: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GeneTree</a:t>
            </a:r>
            <a:r>
              <a:rPr lang="en-GB" sz="3970" b="0" i="1" strike="noStrike" spc="-1" dirty="0">
                <a:solidFill>
                  <a:srgbClr val="800000"/>
                </a:solidFill>
                <a:uFill>
                  <a:solidFill>
                    <a:srgbClr val="FFFFFF"/>
                  </a:solidFill>
                </a:uFill>
                <a:latin typeface="Arial"/>
              </a:rPr>
              <a:t> example on the website</a:t>
            </a:r>
            <a:endParaRPr lang="en-US" sz="3970" b="0" i="1" strike="noStrike" spc="-1" dirty="0">
              <a:solidFill>
                <a:srgbClr val="800000"/>
              </a:solidFill>
              <a:uFill>
                <a:solidFill>
                  <a:srgbClr val="FFFFFF"/>
                </a:solidFill>
              </a:uFill>
              <a:latin typeface="Arial"/>
            </a:endParaRPr>
          </a:p>
        </p:txBody>
      </p:sp>
      <p:pic>
        <p:nvPicPr>
          <p:cNvPr id="541" name="Picture 540"/>
          <p:cNvPicPr/>
          <p:nvPr/>
        </p:nvPicPr>
        <p:blipFill>
          <a:blip r:embed="rId3"/>
          <a:stretch/>
        </p:blipFill>
        <p:spPr>
          <a:xfrm>
            <a:off x="36360" y="2916000"/>
            <a:ext cx="10079640" cy="2834280"/>
          </a:xfrm>
          <a:prstGeom prst="rect">
            <a:avLst/>
          </a:prstGeom>
          <a:ln>
            <a:noFill/>
          </a:ln>
        </p:spPr>
      </p:pic>
      <p:sp>
        <p:nvSpPr>
          <p:cNvPr id="542" name="CustomShape 2"/>
          <p:cNvSpPr/>
          <p:nvPr/>
        </p:nvSpPr>
        <p:spPr>
          <a:xfrm>
            <a:off x="2592720" y="1652760"/>
            <a:ext cx="1007640" cy="50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93000"/>
              </a:lnSpc>
            </a:pPr>
            <a:r>
              <a:rPr lang="en-GB" sz="2700" b="0" strike="noStrike" spc="-1">
                <a:solidFill>
                  <a:srgbClr val="000080"/>
                </a:solidFill>
                <a:uFill>
                  <a:solidFill>
                    <a:srgbClr val="FFFFFF"/>
                  </a:solidFill>
                </a:uFill>
                <a:latin typeface="Arial"/>
                <a:ea typeface="msgothic"/>
              </a:rPr>
              <a:t>Tree</a:t>
            </a:r>
            <a:endParaRPr lang="en-GB" sz="1800" b="0" strike="noStrike" spc="-1">
              <a:solidFill>
                <a:srgbClr val="000000"/>
              </a:solidFill>
              <a:uFill>
                <a:solidFill>
                  <a:srgbClr val="FFFFFF"/>
                </a:solidFill>
              </a:uFill>
              <a:latin typeface="Arial"/>
            </a:endParaRPr>
          </a:p>
        </p:txBody>
      </p:sp>
      <p:sp>
        <p:nvSpPr>
          <p:cNvPr id="543" name="CustomShape 3"/>
          <p:cNvSpPr/>
          <p:nvPr/>
        </p:nvSpPr>
        <p:spPr>
          <a:xfrm>
            <a:off x="6121080" y="1652760"/>
            <a:ext cx="3851280" cy="505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93000"/>
              </a:lnSpc>
            </a:pPr>
            <a:r>
              <a:rPr lang="en-GB" sz="2700" b="0" strike="noStrike" spc="-1">
                <a:solidFill>
                  <a:srgbClr val="000080"/>
                </a:solidFill>
                <a:uFill>
                  <a:solidFill>
                    <a:srgbClr val="FFFFFF"/>
                  </a:solidFill>
                </a:uFill>
                <a:latin typeface="Arial"/>
                <a:ea typeface="msgothic"/>
              </a:rPr>
              <a:t>Multiple alignment</a:t>
            </a:r>
            <a:endParaRPr lang="en-GB" sz="1800" b="0" strike="noStrike" spc="-1">
              <a:solidFill>
                <a:srgbClr val="000000"/>
              </a:solidFill>
              <a:uFill>
                <a:solidFill>
                  <a:srgbClr val="FFFFFF"/>
                </a:solidFill>
              </a:uFill>
              <a:latin typeface="Arial"/>
            </a:endParaRPr>
          </a:p>
        </p:txBody>
      </p:sp>
      <p:sp>
        <p:nvSpPr>
          <p:cNvPr id="544" name="CustomShape 4"/>
          <p:cNvSpPr/>
          <p:nvPr/>
        </p:nvSpPr>
        <p:spPr>
          <a:xfrm rot="16200000">
            <a:off x="2790360" y="-251640"/>
            <a:ext cx="540000" cy="5760000"/>
          </a:xfrm>
          <a:custGeom>
            <a:avLst/>
            <a:gdLst/>
            <a:ahLst/>
            <a:cxnLst/>
            <a:rect l="0" t="0" r="r" b="b"/>
            <a:pathLst>
              <a:path w="1502" h="16002">
                <a:moveTo>
                  <a:pt x="0" y="0"/>
                </a:moveTo>
                <a:cubicBezTo>
                  <a:pt x="375" y="0"/>
                  <a:pt x="750" y="666"/>
                  <a:pt x="750" y="1333"/>
                </a:cubicBezTo>
                <a:lnTo>
                  <a:pt x="750" y="6667"/>
                </a:lnTo>
                <a:cubicBezTo>
                  <a:pt x="750" y="7333"/>
                  <a:pt x="1125" y="8000"/>
                  <a:pt x="1501" y="8000"/>
                </a:cubicBezTo>
                <a:cubicBezTo>
                  <a:pt x="1125" y="8000"/>
                  <a:pt x="750" y="8667"/>
                  <a:pt x="750" y="9333"/>
                </a:cubicBezTo>
                <a:lnTo>
                  <a:pt x="750" y="14667"/>
                </a:lnTo>
                <a:cubicBezTo>
                  <a:pt x="750" y="15334"/>
                  <a:pt x="375" y="16001"/>
                  <a:pt x="0" y="16001"/>
                </a:cubicBezTo>
              </a:path>
            </a:pathLst>
          </a:custGeom>
          <a:noFill/>
          <a:ln w="36000">
            <a:solidFill>
              <a:srgbClr val="808080"/>
            </a:solidFill>
            <a:round/>
          </a:ln>
        </p:spPr>
        <p:style>
          <a:lnRef idx="0">
            <a:scrgbClr r="0" g="0" b="0"/>
          </a:lnRef>
          <a:fillRef idx="0">
            <a:scrgbClr r="0" g="0" b="0"/>
          </a:fillRef>
          <a:effectRef idx="0">
            <a:scrgbClr r="0" g="0" b="0"/>
          </a:effectRef>
          <a:fontRef idx="minor"/>
        </p:style>
      </p:sp>
      <p:sp>
        <p:nvSpPr>
          <p:cNvPr id="545" name="CustomShape 5"/>
          <p:cNvSpPr/>
          <p:nvPr/>
        </p:nvSpPr>
        <p:spPr>
          <a:xfrm rot="16200000">
            <a:off x="7830000" y="809640"/>
            <a:ext cx="540000" cy="3600000"/>
          </a:xfrm>
          <a:custGeom>
            <a:avLst/>
            <a:gdLst/>
            <a:ahLst/>
            <a:cxnLst/>
            <a:rect l="0" t="0" r="r" b="b"/>
            <a:pathLst>
              <a:path w="1502" h="10002">
                <a:moveTo>
                  <a:pt x="0" y="0"/>
                </a:moveTo>
                <a:cubicBezTo>
                  <a:pt x="375" y="0"/>
                  <a:pt x="750" y="416"/>
                  <a:pt x="750" y="833"/>
                </a:cubicBezTo>
                <a:lnTo>
                  <a:pt x="750" y="4167"/>
                </a:lnTo>
                <a:cubicBezTo>
                  <a:pt x="750" y="4583"/>
                  <a:pt x="1125" y="5000"/>
                  <a:pt x="1501" y="5000"/>
                </a:cubicBezTo>
                <a:cubicBezTo>
                  <a:pt x="1125" y="5000"/>
                  <a:pt x="750" y="5417"/>
                  <a:pt x="750" y="5833"/>
                </a:cubicBezTo>
                <a:lnTo>
                  <a:pt x="750" y="9167"/>
                </a:lnTo>
                <a:cubicBezTo>
                  <a:pt x="750" y="9584"/>
                  <a:pt x="375" y="10001"/>
                  <a:pt x="0" y="10001"/>
                </a:cubicBezTo>
              </a:path>
            </a:pathLst>
          </a:custGeom>
          <a:noFill/>
          <a:ln w="36000">
            <a:solidFill>
              <a:srgbClr val="808080"/>
            </a:solidFill>
            <a:round/>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504000" y="302760"/>
            <a:ext cx="9071640" cy="1259640"/>
          </a:xfrm>
          <a:prstGeom prst="rect">
            <a:avLst/>
          </a:prstGeom>
          <a:noFill/>
          <a:ln>
            <a:noFill/>
          </a:ln>
        </p:spPr>
        <p:txBody>
          <a:bodyPr lIns="0" tIns="0" rIns="0" bIns="0"/>
          <a:lstStyle/>
          <a:p>
            <a:pPr>
              <a:buClr>
                <a:srgbClr val="000000"/>
              </a:buClr>
              <a:buSzPct val="45000"/>
            </a:pPr>
            <a:r>
              <a:rPr lang="en-GB" sz="4000" b="0" i="1" strike="noStrike" spc="-1" dirty="0">
                <a:solidFill>
                  <a:srgbClr val="800000"/>
                </a:solidFill>
                <a:uFill>
                  <a:solidFill>
                    <a:srgbClr val="FFFFFF"/>
                  </a:solidFill>
                </a:uFill>
                <a:latin typeface="Arial"/>
                <a:ea typeface="DejaVu Sans"/>
              </a:rPr>
              <a:t>Protein-Tree pipeline overview</a:t>
            </a:r>
            <a:endParaRPr lang="en-US" sz="3970" b="0" i="1" strike="noStrike" spc="-1" dirty="0">
              <a:solidFill>
                <a:srgbClr val="800000"/>
              </a:solidFill>
              <a:uFill>
                <a:solidFill>
                  <a:srgbClr val="FFFFFF"/>
                </a:solidFill>
              </a:uFill>
              <a:latin typeface="Arial"/>
            </a:endParaRPr>
          </a:p>
        </p:txBody>
      </p:sp>
      <p:pic>
        <p:nvPicPr>
          <p:cNvPr id="547" name="Picture 546"/>
          <p:cNvPicPr/>
          <p:nvPr/>
        </p:nvPicPr>
        <p:blipFill>
          <a:blip r:embed="rId3"/>
          <a:stretch/>
        </p:blipFill>
        <p:spPr>
          <a:xfrm>
            <a:off x="790560" y="1533600"/>
            <a:ext cx="3867120" cy="4957560"/>
          </a:xfrm>
          <a:prstGeom prst="rect">
            <a:avLst/>
          </a:prstGeom>
          <a:ln>
            <a:noFill/>
          </a:ln>
        </p:spPr>
      </p:pic>
      <p:sp>
        <p:nvSpPr>
          <p:cNvPr id="548" name="TextShape 2"/>
          <p:cNvSpPr txBox="1"/>
          <p:nvPr/>
        </p:nvSpPr>
        <p:spPr>
          <a:xfrm>
            <a:off x="5118120" y="1388880"/>
            <a:ext cx="4154400" cy="5227920"/>
          </a:xfrm>
          <a:prstGeom prst="rect">
            <a:avLst/>
          </a:prstGeom>
          <a:noFill/>
          <a:ln>
            <a:noFill/>
          </a:ln>
        </p:spPr>
        <p:txBody>
          <a:bodyPr lIns="90000" tIns="46800" rIns="90000" bIns="46800"/>
          <a:lstStyle/>
          <a:p>
            <a:pPr marL="342720" indent="-336600"/>
            <a:r>
              <a:rPr lang="en-GB" sz="2400" b="0" strike="noStrike" spc="-1">
                <a:solidFill>
                  <a:srgbClr val="000080"/>
                </a:solidFill>
                <a:uFill>
                  <a:solidFill>
                    <a:srgbClr val="FFFFFF"/>
                  </a:solidFill>
                </a:uFill>
                <a:latin typeface="Arial"/>
                <a:ea typeface="DejaVu Sans"/>
              </a:rPr>
              <a:t>All </a:t>
            </a:r>
            <a:r>
              <a:rPr lang="en-GB" sz="2800" b="0" i="1" strike="noStrike" spc="-1">
                <a:solidFill>
                  <a:srgbClr val="0066CC"/>
                </a:solidFill>
                <a:uFill>
                  <a:solidFill>
                    <a:srgbClr val="FFFFFF"/>
                  </a:solidFill>
                </a:uFill>
                <a:latin typeface="Century Schoolbook L"/>
                <a:ea typeface="DejaVu Sans"/>
              </a:rPr>
              <a:t>e</a:t>
            </a:r>
            <a:r>
              <a:rPr lang="en-GB" sz="2600" b="0" i="1" strike="noStrike" spc="-1">
                <a:solidFill>
                  <a:srgbClr val="B80047"/>
                </a:solidFill>
                <a:uFill>
                  <a:solidFill>
                    <a:srgbClr val="FFFFFF"/>
                  </a:solidFill>
                </a:uFill>
                <a:latin typeface="Century Schoolbook L"/>
                <a:ea typeface="DejaVu Sans"/>
              </a:rPr>
              <a:t>!</a:t>
            </a:r>
            <a:r>
              <a:rPr lang="en-GB" sz="2400" b="0" strike="noStrike" spc="-1">
                <a:solidFill>
                  <a:srgbClr val="000080"/>
                </a:solidFill>
                <a:uFill>
                  <a:solidFill>
                    <a:srgbClr val="FFFFFF"/>
                  </a:solidFill>
                </a:uFill>
                <a:latin typeface="Arial"/>
                <a:ea typeface="DejaVu Sans"/>
              </a:rPr>
              <a:t> genes – canonical prot.</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BLAST</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hcluster_sg</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MCoffee: MSA</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TreeBeST: (+ reconciliation)</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Ortholog/Paralog inference</a:t>
            </a:r>
            <a:endParaRPr lang="en-GB" sz="1800" b="0" strike="noStrike" spc="-1">
              <a:solidFill>
                <a:srgbClr val="000000"/>
              </a:solidFill>
              <a:uFill>
                <a:solidFill>
                  <a:srgbClr val="FFFFFF"/>
                </a:solidFill>
              </a:uFill>
              <a:latin typeface="Arial"/>
            </a:endParaRPr>
          </a:p>
        </p:txBody>
      </p:sp>
      <p:sp>
        <p:nvSpPr>
          <p:cNvPr id="549" name="CustomShape 3"/>
          <p:cNvSpPr/>
          <p:nvPr/>
        </p:nvSpPr>
        <p:spPr>
          <a:xfrm>
            <a:off x="6310800" y="6670800"/>
            <a:ext cx="3003480" cy="342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16000" indent="-216000">
              <a:buClr>
                <a:srgbClr val="000000"/>
              </a:buClr>
              <a:buSzPct val="45000"/>
              <a:buFont typeface="Wingdings" charset="2"/>
              <a:buChar char=""/>
            </a:pPr>
            <a:r>
              <a:rPr lang="en-GB" sz="1400" b="0" strike="noStrike" spc="-1">
                <a:solidFill>
                  <a:srgbClr val="000000"/>
                </a:solidFill>
                <a:uFill>
                  <a:solidFill>
                    <a:srgbClr val="FFFFFF"/>
                  </a:solidFill>
                </a:uFill>
                <a:latin typeface="Arial"/>
                <a:ea typeface="DejaVu Sans"/>
              </a:rPr>
              <a:t>Vilella et al., Genome Res. 2009</a:t>
            </a:r>
            <a:endParaRPr lang="en-GB"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6529711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504000" y="302760"/>
            <a:ext cx="9071640" cy="1259640"/>
          </a:xfrm>
          <a:prstGeom prst="rect">
            <a:avLst/>
          </a:prstGeom>
          <a:noFill/>
          <a:ln>
            <a:noFill/>
          </a:ln>
        </p:spPr>
        <p:txBody>
          <a:bodyPr lIns="0" tIns="0" rIns="0" bIns="0"/>
          <a:lstStyle/>
          <a:p>
            <a:pPr>
              <a:buClr>
                <a:srgbClr val="000000"/>
              </a:buClr>
              <a:buSzPct val="45000"/>
            </a:pPr>
            <a:r>
              <a:rPr lang="en-GB" sz="4000" b="0" i="1" strike="noStrike" spc="-1" dirty="0" err="1">
                <a:solidFill>
                  <a:srgbClr val="800000"/>
                </a:solidFill>
                <a:uFill>
                  <a:solidFill>
                    <a:srgbClr val="FFFFFF"/>
                  </a:solidFill>
                </a:uFill>
                <a:latin typeface="Arial"/>
                <a:ea typeface="DejaVu Sans"/>
              </a:rPr>
              <a:t>ncRNA</a:t>
            </a:r>
            <a:r>
              <a:rPr lang="en-GB" sz="4000" b="0" i="1" strike="noStrike" spc="-1" dirty="0">
                <a:solidFill>
                  <a:srgbClr val="800000"/>
                </a:solidFill>
                <a:uFill>
                  <a:solidFill>
                    <a:srgbClr val="FFFFFF"/>
                  </a:solidFill>
                </a:uFill>
                <a:latin typeface="Arial"/>
                <a:ea typeface="DejaVu Sans"/>
              </a:rPr>
              <a:t>-Tree pipeline overview</a:t>
            </a:r>
            <a:endParaRPr lang="en-US" sz="3970" b="0" i="1" strike="noStrike" spc="-1" dirty="0">
              <a:solidFill>
                <a:srgbClr val="800000"/>
              </a:solidFill>
              <a:uFill>
                <a:solidFill>
                  <a:srgbClr val="FFFFFF"/>
                </a:solidFill>
              </a:uFill>
              <a:latin typeface="Arial"/>
            </a:endParaRPr>
          </a:p>
        </p:txBody>
      </p:sp>
      <p:sp>
        <p:nvSpPr>
          <p:cNvPr id="551" name="TextShape 2"/>
          <p:cNvSpPr txBox="1"/>
          <p:nvPr/>
        </p:nvSpPr>
        <p:spPr>
          <a:xfrm>
            <a:off x="5118480" y="1568880"/>
            <a:ext cx="4961880" cy="5227920"/>
          </a:xfrm>
          <a:prstGeom prst="rect">
            <a:avLst/>
          </a:prstGeom>
          <a:noFill/>
          <a:ln>
            <a:noFill/>
          </a:ln>
        </p:spPr>
        <p:txBody>
          <a:bodyPr lIns="90000" tIns="46800" rIns="90000" bIns="46800"/>
          <a:lstStyle/>
          <a:p>
            <a:r>
              <a:rPr lang="en-GB" sz="2400" b="0" strike="noStrike" spc="-1">
                <a:solidFill>
                  <a:srgbClr val="000080"/>
                </a:solidFill>
                <a:uFill>
                  <a:solidFill>
                    <a:srgbClr val="FFFFFF"/>
                  </a:solidFill>
                </a:uFill>
                <a:latin typeface="Arial"/>
                <a:ea typeface="DejaVu Sans"/>
              </a:rPr>
              <a:t>All </a:t>
            </a:r>
            <a:r>
              <a:rPr lang="en-GB" sz="2800" b="0" i="1" strike="noStrike" spc="-1">
                <a:solidFill>
                  <a:srgbClr val="0066CC"/>
                </a:solidFill>
                <a:uFill>
                  <a:solidFill>
                    <a:srgbClr val="FFFFFF"/>
                  </a:solidFill>
                </a:uFill>
                <a:latin typeface="Century Schoolbook L"/>
                <a:ea typeface="DejaVu Sans"/>
              </a:rPr>
              <a:t>e</a:t>
            </a:r>
            <a:r>
              <a:rPr lang="en-GB" sz="2600" b="0" i="1" strike="noStrike" spc="-1">
                <a:solidFill>
                  <a:srgbClr val="B80047"/>
                </a:solidFill>
                <a:uFill>
                  <a:solidFill>
                    <a:srgbClr val="FFFFFF"/>
                  </a:solidFill>
                </a:uFill>
                <a:latin typeface="Century Schoolbook L"/>
                <a:ea typeface="DejaVu Sans"/>
              </a:rPr>
              <a:t>!</a:t>
            </a:r>
            <a:r>
              <a:rPr lang="en-GB" sz="2400" b="0" strike="noStrike" spc="-1">
                <a:solidFill>
                  <a:srgbClr val="000080"/>
                </a:solidFill>
                <a:uFill>
                  <a:solidFill>
                    <a:srgbClr val="FFFFFF"/>
                  </a:solidFill>
                </a:uFill>
                <a:latin typeface="Arial"/>
                <a:ea typeface="DejaVu Sans"/>
              </a:rPr>
              <a:t> ncRNA genes</a:t>
            </a:r>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 </a:t>
            </a:r>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Grouped in Family Models - RFAM</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Infernal alignment + RaxML trees</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PRANK alignment + NJ/ML trees</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TreeBeST (tree reconciliation)</a:t>
            </a:r>
            <a:endParaRPr lang="en-GB" sz="1800" b="0" strike="noStrike" spc="-1">
              <a:solidFill>
                <a:srgbClr val="000000"/>
              </a:solidFill>
              <a:uFill>
                <a:solidFill>
                  <a:srgbClr val="FFFFFF"/>
                </a:solidFill>
              </a:uFill>
              <a:latin typeface="Arial"/>
            </a:endParaRPr>
          </a:p>
          <a:p>
            <a:pPr marL="342720" indent="-336600"/>
            <a:endParaRPr lang="en-GB" sz="1800" b="0" strike="noStrike" spc="-1">
              <a:solidFill>
                <a:srgbClr val="000000"/>
              </a:solidFill>
              <a:uFill>
                <a:solidFill>
                  <a:srgbClr val="FFFFFF"/>
                </a:solidFill>
              </a:uFill>
              <a:latin typeface="Arial"/>
            </a:endParaRPr>
          </a:p>
          <a:p>
            <a:pPr marL="342720" indent="-336600"/>
            <a:r>
              <a:rPr lang="en-GB" sz="2400" b="0" strike="noStrike" spc="-1">
                <a:solidFill>
                  <a:srgbClr val="000080"/>
                </a:solidFill>
                <a:uFill>
                  <a:solidFill>
                    <a:srgbClr val="FFFFFF"/>
                  </a:solidFill>
                </a:uFill>
                <a:latin typeface="Arial"/>
                <a:ea typeface="DejaVu Sans"/>
              </a:rPr>
              <a:t>Ortholog/Paralog inference</a:t>
            </a:r>
            <a:endParaRPr lang="en-GB" sz="1800" b="0" strike="noStrike" spc="-1">
              <a:solidFill>
                <a:srgbClr val="000000"/>
              </a:solidFill>
              <a:uFill>
                <a:solidFill>
                  <a:srgbClr val="FFFFFF"/>
                </a:solidFill>
              </a:uFill>
              <a:latin typeface="Arial"/>
            </a:endParaRPr>
          </a:p>
        </p:txBody>
      </p:sp>
      <p:pic>
        <p:nvPicPr>
          <p:cNvPr id="552" name="Picture 551"/>
          <p:cNvPicPr/>
          <p:nvPr/>
        </p:nvPicPr>
        <p:blipFill>
          <a:blip r:embed="rId3"/>
          <a:stretch/>
        </p:blipFill>
        <p:spPr>
          <a:xfrm>
            <a:off x="807840" y="1467720"/>
            <a:ext cx="3984480" cy="5122440"/>
          </a:xfrm>
          <a:prstGeom prst="rect">
            <a:avLst/>
          </a:prstGeom>
          <a:ln>
            <a:noFill/>
          </a:ln>
        </p:spPr>
      </p:pic>
      <p:sp>
        <p:nvSpPr>
          <p:cNvPr id="553" name="CustomShape 3"/>
          <p:cNvSpPr/>
          <p:nvPr/>
        </p:nvSpPr>
        <p:spPr>
          <a:xfrm>
            <a:off x="6310800" y="6670800"/>
            <a:ext cx="3003480" cy="342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216000" indent="-216000">
              <a:buClr>
                <a:srgbClr val="000000"/>
              </a:buClr>
              <a:buSzPct val="45000"/>
              <a:buFont typeface="Wingdings" charset="2"/>
              <a:buChar char=""/>
            </a:pPr>
            <a:r>
              <a:rPr lang="en-GB" sz="1400" b="0" strike="noStrike" spc="-1">
                <a:solidFill>
                  <a:srgbClr val="000000"/>
                </a:solidFill>
                <a:uFill>
                  <a:solidFill>
                    <a:srgbClr val="FFFFFF"/>
                  </a:solidFill>
                </a:uFill>
                <a:latin typeface="Arial"/>
                <a:ea typeface="DejaVu Sans"/>
              </a:rPr>
              <a:t>Pignatelli et al., in preparation</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gene tree information using a gene tree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gene tree’s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ENSGT00390000003602</a:t>
            </a:r>
            <a:endParaRPr lang="en-US" sz="2600" b="0" strike="noStrike" spc="-1" dirty="0" smtClean="0">
              <a:solidFill>
                <a:srgbClr val="000080"/>
              </a:solidFill>
              <a:uFill>
                <a:solidFill>
                  <a:srgbClr val="FFFFFF"/>
                </a:solidFill>
              </a:uFill>
              <a:latin typeface="Aria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ENSGT00390000003602”</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phyloxml</a:t>
            </a:r>
            <a:r>
              <a:rPr lang="en-US" sz="2600" spc="-1" dirty="0" smtClean="0">
                <a:solidFill>
                  <a:srgbClr val="000080"/>
                </a:solidFill>
                <a:uFill>
                  <a:solidFill>
                    <a:srgbClr val="FFFFFF"/>
                  </a:solidFill>
                </a:uFill>
              </a:rPr>
              <a:t>,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and </a:t>
            </a:r>
            <a:r>
              <a:rPr lang="en-US" sz="2600" spc="-1" dirty="0" err="1" smtClean="0">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19248041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32120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information for all the gene trees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gene trees</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ENSG00000167664</a:t>
            </a:r>
            <a:endParaRPr lang="en-US" sz="2600" spc="-1" dirty="0" smtClean="0">
              <a:solidFill>
                <a:srgbClr val="000080"/>
              </a:solidFill>
              <a:uFill>
                <a:solidFill>
                  <a:srgbClr val="FFFFFF"/>
                </a:solidFill>
              </a:uFil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a:t>
            </a:r>
            <a:r>
              <a:rPr lang="en-US" sz="2600" spc="-1" dirty="0" smtClean="0">
                <a:solidFill>
                  <a:srgbClr val="008000"/>
                </a:solidFill>
                <a:uFill>
                  <a:solidFill>
                    <a:srgbClr val="FFFFFF"/>
                  </a:solidFill>
                </a:uFill>
              </a:rPr>
              <a:t> “/</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ENSG00000167664”</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5160579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468360" y="159351"/>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information for all the gene trees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a:t>
            </a:r>
            <a:r>
              <a:rPr lang="en-US" sz="2600" spc="-1" dirty="0" smtClean="0">
                <a:solidFill>
                  <a:srgbClr val="008000"/>
                </a:solidFill>
                <a:uFill>
                  <a:solidFill>
                    <a:srgbClr val="FFFFFF"/>
                  </a:solidFill>
                </a:uFill>
              </a:rPr>
              <a:t> “/</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endParaRPr lang="pl-PL"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358383596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err="1" smtClean="0">
                <a:solidFill>
                  <a:srgbClr val="800000"/>
                </a:solidFill>
                <a:uFill>
                  <a:solidFill>
                    <a:srgbClr val="FFFFFF"/>
                  </a:solidFill>
                </a:uFill>
                <a:latin typeface="Arial"/>
              </a:rPr>
              <a:t>GeneTree</a:t>
            </a:r>
            <a:r>
              <a:rPr lang="en-GB" sz="3970" b="0" i="1" strike="noStrike" spc="-1" dirty="0" smtClean="0">
                <a:solidFill>
                  <a:srgbClr val="800000"/>
                </a:solidFill>
                <a:uFill>
                  <a:solidFill>
                    <a:srgbClr val="FFFFFF"/>
                  </a:solidFill>
                </a:uFill>
                <a:latin typeface="Arial"/>
              </a:rPr>
              <a:t>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836112" y="740426"/>
            <a:ext cx="9224040" cy="5903302"/>
          </a:xfrm>
          <a:prstGeom prst="rect">
            <a:avLst/>
          </a:prstGeom>
          <a:noFill/>
          <a:ln>
            <a:noFill/>
          </a:ln>
        </p:spPr>
        <p:txBody>
          <a:bodyPr lIns="0" tIns="0" rIns="0" bIns="0"/>
          <a:lstStyle/>
          <a:p>
            <a:pPr marL="565200" lvl="1">
              <a:buClr>
                <a:srgbClr val="000000"/>
              </a:buClr>
              <a:buSzPct val="45000"/>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prune_species</a:t>
            </a:r>
            <a:r>
              <a:rPr lang="en-US" sz="2600" spc="-1" dirty="0" smtClean="0">
                <a:solidFill>
                  <a:srgbClr val="000080"/>
                </a:solidFill>
                <a:uFill>
                  <a:solidFill>
                    <a:srgbClr val="FFFFFF"/>
                  </a:solidFill>
                </a:uFill>
                <a:latin typeface="Arial"/>
              </a:rPr>
              <a:t> : prune the tree by species/aliases.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a:solidFill>
                  <a:srgbClr val="000080"/>
                </a:solidFill>
                <a:uFill>
                  <a:solidFill>
                    <a:srgbClr val="FFFFFF"/>
                  </a:solidFill>
                </a:uFill>
                <a:latin typeface="Arial"/>
              </a:rPr>
              <a:t>p</a:t>
            </a:r>
            <a:r>
              <a:rPr lang="en-US" sz="2600" spc="-1" dirty="0" err="1" smtClean="0">
                <a:solidFill>
                  <a:srgbClr val="000080"/>
                </a:solidFill>
                <a:uFill>
                  <a:solidFill>
                    <a:srgbClr val="FFFFFF"/>
                  </a:solidFill>
                </a:uFill>
                <a:latin typeface="Arial"/>
              </a:rPr>
              <a:t>rune_taxon</a:t>
            </a:r>
            <a:r>
              <a:rPr lang="en-US" sz="2600" spc="-1" dirty="0" smtClean="0">
                <a:solidFill>
                  <a:srgbClr val="000080"/>
                </a:solidFill>
                <a:uFill>
                  <a:solidFill>
                    <a:srgbClr val="FFFFFF"/>
                  </a:solidFill>
                </a:uFill>
                <a:latin typeface="Arial"/>
              </a:rPr>
              <a:t> : prune the tree using taxon id of the species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smtClean="0">
                <a:solidFill>
                  <a:srgbClr val="000080"/>
                </a:solidFill>
                <a:uFill>
                  <a:solidFill>
                    <a:srgbClr val="FFFFFF"/>
                  </a:solidFill>
                </a:uFill>
              </a:rPr>
              <a:t>0</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rPr>
              <a:t>nh_format</a:t>
            </a:r>
            <a:r>
              <a:rPr lang="en-US" sz="2600" spc="-1" dirty="0" smtClean="0">
                <a:solidFill>
                  <a:srgbClr val="000080"/>
                </a:solidFill>
                <a:uFill>
                  <a:solidFill>
                    <a:srgbClr val="FFFFFF"/>
                  </a:solidFill>
                </a:uFill>
              </a:rPr>
              <a:t> : the format of the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request </a:t>
            </a:r>
          </a:p>
          <a:p>
            <a:pPr marL="889200" lvl="1" indent="-324000">
              <a:buClr>
                <a:srgbClr val="000000"/>
              </a:buClr>
              <a:buSzPct val="45000"/>
              <a:buFont typeface="Wingdings" charset="2"/>
              <a:buChar char=""/>
            </a:pPr>
            <a:r>
              <a:rPr lang="hr-HR" sz="2600" spc="-1" dirty="0">
                <a:solidFill>
                  <a:srgbClr val="000080"/>
                </a:solidFill>
                <a:uFill>
                  <a:solidFill>
                    <a:srgbClr val="FFFFFF"/>
                  </a:solidFill>
                </a:uFill>
              </a:rPr>
              <a:t>full, display_label_composite, simple, species, species_short_name, ncbi_taxon, ncbi_name, njtree, phylip)</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342977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Applications of comparative genomics</a:t>
            </a:r>
            <a:endParaRPr lang="en-US" sz="3970" b="0" i="1" strike="noStrike" spc="-1" dirty="0">
              <a:solidFill>
                <a:srgbClr val="800000"/>
              </a:solidFill>
              <a:uFill>
                <a:solidFill>
                  <a:srgbClr val="FFFFFF"/>
                </a:solidFill>
              </a:uFill>
              <a:latin typeface="Arial"/>
            </a:endParaRPr>
          </a:p>
        </p:txBody>
      </p:sp>
      <p:sp>
        <p:nvSpPr>
          <p:cNvPr id="208" name="TextShape 2"/>
          <p:cNvSpPr txBox="1"/>
          <p:nvPr/>
        </p:nvSpPr>
        <p:spPr>
          <a:xfrm>
            <a:off x="504000" y="1476000"/>
            <a:ext cx="8784000" cy="5220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Understanding of the mechanisms of evolution</a:t>
            </a:r>
          </a:p>
          <a:p>
            <a:pPr marL="864000" lvl="1" indent="-324000">
              <a:buClr>
                <a:srgbClr val="000000"/>
              </a:buClr>
              <a:buSzPct val="75000"/>
              <a:buFont typeface="Symbol" charset="2"/>
              <a:buChar char=""/>
            </a:pPr>
            <a:r>
              <a:rPr lang="en-US" sz="2000" b="0" strike="noStrike" spc="-1" dirty="0" smtClean="0">
                <a:solidFill>
                  <a:srgbClr val="0099FF"/>
                </a:solidFill>
                <a:uFill>
                  <a:solidFill>
                    <a:srgbClr val="FFFFFF"/>
                  </a:solidFill>
                </a:uFill>
                <a:latin typeface="Arial"/>
              </a:rPr>
              <a:t>Differences between species at the genome level</a:t>
            </a:r>
          </a:p>
          <a:p>
            <a:pPr marL="864000" lvl="1" indent="-324000">
              <a:buClr>
                <a:srgbClr val="000000"/>
              </a:buClr>
              <a:buSzPct val="75000"/>
              <a:buFont typeface="Symbol" charset="2"/>
              <a:buChar char=""/>
            </a:pPr>
            <a:r>
              <a:rPr lang="en-US" sz="2000" spc="-1" dirty="0">
                <a:solidFill>
                  <a:srgbClr val="0099FF"/>
                </a:solidFill>
                <a:uFill>
                  <a:solidFill>
                    <a:srgbClr val="FFFFFF"/>
                  </a:solidFill>
                </a:uFill>
              </a:rPr>
              <a:t>Species, Chromosomes, Genes</a:t>
            </a:r>
            <a:endParaRPr lang="en-US" sz="2000" b="0" strike="noStrike" spc="-1" dirty="0" smtClean="0">
              <a:solidFill>
                <a:srgbClr val="0099FF"/>
              </a:solidFill>
              <a:uFill>
                <a:solidFill>
                  <a:srgbClr val="FFFFFF"/>
                </a:solidFill>
              </a:uFill>
              <a:latin typeface="Arial"/>
            </a:endParaRPr>
          </a:p>
          <a:p>
            <a:pPr marL="864000" lvl="1" indent="-324000">
              <a:buClr>
                <a:srgbClr val="000000"/>
              </a:buClr>
              <a:buSzPct val="75000"/>
              <a:buFont typeface="Symbol" charset="2"/>
              <a:buChar char=""/>
            </a:pPr>
            <a:endParaRPr lang="en-US" sz="2000" b="0" strike="noStrike" spc="-1" dirty="0" smtClean="0">
              <a:solidFill>
                <a:srgbClr val="0099FF"/>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G</a:t>
            </a:r>
            <a:r>
              <a:rPr lang="en-US" sz="2600" b="0" strike="noStrike" spc="-1" dirty="0" smtClean="0">
                <a:solidFill>
                  <a:srgbClr val="000080"/>
                </a:solidFill>
                <a:uFill>
                  <a:solidFill>
                    <a:srgbClr val="FFFFFF"/>
                  </a:solidFill>
                </a:uFill>
                <a:latin typeface="Arial"/>
              </a:rPr>
              <a:t>ene identification and annotation</a:t>
            </a:r>
          </a:p>
          <a:p>
            <a:pPr marL="864000" lvl="1" indent="-324000">
              <a:buClr>
                <a:srgbClr val="000000"/>
              </a:buClr>
              <a:buSzPct val="75000"/>
              <a:buFont typeface="Symbol" charset="2"/>
              <a:buChar char=""/>
            </a:pPr>
            <a:endParaRPr lang="en-US" sz="2000" b="0" strike="noStrike" spc="-1" dirty="0" smtClean="0">
              <a:solidFill>
                <a:srgbClr val="0099FF"/>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Identification and understanding of the distribution of highly conserved </a:t>
            </a:r>
            <a:r>
              <a:rPr lang="en-US" sz="2600" b="0" strike="noStrike" spc="-1" dirty="0" smtClean="0">
                <a:solidFill>
                  <a:srgbClr val="000080"/>
                </a:solidFill>
                <a:uFill>
                  <a:solidFill>
                    <a:srgbClr val="FFFFFF"/>
                  </a:solidFill>
                </a:uFill>
                <a:latin typeface="Arial"/>
              </a:rPr>
              <a:t>regions leads to better understanding of the genome.</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Drug targets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Human enhancements</a:t>
            </a:r>
          </a:p>
          <a:p>
            <a:pPr marL="889200" lvl="1"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Zoology,Agriculture</a:t>
            </a:r>
            <a:r>
              <a:rPr lang="en-US" sz="2600" spc="-1" dirty="0" smtClean="0">
                <a:solidFill>
                  <a:srgbClr val="000080"/>
                </a:solidFill>
                <a:uFill>
                  <a:solidFill>
                    <a:srgbClr val="FFFFFF"/>
                  </a:solidFill>
                </a:uFill>
                <a:latin typeface="Arial"/>
              </a:rPr>
              <a:t>, and Biotechnology</a:t>
            </a:r>
          </a:p>
        </p:txBody>
      </p:sp>
    </p:spTree>
    <p:extLst>
      <p:ext uri="{BB962C8B-B14F-4D97-AF65-F5344CB8AC3E}">
        <p14:creationId xmlns:p14="http://schemas.microsoft.com/office/powerpoint/2010/main" val="40423255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a:t>
            </a:r>
            <a:r>
              <a:rPr lang="en-GB" sz="3970" b="0" i="1" strike="noStrike" spc="-1" dirty="0" err="1" smtClean="0">
                <a:solidFill>
                  <a:srgbClr val="800000"/>
                </a:solidFill>
                <a:uFill>
                  <a:solidFill>
                    <a:srgbClr val="FFFFFF"/>
                  </a:solidFill>
                </a:uFill>
                <a:latin typeface="Arial"/>
              </a:rPr>
              <a:t>GeneTree</a:t>
            </a:r>
            <a:endParaRPr lang="en-US" sz="3970" b="0" i="1" strike="noStrike" spc="-1" dirty="0">
              <a:solidFill>
                <a:srgbClr val="800000"/>
              </a:solidFill>
              <a:uFill>
                <a:solidFill>
                  <a:srgbClr val="FFFFFF"/>
                </a:solidFill>
              </a:uFill>
              <a:latin typeface="Arial"/>
            </a:endParaRPr>
          </a:p>
        </p:txBody>
      </p:sp>
      <p:sp>
        <p:nvSpPr>
          <p:cNvPr id="539" name="TextShape 2"/>
          <p:cNvSpPr txBox="1"/>
          <p:nvPr/>
        </p:nvSpPr>
        <p:spPr>
          <a:xfrm>
            <a:off x="504000" y="1205520"/>
            <a:ext cx="8496000" cy="5731306"/>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a:t>
            </a:r>
            <a:r>
              <a:rPr lang="en-US" sz="2600" spc="-1" dirty="0">
                <a:solidFill>
                  <a:srgbClr val="000080"/>
                </a:solidFill>
                <a:uFill>
                  <a:solidFill>
                    <a:srgbClr val="FFFFFF"/>
                  </a:solidFill>
                </a:uFill>
              </a:rPr>
              <a:t>Get the information for the protein </a:t>
            </a:r>
            <a:r>
              <a:rPr lang="en-US" sz="2600" spc="-1" dirty="0" err="1">
                <a:solidFill>
                  <a:srgbClr val="000080"/>
                </a:solidFill>
                <a:uFill>
                  <a:solidFill>
                    <a:srgbClr val="FFFFFF"/>
                  </a:solidFill>
                </a:uFill>
              </a:rPr>
              <a:t>genetree</a:t>
            </a:r>
            <a:r>
              <a:rPr lang="en-US" sz="2600" spc="-1" dirty="0">
                <a:solidFill>
                  <a:srgbClr val="000080"/>
                </a:solidFill>
                <a:uFill>
                  <a:solidFill>
                    <a:srgbClr val="FFFFFF"/>
                  </a:solidFill>
                </a:uFill>
              </a:rPr>
              <a:t> with the stable id ENSGT00390000003602. output should be in the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format.</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a:t>
            </a:r>
            <a:r>
              <a:rPr lang="en-US" sz="2600" spc="-1" dirty="0">
                <a:solidFill>
                  <a:srgbClr val="000080"/>
                </a:solidFill>
                <a:uFill>
                  <a:solidFill>
                    <a:srgbClr val="FFFFFF"/>
                  </a:solidFill>
                </a:uFill>
              </a:rPr>
              <a:t>Get the </a:t>
            </a:r>
            <a:r>
              <a:rPr lang="en-US" sz="2600" spc="-1" dirty="0" err="1">
                <a:solidFill>
                  <a:srgbClr val="000080"/>
                </a:solidFill>
                <a:uFill>
                  <a:solidFill>
                    <a:srgbClr val="FFFFFF"/>
                  </a:solidFill>
                </a:uFill>
              </a:rPr>
              <a:t>NcRNA</a:t>
            </a:r>
            <a:r>
              <a:rPr lang="en-US" sz="2600" spc="-1" dirty="0">
                <a:solidFill>
                  <a:srgbClr val="000080"/>
                </a:solidFill>
                <a:uFill>
                  <a:solidFill>
                    <a:srgbClr val="FFFFFF"/>
                  </a:solidFill>
                </a:uFill>
              </a:rPr>
              <a:t> gene tree with the stable id RF01168. output in </a:t>
            </a:r>
            <a:r>
              <a:rPr lang="en-US" sz="2600" spc="-1" dirty="0" err="1">
                <a:solidFill>
                  <a:srgbClr val="000080"/>
                </a:solidFill>
                <a:uFill>
                  <a:solidFill>
                    <a:srgbClr val="FFFFFF"/>
                  </a:solidFill>
                </a:uFill>
              </a:rPr>
              <a:t>phyloxml</a:t>
            </a:r>
            <a:r>
              <a:rPr lang="en-US" sz="2600" spc="-1" dirty="0">
                <a:solidFill>
                  <a:srgbClr val="000080"/>
                </a:solidFill>
                <a:uFill>
                  <a:solidFill>
                    <a:srgbClr val="FFFFFF"/>
                  </a:solidFill>
                </a:uFill>
              </a:rPr>
              <a:t> format with sequences aligned.</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gene </a:t>
            </a:r>
            <a:r>
              <a:rPr lang="en-US" sz="2600" b="0" strike="noStrike" spc="-1" dirty="0" smtClean="0">
                <a:solidFill>
                  <a:srgbClr val="000080"/>
                </a:solidFill>
                <a:uFill>
                  <a:solidFill>
                    <a:srgbClr val="FFFFFF"/>
                  </a:solidFill>
                </a:uFill>
                <a:latin typeface="Arial"/>
              </a:rPr>
              <a:t>tree </a:t>
            </a:r>
            <a:r>
              <a:rPr lang="en-US" sz="2600" b="0" strike="noStrike" spc="-1" dirty="0" smtClean="0">
                <a:solidFill>
                  <a:srgbClr val="000080"/>
                </a:solidFill>
                <a:uFill>
                  <a:solidFill>
                    <a:srgbClr val="FFFFFF"/>
                  </a:solidFill>
                </a:uFill>
                <a:latin typeface="Arial"/>
              </a:rPr>
              <a:t>predicted </a:t>
            </a:r>
            <a:r>
              <a:rPr lang="en-US" sz="2600" b="0" strike="noStrike" spc="-1" dirty="0">
                <a:solidFill>
                  <a:srgbClr val="000080"/>
                </a:solidFill>
                <a:uFill>
                  <a:solidFill>
                    <a:srgbClr val="FFFFFF"/>
                  </a:solidFill>
                </a:uFill>
                <a:latin typeface="Arial"/>
              </a:rPr>
              <a:t>for the </a:t>
            </a:r>
            <a:r>
              <a:rPr lang="en-US" sz="2600" b="0" strike="noStrike" spc="-1" dirty="0" smtClean="0">
                <a:solidFill>
                  <a:srgbClr val="000080"/>
                </a:solidFill>
                <a:uFill>
                  <a:solidFill>
                    <a:srgbClr val="FFFFFF"/>
                  </a:solidFill>
                </a:uFill>
                <a:latin typeface="Arial"/>
              </a:rPr>
              <a:t>gene </a:t>
            </a:r>
            <a:r>
              <a:rPr lang="en-US" sz="2600" spc="-1" dirty="0" smtClean="0">
                <a:solidFill>
                  <a:srgbClr val="000080"/>
                </a:solidFill>
                <a:uFill>
                  <a:solidFill>
                    <a:srgbClr val="FFFFFF"/>
                  </a:solidFill>
                </a:uFill>
              </a:rPr>
              <a:t>ENSG00000189221 in full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 </a:t>
            </a: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Get </a:t>
            </a:r>
            <a:r>
              <a:rPr lang="en-US" sz="2600" spc="-1" dirty="0">
                <a:solidFill>
                  <a:srgbClr val="000080"/>
                </a:solidFill>
                <a:uFill>
                  <a:solidFill>
                    <a:srgbClr val="FFFFFF"/>
                  </a:solidFill>
                </a:uFill>
              </a:rPr>
              <a:t>the </a:t>
            </a:r>
            <a:r>
              <a:rPr lang="en-US" sz="2600" spc="-1" dirty="0" smtClean="0">
                <a:solidFill>
                  <a:srgbClr val="000080"/>
                </a:solidFill>
                <a:uFill>
                  <a:solidFill>
                    <a:srgbClr val="FFFFFF"/>
                  </a:solidFill>
                </a:uFill>
              </a:rPr>
              <a:t>gene </a:t>
            </a:r>
            <a:r>
              <a:rPr lang="en-US" sz="2600" spc="-1" dirty="0" smtClean="0">
                <a:solidFill>
                  <a:srgbClr val="000080"/>
                </a:solidFill>
                <a:uFill>
                  <a:solidFill>
                    <a:srgbClr val="FFFFFF"/>
                  </a:solidFill>
                </a:uFill>
              </a:rPr>
              <a:t>tree </a:t>
            </a:r>
            <a:r>
              <a:rPr lang="en-US" sz="2600" spc="-1" dirty="0" smtClean="0">
                <a:solidFill>
                  <a:srgbClr val="000080"/>
                </a:solidFill>
                <a:uFill>
                  <a:solidFill>
                    <a:srgbClr val="FFFFFF"/>
                  </a:solidFill>
                </a:uFill>
              </a:rPr>
              <a:t>predicted for the </a:t>
            </a:r>
            <a:r>
              <a:rPr lang="en-US" sz="2600" spc="-1" dirty="0" smtClean="0">
                <a:solidFill>
                  <a:srgbClr val="000080"/>
                </a:solidFill>
                <a:uFill>
                  <a:solidFill>
                    <a:srgbClr val="FFFFFF"/>
                  </a:solidFill>
                </a:uFill>
              </a:rPr>
              <a:t>human gene </a:t>
            </a:r>
            <a:r>
              <a:rPr lang="en-US" sz="2600" spc="-1" dirty="0" smtClean="0">
                <a:solidFill>
                  <a:srgbClr val="000080"/>
                </a:solidFill>
                <a:uFill>
                  <a:solidFill>
                    <a:srgbClr val="FFFFFF"/>
                  </a:solidFill>
                </a:uFill>
              </a:rPr>
              <a:t>with the symbol HOXD4-</a:t>
            </a:r>
            <a:r>
              <a:rPr lang="en-US" sz="2600" spc="-1" dirty="0" smtClean="0">
                <a:solidFill>
                  <a:srgbClr val="000080"/>
                </a:solidFill>
                <a:uFill>
                  <a:solidFill>
                    <a:srgbClr val="FFFFFF"/>
                  </a:solidFill>
                </a:uFill>
              </a:rPr>
              <a:t>001 in simple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a:t>
            </a: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2250239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CAF</a:t>
            </a:r>
            <a:r>
              <a:rPr lang="fr-FR" sz="3970" i="1" spc="-1" dirty="0" smtClean="0">
                <a:solidFill>
                  <a:srgbClr val="800000"/>
                </a:solidFill>
                <a:uFill>
                  <a:solidFill>
                    <a:srgbClr val="FFFFFF"/>
                  </a:solidFill>
                </a:uFill>
                <a:latin typeface="Arial"/>
              </a:rPr>
              <a:t>E </a:t>
            </a:r>
            <a:r>
              <a:rPr lang="fr-FR" sz="3970" i="1" spc="-1" dirty="0" err="1" smtClean="0">
                <a:solidFill>
                  <a:srgbClr val="800000"/>
                </a:solidFill>
                <a:uFill>
                  <a:solidFill>
                    <a:srgbClr val="FFFFFF"/>
                  </a:solidFill>
                </a:uFill>
                <a:latin typeface="Arial"/>
              </a:rPr>
              <a:t>Trees</a:t>
            </a:r>
            <a:r>
              <a:rPr lang="en-GB" sz="3970" b="0" i="1" strike="noStrike" spc="-1" dirty="0" smtClean="0">
                <a:solidFill>
                  <a:srgbClr val="800000"/>
                </a:solidFill>
                <a:uFill>
                  <a:solidFill>
                    <a:srgbClr val="FFFFFF"/>
                  </a:solidFill>
                </a:uFill>
                <a:latin typeface="Arial"/>
              </a:rPr>
              <a:t> </a:t>
            </a:r>
            <a:endParaRPr lang="en-US" sz="3970" b="0" strike="noStrike" spc="-1" dirty="0">
              <a:solidFill>
                <a:srgbClr val="800000"/>
              </a:solidFill>
              <a:uFill>
                <a:solidFill>
                  <a:srgbClr val="FFFFFF"/>
                </a:solidFill>
              </a:uFill>
              <a:latin typeface="Arial"/>
            </a:endParaRPr>
          </a:p>
        </p:txBody>
      </p:sp>
      <p:sp>
        <p:nvSpPr>
          <p:cNvPr id="638" name="TextShape 2"/>
          <p:cNvSpPr txBox="1"/>
          <p:nvPr/>
        </p:nvSpPr>
        <p:spPr>
          <a:xfrm>
            <a:off x="504000" y="1166440"/>
            <a:ext cx="9071640" cy="5402062"/>
          </a:xfrm>
          <a:prstGeom prst="rect">
            <a:avLst/>
          </a:prstGeom>
          <a:noFill/>
          <a:ln>
            <a:noFill/>
          </a:ln>
        </p:spPr>
        <p:txBody>
          <a:bodyPr lIns="0" tIns="0" rIns="0" bIns="0"/>
          <a:lstStyle/>
          <a:p>
            <a:pPr marL="432000" indent="-324000">
              <a:buClr>
                <a:srgbClr val="000000"/>
              </a:buClr>
              <a:buSzPct val="45000"/>
              <a:buFont typeface="Wingdings" charset="2"/>
              <a:buChar char=""/>
            </a:pPr>
            <a:r>
              <a:rPr lang="en-US" sz="2400" spc="-1" dirty="0" smtClean="0">
                <a:solidFill>
                  <a:srgbClr val="000080"/>
                </a:solidFill>
                <a:uFill>
                  <a:solidFill>
                    <a:srgbClr val="FFFFFF"/>
                  </a:solidFill>
                </a:uFill>
              </a:rPr>
              <a:t>We run the CAF</a:t>
            </a:r>
            <a:r>
              <a:rPr lang="fr-FR" sz="2400" spc="-1" dirty="0">
                <a:solidFill>
                  <a:srgbClr val="000080"/>
                </a:solidFill>
                <a:uFill>
                  <a:solidFill>
                    <a:srgbClr val="FFFFFF"/>
                  </a:solidFill>
                </a:uFill>
              </a:rPr>
              <a:t>E</a:t>
            </a:r>
            <a:r>
              <a:rPr lang="en-US" sz="2400" spc="-1" dirty="0" smtClean="0">
                <a:solidFill>
                  <a:srgbClr val="000080"/>
                </a:solidFill>
                <a:uFill>
                  <a:solidFill>
                    <a:srgbClr val="FFFFFF"/>
                  </a:solidFill>
                </a:uFill>
              </a:rPr>
              <a:t> (Computational </a:t>
            </a:r>
            <a:r>
              <a:rPr lang="en-US" sz="2400" spc="-1" dirty="0">
                <a:solidFill>
                  <a:srgbClr val="000080"/>
                </a:solidFill>
                <a:uFill>
                  <a:solidFill>
                    <a:srgbClr val="FFFFFF"/>
                  </a:solidFill>
                </a:uFill>
              </a:rPr>
              <a:t>Analysis of gene Family </a:t>
            </a:r>
            <a:r>
              <a:rPr lang="en-US" sz="2400" spc="-1" dirty="0" smtClean="0">
                <a:solidFill>
                  <a:srgbClr val="000080"/>
                </a:solidFill>
                <a:uFill>
                  <a:solidFill>
                    <a:srgbClr val="FFFFFF"/>
                  </a:solidFill>
                </a:uFill>
              </a:rPr>
              <a:t>Evolution) software as part of our </a:t>
            </a:r>
            <a:r>
              <a:rPr lang="en-US" sz="2400" spc="-1" dirty="0" err="1" smtClean="0">
                <a:solidFill>
                  <a:srgbClr val="000080"/>
                </a:solidFill>
                <a:uFill>
                  <a:solidFill>
                    <a:srgbClr val="FFFFFF"/>
                  </a:solidFill>
                </a:uFill>
              </a:rPr>
              <a:t>genetree</a:t>
            </a:r>
            <a:r>
              <a:rPr lang="en-US" sz="2400" spc="-1" dirty="0" smtClean="0">
                <a:solidFill>
                  <a:srgbClr val="000080"/>
                </a:solidFill>
                <a:uFill>
                  <a:solidFill>
                    <a:srgbClr val="FFFFFF"/>
                  </a:solidFill>
                </a:uFill>
              </a:rPr>
              <a:t> pipelines</a:t>
            </a: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smtClean="0">
                <a:solidFill>
                  <a:srgbClr val="000080"/>
                </a:solidFill>
                <a:uFill>
                  <a:solidFill>
                    <a:srgbClr val="FFFFFF"/>
                  </a:solidFill>
                </a:uFill>
              </a:rPr>
              <a:t>A </a:t>
            </a:r>
            <a:r>
              <a:rPr lang="en-US" sz="2400" spc="-1" dirty="0">
                <a:solidFill>
                  <a:srgbClr val="000080"/>
                </a:solidFill>
                <a:uFill>
                  <a:solidFill>
                    <a:srgbClr val="FFFFFF"/>
                  </a:solidFill>
                </a:uFill>
              </a:rPr>
              <a:t>tool for the statistical analysis of the evolution of the size of gene </a:t>
            </a:r>
            <a:r>
              <a:rPr lang="en-US" sz="2400" spc="-1" dirty="0" smtClean="0">
                <a:solidFill>
                  <a:srgbClr val="000080"/>
                </a:solidFill>
                <a:uFill>
                  <a:solidFill>
                    <a:srgbClr val="FFFFFF"/>
                  </a:solidFill>
                </a:uFill>
              </a:rPr>
              <a:t>families</a:t>
            </a: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a:solidFill>
                  <a:srgbClr val="000080"/>
                </a:solidFill>
                <a:uFill>
                  <a:solidFill>
                    <a:srgbClr val="FFFFFF"/>
                  </a:solidFill>
                </a:uFill>
              </a:rPr>
              <a:t>It uses a stochastic birth and death process to model the evolution of gene family sizes over a </a:t>
            </a:r>
            <a:r>
              <a:rPr lang="en-US" sz="2400" spc="-1" dirty="0" smtClean="0">
                <a:solidFill>
                  <a:srgbClr val="000080"/>
                </a:solidFill>
                <a:uFill>
                  <a:solidFill>
                    <a:srgbClr val="FFFFFF"/>
                  </a:solidFill>
                </a:uFill>
              </a:rPr>
              <a:t>phylogeny</a:t>
            </a: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400" spc="-1" dirty="0">
                <a:solidFill>
                  <a:srgbClr val="000080"/>
                </a:solidFill>
                <a:uFill>
                  <a:solidFill>
                    <a:srgbClr val="FFFFFF"/>
                  </a:solidFill>
                </a:uFill>
              </a:rPr>
              <a:t>For a specified phylogenetic tree, and given the gene family sizes in the extant species, CAFE </a:t>
            </a:r>
            <a:r>
              <a:rPr lang="en-US" sz="2400" spc="-1" dirty="0" smtClean="0">
                <a:solidFill>
                  <a:srgbClr val="000080"/>
                </a:solidFill>
                <a:uFill>
                  <a:solidFill>
                    <a:srgbClr val="FFFFFF"/>
                  </a:solidFill>
                </a:uFill>
              </a:rPr>
              <a:t>can :</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estimate the global birth and death rate of gene </a:t>
            </a:r>
            <a:r>
              <a:rPr lang="en-US" sz="2400" spc="-1" dirty="0" smtClean="0">
                <a:solidFill>
                  <a:srgbClr val="000080"/>
                </a:solidFill>
                <a:uFill>
                  <a:solidFill>
                    <a:srgbClr val="FFFFFF"/>
                  </a:solidFill>
                </a:uFill>
              </a:rPr>
              <a:t>families</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infer the most likely gene family size at all internal </a:t>
            </a:r>
            <a:r>
              <a:rPr lang="en-US" sz="2400" spc="-1" dirty="0" smtClean="0">
                <a:solidFill>
                  <a:srgbClr val="000080"/>
                </a:solidFill>
                <a:uFill>
                  <a:solidFill>
                    <a:srgbClr val="FFFFFF"/>
                  </a:solidFill>
                </a:uFill>
              </a:rPr>
              <a:t>nodes</a:t>
            </a:r>
          </a:p>
          <a:p>
            <a:pPr marL="889200" lvl="1" indent="-324000">
              <a:buClr>
                <a:srgbClr val="000000"/>
              </a:buClr>
              <a:buSzPct val="45000"/>
              <a:buFont typeface="Wingdings" charset="2"/>
              <a:buChar char=""/>
            </a:pPr>
            <a:r>
              <a:rPr lang="en-US" sz="2400" spc="-1" dirty="0">
                <a:solidFill>
                  <a:srgbClr val="000080"/>
                </a:solidFill>
                <a:uFill>
                  <a:solidFill>
                    <a:srgbClr val="FFFFFF"/>
                  </a:solidFill>
                </a:uFill>
              </a:rPr>
              <a:t>identify gene families that have accelerated rates of gain and loss</a:t>
            </a: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spc="-1" dirty="0" smtClean="0">
              <a:solidFill>
                <a:srgbClr val="000080"/>
              </a:solidFill>
              <a:uFill>
                <a:solidFill>
                  <a:srgbClr val="FFFFFF"/>
                </a:solidFill>
              </a:uFill>
            </a:endParaRPr>
          </a:p>
          <a:p>
            <a:pPr marL="432000" indent="-324000">
              <a:buClr>
                <a:srgbClr val="000000"/>
              </a:buClr>
              <a:buSzPct val="45000"/>
              <a:buFont typeface="Wingdings" charset="2"/>
              <a:buChar char=""/>
            </a:pPr>
            <a:endParaRPr lang="en-US" sz="24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endParaRPr lang="en-US" sz="2400" b="0" strike="noStrike" spc="-1" dirty="0">
              <a:solidFill>
                <a:srgbClr val="0099FF"/>
              </a:solidFill>
              <a:uFill>
                <a:solidFill>
                  <a:srgbClr val="FFFFFF"/>
                </a:solidFill>
              </a:uFill>
              <a:latin typeface="Arial"/>
            </a:endParaRPr>
          </a:p>
        </p:txBody>
      </p:sp>
    </p:spTree>
    <p:extLst>
      <p:ext uri="{BB962C8B-B14F-4D97-AF65-F5344CB8AC3E}">
        <p14:creationId xmlns:p14="http://schemas.microsoft.com/office/powerpoint/2010/main" val="31424697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i="1" spc="-1" dirty="0" smtClean="0">
                <a:solidFill>
                  <a:srgbClr val="800000"/>
                </a:solidFill>
                <a:uFill>
                  <a:solidFill>
                    <a:srgbClr val="FFFFFF"/>
                  </a:solidFill>
                </a:uFill>
                <a:latin typeface="Arial"/>
              </a:rPr>
              <a:t> Tree</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the cafe tree information of </a:t>
            </a:r>
            <a:r>
              <a:rPr lang="en-US" sz="2600" spc="-1" dirty="0" smtClean="0">
                <a:solidFill>
                  <a:srgbClr val="000080"/>
                </a:solidFill>
                <a:uFill>
                  <a:solidFill>
                    <a:srgbClr val="FFFFFF"/>
                  </a:solidFill>
                </a:uFill>
                <a:latin typeface="Arial"/>
              </a:rPr>
              <a:t>a </a:t>
            </a:r>
            <a:r>
              <a:rPr lang="en-US" sz="2600" b="0" strike="noStrike" spc="-1" dirty="0" smtClean="0">
                <a:solidFill>
                  <a:srgbClr val="000080"/>
                </a:solidFill>
                <a:uFill>
                  <a:solidFill>
                    <a:srgbClr val="FFFFFF"/>
                  </a:solidFill>
                </a:uFill>
                <a:latin typeface="Arial"/>
              </a:rPr>
              <a:t>gene tree using a gene tree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gene tree’s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ENSGT00390000003602</a:t>
            </a:r>
            <a:endParaRPr lang="en-US" sz="2600" b="0" strike="noStrike" spc="-1" dirty="0" smtClean="0">
              <a:solidFill>
                <a:srgbClr val="000080"/>
              </a:solidFill>
              <a:uFill>
                <a:solidFill>
                  <a:srgbClr val="FFFFFF"/>
                </a:solidFill>
              </a:uFill>
              <a:latin typeface="Aria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ENSGT00390000003602”</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and </a:t>
            </a:r>
            <a:r>
              <a:rPr lang="en-US" sz="2600" spc="-1" dirty="0" err="1" smtClean="0">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lvl="1">
              <a:buClr>
                <a:srgbClr val="000000"/>
              </a:buClr>
              <a:buSzPct val="45000"/>
            </a:pPr>
            <a:endParaRPr lang="en-US" sz="2600" spc="-1" dirty="0" smtClean="0">
              <a:solidFill>
                <a:srgbClr val="FF0000"/>
              </a:solidFill>
              <a:uFill>
                <a:solidFill>
                  <a:srgbClr val="FFFFFF"/>
                </a:solidFill>
              </a:uFill>
            </a:endParaRPr>
          </a:p>
        </p:txBody>
      </p:sp>
    </p:spTree>
    <p:extLst>
      <p:ext uri="{BB962C8B-B14F-4D97-AF65-F5344CB8AC3E}">
        <p14:creationId xmlns:p14="http://schemas.microsoft.com/office/powerpoint/2010/main" val="18242956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GB" sz="3970" i="1"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i="1" spc="-1" dirty="0" smtClean="0">
                <a:solidFill>
                  <a:srgbClr val="800000"/>
                </a:solidFill>
                <a:uFill>
                  <a:solidFill>
                    <a:srgbClr val="FFFFFF"/>
                  </a:solidFill>
                </a:uFill>
                <a:latin typeface="Arial"/>
              </a:rPr>
              <a:t> </a:t>
            </a:r>
            <a:r>
              <a:rPr lang="en-GB" sz="3970" b="0" i="1" strike="noStrike" spc="-1" dirty="0" smtClean="0">
                <a:solidFill>
                  <a:srgbClr val="800000"/>
                </a:solidFill>
                <a:uFill>
                  <a:solidFill>
                    <a:srgbClr val="FFFFFF"/>
                  </a:solidFill>
                </a:uFill>
                <a:latin typeface="Arial"/>
              </a:rPr>
              <a:t>Tree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91139"/>
            <a:ext cx="8820360" cy="5765228"/>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gene, transcript, or translation stable identifier, it is used to retrieve the cafe tree information for all the gene trees where it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stable id for a member of the gene trees</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ENSG00000167664</a:t>
            </a:r>
            <a:endParaRPr lang="en-US" sz="2600" spc="-1" dirty="0" smtClean="0">
              <a:solidFill>
                <a:srgbClr val="000080"/>
              </a:solidFill>
              <a:uFill>
                <a:solidFill>
                  <a:srgbClr val="FFFFFF"/>
                </a:solidFill>
              </a:uFill>
            </a:endParaRP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ENSG00000167664”</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7403107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233928" y="159351"/>
            <a:ext cx="10315564" cy="1259640"/>
          </a:xfrm>
          <a:prstGeom prst="rect">
            <a:avLst/>
          </a:prstGeom>
          <a:noFill/>
          <a:ln>
            <a:noFill/>
          </a:ln>
        </p:spPr>
        <p:txBody>
          <a:bodyPr lIns="0" tIns="0" rIns="0" bIns="0"/>
          <a:lstStyle/>
          <a:p>
            <a:r>
              <a:rPr lang="en-US" sz="3970" b="0" i="1" strike="noStrike" spc="-1" dirty="0" smtClean="0">
                <a:solidFill>
                  <a:srgbClr val="800000"/>
                </a:solidFill>
                <a:uFill>
                  <a:solidFill>
                    <a:srgbClr val="FFFFFF"/>
                  </a:solidFill>
                </a:uFill>
                <a:latin typeface="Arial"/>
              </a:rPr>
              <a:t>Cafe</a:t>
            </a:r>
            <a:r>
              <a:rPr lang="en-GB" sz="3970" b="0" i="1" strike="noStrike" spc="-1" dirty="0" smtClean="0">
                <a:solidFill>
                  <a:srgbClr val="800000"/>
                </a:solidFill>
                <a:uFill>
                  <a:solidFill>
                    <a:srgbClr val="FFFFFF"/>
                  </a:solidFill>
                </a:uFill>
                <a:latin typeface="Arial"/>
              </a:rPr>
              <a:t> Tree endpoints</a:t>
            </a:r>
          </a:p>
          <a:p>
            <a:r>
              <a:rPr lang="en-GB" sz="3200" spc="-1" dirty="0" smtClean="0">
                <a:solidFill>
                  <a:srgbClr val="800000"/>
                </a:solidFill>
                <a:uFill>
                  <a:solidFill>
                    <a:srgbClr val="FFFFFF"/>
                  </a:solidFill>
                </a:uFill>
                <a:latin typeface="Arial"/>
              </a:rPr>
              <a:t>GET </a:t>
            </a:r>
            <a:r>
              <a:rPr lang="en-GB" sz="3200" spc="-1" dirty="0" err="1" smtClean="0">
                <a:solidFill>
                  <a:srgbClr val="800000"/>
                </a:solidFill>
                <a:uFill>
                  <a:solidFill>
                    <a:srgbClr val="FFFFFF"/>
                  </a:solidFill>
                </a:uFill>
                <a:latin typeface="Arial"/>
              </a:rPr>
              <a:t>caf</a:t>
            </a:r>
            <a:r>
              <a:rPr lang="en-US" sz="3200" spc="-1" dirty="0" err="1">
                <a:solidFill>
                  <a:srgbClr val="800000"/>
                </a:solidFill>
                <a:uFill>
                  <a:solidFill>
                    <a:srgbClr val="FFFFFF"/>
                  </a:solidFill>
                </a:uFill>
                <a:latin typeface="Arial"/>
              </a:rPr>
              <a:t>e</a:t>
            </a:r>
            <a:r>
              <a:rPr lang="en-GB" sz="3200" spc="-1" dirty="0" smtClean="0">
                <a:solidFill>
                  <a:srgbClr val="800000"/>
                </a:solidFill>
                <a:uFill>
                  <a:solidFill>
                    <a:srgbClr val="FFFFFF"/>
                  </a:solidFill>
                </a:uFill>
                <a:latin typeface="Arial"/>
              </a:rPr>
              <a:t>/</a:t>
            </a:r>
            <a:r>
              <a:rPr lang="en-GB" sz="3200" spc="-1" dirty="0" err="1" smtClean="0">
                <a:solidFill>
                  <a:srgbClr val="800000"/>
                </a:solidFill>
                <a:uFill>
                  <a:solidFill>
                    <a:srgbClr val="FFFFFF"/>
                  </a:solidFill>
                </a:uFill>
                <a:latin typeface="Arial"/>
              </a:rPr>
              <a:t>genetree</a:t>
            </a:r>
            <a:r>
              <a:rPr lang="en-GB" sz="3200" spc="-1" dirty="0" smtClean="0">
                <a:solidFill>
                  <a:srgbClr val="800000"/>
                </a:solidFill>
                <a:uFill>
                  <a:solidFill>
                    <a:srgbClr val="FFFFFF"/>
                  </a:solidFill>
                </a:uFill>
                <a:latin typeface="Arial"/>
              </a:rPr>
              <a:t>/member/symbol/:species/:symbol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the cafe tree information for all the gene trees where </a:t>
            </a:r>
            <a:r>
              <a:rPr lang="en-US" sz="2600" spc="-1" dirty="0" smtClean="0">
                <a:solidFill>
                  <a:srgbClr val="000080"/>
                </a:solidFill>
                <a:uFill>
                  <a:solidFill>
                    <a:srgbClr val="FFFFFF"/>
                  </a:solidFill>
                </a:uFill>
                <a:latin typeface="Arial"/>
              </a:rPr>
              <a:t>the gene</a:t>
            </a:r>
            <a:r>
              <a:rPr lang="en-US" sz="2600" b="0" strike="noStrike" spc="-1" dirty="0" smtClean="0">
                <a:solidFill>
                  <a:srgbClr val="000080"/>
                </a:solidFill>
                <a:uFill>
                  <a:solidFill>
                    <a:srgbClr val="FFFFFF"/>
                  </a:solidFill>
                </a:uFill>
                <a:latin typeface="Arial"/>
              </a:rPr>
              <a:t> is a member.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“cafe/</a:t>
            </a:r>
            <a:r>
              <a:rPr lang="en-US" sz="2600" spc="-1" dirty="0" err="1" smtClean="0">
                <a:solidFill>
                  <a:srgbClr val="008000"/>
                </a:solidFill>
                <a:uFill>
                  <a:solidFill>
                    <a:srgbClr val="FFFFFF"/>
                  </a:solidFill>
                </a:uFill>
              </a:rPr>
              <a:t>genetree</a:t>
            </a:r>
            <a:r>
              <a:rPr lang="en-US" sz="2600" spc="-1" dirty="0" smtClean="0">
                <a:solidFill>
                  <a:srgbClr val="008000"/>
                </a:solidFill>
                <a:uFill>
                  <a:solidFill>
                    <a:srgbClr val="FFFFFF"/>
                  </a:solidFill>
                </a:uFill>
              </a:rPr>
              <a:t>/member/</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endParaRPr lang="pl-PL"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and </a:t>
            </a:r>
            <a:r>
              <a:rPr lang="en-US" sz="2600" spc="-1" dirty="0" err="1">
                <a:solidFill>
                  <a:srgbClr val="000080"/>
                </a:solidFill>
                <a:uFill>
                  <a:solidFill>
                    <a:srgbClr val="FFFFFF"/>
                  </a:solidFill>
                </a:uFill>
              </a:rPr>
              <a:t>nh</a:t>
            </a:r>
            <a:endParaRPr lang="en-US" sz="2600" spc="-1" dirty="0">
              <a:solidFill>
                <a:srgbClr val="000080"/>
              </a:solidFill>
              <a:uFill>
                <a:solidFill>
                  <a:srgbClr val="FFFFFF"/>
                </a:solidFill>
              </a:uFill>
            </a:endParaRPr>
          </a:p>
          <a:p>
            <a:pPr marL="565200" indent="-457200">
              <a:buClr>
                <a:srgbClr val="000000"/>
              </a:buClr>
              <a:buSzPct val="45000"/>
              <a:buFont typeface="Arial"/>
              <a:buChar char="•"/>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8832554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a:t>
            </a:r>
            <a:r>
              <a:rPr lang="en-US" sz="3970" b="0" i="1" strike="noStrike" spc="-1" dirty="0" smtClean="0">
                <a:solidFill>
                  <a:srgbClr val="800000"/>
                </a:solidFill>
                <a:uFill>
                  <a:solidFill>
                    <a:srgbClr val="FFFFFF"/>
                  </a:solidFill>
                </a:uFill>
                <a:latin typeface="Arial"/>
              </a:rPr>
              <a:t>–</a:t>
            </a:r>
            <a:r>
              <a:rPr lang="en-GB" sz="3970" b="0" i="1" strike="noStrike" spc="-1" dirty="0" smtClean="0">
                <a:solidFill>
                  <a:srgbClr val="800000"/>
                </a:solidFill>
                <a:uFill>
                  <a:solidFill>
                    <a:srgbClr val="FFFFFF"/>
                  </a:solidFill>
                </a:uFill>
                <a:latin typeface="Arial"/>
              </a:rPr>
              <a:t> </a:t>
            </a:r>
            <a:r>
              <a:rPr lang="en-GB" sz="3970" b="0" i="1" strike="noStrike" spc="-1" dirty="0" err="1" smtClean="0">
                <a:solidFill>
                  <a:srgbClr val="800000"/>
                </a:solidFill>
                <a:uFill>
                  <a:solidFill>
                    <a:srgbClr val="FFFFFF"/>
                  </a:solidFill>
                </a:uFill>
                <a:latin typeface="Arial"/>
              </a:rPr>
              <a:t>Caf</a:t>
            </a:r>
            <a:r>
              <a:rPr lang="en-US" sz="3970" i="1" spc="-1" dirty="0" err="1">
                <a:solidFill>
                  <a:srgbClr val="800000"/>
                </a:solidFill>
                <a:uFill>
                  <a:solidFill>
                    <a:srgbClr val="FFFFFF"/>
                  </a:solidFill>
                </a:uFill>
                <a:latin typeface="Arial"/>
              </a:rPr>
              <a:t>e</a:t>
            </a:r>
            <a:r>
              <a:rPr lang="en-GB" sz="3970" b="0" i="1" strike="noStrike" spc="-1" dirty="0" smtClean="0">
                <a:solidFill>
                  <a:srgbClr val="800000"/>
                </a:solidFill>
                <a:uFill>
                  <a:solidFill>
                    <a:srgbClr val="FFFFFF"/>
                  </a:solidFill>
                </a:uFill>
                <a:latin typeface="Arial"/>
              </a:rPr>
              <a:t> tree</a:t>
            </a:r>
            <a:endParaRPr lang="en-US" sz="3970" b="0" i="1" strike="noStrike" spc="-1" dirty="0">
              <a:solidFill>
                <a:srgbClr val="800000"/>
              </a:solidFill>
              <a:uFill>
                <a:solidFill>
                  <a:srgbClr val="FFFFFF"/>
                </a:solidFill>
              </a:uFill>
              <a:latin typeface="Arial"/>
            </a:endParaRPr>
          </a:p>
        </p:txBody>
      </p:sp>
      <p:sp>
        <p:nvSpPr>
          <p:cNvPr id="539" name="TextShape 2"/>
          <p:cNvSpPr txBox="1"/>
          <p:nvPr/>
        </p:nvSpPr>
        <p:spPr>
          <a:xfrm>
            <a:off x="504000" y="1205520"/>
            <a:ext cx="8496000" cy="5731306"/>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 Get the cafe tree information for the </a:t>
            </a:r>
            <a:r>
              <a:rPr lang="en-US" sz="2600" b="0" strike="noStrike" spc="-1" dirty="0" err="1" smtClean="0">
                <a:solidFill>
                  <a:srgbClr val="000080"/>
                </a:solidFill>
                <a:uFill>
                  <a:solidFill>
                    <a:srgbClr val="FFFFFF"/>
                  </a:solidFill>
                </a:uFill>
                <a:latin typeface="Arial"/>
              </a:rPr>
              <a:t>genetree</a:t>
            </a:r>
            <a:r>
              <a:rPr lang="en-US" sz="2600" b="0" strike="noStrike" spc="-1" dirty="0" smtClean="0">
                <a:solidFill>
                  <a:srgbClr val="000080"/>
                </a:solidFill>
                <a:uFill>
                  <a:solidFill>
                    <a:srgbClr val="FFFFFF"/>
                  </a:solidFill>
                </a:uFill>
                <a:latin typeface="Arial"/>
              </a:rPr>
              <a:t> with </a:t>
            </a:r>
            <a:r>
              <a:rPr lang="en-US" sz="2600" b="0" strike="noStrike" spc="-1" dirty="0">
                <a:solidFill>
                  <a:srgbClr val="000080"/>
                </a:solidFill>
                <a:uFill>
                  <a:solidFill>
                    <a:srgbClr val="FFFFFF"/>
                  </a:solidFill>
                </a:uFill>
                <a:latin typeface="Arial"/>
              </a:rPr>
              <a:t>the stable id </a:t>
            </a:r>
            <a:r>
              <a:rPr lang="en-US" sz="2600" spc="-1" dirty="0" smtClean="0">
                <a:solidFill>
                  <a:srgbClr val="000080"/>
                </a:solidFill>
                <a:uFill>
                  <a:solidFill>
                    <a:srgbClr val="FFFFFF"/>
                  </a:solidFill>
                </a:uFill>
              </a:rPr>
              <a:t>ENSGT00390000003602. output should be in the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format</a:t>
            </a:r>
            <a:r>
              <a:rPr lang="en-US" sz="2600" spc="-1" dirty="0" smtClean="0">
                <a:solidFill>
                  <a:srgbClr val="000080"/>
                </a:solidFill>
                <a:uFill>
                  <a:solidFill>
                    <a:srgbClr val="FFFFFF"/>
                  </a:solidFill>
                </a:uFill>
              </a:rPr>
              <a:t>.</a:t>
            </a:r>
            <a:endParaRPr lang="en-US" sz="2600" b="0" strike="noStrike" spc="-1" dirty="0" smtClean="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2: Get the </a:t>
            </a:r>
            <a:r>
              <a:rPr lang="en-US" sz="2600" spc="-1" dirty="0" smtClean="0">
                <a:solidFill>
                  <a:srgbClr val="000080"/>
                </a:solidFill>
                <a:uFill>
                  <a:solidFill>
                    <a:srgbClr val="FFFFFF"/>
                  </a:solidFill>
                </a:uFill>
                <a:latin typeface="Arial"/>
              </a:rPr>
              <a:t>cafe tree for </a:t>
            </a:r>
            <a:r>
              <a:rPr lang="en-US" sz="2600" b="0" strike="noStrike" spc="-1" dirty="0" smtClean="0">
                <a:solidFill>
                  <a:srgbClr val="000080"/>
                </a:solidFill>
                <a:uFill>
                  <a:solidFill>
                    <a:srgbClr val="FFFFFF"/>
                  </a:solidFill>
                </a:uFill>
                <a:latin typeface="Arial"/>
              </a:rPr>
              <a:t>gene </a:t>
            </a:r>
            <a:r>
              <a:rPr lang="en-US" sz="2600" b="0" strike="noStrike" spc="-1" dirty="0" smtClean="0">
                <a:solidFill>
                  <a:srgbClr val="000080"/>
                </a:solidFill>
                <a:uFill>
                  <a:solidFill>
                    <a:srgbClr val="FFFFFF"/>
                  </a:solidFill>
                </a:uFill>
                <a:latin typeface="Arial"/>
              </a:rPr>
              <a:t>tree </a:t>
            </a:r>
            <a:r>
              <a:rPr lang="en-US" sz="2600" b="0" strike="noStrike" spc="-1" dirty="0" smtClean="0">
                <a:solidFill>
                  <a:srgbClr val="000080"/>
                </a:solidFill>
                <a:uFill>
                  <a:solidFill>
                    <a:srgbClr val="FFFFFF"/>
                  </a:solidFill>
                </a:uFill>
                <a:latin typeface="Arial"/>
              </a:rPr>
              <a:t>predicted </a:t>
            </a:r>
            <a:r>
              <a:rPr lang="en-US" sz="2600" b="0" strike="noStrike" spc="-1" dirty="0">
                <a:solidFill>
                  <a:srgbClr val="000080"/>
                </a:solidFill>
                <a:uFill>
                  <a:solidFill>
                    <a:srgbClr val="FFFFFF"/>
                  </a:solidFill>
                </a:uFill>
                <a:latin typeface="Arial"/>
              </a:rPr>
              <a:t>for the </a:t>
            </a:r>
            <a:r>
              <a:rPr lang="en-US" sz="2600" b="0" strike="noStrike" spc="-1" dirty="0" smtClean="0">
                <a:solidFill>
                  <a:srgbClr val="000080"/>
                </a:solidFill>
                <a:uFill>
                  <a:solidFill>
                    <a:srgbClr val="FFFFFF"/>
                  </a:solidFill>
                </a:uFill>
                <a:latin typeface="Arial"/>
              </a:rPr>
              <a:t>gene </a:t>
            </a:r>
            <a:r>
              <a:rPr lang="en-US" sz="2600" spc="-1" dirty="0" smtClean="0">
                <a:solidFill>
                  <a:srgbClr val="000080"/>
                </a:solidFill>
                <a:uFill>
                  <a:solidFill>
                    <a:srgbClr val="FFFFFF"/>
                  </a:solidFill>
                </a:uFill>
              </a:rPr>
              <a:t>ENSG00000189221</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in </a:t>
            </a:r>
            <a:r>
              <a:rPr lang="en-US" sz="2600" spc="-1" dirty="0" err="1" smtClean="0">
                <a:solidFill>
                  <a:srgbClr val="000080"/>
                </a:solidFill>
                <a:uFill>
                  <a:solidFill>
                    <a:srgbClr val="FFFFFF"/>
                  </a:solidFill>
                </a:uFill>
              </a:rPr>
              <a:t>nh</a:t>
            </a:r>
            <a:r>
              <a:rPr lang="en-US" sz="2600" spc="-1" dirty="0" smtClean="0">
                <a:solidFill>
                  <a:srgbClr val="000080"/>
                </a:solidFill>
                <a:uFill>
                  <a:solidFill>
                    <a:srgbClr val="FFFFFF"/>
                  </a:solidFill>
                </a:uFill>
              </a:rPr>
              <a:t> format. Notice anything?</a:t>
            </a:r>
          </a:p>
          <a:p>
            <a:pPr marL="432000" indent="-324000">
              <a:buClr>
                <a:srgbClr val="000000"/>
              </a:buClr>
              <a:buSzPct val="45000"/>
              <a:buFont typeface="Wingdings" charset="2"/>
              <a:buChar char=""/>
            </a:pPr>
            <a:endParaRPr lang="en-US" sz="2600"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3: Get the cafe tree </a:t>
            </a:r>
            <a:r>
              <a:rPr lang="en-US" sz="2600" spc="-1" dirty="0" smtClean="0">
                <a:solidFill>
                  <a:srgbClr val="000080"/>
                </a:solidFill>
                <a:uFill>
                  <a:solidFill>
                    <a:srgbClr val="FFFFFF"/>
                  </a:solidFill>
                </a:uFill>
              </a:rPr>
              <a:t>information for the </a:t>
            </a:r>
            <a:r>
              <a:rPr lang="en-US" sz="2600" spc="-1" dirty="0" smtClean="0">
                <a:solidFill>
                  <a:srgbClr val="000080"/>
                </a:solidFill>
                <a:uFill>
                  <a:solidFill>
                    <a:srgbClr val="FFFFFF"/>
                  </a:solidFill>
                </a:uFill>
              </a:rPr>
              <a:t>gene </a:t>
            </a:r>
            <a:r>
              <a:rPr lang="en-US" sz="2600" spc="-1" dirty="0" smtClean="0">
                <a:solidFill>
                  <a:srgbClr val="000080"/>
                </a:solidFill>
                <a:uFill>
                  <a:solidFill>
                    <a:srgbClr val="FFFFFF"/>
                  </a:solidFill>
                </a:uFill>
              </a:rPr>
              <a:t>tree </a:t>
            </a:r>
            <a:r>
              <a:rPr lang="en-US" sz="2600" spc="-1" dirty="0" smtClean="0">
                <a:solidFill>
                  <a:srgbClr val="000080"/>
                </a:solidFill>
                <a:uFill>
                  <a:solidFill>
                    <a:srgbClr val="FFFFFF"/>
                  </a:solidFill>
                </a:uFill>
              </a:rPr>
              <a:t>predicted for the </a:t>
            </a:r>
            <a:r>
              <a:rPr lang="en-US" sz="2600" spc="-1" dirty="0" smtClean="0">
                <a:solidFill>
                  <a:srgbClr val="000080"/>
                </a:solidFill>
                <a:uFill>
                  <a:solidFill>
                    <a:srgbClr val="FFFFFF"/>
                  </a:solidFill>
                </a:uFill>
              </a:rPr>
              <a:t>human gene </a:t>
            </a:r>
            <a:r>
              <a:rPr lang="en-US" sz="2600" spc="-1" dirty="0" smtClean="0">
                <a:solidFill>
                  <a:srgbClr val="000080"/>
                </a:solidFill>
                <a:uFill>
                  <a:solidFill>
                    <a:srgbClr val="FFFFFF"/>
                  </a:solidFill>
                </a:uFill>
              </a:rPr>
              <a:t>with the symbol HOXD4-001</a:t>
            </a: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168002349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Homology</a:t>
            </a:r>
            <a:r>
              <a:rPr lang="en-GB" sz="3970" b="0" strike="noStrike" spc="-1" dirty="0">
                <a:solidFill>
                  <a:srgbClr val="800000"/>
                </a:solidFill>
                <a:uFill>
                  <a:solidFill>
                    <a:srgbClr val="FFFFFF"/>
                  </a:solidFill>
                </a:uFill>
                <a:latin typeface="Arial"/>
              </a:rPr>
              <a:t> </a:t>
            </a:r>
            <a:endParaRPr lang="en-US" sz="3970" b="0" strike="noStrike" spc="-1" dirty="0">
              <a:solidFill>
                <a:srgbClr val="800000"/>
              </a:solidFill>
              <a:uFill>
                <a:solidFill>
                  <a:srgbClr val="FFFFFF"/>
                </a:solidFill>
              </a:uFill>
              <a:latin typeface="Arial"/>
            </a:endParaRPr>
          </a:p>
        </p:txBody>
      </p:sp>
      <p:sp>
        <p:nvSpPr>
          <p:cNvPr id="638" name="TextShape 2"/>
          <p:cNvSpPr txBox="1"/>
          <p:nvPr/>
        </p:nvSpPr>
        <p:spPr>
          <a:xfrm>
            <a:off x="504000" y="1166440"/>
            <a:ext cx="9216000" cy="1224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An Homology object links two genes together</a:t>
            </a:r>
          </a:p>
          <a:p>
            <a:pPr marL="432000" indent="-324000">
              <a:buClr>
                <a:srgbClr val="000000"/>
              </a:buClr>
              <a:buSzPct val="45000"/>
              <a:buFont typeface="Wingdings" charset="2"/>
              <a:buChar char=""/>
            </a:pPr>
            <a:r>
              <a:rPr lang="en-US" sz="2600" b="0" strike="noStrike" spc="-1" dirty="0">
                <a:solidFill>
                  <a:srgbClr val="000080"/>
                </a:solidFill>
                <a:uFill>
                  <a:solidFill>
                    <a:srgbClr val="FFFFFF"/>
                  </a:solidFill>
                </a:uFill>
                <a:latin typeface="Arial"/>
              </a:rPr>
              <a:t>One-to-many relationships are split:</a:t>
            </a:r>
          </a:p>
          <a:p>
            <a:pPr marL="864000" lvl="1" indent="-324000">
              <a:buClr>
                <a:srgbClr val="000000"/>
              </a:buClr>
              <a:buSzPct val="75000"/>
              <a:buFont typeface="Symbol" charset="2"/>
              <a:buChar char=""/>
            </a:pPr>
            <a:r>
              <a:rPr lang="en-US" sz="2000" b="0" strike="noStrike" spc="-1" dirty="0">
                <a:solidFill>
                  <a:srgbClr val="0099FF"/>
                </a:solidFill>
                <a:uFill>
                  <a:solidFill>
                    <a:srgbClr val="FFFFFF"/>
                  </a:solidFill>
                </a:uFill>
                <a:latin typeface="Arial"/>
              </a:rPr>
              <a:t>“H </a:t>
            </a:r>
            <a:r>
              <a:rPr lang="en-US" sz="2000" b="0" strike="noStrike" spc="-1" dirty="0" err="1">
                <a:solidFill>
                  <a:srgbClr val="0099FF"/>
                </a:solidFill>
                <a:uFill>
                  <a:solidFill>
                    <a:srgbClr val="FFFFFF"/>
                  </a:solidFill>
                </a:uFill>
                <a:latin typeface="Arial"/>
              </a:rPr>
              <a:t>ortholog</a:t>
            </a:r>
            <a:r>
              <a:rPr lang="en-US" sz="2000" b="0" strike="noStrike" spc="-1" dirty="0">
                <a:solidFill>
                  <a:srgbClr val="0099FF"/>
                </a:solidFill>
                <a:uFill>
                  <a:solidFill>
                    <a:srgbClr val="FFFFFF"/>
                  </a:solidFill>
                </a:uFill>
                <a:latin typeface="Arial"/>
              </a:rPr>
              <a:t> to M1” and “H </a:t>
            </a:r>
            <a:r>
              <a:rPr lang="en-US" sz="2000" b="0" strike="noStrike" spc="-1" dirty="0" err="1">
                <a:solidFill>
                  <a:srgbClr val="0099FF"/>
                </a:solidFill>
                <a:uFill>
                  <a:solidFill>
                    <a:srgbClr val="FFFFFF"/>
                  </a:solidFill>
                </a:uFill>
                <a:latin typeface="Arial"/>
              </a:rPr>
              <a:t>ortholog</a:t>
            </a:r>
            <a:r>
              <a:rPr lang="en-US" sz="2000" b="0" strike="noStrike" spc="-1" dirty="0">
                <a:solidFill>
                  <a:srgbClr val="0099FF"/>
                </a:solidFill>
                <a:uFill>
                  <a:solidFill>
                    <a:srgbClr val="FFFFFF"/>
                  </a:solidFill>
                </a:uFill>
                <a:latin typeface="Arial"/>
              </a:rPr>
              <a:t> to M2” are different objects</a:t>
            </a:r>
          </a:p>
        </p:txBody>
      </p:sp>
      <p:pic>
        <p:nvPicPr>
          <p:cNvPr id="640" name="Picture 639"/>
          <p:cNvPicPr/>
          <p:nvPr/>
        </p:nvPicPr>
        <p:blipFill>
          <a:blip r:embed="rId3"/>
          <a:stretch/>
        </p:blipFill>
        <p:spPr>
          <a:xfrm>
            <a:off x="8568000" y="1864840"/>
            <a:ext cx="581760" cy="501840"/>
          </a:xfrm>
          <a:prstGeom prst="rect">
            <a:avLst/>
          </a:prstGeom>
          <a:ln>
            <a:noFill/>
          </a:ln>
        </p:spPr>
      </p:pic>
      <p:pic>
        <p:nvPicPr>
          <p:cNvPr id="6" name="Picture 5"/>
          <p:cNvPicPr/>
          <p:nvPr/>
        </p:nvPicPr>
        <p:blipFill>
          <a:blip r:embed="rId4"/>
          <a:stretch/>
        </p:blipFill>
        <p:spPr>
          <a:xfrm>
            <a:off x="1712063" y="2557541"/>
            <a:ext cx="6116400" cy="420624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04000" y="302760"/>
            <a:ext cx="9071640" cy="1259640"/>
          </a:xfrm>
          <a:prstGeom prst="rect">
            <a:avLst/>
          </a:prstGeom>
          <a:noFill/>
          <a:ln>
            <a:noFill/>
          </a:ln>
        </p:spPr>
        <p:txBody>
          <a:bodyPr lIns="0" tIns="0" rIns="0" bIns="0"/>
          <a:lstStyle/>
          <a:p>
            <a:r>
              <a:rPr lang="en-US" sz="3970" i="1" spc="-1" dirty="0" smtClean="0">
                <a:solidFill>
                  <a:srgbClr val="800000"/>
                </a:solidFill>
                <a:uFill>
                  <a:solidFill>
                    <a:srgbClr val="FFFFFF"/>
                  </a:solidFill>
                </a:uFill>
                <a:latin typeface="Arial"/>
              </a:rPr>
              <a:t>H</a:t>
            </a:r>
            <a:r>
              <a:rPr lang="en-GB" sz="3970" i="1" spc="-1" dirty="0" err="1" smtClean="0">
                <a:solidFill>
                  <a:srgbClr val="800000"/>
                </a:solidFill>
                <a:uFill>
                  <a:solidFill>
                    <a:srgbClr val="FFFFFF"/>
                  </a:solidFill>
                </a:uFill>
                <a:latin typeface="Arial"/>
              </a:rPr>
              <a:t>omology</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homology/id/:id</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562399"/>
            <a:ext cx="8784720" cy="523925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Used</a:t>
            </a:r>
            <a:r>
              <a:rPr lang="en-US" sz="2600" b="0" strike="noStrike" spc="-1" dirty="0" smtClean="0">
                <a:solidFill>
                  <a:srgbClr val="000080"/>
                </a:solidFill>
                <a:uFill>
                  <a:solidFill>
                    <a:srgbClr val="FFFFFF"/>
                  </a:solidFill>
                </a:uFill>
                <a:latin typeface="Arial"/>
              </a:rPr>
              <a:t> to retrieve all the homologous relationships for a given gene using it’s stable identifier</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An </a:t>
            </a:r>
            <a:r>
              <a:rPr lang="en-US" sz="2600" spc="-1" dirty="0" err="1" smtClean="0">
                <a:solidFill>
                  <a:srgbClr val="000080"/>
                </a:solidFill>
                <a:uFill>
                  <a:solidFill>
                    <a:srgbClr val="FFFFFF"/>
                  </a:solidFill>
                </a:uFill>
                <a:latin typeface="Arial"/>
              </a:rPr>
              <a:t>ensembl</a:t>
            </a:r>
            <a:r>
              <a:rPr lang="en-US" sz="2600" spc="-1" dirty="0" smtClean="0">
                <a:solidFill>
                  <a:srgbClr val="000080"/>
                </a:solidFill>
                <a:uFill>
                  <a:solidFill>
                    <a:srgbClr val="FFFFFF"/>
                  </a:solidFill>
                </a:uFill>
                <a:latin typeface="Arial"/>
              </a:rPr>
              <a:t> gene stable id </a:t>
            </a:r>
          </a:p>
          <a:p>
            <a:pPr marL="1346400" lvl="2"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E.g</a:t>
            </a:r>
            <a:r>
              <a:rPr lang="en-US" sz="2600" spc="-1" dirty="0">
                <a:solidFill>
                  <a:srgbClr val="000080"/>
                </a:solidFill>
                <a:uFill>
                  <a:solidFill>
                    <a:srgbClr val="FFFFFF"/>
                  </a:solidFill>
                </a:uFill>
              </a:rPr>
              <a:t>. ENSG00000157764</a:t>
            </a: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“/homology/</a:t>
            </a:r>
            <a:r>
              <a:rPr lang="en-US" sz="2600" spc="-1" dirty="0">
                <a:solidFill>
                  <a:srgbClr val="008000"/>
                </a:solidFill>
                <a:uFill>
                  <a:solidFill>
                    <a:srgbClr val="FFFFFF"/>
                  </a:solidFill>
                </a:uFill>
              </a:rPr>
              <a:t>id/</a:t>
            </a:r>
            <a:r>
              <a:rPr lang="en-US" sz="2600" spc="-1" dirty="0" smtClean="0">
                <a:solidFill>
                  <a:srgbClr val="008000"/>
                </a:solidFill>
                <a:uFill>
                  <a:solidFill>
                    <a:srgbClr val="FFFFFF"/>
                  </a:solidFill>
                </a:uFill>
              </a:rPr>
              <a:t>ENSG00000157764”</a:t>
            </a:r>
            <a:endParaRPr lang="en-US"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Output </a:t>
            </a:r>
            <a:r>
              <a:rPr lang="en-US" sz="2600" spc="-1" dirty="0">
                <a:solidFill>
                  <a:srgbClr val="000080"/>
                </a:solidFill>
                <a:uFill>
                  <a:solidFill>
                    <a:srgbClr val="FFFFFF"/>
                  </a:solidFill>
                </a:uFill>
              </a:rPr>
              <a:t>format : </a:t>
            </a:r>
            <a:r>
              <a:rPr lang="en-US" sz="2600" spc="-1" dirty="0" err="1" smtClean="0">
                <a:solidFill>
                  <a:srgbClr val="000080"/>
                </a:solidFill>
                <a:uFill>
                  <a:solidFill>
                    <a:srgbClr val="FFFFFF"/>
                  </a:solidFill>
                </a:uFill>
              </a:rPr>
              <a:t>json</a:t>
            </a:r>
            <a:r>
              <a:rPr lang="en-US" sz="2600" spc="-1" dirty="0" smtClean="0">
                <a:solidFill>
                  <a:srgbClr val="000080"/>
                </a:solidFill>
                <a:uFill>
                  <a:solidFill>
                    <a:srgbClr val="FFFFFF"/>
                  </a:solidFill>
                </a:uFill>
              </a:rPr>
              <a:t>, xml and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 xml</a:t>
            </a:r>
            <a:endParaRPr lang="en-US" sz="2600" spc="-1" dirty="0">
              <a:solidFill>
                <a:srgbClr val="000080"/>
              </a:solidFill>
              <a:uFill>
                <a:solidFill>
                  <a:srgbClr val="FFFFFF"/>
                </a:solidFill>
              </a:uFill>
            </a:endParaRPr>
          </a:p>
        </p:txBody>
      </p:sp>
    </p:spTree>
    <p:extLst>
      <p:ext uri="{BB962C8B-B14F-4D97-AF65-F5344CB8AC3E}">
        <p14:creationId xmlns:p14="http://schemas.microsoft.com/office/powerpoint/2010/main" val="6527668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85576" y="159351"/>
            <a:ext cx="8987109" cy="1259640"/>
          </a:xfrm>
          <a:prstGeom prst="rect">
            <a:avLst/>
          </a:prstGeom>
          <a:noFill/>
          <a:ln>
            <a:noFill/>
          </a:ln>
        </p:spPr>
        <p:txBody>
          <a:bodyPr lIns="0" tIns="0" rIns="0" bIns="0"/>
          <a:lstStyle/>
          <a:p>
            <a:r>
              <a:rPr lang="en-US" sz="3970" b="0" i="1" strike="noStrike" spc="-1" dirty="0" smtClean="0">
                <a:solidFill>
                  <a:srgbClr val="800000"/>
                </a:solidFill>
                <a:uFill>
                  <a:solidFill>
                    <a:srgbClr val="FFFFFF"/>
                  </a:solidFill>
                </a:uFill>
                <a:latin typeface="Arial"/>
              </a:rPr>
              <a:t>H</a:t>
            </a:r>
            <a:r>
              <a:rPr lang="en-GB" sz="3970" b="0" i="1" strike="noStrike" spc="-1" dirty="0" err="1" smtClean="0">
                <a:solidFill>
                  <a:srgbClr val="800000"/>
                </a:solidFill>
                <a:uFill>
                  <a:solidFill>
                    <a:srgbClr val="FFFFFF"/>
                  </a:solidFill>
                </a:uFill>
                <a:latin typeface="Arial"/>
              </a:rPr>
              <a:t>omology</a:t>
            </a:r>
            <a:r>
              <a:rPr lang="en-GB" sz="3970" b="0" i="1" strike="noStrike" spc="-1" dirty="0" smtClean="0">
                <a:solidFill>
                  <a:srgbClr val="800000"/>
                </a:solidFill>
                <a:uFill>
                  <a:solidFill>
                    <a:srgbClr val="FFFFFF"/>
                  </a:solidFill>
                </a:uFill>
                <a:latin typeface="Arial"/>
              </a:rPr>
              <a:t> endpoints</a:t>
            </a:r>
          </a:p>
          <a:p>
            <a:r>
              <a:rPr lang="en-GB" sz="3200" spc="-1" dirty="0" smtClean="0">
                <a:solidFill>
                  <a:srgbClr val="800000"/>
                </a:solidFill>
                <a:uFill>
                  <a:solidFill>
                    <a:srgbClr val="FFFFFF"/>
                  </a:solidFill>
                </a:uFill>
                <a:latin typeface="Arial"/>
              </a:rPr>
              <a:t>GET homology/symbol/:species/:symbol</a:t>
            </a:r>
            <a:endParaRPr lang="en-US" sz="3200" b="0" strike="noStrike" spc="-1" dirty="0">
              <a:solidFill>
                <a:srgbClr val="800000"/>
              </a:solidFill>
              <a:uFill>
                <a:solidFill>
                  <a:srgbClr val="FFFFFF"/>
                </a:solidFill>
              </a:uFill>
              <a:latin typeface="Arial"/>
            </a:endParaRPr>
          </a:p>
        </p:txBody>
      </p:sp>
      <p:sp>
        <p:nvSpPr>
          <p:cNvPr id="491" name="TextShape 2"/>
          <p:cNvSpPr txBox="1"/>
          <p:nvPr/>
        </p:nvSpPr>
        <p:spPr>
          <a:xfrm>
            <a:off x="755280" y="1152660"/>
            <a:ext cx="8784720" cy="5771919"/>
          </a:xfrm>
          <a:prstGeom prst="rect">
            <a:avLst/>
          </a:prstGeom>
          <a:noFill/>
          <a:ln>
            <a:noFill/>
          </a:ln>
        </p:spPr>
        <p:txBody>
          <a:bodyPr lIns="0" tIns="0" rIns="0" bIns="0"/>
          <a:lstStyle/>
          <a:p>
            <a:pPr marL="108000">
              <a:buClr>
                <a:srgbClr val="000000"/>
              </a:buClr>
              <a:buSzPct val="45000"/>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Given </a:t>
            </a:r>
            <a:r>
              <a:rPr lang="en-US" sz="2600" b="0" strike="noStrike" spc="-1" dirty="0" smtClean="0">
                <a:solidFill>
                  <a:srgbClr val="000080"/>
                </a:solidFill>
                <a:uFill>
                  <a:solidFill>
                    <a:srgbClr val="FFFFFF"/>
                  </a:solidFill>
                </a:uFill>
                <a:latin typeface="Arial"/>
              </a:rPr>
              <a:t>a symbol that corresponds to a gene, it is used to retrieve all the information of the homologs of that gene</a:t>
            </a:r>
          </a:p>
          <a:p>
            <a:pPr marL="432000" indent="-324000">
              <a:buClr>
                <a:srgbClr val="000000"/>
              </a:buClr>
              <a:buSzPct val="45000"/>
              <a:buFont typeface="Wingdings" charset="2"/>
              <a:buChar char=""/>
            </a:pPr>
            <a:endParaRPr lang="en-US" sz="2600" b="0" strike="noStrike"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Requires </a:t>
            </a: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A species name or alias e.g. </a:t>
            </a:r>
            <a:r>
              <a:rPr lang="en-US" sz="2600" spc="-1" dirty="0" err="1" smtClean="0">
                <a:solidFill>
                  <a:srgbClr val="000080"/>
                </a:solidFill>
                <a:uFill>
                  <a:solidFill>
                    <a:srgbClr val="FFFFFF"/>
                  </a:solidFill>
                </a:uFill>
                <a:latin typeface="Arial"/>
              </a:rPr>
              <a:t>homo_spaiens</a:t>
            </a:r>
            <a:r>
              <a:rPr lang="en-US" sz="2600" spc="-1" dirty="0" smtClean="0">
                <a:solidFill>
                  <a:srgbClr val="000080"/>
                </a:solidFill>
                <a:uFill>
                  <a:solidFill>
                    <a:srgbClr val="FFFFFF"/>
                  </a:solidFill>
                </a:uFill>
                <a:latin typeface="Arial"/>
              </a:rPr>
              <a:t>/human</a:t>
            </a:r>
            <a:endParaRPr lang="en-US" sz="2600" b="0" strike="noStrike" spc="-1" dirty="0" smtClean="0">
              <a:solidFill>
                <a:srgbClr val="000080"/>
              </a:solidFill>
              <a:uFill>
                <a:solidFill>
                  <a:srgbClr val="FFFFFF"/>
                </a:solidFill>
              </a:uFill>
              <a:latin typeface="Arial"/>
            </a:endParaRPr>
          </a:p>
          <a:p>
            <a:pPr marL="889200" lvl="1"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The symbol or display name of a gene</a:t>
            </a:r>
            <a:r>
              <a:rPr lang="en-US" sz="2600" spc="-1" dirty="0">
                <a:solidFill>
                  <a:srgbClr val="000080"/>
                </a:solidFill>
                <a:uFill>
                  <a:solidFill>
                    <a:srgbClr val="FFFFFF"/>
                  </a:solidFill>
                </a:uFill>
                <a:latin typeface="Arial"/>
              </a:rPr>
              <a:t> e</a:t>
            </a:r>
            <a:r>
              <a:rPr lang="en-US" sz="2600" b="0" strike="noStrike" spc="-1" dirty="0" smtClean="0">
                <a:solidFill>
                  <a:srgbClr val="000080"/>
                </a:solidFill>
                <a:uFill>
                  <a:solidFill>
                    <a:srgbClr val="FFFFFF"/>
                  </a:solidFill>
                </a:uFill>
                <a:latin typeface="Arial"/>
              </a:rPr>
              <a:t>.g</a:t>
            </a:r>
            <a:r>
              <a:rPr lang="en-US" sz="2600" spc="-1" dirty="0">
                <a:solidFill>
                  <a:srgbClr val="000080"/>
                </a:solidFill>
                <a:uFill>
                  <a:solidFill>
                    <a:srgbClr val="FFFFFF"/>
                  </a:solidFill>
                </a:uFill>
              </a:rPr>
              <a:t>. </a:t>
            </a:r>
            <a:r>
              <a:rPr lang="en-US" sz="2600" spc="-1" dirty="0" smtClean="0">
                <a:solidFill>
                  <a:srgbClr val="000080"/>
                </a:solidFill>
                <a:uFill>
                  <a:solidFill>
                    <a:srgbClr val="FFFFFF"/>
                  </a:solidFill>
                </a:uFill>
              </a:rPr>
              <a:t>BRAC2</a:t>
            </a:r>
          </a:p>
          <a:p>
            <a:pPr marL="1346400" lvl="2" indent="-324000">
              <a:buClr>
                <a:srgbClr val="000000"/>
              </a:buClr>
              <a:buSzPct val="45000"/>
              <a:buFont typeface="Wingdings" charset="2"/>
              <a:buChar char=""/>
            </a:pPr>
            <a:endParaRPr lang="en-US" sz="2600" spc="-1" dirty="0" smtClean="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Example</a:t>
            </a:r>
          </a:p>
          <a:p>
            <a:pPr marL="889200" lvl="1" indent="-324000">
              <a:buClr>
                <a:srgbClr val="000000"/>
              </a:buClr>
              <a:buSzPct val="45000"/>
              <a:buFont typeface="Wingdings" charset="2"/>
              <a:buChar char=""/>
            </a:pPr>
            <a:r>
              <a:rPr lang="en-US" sz="2600" spc="-1" dirty="0" err="1">
                <a:solidFill>
                  <a:srgbClr val="FF0000"/>
                </a:solidFill>
                <a:uFill>
                  <a:solidFill>
                    <a:srgbClr val="FFFFFF"/>
                  </a:solidFill>
                </a:uFill>
              </a:rPr>
              <a:t>e</a:t>
            </a:r>
            <a:r>
              <a:rPr lang="en-US" sz="2600" spc="-1" dirty="0" err="1" smtClean="0">
                <a:solidFill>
                  <a:srgbClr val="FF0000"/>
                </a:solidFill>
                <a:uFill>
                  <a:solidFill>
                    <a:srgbClr val="FFFFFF"/>
                  </a:solidFill>
                </a:uFill>
              </a:rPr>
              <a:t>xt</a:t>
            </a:r>
            <a:r>
              <a:rPr lang="en-US" sz="2600" spc="-1" dirty="0" smtClean="0">
                <a:solidFill>
                  <a:srgbClr val="FF0000"/>
                </a:solidFill>
                <a:uFill>
                  <a:solidFill>
                    <a:srgbClr val="FFFFFF"/>
                  </a:solidFill>
                </a:uFill>
              </a:rPr>
              <a:t> = </a:t>
            </a:r>
            <a:r>
              <a:rPr lang="en-US" sz="2600" spc="-1" dirty="0" smtClean="0">
                <a:solidFill>
                  <a:srgbClr val="008000"/>
                </a:solidFill>
                <a:uFill>
                  <a:solidFill>
                    <a:srgbClr val="FFFFFF"/>
                  </a:solidFill>
                </a:uFill>
              </a:rPr>
              <a:t>“homology/</a:t>
            </a:r>
            <a:r>
              <a:rPr lang="pl-PL" sz="2600" spc="-1" dirty="0">
                <a:solidFill>
                  <a:srgbClr val="008000"/>
                </a:solidFill>
                <a:uFill>
                  <a:solidFill>
                    <a:srgbClr val="FFFFFF"/>
                  </a:solidFill>
                </a:uFill>
              </a:rPr>
              <a:t>symbol/</a:t>
            </a:r>
            <a:r>
              <a:rPr lang="pl-PL" sz="2600" spc="-1" dirty="0" err="1">
                <a:solidFill>
                  <a:srgbClr val="008000"/>
                </a:solidFill>
                <a:uFill>
                  <a:solidFill>
                    <a:srgbClr val="FFFFFF"/>
                  </a:solidFill>
                </a:uFill>
              </a:rPr>
              <a:t>homo_sapiens</a:t>
            </a:r>
            <a:r>
              <a:rPr lang="pl-PL" sz="2600" spc="-1" dirty="0">
                <a:solidFill>
                  <a:srgbClr val="008000"/>
                </a:solidFill>
                <a:uFill>
                  <a:solidFill>
                    <a:srgbClr val="FFFFFF"/>
                  </a:solidFill>
                </a:uFill>
              </a:rPr>
              <a:t>/</a:t>
            </a:r>
            <a:r>
              <a:rPr lang="pl-PL" sz="2600" spc="-1" dirty="0" smtClean="0">
                <a:solidFill>
                  <a:srgbClr val="008000"/>
                </a:solidFill>
                <a:uFill>
                  <a:solidFill>
                    <a:srgbClr val="FFFFFF"/>
                  </a:solidFill>
                </a:uFill>
              </a:rPr>
              <a:t>BRCA2”</a:t>
            </a:r>
            <a:endParaRPr lang="pl-PL" sz="2600" spc="-1" dirty="0" smtClean="0">
              <a:solidFill>
                <a:srgbClr val="008000"/>
              </a:solidFill>
              <a:uFill>
                <a:solidFill>
                  <a:srgbClr val="FFFFFF"/>
                </a:solidFill>
              </a:uFill>
            </a:endParaRPr>
          </a:p>
          <a:p>
            <a:pPr marL="889200" lvl="1" indent="-324000">
              <a:buClr>
                <a:srgbClr val="000000"/>
              </a:buClr>
              <a:buSzPct val="45000"/>
              <a:buFont typeface="Wingdings" charset="2"/>
              <a:buChar char=""/>
            </a:pP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Output format : </a:t>
            </a:r>
            <a:r>
              <a:rPr lang="en-US" sz="2600" spc="-1" dirty="0" err="1">
                <a:solidFill>
                  <a:srgbClr val="000080"/>
                </a:solidFill>
                <a:uFill>
                  <a:solidFill>
                    <a:srgbClr val="FFFFFF"/>
                  </a:solidFill>
                </a:uFill>
              </a:rPr>
              <a:t>json</a:t>
            </a:r>
            <a:r>
              <a:rPr lang="en-US" sz="2600" spc="-1" dirty="0">
                <a:solidFill>
                  <a:srgbClr val="000080"/>
                </a:solidFill>
                <a:uFill>
                  <a:solidFill>
                    <a:srgbClr val="FFFFFF"/>
                  </a:solidFill>
                </a:uFill>
              </a:rPr>
              <a:t>, xml and </a:t>
            </a:r>
            <a:r>
              <a:rPr lang="en-US" sz="2600" spc="-1" dirty="0" err="1">
                <a:solidFill>
                  <a:srgbClr val="000080"/>
                </a:solidFill>
                <a:uFill>
                  <a:solidFill>
                    <a:srgbClr val="FFFFFF"/>
                  </a:solidFill>
                </a:uFill>
              </a:rPr>
              <a:t>orthoxml</a:t>
            </a:r>
            <a:r>
              <a:rPr lang="en-US" sz="2600" spc="-1" dirty="0">
                <a:solidFill>
                  <a:srgbClr val="000080"/>
                </a:solidFill>
                <a:uFill>
                  <a:solidFill>
                    <a:srgbClr val="FFFFFF"/>
                  </a:solidFill>
                </a:uFill>
              </a:rPr>
              <a:t> + xml</a:t>
            </a:r>
          </a:p>
          <a:p>
            <a:pPr marL="108000">
              <a:buClr>
                <a:srgbClr val="000000"/>
              </a:buClr>
              <a:buSzPct val="45000"/>
            </a:pPr>
            <a:endParaRPr lang="en-US" sz="2600"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5649884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504000" y="56916"/>
            <a:ext cx="9071640" cy="1259640"/>
          </a:xfrm>
          <a:prstGeom prst="rect">
            <a:avLst/>
          </a:prstGeom>
          <a:noFill/>
          <a:ln>
            <a:noFill/>
          </a:ln>
        </p:spPr>
        <p:txBody>
          <a:bodyPr lIns="0" tIns="0" rIns="0" bIns="0"/>
          <a:lstStyle/>
          <a:p>
            <a:r>
              <a:rPr lang="en-GB" sz="3970" b="0" i="1" strike="noStrike" spc="-1" dirty="0" smtClean="0">
                <a:solidFill>
                  <a:srgbClr val="800000"/>
                </a:solidFill>
                <a:uFill>
                  <a:solidFill>
                    <a:srgbClr val="FFFFFF"/>
                  </a:solidFill>
                </a:uFill>
                <a:latin typeface="Arial"/>
              </a:rPr>
              <a:t>Homology endpoints: </a:t>
            </a:r>
          </a:p>
        </p:txBody>
      </p:sp>
      <p:sp>
        <p:nvSpPr>
          <p:cNvPr id="5" name="TextShape 1"/>
          <p:cNvSpPr txBox="1"/>
          <p:nvPr/>
        </p:nvSpPr>
        <p:spPr>
          <a:xfrm>
            <a:off x="504000" y="625275"/>
            <a:ext cx="9071640" cy="1259640"/>
          </a:xfrm>
          <a:prstGeom prst="rect">
            <a:avLst/>
          </a:prstGeom>
          <a:noFill/>
          <a:ln>
            <a:noFill/>
          </a:ln>
        </p:spPr>
        <p:txBody>
          <a:bodyPr lIns="0" tIns="0" rIns="0" bIns="0"/>
          <a:lstStyle/>
          <a:p>
            <a:r>
              <a:rPr lang="en-GB" sz="3200" b="0" strike="noStrike" spc="-1" dirty="0" smtClean="0">
                <a:solidFill>
                  <a:srgbClr val="800000"/>
                </a:solidFill>
                <a:uFill>
                  <a:solidFill>
                    <a:srgbClr val="FFFFFF"/>
                  </a:solidFill>
                </a:uFill>
                <a:latin typeface="Arial"/>
              </a:rPr>
              <a:t>Optional arguments</a:t>
            </a:r>
            <a:endParaRPr lang="en-US" sz="3200" b="0" strike="noStrike" spc="-1" dirty="0">
              <a:solidFill>
                <a:srgbClr val="800000"/>
              </a:solidFill>
              <a:uFill>
                <a:solidFill>
                  <a:srgbClr val="FFFFFF"/>
                </a:solidFill>
              </a:uFill>
              <a:latin typeface="Arial"/>
            </a:endParaRPr>
          </a:p>
        </p:txBody>
      </p:sp>
      <p:sp>
        <p:nvSpPr>
          <p:cNvPr id="6" name="TextShape 2"/>
          <p:cNvSpPr txBox="1"/>
          <p:nvPr/>
        </p:nvSpPr>
        <p:spPr>
          <a:xfrm>
            <a:off x="733692" y="904322"/>
            <a:ext cx="9224040" cy="5903302"/>
          </a:xfrm>
          <a:prstGeom prst="rect">
            <a:avLst/>
          </a:prstGeom>
          <a:noFill/>
          <a:ln>
            <a:noFill/>
          </a:ln>
        </p:spPr>
        <p:txBody>
          <a:bodyPr lIns="0" tIns="0" rIns="0" bIns="0"/>
          <a:lstStyle/>
          <a:p>
            <a:pPr marL="565200" lvl="1">
              <a:buClr>
                <a:srgbClr val="000000"/>
              </a:buClr>
              <a:buSzPct val="45000"/>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target_species</a:t>
            </a:r>
            <a:r>
              <a:rPr lang="en-US" sz="2600" spc="-1" dirty="0" smtClean="0">
                <a:solidFill>
                  <a:srgbClr val="000080"/>
                </a:solidFill>
                <a:uFill>
                  <a:solidFill>
                    <a:srgbClr val="FFFFFF"/>
                  </a:solidFill>
                </a:uFill>
                <a:latin typeface="Arial"/>
              </a:rPr>
              <a:t> : filter homologs by species/aliases.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err="1" smtClean="0">
                <a:solidFill>
                  <a:srgbClr val="000080"/>
                </a:solidFill>
                <a:uFill>
                  <a:solidFill>
                    <a:srgbClr val="FFFFFF"/>
                  </a:solidFill>
                </a:uFill>
                <a:latin typeface="Arial"/>
              </a:rPr>
              <a:t>target_taxon</a:t>
            </a:r>
            <a:r>
              <a:rPr lang="en-US" sz="2600" spc="-1" dirty="0" smtClean="0">
                <a:solidFill>
                  <a:srgbClr val="000080"/>
                </a:solidFill>
                <a:uFill>
                  <a:solidFill>
                    <a:srgbClr val="FFFFFF"/>
                  </a:solidFill>
                </a:uFill>
                <a:latin typeface="Arial"/>
              </a:rPr>
              <a:t> : prune the homologs using taxon id of the species</a:t>
            </a:r>
          </a:p>
          <a:p>
            <a:pPr marL="432000" indent="-324000">
              <a:buClr>
                <a:srgbClr val="000000"/>
              </a:buClr>
              <a:buSzPct val="45000"/>
              <a:buFont typeface="Wingdings" charset="2"/>
              <a:buChar char=""/>
            </a:pPr>
            <a:endParaRPr lang="en-US" sz="2600" spc="-1" dirty="0" smtClean="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latin typeface="Arial"/>
              </a:rPr>
              <a:t>s</a:t>
            </a:r>
            <a:r>
              <a:rPr lang="en-US" sz="2600" spc="-1" dirty="0" smtClean="0">
                <a:solidFill>
                  <a:srgbClr val="000080"/>
                </a:solidFill>
                <a:uFill>
                  <a:solidFill>
                    <a:srgbClr val="FFFFFF"/>
                  </a:solidFill>
                </a:uFill>
                <a:latin typeface="Arial"/>
              </a:rPr>
              <a:t>equence : enables the user to specify the type of </a:t>
            </a:r>
            <a:r>
              <a:rPr lang="en-US" sz="2600" spc="-1" dirty="0" err="1" smtClean="0">
                <a:solidFill>
                  <a:srgbClr val="000080"/>
                </a:solidFill>
                <a:uFill>
                  <a:solidFill>
                    <a:srgbClr val="FFFFFF"/>
                  </a:solidFill>
                </a:uFill>
                <a:latin typeface="Arial"/>
              </a:rPr>
              <a:t>sequece</a:t>
            </a:r>
            <a:r>
              <a:rPr lang="en-US" sz="2600" spc="-1" dirty="0" smtClean="0">
                <a:solidFill>
                  <a:srgbClr val="000080"/>
                </a:solidFill>
                <a:uFill>
                  <a:solidFill>
                    <a:srgbClr val="FFFFFF"/>
                  </a:solidFill>
                </a:uFill>
                <a:latin typeface="Arial"/>
              </a:rPr>
              <a:t> that is returned or if none is wanted.</a:t>
            </a:r>
          </a:p>
          <a:p>
            <a:pPr marL="889200" lvl="1" indent="-324000">
              <a:buClr>
                <a:srgbClr val="000000"/>
              </a:buClr>
              <a:buSzPct val="45000"/>
              <a:buFont typeface="Wingdings" charset="2"/>
              <a:buChar char=""/>
            </a:pPr>
            <a:r>
              <a:rPr lang="en-US" sz="2600" spc="-1" dirty="0">
                <a:solidFill>
                  <a:srgbClr val="000080"/>
                </a:solidFill>
                <a:uFill>
                  <a:solidFill>
                    <a:srgbClr val="FFFFFF"/>
                  </a:solidFill>
                </a:uFill>
                <a:latin typeface="Arial"/>
              </a:rPr>
              <a:t>n</a:t>
            </a:r>
            <a:r>
              <a:rPr lang="en-US" sz="2600" spc="-1" dirty="0" smtClean="0">
                <a:solidFill>
                  <a:srgbClr val="000080"/>
                </a:solidFill>
                <a:uFill>
                  <a:solidFill>
                    <a:srgbClr val="FFFFFF"/>
                  </a:solidFill>
                </a:uFill>
                <a:latin typeface="Arial"/>
              </a:rPr>
              <a:t>one, </a:t>
            </a:r>
            <a:r>
              <a:rPr lang="en-US" sz="2600" spc="-1" dirty="0" err="1" smtClean="0">
                <a:solidFill>
                  <a:srgbClr val="000080"/>
                </a:solidFill>
                <a:uFill>
                  <a:solidFill>
                    <a:srgbClr val="FFFFFF"/>
                  </a:solidFill>
                </a:uFill>
                <a:latin typeface="Arial"/>
              </a:rPr>
              <a:t>cdna</a:t>
            </a:r>
            <a:r>
              <a:rPr lang="en-US" sz="2600" spc="-1" dirty="0" smtClean="0">
                <a:solidFill>
                  <a:srgbClr val="000080"/>
                </a:solidFill>
                <a:uFill>
                  <a:solidFill>
                    <a:srgbClr val="FFFFFF"/>
                  </a:solidFill>
                </a:uFill>
                <a:latin typeface="Arial"/>
              </a:rPr>
              <a:t>, or protein (</a:t>
            </a:r>
            <a:r>
              <a:rPr lang="en-US" sz="2600" spc="-1" dirty="0" smtClean="0">
                <a:solidFill>
                  <a:srgbClr val="FF0000"/>
                </a:solidFill>
                <a:uFill>
                  <a:solidFill>
                    <a:srgbClr val="FFFFFF"/>
                  </a:solidFill>
                </a:uFill>
                <a:latin typeface="Arial"/>
              </a:rPr>
              <a:t>default</a:t>
            </a:r>
            <a:r>
              <a:rPr lang="en-US" sz="2600" spc="-1" dirty="0" smtClean="0">
                <a:solidFill>
                  <a:srgbClr val="000080"/>
                </a:solidFill>
                <a:uFill>
                  <a:solidFill>
                    <a:srgbClr val="FFFFFF"/>
                  </a:solidFill>
                </a:uFill>
                <a:latin typeface="Arial"/>
              </a:rPr>
              <a:t>)</a:t>
            </a:r>
            <a:endParaRPr lang="en-US" sz="2600" spc="-1" dirty="0" smtClean="0">
              <a:solidFill>
                <a:srgbClr val="FF0000"/>
              </a:solidFill>
              <a:uFill>
                <a:solidFill>
                  <a:srgbClr val="FFFFFF"/>
                </a:solidFill>
              </a:uFill>
              <a:latin typeface="Arial"/>
            </a:endParaRPr>
          </a:p>
          <a:p>
            <a:pPr marL="565200" indent="-457200">
              <a:buClr>
                <a:srgbClr val="000000"/>
              </a:buClr>
              <a:buSzPct val="45000"/>
              <a:buFontTx/>
              <a:buChar char="•"/>
            </a:pPr>
            <a:endParaRPr lang="en-US" sz="2600" b="0" strike="noStrike" spc="-1" dirty="0" smtClean="0">
              <a:solidFill>
                <a:srgbClr val="FF0000"/>
              </a:solidFill>
              <a:uFill>
                <a:solidFill>
                  <a:srgbClr val="FFFFFF"/>
                </a:solidFill>
              </a:uFill>
              <a:latin typeface="Aria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aligned : default is </a:t>
            </a:r>
            <a:r>
              <a:rPr lang="en-US" sz="2600" spc="-1" dirty="0">
                <a:solidFill>
                  <a:srgbClr val="FF0000"/>
                </a:solidFill>
                <a:uFill>
                  <a:solidFill>
                    <a:srgbClr val="FFFFFF"/>
                  </a:solidFill>
                </a:uFill>
              </a:rPr>
              <a:t>1</a:t>
            </a:r>
            <a:endParaRPr lang="en-US" sz="2600" spc="-1" dirty="0" smtClean="0">
              <a:solidFill>
                <a:srgbClr val="FF0000"/>
              </a:solidFill>
              <a:uFill>
                <a:solidFill>
                  <a:srgbClr val="FFFFFF"/>
                </a:solidFill>
              </a:uFill>
            </a:endParaRPr>
          </a:p>
          <a:p>
            <a:pPr marL="432000" indent="-324000">
              <a:buClr>
                <a:srgbClr val="000000"/>
              </a:buClr>
              <a:buSzPct val="45000"/>
              <a:buFont typeface="Wingdings" charset="2"/>
              <a:buChar char=""/>
            </a:pP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r>
              <a:rPr lang="en-US" sz="2600" spc="-1" dirty="0">
                <a:solidFill>
                  <a:srgbClr val="000080"/>
                </a:solidFill>
                <a:uFill>
                  <a:solidFill>
                    <a:srgbClr val="FFFFFF"/>
                  </a:solidFill>
                </a:uFill>
              </a:rPr>
              <a:t>t</a:t>
            </a:r>
            <a:r>
              <a:rPr lang="en-GB" sz="2600" spc="-1" dirty="0" err="1" smtClean="0">
                <a:solidFill>
                  <a:srgbClr val="000080"/>
                </a:solidFill>
                <a:uFill>
                  <a:solidFill>
                    <a:srgbClr val="FFFFFF"/>
                  </a:solidFill>
                </a:uFill>
              </a:rPr>
              <a:t>ype</a:t>
            </a:r>
            <a:r>
              <a:rPr lang="en-GB" sz="2600" spc="-1" dirty="0" smtClean="0">
                <a:solidFill>
                  <a:srgbClr val="000080"/>
                </a:solidFill>
                <a:uFill>
                  <a:solidFill>
                    <a:srgbClr val="FFFFFF"/>
                  </a:solidFill>
                </a:uFill>
              </a:rPr>
              <a:t> : enables users to specify the type of homologs that they want returned i.e. </a:t>
            </a:r>
            <a:r>
              <a:rPr lang="en-GB" sz="2600" spc="-1" dirty="0" err="1" smtClean="0">
                <a:solidFill>
                  <a:srgbClr val="000080"/>
                </a:solidFill>
                <a:uFill>
                  <a:solidFill>
                    <a:srgbClr val="FFFFFF"/>
                  </a:solidFill>
                </a:uFill>
              </a:rPr>
              <a:t>orthologues,paralogues</a:t>
            </a:r>
            <a:r>
              <a:rPr lang="en-GB" sz="2600" spc="-1" dirty="0" smtClean="0">
                <a:solidFill>
                  <a:srgbClr val="000080"/>
                </a:solidFill>
                <a:uFill>
                  <a:solidFill>
                    <a:srgbClr val="FFFFFF"/>
                  </a:solidFill>
                </a:uFill>
              </a:rPr>
              <a:t>, projections, and all(</a:t>
            </a:r>
            <a:r>
              <a:rPr lang="en-GB" sz="2600" spc="-1" dirty="0" smtClean="0">
                <a:solidFill>
                  <a:srgbClr val="FF0000"/>
                </a:solidFill>
                <a:uFill>
                  <a:solidFill>
                    <a:srgbClr val="FFFFFF"/>
                  </a:solidFill>
                </a:uFill>
              </a:rPr>
              <a:t>default</a:t>
            </a:r>
            <a:r>
              <a:rPr lang="en-GB" sz="2600" spc="-1" dirty="0" smtClean="0">
                <a:solidFill>
                  <a:srgbClr val="000080"/>
                </a:solidFill>
                <a:uFill>
                  <a:solidFill>
                    <a:srgbClr val="FFFFFF"/>
                  </a:solidFill>
                </a:uFill>
              </a:rPr>
              <a:t>)</a:t>
            </a:r>
            <a:endParaRPr lang="en-US" sz="2600" spc="-1" dirty="0">
              <a:solidFill>
                <a:srgbClr val="000080"/>
              </a:solidFill>
              <a:uFill>
                <a:solidFill>
                  <a:srgbClr val="FFFFFF"/>
                </a:solidFill>
              </a:uFill>
            </a:endParaRP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p:txBody>
      </p:sp>
    </p:spTree>
    <p:extLst>
      <p:ext uri="{BB962C8B-B14F-4D97-AF65-F5344CB8AC3E}">
        <p14:creationId xmlns:p14="http://schemas.microsoft.com/office/powerpoint/2010/main" val="40816120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What is </a:t>
            </a:r>
            <a:r>
              <a:rPr lang="en-GB" sz="3970" b="0" i="1" strike="noStrike" spc="-1" dirty="0" err="1">
                <a:solidFill>
                  <a:srgbClr val="800000"/>
                </a:solidFill>
                <a:uFill>
                  <a:solidFill>
                    <a:srgbClr val="FFFFFF"/>
                  </a:solidFill>
                </a:uFill>
                <a:latin typeface="Arial"/>
              </a:rPr>
              <a:t>Ensembl</a:t>
            </a:r>
            <a:r>
              <a:rPr lang="en-GB" sz="3970" b="0" i="1" strike="noStrike" spc="-1" dirty="0">
                <a:solidFill>
                  <a:srgbClr val="800000"/>
                </a:solidFill>
                <a:uFill>
                  <a:solidFill>
                    <a:srgbClr val="FFFFFF"/>
                  </a:solidFill>
                </a:uFill>
                <a:latin typeface="Arial"/>
              </a:rPr>
              <a:t> </a:t>
            </a:r>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a:t>
            </a:r>
            <a:endParaRPr lang="en-US" sz="3970" b="0" i="1" strike="noStrike" spc="-1" dirty="0">
              <a:solidFill>
                <a:srgbClr val="800000"/>
              </a:solidFill>
              <a:uFill>
                <a:solidFill>
                  <a:srgbClr val="FFFFFF"/>
                </a:solidFill>
              </a:uFill>
              <a:latin typeface="Arial"/>
            </a:endParaRPr>
          </a:p>
        </p:txBody>
      </p:sp>
      <p:sp>
        <p:nvSpPr>
          <p:cNvPr id="213" name="TextShape 2"/>
          <p:cNvSpPr txBox="1"/>
          <p:nvPr/>
        </p:nvSpPr>
        <p:spPr>
          <a:xfrm>
            <a:off x="1224000" y="1692000"/>
            <a:ext cx="7632000" cy="4860000"/>
          </a:xfrm>
          <a:prstGeom prst="rect">
            <a:avLst/>
          </a:prstGeom>
          <a:noFill/>
          <a:ln>
            <a:noFill/>
          </a:ln>
        </p:spPr>
        <p:txBody>
          <a:bodyPr lIns="0" tIns="0" rIns="0" bIns="0"/>
          <a:lstStyle/>
          <a:p>
            <a:pPr algn="ctr"/>
            <a:r>
              <a:rPr lang="en-US" sz="2600" b="0" strike="noStrike" spc="-1" dirty="0">
                <a:solidFill>
                  <a:srgbClr val="000080"/>
                </a:solidFill>
                <a:uFill>
                  <a:solidFill>
                    <a:srgbClr val="FFFFFF"/>
                  </a:solidFill>
                </a:uFill>
                <a:latin typeface="Arial"/>
              </a:rPr>
              <a:t>A single database which contains </a:t>
            </a:r>
            <a:r>
              <a:rPr lang="en-US" sz="2600" b="0" strike="noStrike" spc="-1" dirty="0" err="1">
                <a:solidFill>
                  <a:srgbClr val="000080"/>
                </a:solidFill>
                <a:uFill>
                  <a:solidFill>
                    <a:srgbClr val="FFFFFF"/>
                  </a:solidFill>
                </a:uFill>
                <a:latin typeface="Arial"/>
              </a:rPr>
              <a:t>precalculated</a:t>
            </a:r>
            <a:r>
              <a:rPr lang="en-US" sz="2600" b="0" strike="noStrike" spc="-1" dirty="0">
                <a:solidFill>
                  <a:srgbClr val="000080"/>
                </a:solidFill>
                <a:uFill>
                  <a:solidFill>
                    <a:srgbClr val="FFFFFF"/>
                  </a:solidFill>
                </a:uFill>
                <a:latin typeface="Arial"/>
              </a:rPr>
              <a:t> comparative genomics data and which is linked to all the </a:t>
            </a:r>
            <a:r>
              <a:rPr lang="en-US" sz="2600" b="0" strike="noStrike" spc="-1" dirty="0" err="1">
                <a:solidFill>
                  <a:srgbClr val="000080"/>
                </a:solidFill>
                <a:uFill>
                  <a:solidFill>
                    <a:srgbClr val="FFFFFF"/>
                  </a:solidFill>
                </a:uFill>
                <a:latin typeface="Arial"/>
              </a:rPr>
              <a:t>Ensembl</a:t>
            </a:r>
            <a:r>
              <a:rPr lang="en-US" sz="2600" b="0" strike="noStrike" spc="-1" dirty="0">
                <a:solidFill>
                  <a:srgbClr val="000080"/>
                </a:solidFill>
                <a:uFill>
                  <a:solidFill>
                    <a:srgbClr val="FFFFFF"/>
                  </a:solidFill>
                </a:uFill>
                <a:latin typeface="Arial"/>
              </a:rPr>
              <a:t> Species </a:t>
            </a:r>
            <a:r>
              <a:rPr lang="en-US" sz="2600" b="0" strike="noStrike" spc="-1" dirty="0" smtClean="0">
                <a:solidFill>
                  <a:srgbClr val="000080"/>
                </a:solidFill>
                <a:uFill>
                  <a:solidFill>
                    <a:srgbClr val="FFFFFF"/>
                  </a:solidFill>
                </a:uFill>
                <a:latin typeface="Arial"/>
              </a:rPr>
              <a:t>(</a:t>
            </a:r>
            <a:r>
              <a:rPr lang="en-US" sz="2600" spc="-1" dirty="0" smtClean="0">
                <a:solidFill>
                  <a:srgbClr val="000080"/>
                </a:solidFill>
                <a:uFill>
                  <a:solidFill>
                    <a:srgbClr val="FFFFFF"/>
                  </a:solidFill>
                </a:uFill>
                <a:latin typeface="Arial"/>
              </a:rPr>
              <a:t>70</a:t>
            </a:r>
            <a:r>
              <a:rPr lang="en-US" sz="2600" b="0" strike="noStrike" spc="-1" dirty="0" smtClean="0">
                <a:solidFill>
                  <a:srgbClr val="000080"/>
                </a:solidFill>
                <a:uFill>
                  <a:solidFill>
                    <a:srgbClr val="FFFFFF"/>
                  </a:solidFill>
                </a:uFill>
                <a:latin typeface="Arial"/>
              </a:rPr>
              <a:t> </a:t>
            </a:r>
            <a:r>
              <a:rPr lang="en-US" sz="2600" b="0" strike="noStrike" spc="-1" dirty="0">
                <a:solidFill>
                  <a:srgbClr val="000080"/>
                </a:solidFill>
                <a:uFill>
                  <a:solidFill>
                    <a:srgbClr val="FFFFFF"/>
                  </a:solidFill>
                </a:uFill>
                <a:latin typeface="Arial"/>
              </a:rPr>
              <a:t>in </a:t>
            </a:r>
            <a:r>
              <a:rPr lang="en-US" sz="2600" b="0" strike="noStrike" spc="-1" dirty="0" smtClean="0">
                <a:solidFill>
                  <a:srgbClr val="000080"/>
                </a:solidFill>
                <a:uFill>
                  <a:solidFill>
                    <a:srgbClr val="FFFFFF"/>
                  </a:solidFill>
                </a:uFill>
                <a:latin typeface="Arial"/>
              </a:rPr>
              <a:t>e87) </a:t>
            </a:r>
            <a:r>
              <a:rPr lang="en-US" sz="2600" b="0" strike="noStrike" spc="-1" dirty="0">
                <a:solidFill>
                  <a:srgbClr val="000080"/>
                </a:solidFill>
                <a:uFill>
                  <a:solidFill>
                    <a:srgbClr val="FFFFFF"/>
                  </a:solidFill>
                </a:uFill>
                <a:latin typeface="Arial"/>
              </a:rPr>
              <a:t>databases.</a:t>
            </a:r>
          </a:p>
          <a:p>
            <a:pPr algn="ctr"/>
            <a:endParaRPr lang="en-US" sz="2600" b="0" strike="noStrike" spc="-1" dirty="0">
              <a:solidFill>
                <a:srgbClr val="000080"/>
              </a:solidFill>
              <a:uFill>
                <a:solidFill>
                  <a:srgbClr val="FFFFFF"/>
                </a:solidFill>
              </a:uFill>
              <a:latin typeface="Arial"/>
            </a:endParaRPr>
          </a:p>
          <a:p>
            <a:pPr algn="ctr"/>
            <a:r>
              <a:rPr lang="en-US" sz="2600" b="0" strike="noStrike" spc="-1" dirty="0">
                <a:solidFill>
                  <a:srgbClr val="000080"/>
                </a:solidFill>
                <a:uFill>
                  <a:solidFill>
                    <a:srgbClr val="FFFFFF"/>
                  </a:solidFill>
                </a:uFill>
                <a:latin typeface="Arial"/>
              </a:rPr>
              <a:t>Access via </a:t>
            </a:r>
            <a:r>
              <a:rPr lang="en-US" sz="2600" b="0" strike="noStrike" spc="-1" dirty="0" err="1">
                <a:solidFill>
                  <a:srgbClr val="000080"/>
                </a:solidFill>
                <a:uFill>
                  <a:solidFill>
                    <a:srgbClr val="FFFFFF"/>
                  </a:solidFill>
                </a:uFill>
                <a:latin typeface="Arial"/>
              </a:rPr>
              <a:t>perl</a:t>
            </a:r>
            <a:r>
              <a:rPr lang="en-US" sz="2600" b="0" strike="noStrike" spc="-1" dirty="0">
                <a:solidFill>
                  <a:srgbClr val="000080"/>
                </a:solidFill>
                <a:uFill>
                  <a:solidFill>
                    <a:srgbClr val="FFFFFF"/>
                  </a:solidFill>
                </a:uFill>
                <a:latin typeface="Arial"/>
              </a:rPr>
              <a:t> API and </a:t>
            </a:r>
            <a:r>
              <a:rPr lang="en-US" sz="2600" b="0" strike="noStrike" spc="-1" dirty="0" err="1" smtClean="0">
                <a:solidFill>
                  <a:srgbClr val="000080"/>
                </a:solidFill>
                <a:uFill>
                  <a:solidFill>
                    <a:srgbClr val="FFFFFF"/>
                  </a:solidFill>
                </a:uFill>
                <a:latin typeface="Arial"/>
              </a:rPr>
              <a:t>mysql</a:t>
            </a:r>
            <a:r>
              <a:rPr lang="en-US" sz="2600" b="0" strike="noStrike" spc="-1" dirty="0" smtClean="0">
                <a:solidFill>
                  <a:srgbClr val="000080"/>
                </a:solidFill>
                <a:uFill>
                  <a:solidFill>
                    <a:srgbClr val="FFFFFF"/>
                  </a:solidFill>
                </a:uFill>
                <a:latin typeface="Arial"/>
              </a:rPr>
              <a:t> and REST</a:t>
            </a:r>
            <a:endParaRPr lang="en-US" sz="2600" b="0" strike="noStrike" spc="-1" dirty="0">
              <a:solidFill>
                <a:srgbClr val="000080"/>
              </a:solidFill>
              <a:uFill>
                <a:solidFill>
                  <a:srgbClr val="FFFFFF"/>
                </a:solidFill>
              </a:uFill>
              <a:latin typeface="Arial"/>
            </a:endParaRPr>
          </a:p>
          <a:p>
            <a:pPr algn="ctr"/>
            <a:endParaRPr lang="en-US" sz="2600" b="0" strike="noStrike" spc="-1" dirty="0">
              <a:solidFill>
                <a:srgbClr val="000080"/>
              </a:solidFill>
              <a:uFill>
                <a:solidFill>
                  <a:srgbClr val="FFFFFF"/>
                </a:solidFill>
              </a:uFill>
              <a:latin typeface="Arial"/>
            </a:endParaRPr>
          </a:p>
          <a:p>
            <a:pPr algn="ctr"/>
            <a:r>
              <a:rPr lang="en-US" sz="2600" b="0" strike="noStrike" spc="-1" dirty="0">
                <a:solidFill>
                  <a:srgbClr val="000080"/>
                </a:solidFill>
                <a:uFill>
                  <a:solidFill>
                    <a:srgbClr val="FFFFFF"/>
                  </a:solidFill>
                </a:uFill>
                <a:latin typeface="Arial"/>
              </a:rPr>
              <a:t>A production system for generating that database
</a:t>
            </a:r>
            <a:r>
              <a:rPr lang="en-US" sz="2600" b="0" i="1" strike="noStrike" spc="-1" dirty="0">
                <a:solidFill>
                  <a:srgbClr val="000080"/>
                </a:solidFill>
                <a:uFill>
                  <a:solidFill>
                    <a:srgbClr val="FFFFFF"/>
                  </a:solidFill>
                </a:uFill>
                <a:latin typeface="Arial"/>
              </a:rPr>
              <a:t>(i.e. pipelines and SOPs, not in this presentation</a:t>
            </a:r>
            <a:r>
              <a:rPr lang="en-US" sz="2600" b="0" i="1" strike="noStrike" spc="-1" dirty="0" smtClean="0">
                <a:solidFill>
                  <a:srgbClr val="000080"/>
                </a:solidFill>
                <a:uFill>
                  <a:solidFill>
                    <a:srgbClr val="FFFFFF"/>
                  </a:solidFill>
                </a:uFill>
                <a:latin typeface="Arial"/>
              </a:rPr>
              <a:t>)‏</a:t>
            </a:r>
          </a:p>
          <a:p>
            <a:pPr algn="ct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Exercises – </a:t>
            </a:r>
            <a:r>
              <a:rPr lang="en-GB" sz="3970" b="0" i="1" strike="noStrike" spc="-1" dirty="0" smtClean="0">
                <a:solidFill>
                  <a:srgbClr val="800000"/>
                </a:solidFill>
                <a:uFill>
                  <a:solidFill>
                    <a:srgbClr val="FFFFFF"/>
                  </a:solidFill>
                </a:uFill>
                <a:latin typeface="Arial"/>
              </a:rPr>
              <a:t>Homologies</a:t>
            </a:r>
            <a:endParaRPr lang="en-US" sz="3970" b="0" i="1" strike="noStrike" spc="-1" dirty="0">
              <a:solidFill>
                <a:srgbClr val="800000"/>
              </a:solidFill>
              <a:uFill>
                <a:solidFill>
                  <a:srgbClr val="FFFFFF"/>
                </a:solidFill>
              </a:uFill>
              <a:latin typeface="Arial"/>
            </a:endParaRPr>
          </a:p>
        </p:txBody>
      </p:sp>
      <p:sp>
        <p:nvSpPr>
          <p:cNvPr id="644" name="TextShape 2"/>
          <p:cNvSpPr txBox="1"/>
          <p:nvPr/>
        </p:nvSpPr>
        <p:spPr>
          <a:xfrm>
            <a:off x="323999" y="1692000"/>
            <a:ext cx="9756625" cy="5148000"/>
          </a:xfrm>
          <a:prstGeom prst="rect">
            <a:avLst/>
          </a:prstGeom>
          <a:noFill/>
          <a:ln>
            <a:noFill/>
          </a:ln>
        </p:spPr>
        <p:txBody>
          <a:bodyPr lIns="0" tIns="0" rIns="0" bIns="0"/>
          <a:lstStyle/>
          <a:p>
            <a:pPr marL="432000" indent="-324000">
              <a:buClr>
                <a:srgbClr val="000000"/>
              </a:buClr>
              <a:buSzPct val="45000"/>
              <a:buFont typeface="Wingdings" charset="2"/>
              <a:buChar char=""/>
            </a:pPr>
            <a:r>
              <a:rPr lang="en-US" sz="2600" b="0" strike="noStrike" spc="-1" dirty="0" smtClean="0">
                <a:solidFill>
                  <a:srgbClr val="000080"/>
                </a:solidFill>
                <a:uFill>
                  <a:solidFill>
                    <a:srgbClr val="FFFFFF"/>
                  </a:solidFill>
                </a:uFill>
                <a:latin typeface="Arial"/>
              </a:rPr>
              <a:t>1a: Get </a:t>
            </a:r>
            <a:r>
              <a:rPr lang="en-US" sz="2600" b="0" strike="noStrike" spc="-1" dirty="0">
                <a:solidFill>
                  <a:srgbClr val="000080"/>
                </a:solidFill>
                <a:uFill>
                  <a:solidFill>
                    <a:srgbClr val="FFFFFF"/>
                  </a:solidFill>
                </a:uFill>
                <a:latin typeface="Arial"/>
              </a:rPr>
              <a:t>all the homologues for the human gene </a:t>
            </a:r>
            <a:r>
              <a:rPr lang="en-US" sz="2600" b="0" strike="noStrike" spc="-1" dirty="0" smtClean="0">
                <a:solidFill>
                  <a:srgbClr val="000080"/>
                </a:solidFill>
                <a:uFill>
                  <a:solidFill>
                    <a:srgbClr val="FFFFFF"/>
                  </a:solidFill>
                </a:uFill>
                <a:latin typeface="Arial"/>
              </a:rPr>
              <a:t>ENSG00000229314 in xml format</a:t>
            </a:r>
            <a:endParaRPr lang="en-US" sz="2600" b="0" strike="noStrike" spc="-1" dirty="0">
              <a:solidFill>
                <a:srgbClr val="000080"/>
              </a:solidFill>
              <a:uFill>
                <a:solidFill>
                  <a:srgbClr val="FFFFFF"/>
                </a:solidFill>
              </a:uFill>
              <a:latin typeface="Arial"/>
            </a:endParaRPr>
          </a:p>
          <a:p>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latin typeface="Arial"/>
              </a:rPr>
              <a:t>1b: Return only the aligned chimp and mouse homologs for the gene given in 1a in </a:t>
            </a:r>
            <a:r>
              <a:rPr lang="en-US" sz="2600" spc="-1" dirty="0" err="1" smtClean="0">
                <a:solidFill>
                  <a:srgbClr val="000080"/>
                </a:solidFill>
                <a:uFill>
                  <a:solidFill>
                    <a:srgbClr val="FFFFFF"/>
                  </a:solidFill>
                </a:uFill>
                <a:latin typeface="Arial"/>
              </a:rPr>
              <a:t>json</a:t>
            </a:r>
            <a:r>
              <a:rPr lang="en-US" sz="2600" spc="-1" dirty="0" smtClean="0">
                <a:solidFill>
                  <a:srgbClr val="000080"/>
                </a:solidFill>
                <a:uFill>
                  <a:solidFill>
                    <a:srgbClr val="FFFFFF"/>
                  </a:solidFill>
                </a:uFill>
                <a:latin typeface="Arial"/>
              </a:rPr>
              <a:t> format. </a:t>
            </a:r>
          </a:p>
          <a:p>
            <a:pPr marL="432000" indent="-324000">
              <a:buClr>
                <a:srgbClr val="000000"/>
              </a:buClr>
              <a:buSzPct val="45000"/>
              <a:buFont typeface="Wingdings" charset="2"/>
              <a:buChar char=""/>
            </a:pPr>
            <a:endParaRPr lang="en-US" sz="2600" b="0" strike="noStrike" spc="-1" dirty="0">
              <a:solidFill>
                <a:srgbClr val="000080"/>
              </a:solidFill>
              <a:uFill>
                <a:solidFill>
                  <a:srgbClr val="FFFFFF"/>
                </a:solidFill>
              </a:uFill>
              <a:latin typeface="Arial"/>
            </a:endParaRPr>
          </a:p>
          <a:p>
            <a:pPr marL="432000" indent="-324000">
              <a:buClr>
                <a:srgbClr val="000000"/>
              </a:buClr>
              <a:buSzPct val="45000"/>
              <a:buFont typeface="Wingdings" charset="2"/>
              <a:buChar char=""/>
            </a:pPr>
            <a:r>
              <a:rPr lang="en-US" sz="2600" spc="-1" dirty="0" smtClean="0">
                <a:solidFill>
                  <a:srgbClr val="000080"/>
                </a:solidFill>
                <a:uFill>
                  <a:solidFill>
                    <a:srgbClr val="FFFFFF"/>
                  </a:solidFill>
                </a:uFill>
              </a:rPr>
              <a:t>2: Get </a:t>
            </a:r>
            <a:r>
              <a:rPr lang="en-US" sz="2600" spc="-1" dirty="0" smtClean="0">
                <a:solidFill>
                  <a:srgbClr val="000080"/>
                </a:solidFill>
                <a:uFill>
                  <a:solidFill>
                    <a:srgbClr val="FFFFFF"/>
                  </a:solidFill>
                </a:uFill>
              </a:rPr>
              <a:t>all the </a:t>
            </a:r>
            <a:r>
              <a:rPr lang="en-US" sz="2600" spc="-1" dirty="0" err="1" smtClean="0">
                <a:solidFill>
                  <a:srgbClr val="000080"/>
                </a:solidFill>
                <a:uFill>
                  <a:solidFill>
                    <a:srgbClr val="FFFFFF"/>
                  </a:solidFill>
                </a:uFill>
              </a:rPr>
              <a:t>orthologs</a:t>
            </a:r>
            <a:r>
              <a:rPr lang="en-US" sz="2600" spc="-1" dirty="0" smtClean="0">
                <a:solidFill>
                  <a:srgbClr val="000080"/>
                </a:solidFill>
                <a:uFill>
                  <a:solidFill>
                    <a:srgbClr val="FFFFFF"/>
                  </a:solidFill>
                </a:uFill>
              </a:rPr>
              <a:t> human gene </a:t>
            </a:r>
            <a:r>
              <a:rPr lang="en-US" sz="2600" spc="-1" dirty="0">
                <a:solidFill>
                  <a:srgbClr val="000080"/>
                </a:solidFill>
                <a:uFill>
                  <a:solidFill>
                    <a:srgbClr val="FFFFFF"/>
                  </a:solidFill>
                </a:uFill>
              </a:rPr>
              <a:t>with the symbol HOXD4-</a:t>
            </a:r>
            <a:r>
              <a:rPr lang="en-US" sz="2600" spc="-1" dirty="0" smtClean="0">
                <a:solidFill>
                  <a:srgbClr val="000080"/>
                </a:solidFill>
                <a:uFill>
                  <a:solidFill>
                    <a:srgbClr val="FFFFFF"/>
                  </a:solidFill>
                </a:uFill>
              </a:rPr>
              <a:t>001 in </a:t>
            </a:r>
            <a:r>
              <a:rPr lang="en-US" sz="2600" spc="-1" dirty="0" err="1" smtClean="0">
                <a:solidFill>
                  <a:srgbClr val="000080"/>
                </a:solidFill>
                <a:uFill>
                  <a:solidFill>
                    <a:srgbClr val="FFFFFF"/>
                  </a:solidFill>
                </a:uFill>
              </a:rPr>
              <a:t>orthoxml</a:t>
            </a:r>
            <a:r>
              <a:rPr lang="en-US" sz="2600" spc="-1" dirty="0" smtClean="0">
                <a:solidFill>
                  <a:srgbClr val="000080"/>
                </a:solidFill>
                <a:uFill>
                  <a:solidFill>
                    <a:srgbClr val="FFFFFF"/>
                  </a:solidFill>
                </a:uFill>
              </a:rPr>
              <a:t> format</a:t>
            </a:r>
            <a:endParaRPr lang="en-US" sz="2600" b="0" strike="noStrike" spc="-1" dirty="0">
              <a:solidFill>
                <a:srgbClr val="00008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extShape 1"/>
          <p:cNvSpPr txBox="1"/>
          <p:nvPr/>
        </p:nvSpPr>
        <p:spPr>
          <a:xfrm>
            <a:off x="504000" y="302760"/>
            <a:ext cx="9071640" cy="1259640"/>
          </a:xfrm>
          <a:prstGeom prst="rect">
            <a:avLst/>
          </a:prstGeom>
          <a:noFill/>
          <a:ln>
            <a:noFill/>
          </a:ln>
        </p:spPr>
        <p:txBody>
          <a:bodyPr lIns="0" tIns="0" rIns="0" bIns="0"/>
          <a:lstStyle/>
          <a:p>
            <a:r>
              <a:rPr lang="en-GB" sz="3970" b="0" strike="noStrike" spc="-1">
                <a:solidFill>
                  <a:srgbClr val="800000"/>
                </a:solidFill>
                <a:uFill>
                  <a:solidFill>
                    <a:srgbClr val="FFFFFF"/>
                  </a:solidFill>
                </a:uFill>
                <a:latin typeface="Arial"/>
              </a:rPr>
              <a:t>Acknowledgements</a:t>
            </a:r>
            <a:endParaRPr lang="en-US" sz="3970" b="0" strike="noStrike" spc="-1">
              <a:solidFill>
                <a:srgbClr val="800000"/>
              </a:solidFill>
              <a:uFill>
                <a:solidFill>
                  <a:srgbClr val="FFFFFF"/>
                </a:solidFill>
              </a:uFill>
              <a:latin typeface="Arial"/>
            </a:endParaRPr>
          </a:p>
        </p:txBody>
      </p:sp>
      <p:sp>
        <p:nvSpPr>
          <p:cNvPr id="679" name="CustomShape 2"/>
          <p:cNvSpPr/>
          <p:nvPr/>
        </p:nvSpPr>
        <p:spPr>
          <a:xfrm>
            <a:off x="3890880" y="5270400"/>
            <a:ext cx="203400" cy="406440"/>
          </a:xfrm>
          <a:custGeom>
            <a:avLst/>
            <a:gdLst/>
            <a:ahLst/>
            <a:cxnLst/>
            <a:rect l="l" t="t" r="r" b="b"/>
            <a:pathLst>
              <a:path w="565" h="1131">
                <a:moveTo>
                  <a:pt x="0" y="0"/>
                </a:moveTo>
                <a:lnTo>
                  <a:pt x="565" y="0"/>
                </a:lnTo>
                <a:lnTo>
                  <a:pt x="565" y="1131"/>
                </a:lnTo>
                <a:lnTo>
                  <a:pt x="0" y="1131"/>
                </a:lnTo>
                <a:lnTo>
                  <a:pt x="0" y="0"/>
                </a:lnTo>
                <a:close/>
              </a:path>
            </a:pathLst>
          </a:custGeom>
          <a:noFill/>
          <a:ln>
            <a:noFill/>
          </a:ln>
        </p:spPr>
        <p:style>
          <a:lnRef idx="0">
            <a:scrgbClr r="0" g="0" b="0"/>
          </a:lnRef>
          <a:fillRef idx="0">
            <a:scrgbClr r="0" g="0" b="0"/>
          </a:fillRef>
          <a:effectRef idx="0">
            <a:scrgbClr r="0" g="0" b="0"/>
          </a:effectRef>
          <a:fontRef idx="minor"/>
        </p:style>
      </p:sp>
      <p:pic>
        <p:nvPicPr>
          <p:cNvPr id="680" name="Picture 13"/>
          <p:cNvPicPr/>
          <p:nvPr/>
        </p:nvPicPr>
        <p:blipFill>
          <a:blip r:embed="rId2"/>
          <a:stretch/>
        </p:blipFill>
        <p:spPr>
          <a:xfrm>
            <a:off x="4500000" y="2288880"/>
            <a:ext cx="5472000" cy="2859840"/>
          </a:xfrm>
          <a:prstGeom prst="rect">
            <a:avLst/>
          </a:prstGeom>
          <a:ln w="18000">
            <a:solidFill>
              <a:srgbClr val="000000"/>
            </a:solidFill>
            <a:round/>
          </a:ln>
        </p:spPr>
      </p:pic>
      <p:pic>
        <p:nvPicPr>
          <p:cNvPr id="681" name="Picture 16"/>
          <p:cNvPicPr/>
          <p:nvPr/>
        </p:nvPicPr>
        <p:blipFill>
          <a:blip r:embed="rId3"/>
          <a:stretch/>
        </p:blipFill>
        <p:spPr>
          <a:xfrm>
            <a:off x="856440" y="1018374"/>
            <a:ext cx="807673" cy="931746"/>
          </a:xfrm>
          <a:prstGeom prst="rect">
            <a:avLst/>
          </a:prstGeom>
          <a:ln>
            <a:noFill/>
          </a:ln>
        </p:spPr>
      </p:pic>
      <p:sp>
        <p:nvSpPr>
          <p:cNvPr id="682" name="CustomShape 3"/>
          <p:cNvSpPr/>
          <p:nvPr/>
        </p:nvSpPr>
        <p:spPr>
          <a:xfrm>
            <a:off x="1056716" y="1928952"/>
            <a:ext cx="39096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en-GB" sz="1800" b="0" strike="noStrike" spc="-1" dirty="0">
                <a:solidFill>
                  <a:srgbClr val="000000"/>
                </a:solidFill>
                <a:uFill>
                  <a:solidFill>
                    <a:srgbClr val="FFFFFF"/>
                  </a:solidFill>
                </a:uFill>
                <a:latin typeface="Arial"/>
                <a:ea typeface="DejaVu Sans"/>
              </a:rPr>
              <a:t>Leo</a:t>
            </a:r>
            <a:endParaRPr lang="en-GB" sz="1800" b="0" strike="noStrike" spc="-1" dirty="0">
              <a:solidFill>
                <a:srgbClr val="000000"/>
              </a:solidFill>
              <a:uFill>
                <a:solidFill>
                  <a:srgbClr val="FFFFFF"/>
                </a:solidFill>
              </a:uFill>
              <a:latin typeface="Arial"/>
            </a:endParaRPr>
          </a:p>
        </p:txBody>
      </p:sp>
      <p:sp>
        <p:nvSpPr>
          <p:cNvPr id="683" name="CustomShape 4"/>
          <p:cNvSpPr/>
          <p:nvPr/>
        </p:nvSpPr>
        <p:spPr>
          <a:xfrm>
            <a:off x="4111304" y="1869313"/>
            <a:ext cx="69588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err="1">
                <a:solidFill>
                  <a:srgbClr val="000000"/>
                </a:solidFill>
                <a:uFill>
                  <a:solidFill>
                    <a:srgbClr val="FFFFFF"/>
                  </a:solidFill>
                </a:uFill>
                <a:latin typeface="Arial"/>
                <a:ea typeface="DejaVu Sans"/>
              </a:rPr>
              <a:t>Matthieu</a:t>
            </a:r>
            <a:endParaRPr lang="en-GB" sz="1800" b="0" strike="noStrike" spc="-1" dirty="0">
              <a:solidFill>
                <a:srgbClr val="000000"/>
              </a:solidFill>
              <a:uFill>
                <a:solidFill>
                  <a:srgbClr val="FFFFFF"/>
                </a:solidFill>
              </a:uFill>
              <a:latin typeface="Arial"/>
            </a:endParaRPr>
          </a:p>
        </p:txBody>
      </p:sp>
      <p:sp>
        <p:nvSpPr>
          <p:cNvPr id="684" name="CustomShape 5"/>
          <p:cNvSpPr/>
          <p:nvPr/>
        </p:nvSpPr>
        <p:spPr>
          <a:xfrm>
            <a:off x="2666447" y="1928952"/>
            <a:ext cx="78912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a:solidFill>
                  <a:srgbClr val="000000"/>
                </a:solidFill>
                <a:uFill>
                  <a:solidFill>
                    <a:srgbClr val="FFFFFF"/>
                  </a:solidFill>
                </a:uFill>
                <a:latin typeface="Arial"/>
                <a:ea typeface="DejaVu Sans"/>
              </a:rPr>
              <a:t>Mateus</a:t>
            </a:r>
            <a:endParaRPr lang="en-GB" sz="1800" b="0" strike="noStrike" spc="-1">
              <a:solidFill>
                <a:srgbClr val="000000"/>
              </a:solidFill>
              <a:uFill>
                <a:solidFill>
                  <a:srgbClr val="FFFFFF"/>
                </a:solidFill>
              </a:uFill>
              <a:latin typeface="Arial"/>
            </a:endParaRPr>
          </a:p>
        </p:txBody>
      </p:sp>
      <p:pic>
        <p:nvPicPr>
          <p:cNvPr id="685" name="Picture 1" descr="cowsheep.png"/>
          <p:cNvPicPr/>
          <p:nvPr/>
        </p:nvPicPr>
        <p:blipFill>
          <a:blip r:embed="rId4"/>
          <a:stretch/>
        </p:blipFill>
        <p:spPr>
          <a:xfrm>
            <a:off x="396000" y="2095200"/>
            <a:ext cx="3809880" cy="3175200"/>
          </a:xfrm>
          <a:prstGeom prst="rect">
            <a:avLst/>
          </a:prstGeom>
          <a:ln>
            <a:noFill/>
          </a:ln>
        </p:spPr>
      </p:pic>
      <p:sp>
        <p:nvSpPr>
          <p:cNvPr id="686" name="TextShape 6"/>
          <p:cNvSpPr txBox="1"/>
          <p:nvPr/>
        </p:nvSpPr>
        <p:spPr>
          <a:xfrm>
            <a:off x="281160" y="5066280"/>
            <a:ext cx="1481040" cy="480960"/>
          </a:xfrm>
          <a:prstGeom prst="rect">
            <a:avLst/>
          </a:prstGeom>
          <a:noFill/>
          <a:ln>
            <a:noFill/>
          </a:ln>
        </p:spPr>
        <p:txBody>
          <a:bodyPr lIns="91080" rIns="91080" anchor="b"/>
          <a:lstStyle/>
          <a:p>
            <a:pPr algn="r">
              <a:lnSpc>
                <a:spcPct val="100000"/>
              </a:lnSpc>
            </a:pPr>
            <a:r>
              <a:rPr lang="en-US" sz="2400" b="1" strike="noStrike" spc="-1">
                <a:solidFill>
                  <a:srgbClr val="000000"/>
                </a:solidFill>
                <a:uFill>
                  <a:solidFill>
                    <a:srgbClr val="FFFFFF"/>
                  </a:solidFill>
                </a:uFill>
                <a:latin typeface="Arial"/>
                <a:ea typeface="ＭＳ Ｐゴシック"/>
              </a:rPr>
              <a:t>Funding</a:t>
            </a:r>
            <a:endParaRPr lang="en-US" sz="2600" b="0" strike="noStrike" spc="-1">
              <a:solidFill>
                <a:srgbClr val="000080"/>
              </a:solidFill>
              <a:uFill>
                <a:solidFill>
                  <a:srgbClr val="FFFFFF"/>
                </a:solidFill>
              </a:uFill>
              <a:latin typeface="Arial"/>
            </a:endParaRPr>
          </a:p>
        </p:txBody>
      </p:sp>
      <p:pic>
        <p:nvPicPr>
          <p:cNvPr id="687" name="Picture 7"/>
          <p:cNvPicPr/>
          <p:nvPr/>
        </p:nvPicPr>
        <p:blipFill>
          <a:blip r:embed="rId5"/>
          <a:stretch/>
        </p:blipFill>
        <p:spPr>
          <a:xfrm>
            <a:off x="7934040" y="5281560"/>
            <a:ext cx="1207440" cy="818280"/>
          </a:xfrm>
          <a:prstGeom prst="rect">
            <a:avLst/>
          </a:prstGeom>
          <a:ln>
            <a:noFill/>
          </a:ln>
        </p:spPr>
      </p:pic>
      <p:pic>
        <p:nvPicPr>
          <p:cNvPr id="688" name="Picture 8"/>
          <p:cNvPicPr/>
          <p:nvPr/>
        </p:nvPicPr>
        <p:blipFill>
          <a:blip r:embed="rId6"/>
          <a:stretch/>
        </p:blipFill>
        <p:spPr>
          <a:xfrm>
            <a:off x="4913640" y="5383800"/>
            <a:ext cx="2410920" cy="539280"/>
          </a:xfrm>
          <a:prstGeom prst="rect">
            <a:avLst/>
          </a:prstGeom>
          <a:ln>
            <a:noFill/>
          </a:ln>
        </p:spPr>
      </p:pic>
      <p:pic>
        <p:nvPicPr>
          <p:cNvPr id="689" name="Picture 9"/>
          <p:cNvPicPr/>
          <p:nvPr/>
        </p:nvPicPr>
        <p:blipFill>
          <a:blip r:embed="rId7"/>
          <a:stretch/>
        </p:blipFill>
        <p:spPr>
          <a:xfrm>
            <a:off x="473760" y="5688720"/>
            <a:ext cx="2171520" cy="342720"/>
          </a:xfrm>
          <a:prstGeom prst="rect">
            <a:avLst/>
          </a:prstGeom>
          <a:ln>
            <a:noFill/>
          </a:ln>
        </p:spPr>
      </p:pic>
      <p:pic>
        <p:nvPicPr>
          <p:cNvPr id="690" name="Picture 10"/>
          <p:cNvPicPr/>
          <p:nvPr/>
        </p:nvPicPr>
        <p:blipFill>
          <a:blip r:embed="rId8"/>
          <a:stretch/>
        </p:blipFill>
        <p:spPr>
          <a:xfrm>
            <a:off x="2489760" y="6145560"/>
            <a:ext cx="1812600" cy="688680"/>
          </a:xfrm>
          <a:prstGeom prst="rect">
            <a:avLst/>
          </a:prstGeom>
          <a:ln>
            <a:noFill/>
          </a:ln>
        </p:spPr>
      </p:pic>
      <p:pic>
        <p:nvPicPr>
          <p:cNvPr id="691" name="Picture 16"/>
          <p:cNvPicPr/>
          <p:nvPr/>
        </p:nvPicPr>
        <p:blipFill>
          <a:blip r:embed="rId9"/>
          <a:stretch/>
        </p:blipFill>
        <p:spPr>
          <a:xfrm>
            <a:off x="3022200" y="5277600"/>
            <a:ext cx="1625400" cy="755280"/>
          </a:xfrm>
          <a:prstGeom prst="rect">
            <a:avLst/>
          </a:prstGeom>
          <a:ln>
            <a:noFill/>
          </a:ln>
        </p:spPr>
      </p:pic>
      <p:pic>
        <p:nvPicPr>
          <p:cNvPr id="692" name="Picture 1"/>
          <p:cNvPicPr/>
          <p:nvPr/>
        </p:nvPicPr>
        <p:blipFill>
          <a:blip r:embed="rId10"/>
          <a:stretch/>
        </p:blipFill>
        <p:spPr>
          <a:xfrm>
            <a:off x="606600" y="6287040"/>
            <a:ext cx="1274400" cy="537840"/>
          </a:xfrm>
          <a:prstGeom prst="rect">
            <a:avLst/>
          </a:prstGeom>
          <a:ln>
            <a:noFill/>
          </a:ln>
        </p:spPr>
      </p:pic>
      <p:sp>
        <p:nvSpPr>
          <p:cNvPr id="693" name="CustomShape 7"/>
          <p:cNvSpPr/>
          <p:nvPr/>
        </p:nvSpPr>
        <p:spPr>
          <a:xfrm>
            <a:off x="7757280" y="6225840"/>
            <a:ext cx="158400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400" b="0" strike="noStrike" spc="-1">
                <a:solidFill>
                  <a:srgbClr val="000000"/>
                </a:solidFill>
                <a:uFill>
                  <a:solidFill>
                    <a:srgbClr val="FFFFFF"/>
                  </a:solidFill>
                </a:uFill>
                <a:latin typeface="Arial"/>
                <a:ea typeface="ＭＳ Ｐゴシック"/>
              </a:rPr>
              <a:t>Co-funded by the European Union</a:t>
            </a:r>
            <a:endParaRPr lang="en-GB" sz="1800" b="0" strike="noStrike" spc="-1">
              <a:solidFill>
                <a:srgbClr val="000000"/>
              </a:solidFill>
              <a:uFill>
                <a:solidFill>
                  <a:srgbClr val="FFFFFF"/>
                </a:solidFill>
              </a:uFill>
              <a:latin typeface="Arial"/>
            </a:endParaRPr>
          </a:p>
        </p:txBody>
      </p:sp>
      <p:pic>
        <p:nvPicPr>
          <p:cNvPr id="694" name="Picture 35"/>
          <p:cNvPicPr/>
          <p:nvPr/>
        </p:nvPicPr>
        <p:blipFill>
          <a:blip r:embed="rId11"/>
          <a:stretch/>
        </p:blipFill>
        <p:spPr>
          <a:xfrm>
            <a:off x="4882680" y="6201720"/>
            <a:ext cx="2539800" cy="482400"/>
          </a:xfrm>
          <a:prstGeom prst="rect">
            <a:avLst/>
          </a:prstGeom>
          <a:ln>
            <a:noFill/>
          </a:ln>
        </p:spPr>
      </p:pic>
      <p:pic>
        <p:nvPicPr>
          <p:cNvPr id="695" name="Picture 694"/>
          <p:cNvPicPr/>
          <p:nvPr/>
        </p:nvPicPr>
        <p:blipFill>
          <a:blip r:embed="rId12"/>
          <a:stretch/>
        </p:blipFill>
        <p:spPr>
          <a:xfrm>
            <a:off x="7310567" y="1018375"/>
            <a:ext cx="792000" cy="931381"/>
          </a:xfrm>
          <a:prstGeom prst="rect">
            <a:avLst/>
          </a:prstGeom>
          <a:ln>
            <a:noFill/>
          </a:ln>
        </p:spPr>
      </p:pic>
      <p:pic>
        <p:nvPicPr>
          <p:cNvPr id="696" name="Picture 695"/>
          <p:cNvPicPr/>
          <p:nvPr/>
        </p:nvPicPr>
        <p:blipFill>
          <a:blip r:embed="rId13"/>
          <a:stretch/>
        </p:blipFill>
        <p:spPr>
          <a:xfrm>
            <a:off x="5717193" y="1018572"/>
            <a:ext cx="992639" cy="931187"/>
          </a:xfrm>
          <a:prstGeom prst="rect">
            <a:avLst/>
          </a:prstGeom>
          <a:ln>
            <a:noFill/>
          </a:ln>
        </p:spPr>
      </p:pic>
      <p:pic>
        <p:nvPicPr>
          <p:cNvPr id="697" name="Picture 696"/>
          <p:cNvPicPr/>
          <p:nvPr/>
        </p:nvPicPr>
        <p:blipFill>
          <a:blip r:embed="rId14"/>
          <a:stretch/>
        </p:blipFill>
        <p:spPr>
          <a:xfrm>
            <a:off x="4113733" y="1018375"/>
            <a:ext cx="1008600" cy="931383"/>
          </a:xfrm>
          <a:prstGeom prst="rect">
            <a:avLst/>
          </a:prstGeom>
          <a:ln>
            <a:noFill/>
          </a:ln>
        </p:spPr>
      </p:pic>
      <p:pic>
        <p:nvPicPr>
          <p:cNvPr id="698" name="Picture 697"/>
          <p:cNvPicPr/>
          <p:nvPr/>
        </p:nvPicPr>
        <p:blipFill>
          <a:blip r:embed="rId15"/>
          <a:stretch/>
        </p:blipFill>
        <p:spPr>
          <a:xfrm>
            <a:off x="2489760" y="1018374"/>
            <a:ext cx="1066433" cy="931383"/>
          </a:xfrm>
          <a:prstGeom prst="rect">
            <a:avLst/>
          </a:prstGeom>
          <a:ln>
            <a:noFill/>
          </a:ln>
        </p:spPr>
      </p:pic>
      <p:sp>
        <p:nvSpPr>
          <p:cNvPr id="699" name="CustomShape 8"/>
          <p:cNvSpPr/>
          <p:nvPr/>
        </p:nvSpPr>
        <p:spPr>
          <a:xfrm>
            <a:off x="5907993" y="1888992"/>
            <a:ext cx="410400" cy="376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a:solidFill>
                  <a:srgbClr val="000000"/>
                </a:solidFill>
                <a:uFill>
                  <a:solidFill>
                    <a:srgbClr val="FFFFFF"/>
                  </a:solidFill>
                </a:uFill>
                <a:latin typeface="Arial"/>
                <a:ea typeface="DejaVu Sans"/>
              </a:rPr>
              <a:t>Carla</a:t>
            </a:r>
            <a:endParaRPr lang="en-GB" sz="1800" b="0" strike="noStrike" spc="-1" dirty="0">
              <a:solidFill>
                <a:srgbClr val="000000"/>
              </a:solidFill>
              <a:uFill>
                <a:solidFill>
                  <a:srgbClr val="FFFFFF"/>
                </a:solidFill>
              </a:uFill>
              <a:latin typeface="Arial"/>
            </a:endParaRPr>
          </a:p>
        </p:txBody>
      </p:sp>
      <p:sp>
        <p:nvSpPr>
          <p:cNvPr id="700" name="CustomShape 9"/>
          <p:cNvSpPr/>
          <p:nvPr/>
        </p:nvSpPr>
        <p:spPr>
          <a:xfrm>
            <a:off x="7539411" y="1888992"/>
            <a:ext cx="478487" cy="22679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err="1">
                <a:solidFill>
                  <a:srgbClr val="000000"/>
                </a:solidFill>
                <a:uFill>
                  <a:solidFill>
                    <a:srgbClr val="FFFFFF"/>
                  </a:solidFill>
                </a:uFill>
                <a:latin typeface="Arial"/>
                <a:ea typeface="DejaVu Sans"/>
              </a:rPr>
              <a:t>Aj</a:t>
            </a:r>
            <a:endParaRPr lang="en-GB" sz="1800" b="0" strike="noStrike" spc="-1" dirty="0">
              <a:solidFill>
                <a:srgbClr val="000000"/>
              </a:solidFill>
              <a:uFill>
                <a:solidFill>
                  <a:srgbClr val="FFFFFF"/>
                </a:solidFill>
              </a:uFill>
              <a:latin typeface="Arial"/>
            </a:endParaRPr>
          </a:p>
        </p:txBody>
      </p:sp>
      <p:pic>
        <p:nvPicPr>
          <p:cNvPr id="2" name="Picture 1" descr="walts_brandon_web.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75886" y="1018573"/>
            <a:ext cx="931187" cy="931187"/>
          </a:xfrm>
          <a:prstGeom prst="rect">
            <a:avLst/>
          </a:prstGeom>
        </p:spPr>
      </p:pic>
      <p:sp>
        <p:nvSpPr>
          <p:cNvPr id="26" name="CustomShape 9"/>
          <p:cNvSpPr/>
          <p:nvPr/>
        </p:nvSpPr>
        <p:spPr>
          <a:xfrm>
            <a:off x="8640998" y="1873880"/>
            <a:ext cx="1170300" cy="368912"/>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en-GB" sz="1800" b="0" strike="noStrike" spc="-1" dirty="0" smtClean="0">
                <a:solidFill>
                  <a:srgbClr val="000000"/>
                </a:solidFill>
                <a:uFill>
                  <a:solidFill>
                    <a:srgbClr val="FFFFFF"/>
                  </a:solidFill>
                </a:uFill>
                <a:latin typeface="Arial"/>
                <a:ea typeface="DejaVu Sans"/>
              </a:rPr>
              <a:t>Brandon</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504000" y="302760"/>
            <a:ext cx="9071640" cy="1259640"/>
          </a:xfrm>
          <a:prstGeom prst="rect">
            <a:avLst/>
          </a:prstGeom>
          <a:noFill/>
          <a:ln>
            <a:noFill/>
          </a:ln>
        </p:spPr>
        <p:txBody>
          <a:bodyPr lIns="0" tIns="0" rIns="0" bIns="0"/>
          <a:lstStyle/>
          <a:p>
            <a:r>
              <a:rPr lang="en-GB" sz="3970" b="0" strike="noStrike" spc="-1">
                <a:solidFill>
                  <a:srgbClr val="800000"/>
                </a:solidFill>
                <a:uFill>
                  <a:solidFill>
                    <a:srgbClr val="FFFFFF"/>
                  </a:solidFill>
                </a:uFill>
                <a:latin typeface="Arial"/>
              </a:rPr>
              <a:t>The genomes in               Ensembl</a:t>
            </a:r>
            <a:endParaRPr lang="en-US" sz="3970" b="0" strike="noStrike" spc="-1">
              <a:solidFill>
                <a:srgbClr val="800000"/>
              </a:solidFill>
              <a:uFill>
                <a:solidFill>
                  <a:srgbClr val="FFFFFF"/>
                </a:solidFill>
              </a:uFill>
              <a:latin typeface="Arial"/>
            </a:endParaRPr>
          </a:p>
        </p:txBody>
      </p:sp>
      <p:pic>
        <p:nvPicPr>
          <p:cNvPr id="215" name="Picture 214"/>
          <p:cNvPicPr/>
          <p:nvPr/>
        </p:nvPicPr>
        <p:blipFill>
          <a:blip r:embed="rId3"/>
          <a:stretch/>
        </p:blipFill>
        <p:spPr>
          <a:xfrm>
            <a:off x="32400" y="-145800"/>
            <a:ext cx="10079640" cy="736128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Help &amp; Useful documentation</a:t>
            </a:r>
            <a:endParaRPr lang="en-US" sz="3970" b="0" i="1" strike="noStrike" spc="-1" dirty="0">
              <a:solidFill>
                <a:srgbClr val="800000"/>
              </a:solidFill>
              <a:uFill>
                <a:solidFill>
                  <a:srgbClr val="FFFFFF"/>
                </a:solidFill>
              </a:uFill>
              <a:latin typeface="Arial"/>
            </a:endParaRPr>
          </a:p>
        </p:txBody>
      </p:sp>
      <p:sp>
        <p:nvSpPr>
          <p:cNvPr id="418" name="TextShape 2"/>
          <p:cNvSpPr txBox="1"/>
          <p:nvPr/>
        </p:nvSpPr>
        <p:spPr>
          <a:xfrm>
            <a:off x="360000" y="1389600"/>
            <a:ext cx="9360000" cy="5630760"/>
          </a:xfrm>
          <a:prstGeom prst="rect">
            <a:avLst/>
          </a:prstGeom>
          <a:noFill/>
          <a:ln>
            <a:noFill/>
          </a:ln>
        </p:spPr>
        <p:txBody>
          <a:bodyPr lIns="90000" tIns="46800" rIns="90000" bIns="46800"/>
          <a:lstStyle/>
          <a:p>
            <a:pPr marL="709560" lvl="1" indent="-252360">
              <a:lnSpc>
                <a:spcPct val="80000"/>
              </a:lnSpc>
              <a:buClr>
                <a:srgbClr val="2F2FBB"/>
              </a:buClr>
              <a:buSzPct val="45000"/>
              <a:buFont typeface="Wingdings" charset="2"/>
              <a:buChar char=""/>
            </a:pPr>
            <a:r>
              <a:rPr lang="en-GB" sz="1800" b="0" strike="noStrike" spc="-1" dirty="0" smtClean="0">
                <a:solidFill>
                  <a:srgbClr val="000000"/>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marL="309240" indent="-309240">
              <a:lnSpc>
                <a:spcPct val="83000"/>
              </a:lnSpc>
              <a:buClr>
                <a:srgbClr val="2F2FBB"/>
              </a:buClr>
              <a:buSzPct val="45000"/>
              <a:buFont typeface="Wingdings" charset="2"/>
              <a:buChar char=""/>
            </a:pPr>
            <a:r>
              <a:rPr lang="en-GB" sz="1800" b="0" strike="noStrike" spc="-1" dirty="0">
                <a:solidFill>
                  <a:srgbClr val="000000"/>
                </a:solidFill>
                <a:uFill>
                  <a:solidFill>
                    <a:srgbClr val="FFFFFF"/>
                  </a:solidFill>
                </a:uFill>
                <a:latin typeface="Arial"/>
              </a:rPr>
              <a:t>Online documents (website)</a:t>
            </a:r>
          </a:p>
          <a:p>
            <a:pPr marL="864000" lvl="1" indent="-324000">
              <a:buClr>
                <a:srgbClr val="000000"/>
              </a:buClr>
              <a:buSzPct val="75000"/>
              <a:buFont typeface="Symbol" charset="2"/>
              <a:buChar char=""/>
            </a:pPr>
            <a:r>
              <a:rPr lang="fr-FR" spc="-1" dirty="0" err="1">
                <a:solidFill>
                  <a:srgbClr val="008000"/>
                </a:solidFill>
                <a:uFill>
                  <a:solidFill>
                    <a:srgbClr val="FFFFFF"/>
                  </a:solidFill>
                </a:uFill>
              </a:rPr>
              <a:t>https</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github.com</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Ensembl</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ensembl-rest</a:t>
            </a:r>
            <a:r>
              <a:rPr lang="fr-FR" spc="-1" dirty="0">
                <a:solidFill>
                  <a:srgbClr val="008000"/>
                </a:solidFill>
                <a:uFill>
                  <a:solidFill>
                    <a:srgbClr val="FFFFFF"/>
                  </a:solidFill>
                </a:uFill>
              </a:rPr>
              <a:t>/wiki</a:t>
            </a:r>
          </a:p>
          <a:p>
            <a:pPr marL="864000" lvl="1" indent="-324000">
              <a:buClr>
                <a:srgbClr val="000000"/>
              </a:buClr>
              <a:buSzPct val="75000"/>
              <a:buFont typeface="Symbol" charset="2"/>
              <a:buChar char=""/>
            </a:pPr>
            <a:r>
              <a:rPr lang="fr-FR" spc="-1" dirty="0" err="1" smtClean="0">
                <a:solidFill>
                  <a:srgbClr val="008000"/>
                </a:solidFill>
                <a:uFill>
                  <a:solidFill>
                    <a:srgbClr val="FFFFFF"/>
                  </a:solidFill>
                </a:uFill>
              </a:rPr>
              <a:t>https</a:t>
            </a:r>
            <a:r>
              <a:rPr lang="fr-FR" spc="-1" dirty="0">
                <a:solidFill>
                  <a:srgbClr val="008000"/>
                </a:solidFill>
                <a:uFill>
                  <a:solidFill>
                    <a:srgbClr val="FFFFFF"/>
                  </a:solidFill>
                </a:uFill>
              </a:rPr>
              <a:t>://</a:t>
            </a:r>
            <a:r>
              <a:rPr lang="fr-FR" spc="-1" dirty="0" err="1">
                <a:solidFill>
                  <a:srgbClr val="008000"/>
                </a:solidFill>
                <a:uFill>
                  <a:solidFill>
                    <a:srgbClr val="FFFFFF"/>
                  </a:solidFill>
                </a:uFill>
              </a:rPr>
              <a:t>rest.ensembl.org</a:t>
            </a:r>
            <a:r>
              <a:rPr lang="fr-FR" spc="-1" dirty="0">
                <a:solidFill>
                  <a:srgbClr val="008000"/>
                </a:solidFill>
                <a:uFill>
                  <a:solidFill>
                    <a:srgbClr val="FFFFFF"/>
                  </a:solidFill>
                </a:uFill>
              </a:rPr>
              <a:t>/</a:t>
            </a:r>
            <a:r>
              <a:rPr lang="en-GB" sz="2000" b="0" strike="noStrike" spc="-1" dirty="0">
                <a:solidFill>
                  <a:srgbClr val="0099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a:lnSpc>
                <a:spcPct val="83000"/>
              </a:lnSpc>
            </a:pPr>
            <a:r>
              <a:rPr lang="en-GB" sz="2000" b="0" strike="noStrike" spc="-1" dirty="0">
                <a:solidFill>
                  <a:srgbClr val="0099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a:p>
            <a:pPr marL="309240" indent="-309240">
              <a:lnSpc>
                <a:spcPct val="83000"/>
              </a:lnSpc>
              <a:buClr>
                <a:srgbClr val="2F2FBB"/>
              </a:buClr>
              <a:buSzPct val="45000"/>
              <a:buFont typeface="Wingdings" charset="2"/>
              <a:buChar char=""/>
            </a:pPr>
            <a:r>
              <a:rPr lang="en-GB" sz="1800" b="0" strike="noStrike" spc="-1" dirty="0">
                <a:solidFill>
                  <a:srgbClr val="000000"/>
                </a:solidFill>
                <a:uFill>
                  <a:solidFill>
                    <a:srgbClr val="FFFFFF"/>
                  </a:solidFill>
                </a:uFill>
                <a:latin typeface="Arial"/>
              </a:rPr>
              <a:t>Mailing lists: </a:t>
            </a:r>
          </a:p>
          <a:p>
            <a:pPr marL="864000" lvl="1" indent="-324000">
              <a:buClr>
                <a:srgbClr val="000000"/>
              </a:buClr>
              <a:buSzPct val="75000"/>
              <a:buFont typeface="Symbol" charset="2"/>
              <a:buChar char=""/>
            </a:pPr>
            <a:r>
              <a:rPr lang="en-GB" sz="1800" b="0" strike="noStrike" spc="-1" dirty="0">
                <a:solidFill>
                  <a:srgbClr val="008000"/>
                </a:solidFill>
                <a:uFill>
                  <a:solidFill>
                    <a:srgbClr val="FFFFFF"/>
                  </a:solidFill>
                </a:uFill>
                <a:latin typeface="Arial"/>
              </a:rPr>
              <a:t>dev@ensembl.org</a:t>
            </a:r>
          </a:p>
          <a:p>
            <a:pPr marL="864000" lvl="1" indent="-324000">
              <a:buClr>
                <a:srgbClr val="000000"/>
              </a:buClr>
              <a:buSzPct val="75000"/>
              <a:buFont typeface="Symbol" charset="2"/>
              <a:buChar char=""/>
            </a:pPr>
            <a:r>
              <a:rPr lang="en-GB" sz="1800" b="0" strike="noStrike" spc="-1" dirty="0">
                <a:solidFill>
                  <a:srgbClr val="008000"/>
                </a:solidFill>
                <a:uFill>
                  <a:solidFill>
                    <a:srgbClr val="FFFFFF"/>
                  </a:solidFill>
                </a:uFill>
                <a:latin typeface="Arial"/>
              </a:rPr>
              <a:t>helpdesk@ensembl.org</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04000"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data</a:t>
            </a:r>
            <a:endParaRPr lang="en-US" sz="3970" b="0" i="1" strike="noStrike" spc="-1" dirty="0">
              <a:solidFill>
                <a:srgbClr val="800000"/>
              </a:solidFill>
              <a:uFill>
                <a:solidFill>
                  <a:srgbClr val="FFFFFF"/>
                </a:solidFill>
              </a:uFill>
              <a:latin typeface="Arial"/>
            </a:endParaRPr>
          </a:p>
        </p:txBody>
      </p:sp>
      <p:sp>
        <p:nvSpPr>
          <p:cNvPr id="217" name="CustomShape 2"/>
          <p:cNvSpPr/>
          <p:nvPr/>
        </p:nvSpPr>
        <p:spPr>
          <a:xfrm>
            <a:off x="1967040" y="1365120"/>
            <a:ext cx="3875400" cy="568440"/>
          </a:xfrm>
          <a:custGeom>
            <a:avLst/>
            <a:gdLst/>
            <a:ahLst/>
            <a:cxnLst/>
            <a:rect l="0" t="0" r="r" b="b"/>
            <a:pathLst>
              <a:path w="10767" h="1580">
                <a:moveTo>
                  <a:pt x="4" y="0"/>
                </a:moveTo>
                <a:cubicBezTo>
                  <a:pt x="2" y="0"/>
                  <a:pt x="0" y="2"/>
                  <a:pt x="0" y="4"/>
                </a:cubicBezTo>
                <a:lnTo>
                  <a:pt x="0" y="1575"/>
                </a:lnTo>
                <a:cubicBezTo>
                  <a:pt x="0" y="1577"/>
                  <a:pt x="2" y="1579"/>
                  <a:pt x="4" y="1579"/>
                </a:cubicBezTo>
                <a:lnTo>
                  <a:pt x="10761" y="1579"/>
                </a:lnTo>
                <a:cubicBezTo>
                  <a:pt x="10763" y="1579"/>
                  <a:pt x="10766" y="1577"/>
                  <a:pt x="10766" y="1575"/>
                </a:cubicBezTo>
                <a:lnTo>
                  <a:pt x="10766" y="4"/>
                </a:lnTo>
                <a:cubicBezTo>
                  <a:pt x="10766" y="2"/>
                  <a:pt x="10763" y="0"/>
                  <a:pt x="10761" y="0"/>
                </a:cubicBezTo>
                <a:lnTo>
                  <a:pt x="4" y="0"/>
                </a:lnTo>
              </a:path>
            </a:pathLst>
          </a:custGeom>
          <a:noFill/>
          <a:ln>
            <a:noFill/>
          </a:ln>
        </p:spPr>
        <p:style>
          <a:lnRef idx="0">
            <a:scrgbClr r="0" g="0" b="0"/>
          </a:lnRef>
          <a:fillRef idx="0">
            <a:scrgbClr r="0" g="0" b="0"/>
          </a:fillRef>
          <a:effectRef idx="0">
            <a:scrgbClr r="0" g="0" b="0"/>
          </a:effectRef>
          <a:fontRef idx="minor"/>
        </p:style>
      </p:sp>
      <p:sp>
        <p:nvSpPr>
          <p:cNvPr id="218" name="CustomShape 3"/>
          <p:cNvSpPr/>
          <p:nvPr/>
        </p:nvSpPr>
        <p:spPr>
          <a:xfrm>
            <a:off x="1967040" y="1365120"/>
            <a:ext cx="3873600" cy="567000"/>
          </a:xfrm>
          <a:custGeom>
            <a:avLst/>
            <a:gdLst/>
            <a:ahLst/>
            <a:cxnLst/>
            <a:rect l="0" t="0" r="r" b="b"/>
            <a:pathLst>
              <a:path w="10762" h="1577">
                <a:moveTo>
                  <a:pt x="4" y="0"/>
                </a:moveTo>
                <a:cubicBezTo>
                  <a:pt x="2" y="0"/>
                  <a:pt x="0" y="2"/>
                  <a:pt x="0" y="4"/>
                </a:cubicBezTo>
                <a:lnTo>
                  <a:pt x="0" y="1571"/>
                </a:lnTo>
                <a:cubicBezTo>
                  <a:pt x="0" y="1573"/>
                  <a:pt x="2" y="1576"/>
                  <a:pt x="4" y="1576"/>
                </a:cubicBezTo>
                <a:lnTo>
                  <a:pt x="10756" y="1576"/>
                </a:lnTo>
                <a:cubicBezTo>
                  <a:pt x="10758" y="1576"/>
                  <a:pt x="10761" y="1573"/>
                  <a:pt x="10761" y="1571"/>
                </a:cubicBezTo>
                <a:lnTo>
                  <a:pt x="10761" y="4"/>
                </a:lnTo>
                <a:cubicBezTo>
                  <a:pt x="10761" y="2"/>
                  <a:pt x="10758" y="0"/>
                  <a:pt x="10756" y="0"/>
                </a:cubicBezTo>
                <a:lnTo>
                  <a:pt x="4" y="0"/>
                </a:lnTo>
              </a:path>
            </a:pathLst>
          </a:custGeom>
          <a:noFill/>
          <a:ln>
            <a:noFill/>
          </a:ln>
        </p:spPr>
        <p:style>
          <a:lnRef idx="0">
            <a:scrgbClr r="0" g="0" b="0"/>
          </a:lnRef>
          <a:fillRef idx="0">
            <a:scrgbClr r="0" g="0" b="0"/>
          </a:fillRef>
          <a:effectRef idx="0">
            <a:scrgbClr r="0" g="0" b="0"/>
          </a:effectRef>
          <a:fontRef idx="minor"/>
        </p:style>
      </p:sp>
      <p:sp>
        <p:nvSpPr>
          <p:cNvPr id="219" name="CustomShape 4"/>
          <p:cNvSpPr/>
          <p:nvPr/>
        </p:nvSpPr>
        <p:spPr>
          <a:xfrm>
            <a:off x="1948320" y="3117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33CC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Syntenic regions (based on pair-wise align.)</a:t>
            </a:r>
            <a:endParaRPr lang="en-GB" sz="1800" b="0" strike="noStrike" spc="-1">
              <a:solidFill>
                <a:srgbClr val="000000"/>
              </a:solidFill>
              <a:uFill>
                <a:solidFill>
                  <a:srgbClr val="FFFFFF"/>
                </a:solidFill>
              </a:uFill>
              <a:latin typeface="Arial"/>
            </a:endParaRPr>
          </a:p>
        </p:txBody>
      </p:sp>
      <p:sp>
        <p:nvSpPr>
          <p:cNvPr id="220" name="CustomShape 5"/>
          <p:cNvSpPr/>
          <p:nvPr/>
        </p:nvSpPr>
        <p:spPr>
          <a:xfrm>
            <a:off x="1948320" y="153864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99CCFF"/>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 Whole genome alignments (pairwise and multiple)‏</a:t>
            </a:r>
            <a:endParaRPr lang="en-GB" sz="1800" b="0" strike="noStrike" spc="-1">
              <a:solidFill>
                <a:srgbClr val="000000"/>
              </a:solidFill>
              <a:uFill>
                <a:solidFill>
                  <a:srgbClr val="FFFFFF"/>
                </a:solidFill>
              </a:uFill>
              <a:latin typeface="Arial"/>
            </a:endParaRPr>
          </a:p>
        </p:txBody>
      </p:sp>
      <p:sp>
        <p:nvSpPr>
          <p:cNvPr id="221" name="CustomShape 6"/>
          <p:cNvSpPr/>
          <p:nvPr/>
        </p:nvSpPr>
        <p:spPr>
          <a:xfrm>
            <a:off x="1948320" y="446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CC99"/>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Families (clusters of proteins + multiple align.)</a:t>
            </a:r>
            <a:endParaRPr lang="en-GB" sz="1800" b="0" strike="noStrike" spc="-1">
              <a:solidFill>
                <a:srgbClr val="000000"/>
              </a:solidFill>
              <a:uFill>
                <a:solidFill>
                  <a:srgbClr val="FFFFFF"/>
                </a:solidFill>
              </a:uFill>
              <a:latin typeface="Arial"/>
            </a:endParaRPr>
          </a:p>
        </p:txBody>
      </p:sp>
      <p:sp>
        <p:nvSpPr>
          <p:cNvPr id="222" name="CustomShape 7"/>
          <p:cNvSpPr/>
          <p:nvPr/>
        </p:nvSpPr>
        <p:spPr>
          <a:xfrm>
            <a:off x="1948320" y="5279400"/>
            <a:ext cx="6120000" cy="720000"/>
          </a:xfrm>
          <a:custGeom>
            <a:avLst/>
            <a:gdLst/>
            <a:ahLst/>
            <a:cxnLst/>
            <a:rect l="0" t="0" r="r" b="b"/>
            <a:pathLst>
              <a:path w="17002" h="2002">
                <a:moveTo>
                  <a:pt x="2" y="0"/>
                </a:moveTo>
                <a:cubicBezTo>
                  <a:pt x="1" y="0"/>
                  <a:pt x="0" y="1"/>
                  <a:pt x="0" y="2"/>
                </a:cubicBezTo>
                <a:lnTo>
                  <a:pt x="0" y="1998"/>
                </a:lnTo>
                <a:cubicBezTo>
                  <a:pt x="0" y="1999"/>
                  <a:pt x="1" y="2001"/>
                  <a:pt x="2" y="2001"/>
                </a:cubicBezTo>
                <a:lnTo>
                  <a:pt x="16998" y="2001"/>
                </a:lnTo>
                <a:cubicBezTo>
                  <a:pt x="16999" y="2001"/>
                  <a:pt x="17001" y="1999"/>
                  <a:pt x="17001" y="1998"/>
                </a:cubicBezTo>
                <a:lnTo>
                  <a:pt x="17001" y="2"/>
                </a:lnTo>
                <a:cubicBezTo>
                  <a:pt x="17001" y="1"/>
                  <a:pt x="16999" y="0"/>
                  <a:pt x="16998" y="0"/>
                </a:cubicBezTo>
                <a:lnTo>
                  <a:pt x="2" y="0"/>
                </a:lnTo>
              </a:path>
            </a:pathLst>
          </a:custGeom>
          <a:solidFill>
            <a:srgbClr val="FFB515"/>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trees (proteins, non-coding RNAs)</a:t>
            </a:r>
            <a:endParaRPr lang="en-GB" sz="1800" b="0" strike="noStrike" spc="-1">
              <a:solidFill>
                <a:srgbClr val="000000"/>
              </a:solidFill>
              <a:uFill>
                <a:solidFill>
                  <a:srgbClr val="FFFFFF"/>
                </a:solidFill>
              </a:uFill>
              <a:latin typeface="Arial"/>
            </a:endParaRPr>
          </a:p>
        </p:txBody>
      </p:sp>
      <p:sp>
        <p:nvSpPr>
          <p:cNvPr id="223" name="CustomShape 8"/>
          <p:cNvSpPr/>
          <p:nvPr/>
        </p:nvSpPr>
        <p:spPr>
          <a:xfrm>
            <a:off x="1948320" y="608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99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orthology / paralogy predictions</a:t>
            </a:r>
            <a:endParaRPr lang="en-GB" sz="1800" b="0" strike="noStrike" spc="-1">
              <a:solidFill>
                <a:srgbClr val="000000"/>
              </a:solidFill>
              <a:uFill>
                <a:solidFill>
                  <a:srgbClr val="FFFFFF"/>
                </a:solidFill>
              </a:uFill>
              <a:latin typeface="Arial"/>
            </a:endParaRPr>
          </a:p>
        </p:txBody>
      </p:sp>
      <p:sp>
        <p:nvSpPr>
          <p:cNvPr id="224" name="TextShape 9"/>
          <p:cNvSpPr txBox="1"/>
          <p:nvPr/>
        </p:nvSpPr>
        <p:spPr>
          <a:xfrm>
            <a:off x="1944000" y="3960000"/>
            <a:ext cx="5184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Gene level</a:t>
            </a:r>
            <a:endParaRPr lang="en-GB" sz="1800" b="0" strike="noStrike" spc="-1">
              <a:solidFill>
                <a:srgbClr val="000000"/>
              </a:solidFill>
              <a:uFill>
                <a:solidFill>
                  <a:srgbClr val="FFFFFF"/>
                </a:solidFill>
              </a:uFill>
              <a:latin typeface="Arial"/>
            </a:endParaRPr>
          </a:p>
        </p:txBody>
      </p:sp>
      <p:sp>
        <p:nvSpPr>
          <p:cNvPr id="225" name="TextShape 10"/>
          <p:cNvSpPr txBox="1"/>
          <p:nvPr/>
        </p:nvSpPr>
        <p:spPr>
          <a:xfrm>
            <a:off x="1944000" y="1044000"/>
            <a:ext cx="6480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Genome level</a:t>
            </a:r>
            <a:endParaRPr lang="en-GB" sz="1800" b="0" strike="noStrike" spc="-1">
              <a:solidFill>
                <a:srgbClr val="000000"/>
              </a:solidFill>
              <a:uFill>
                <a:solidFill>
                  <a:srgbClr val="FFFFFF"/>
                </a:solidFill>
              </a:uFill>
              <a:latin typeface="Arial"/>
            </a:endParaRPr>
          </a:p>
        </p:txBody>
      </p:sp>
      <p:sp>
        <p:nvSpPr>
          <p:cNvPr id="226" name="CustomShape 11"/>
          <p:cNvSpPr/>
          <p:nvPr/>
        </p:nvSpPr>
        <p:spPr>
          <a:xfrm>
            <a:off x="1948680" y="2325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198A8A"/>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Constrained elements (based on multiple align.)</a:t>
            </a:r>
            <a:endParaRPr lang="en-GB"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04492" y="302760"/>
            <a:ext cx="9071640" cy="1259640"/>
          </a:xfrm>
          <a:prstGeom prst="rect">
            <a:avLst/>
          </a:prstGeom>
          <a:noFill/>
          <a:ln>
            <a:noFill/>
          </a:ln>
        </p:spPr>
        <p:txBody>
          <a:bodyPr lIns="0" tIns="0" rIns="0" bIns="0"/>
          <a:lstStyle/>
          <a:p>
            <a:r>
              <a:rPr lang="en-GB" sz="3970" b="0" i="1" strike="noStrike" spc="-1" dirty="0" err="1">
                <a:solidFill>
                  <a:srgbClr val="800000"/>
                </a:solidFill>
                <a:uFill>
                  <a:solidFill>
                    <a:srgbClr val="FFFFFF"/>
                  </a:solidFill>
                </a:uFill>
                <a:latin typeface="Arial"/>
              </a:rPr>
              <a:t>Compara</a:t>
            </a:r>
            <a:r>
              <a:rPr lang="en-GB" sz="3970" b="0" i="1" strike="noStrike" spc="-1" dirty="0">
                <a:solidFill>
                  <a:srgbClr val="800000"/>
                </a:solidFill>
                <a:uFill>
                  <a:solidFill>
                    <a:srgbClr val="FFFFFF"/>
                  </a:solidFill>
                </a:uFill>
                <a:latin typeface="Arial"/>
              </a:rPr>
              <a:t> data</a:t>
            </a:r>
            <a:endParaRPr lang="en-US" sz="3970" b="0" i="1" strike="noStrike" spc="-1" dirty="0">
              <a:solidFill>
                <a:srgbClr val="800000"/>
              </a:solidFill>
              <a:uFill>
                <a:solidFill>
                  <a:srgbClr val="FFFFFF"/>
                </a:solidFill>
              </a:uFill>
              <a:latin typeface="Arial"/>
            </a:endParaRPr>
          </a:p>
        </p:txBody>
      </p:sp>
      <p:sp>
        <p:nvSpPr>
          <p:cNvPr id="217" name="CustomShape 2"/>
          <p:cNvSpPr/>
          <p:nvPr/>
        </p:nvSpPr>
        <p:spPr>
          <a:xfrm>
            <a:off x="799452" y="1365120"/>
            <a:ext cx="3875400" cy="568440"/>
          </a:xfrm>
          <a:custGeom>
            <a:avLst/>
            <a:gdLst/>
            <a:ahLst/>
            <a:cxnLst/>
            <a:rect l="0" t="0" r="r" b="b"/>
            <a:pathLst>
              <a:path w="10767" h="1580">
                <a:moveTo>
                  <a:pt x="4" y="0"/>
                </a:moveTo>
                <a:cubicBezTo>
                  <a:pt x="2" y="0"/>
                  <a:pt x="0" y="2"/>
                  <a:pt x="0" y="4"/>
                </a:cubicBezTo>
                <a:lnTo>
                  <a:pt x="0" y="1575"/>
                </a:lnTo>
                <a:cubicBezTo>
                  <a:pt x="0" y="1577"/>
                  <a:pt x="2" y="1579"/>
                  <a:pt x="4" y="1579"/>
                </a:cubicBezTo>
                <a:lnTo>
                  <a:pt x="10761" y="1579"/>
                </a:lnTo>
                <a:cubicBezTo>
                  <a:pt x="10763" y="1579"/>
                  <a:pt x="10766" y="1577"/>
                  <a:pt x="10766" y="1575"/>
                </a:cubicBezTo>
                <a:lnTo>
                  <a:pt x="10766" y="4"/>
                </a:lnTo>
                <a:cubicBezTo>
                  <a:pt x="10766" y="2"/>
                  <a:pt x="10763" y="0"/>
                  <a:pt x="10761" y="0"/>
                </a:cubicBezTo>
                <a:lnTo>
                  <a:pt x="4" y="0"/>
                </a:lnTo>
              </a:path>
            </a:pathLst>
          </a:custGeom>
          <a:noFill/>
          <a:ln>
            <a:noFill/>
          </a:ln>
        </p:spPr>
        <p:style>
          <a:lnRef idx="0">
            <a:scrgbClr r="0" g="0" b="0"/>
          </a:lnRef>
          <a:fillRef idx="0">
            <a:scrgbClr r="0" g="0" b="0"/>
          </a:fillRef>
          <a:effectRef idx="0">
            <a:scrgbClr r="0" g="0" b="0"/>
          </a:effectRef>
          <a:fontRef idx="minor"/>
        </p:style>
      </p:sp>
      <p:sp>
        <p:nvSpPr>
          <p:cNvPr id="218" name="CustomShape 3"/>
          <p:cNvSpPr/>
          <p:nvPr/>
        </p:nvSpPr>
        <p:spPr>
          <a:xfrm>
            <a:off x="799452" y="1365120"/>
            <a:ext cx="3873600" cy="567000"/>
          </a:xfrm>
          <a:custGeom>
            <a:avLst/>
            <a:gdLst/>
            <a:ahLst/>
            <a:cxnLst/>
            <a:rect l="0" t="0" r="r" b="b"/>
            <a:pathLst>
              <a:path w="10762" h="1577">
                <a:moveTo>
                  <a:pt x="4" y="0"/>
                </a:moveTo>
                <a:cubicBezTo>
                  <a:pt x="2" y="0"/>
                  <a:pt x="0" y="2"/>
                  <a:pt x="0" y="4"/>
                </a:cubicBezTo>
                <a:lnTo>
                  <a:pt x="0" y="1571"/>
                </a:lnTo>
                <a:cubicBezTo>
                  <a:pt x="0" y="1573"/>
                  <a:pt x="2" y="1576"/>
                  <a:pt x="4" y="1576"/>
                </a:cubicBezTo>
                <a:lnTo>
                  <a:pt x="10756" y="1576"/>
                </a:lnTo>
                <a:cubicBezTo>
                  <a:pt x="10758" y="1576"/>
                  <a:pt x="10761" y="1573"/>
                  <a:pt x="10761" y="1571"/>
                </a:cubicBezTo>
                <a:lnTo>
                  <a:pt x="10761" y="4"/>
                </a:lnTo>
                <a:cubicBezTo>
                  <a:pt x="10761" y="2"/>
                  <a:pt x="10758" y="0"/>
                  <a:pt x="10756" y="0"/>
                </a:cubicBezTo>
                <a:lnTo>
                  <a:pt x="4" y="0"/>
                </a:lnTo>
              </a:path>
            </a:pathLst>
          </a:custGeom>
          <a:noFill/>
          <a:ln>
            <a:noFill/>
          </a:ln>
        </p:spPr>
        <p:style>
          <a:lnRef idx="0">
            <a:scrgbClr r="0" g="0" b="0"/>
          </a:lnRef>
          <a:fillRef idx="0">
            <a:scrgbClr r="0" g="0" b="0"/>
          </a:fillRef>
          <a:effectRef idx="0">
            <a:scrgbClr r="0" g="0" b="0"/>
          </a:effectRef>
          <a:fontRef idx="minor"/>
        </p:style>
      </p:sp>
      <p:sp>
        <p:nvSpPr>
          <p:cNvPr id="219" name="CustomShape 4"/>
          <p:cNvSpPr/>
          <p:nvPr/>
        </p:nvSpPr>
        <p:spPr>
          <a:xfrm>
            <a:off x="780732" y="3117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33CC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Syntenic regions (based on pair-wise align.)</a:t>
            </a:r>
            <a:endParaRPr lang="en-GB" sz="1800" b="0" strike="noStrike" spc="-1">
              <a:solidFill>
                <a:srgbClr val="000000"/>
              </a:solidFill>
              <a:uFill>
                <a:solidFill>
                  <a:srgbClr val="FFFFFF"/>
                </a:solidFill>
              </a:uFill>
              <a:latin typeface="Arial"/>
            </a:endParaRPr>
          </a:p>
        </p:txBody>
      </p:sp>
      <p:sp>
        <p:nvSpPr>
          <p:cNvPr id="220" name="CustomShape 5"/>
          <p:cNvSpPr/>
          <p:nvPr/>
        </p:nvSpPr>
        <p:spPr>
          <a:xfrm>
            <a:off x="780732" y="153864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99CCFF"/>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 Whole genome alignments (pairwise and multiple)‏</a:t>
            </a:r>
            <a:endParaRPr lang="en-GB" sz="1800" b="0" strike="noStrike" spc="-1">
              <a:solidFill>
                <a:srgbClr val="000000"/>
              </a:solidFill>
              <a:uFill>
                <a:solidFill>
                  <a:srgbClr val="FFFFFF"/>
                </a:solidFill>
              </a:uFill>
              <a:latin typeface="Arial"/>
            </a:endParaRPr>
          </a:p>
        </p:txBody>
      </p:sp>
      <p:sp>
        <p:nvSpPr>
          <p:cNvPr id="221" name="CustomShape 6"/>
          <p:cNvSpPr/>
          <p:nvPr/>
        </p:nvSpPr>
        <p:spPr>
          <a:xfrm>
            <a:off x="780732" y="446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CC99"/>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Families (clusters of proteins + multiple align.)</a:t>
            </a:r>
            <a:endParaRPr lang="en-GB" sz="1800" b="0" strike="noStrike" spc="-1">
              <a:solidFill>
                <a:srgbClr val="000000"/>
              </a:solidFill>
              <a:uFill>
                <a:solidFill>
                  <a:srgbClr val="FFFFFF"/>
                </a:solidFill>
              </a:uFill>
              <a:latin typeface="Arial"/>
            </a:endParaRPr>
          </a:p>
        </p:txBody>
      </p:sp>
      <p:sp>
        <p:nvSpPr>
          <p:cNvPr id="222" name="CustomShape 7"/>
          <p:cNvSpPr/>
          <p:nvPr/>
        </p:nvSpPr>
        <p:spPr>
          <a:xfrm>
            <a:off x="780732" y="5279400"/>
            <a:ext cx="6120000" cy="720000"/>
          </a:xfrm>
          <a:custGeom>
            <a:avLst/>
            <a:gdLst/>
            <a:ahLst/>
            <a:cxnLst/>
            <a:rect l="0" t="0" r="r" b="b"/>
            <a:pathLst>
              <a:path w="17002" h="2002">
                <a:moveTo>
                  <a:pt x="2" y="0"/>
                </a:moveTo>
                <a:cubicBezTo>
                  <a:pt x="1" y="0"/>
                  <a:pt x="0" y="1"/>
                  <a:pt x="0" y="2"/>
                </a:cubicBezTo>
                <a:lnTo>
                  <a:pt x="0" y="1998"/>
                </a:lnTo>
                <a:cubicBezTo>
                  <a:pt x="0" y="1999"/>
                  <a:pt x="1" y="2001"/>
                  <a:pt x="2" y="2001"/>
                </a:cubicBezTo>
                <a:lnTo>
                  <a:pt x="16998" y="2001"/>
                </a:lnTo>
                <a:cubicBezTo>
                  <a:pt x="16999" y="2001"/>
                  <a:pt x="17001" y="1999"/>
                  <a:pt x="17001" y="1998"/>
                </a:cubicBezTo>
                <a:lnTo>
                  <a:pt x="17001" y="2"/>
                </a:lnTo>
                <a:cubicBezTo>
                  <a:pt x="17001" y="1"/>
                  <a:pt x="16999" y="0"/>
                  <a:pt x="16998" y="0"/>
                </a:cubicBezTo>
                <a:lnTo>
                  <a:pt x="2" y="0"/>
                </a:lnTo>
              </a:path>
            </a:pathLst>
          </a:custGeom>
          <a:solidFill>
            <a:srgbClr val="FFB515"/>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trees (proteins, non-coding RNAs)</a:t>
            </a:r>
            <a:endParaRPr lang="en-GB" sz="1800" b="0" strike="noStrike" spc="-1">
              <a:solidFill>
                <a:srgbClr val="000000"/>
              </a:solidFill>
              <a:uFill>
                <a:solidFill>
                  <a:srgbClr val="FFFFFF"/>
                </a:solidFill>
              </a:uFill>
              <a:latin typeface="Arial"/>
            </a:endParaRPr>
          </a:p>
        </p:txBody>
      </p:sp>
      <p:sp>
        <p:nvSpPr>
          <p:cNvPr id="223" name="CustomShape 8"/>
          <p:cNvSpPr/>
          <p:nvPr/>
        </p:nvSpPr>
        <p:spPr>
          <a:xfrm>
            <a:off x="780732" y="6084000"/>
            <a:ext cx="6120000" cy="720000"/>
          </a:xfrm>
          <a:custGeom>
            <a:avLst/>
            <a:gdLst/>
            <a:ahLst/>
            <a:cxnLst/>
            <a:rect l="0" t="0" r="r" b="b"/>
            <a:pathLst>
              <a:path w="17002" h="2002">
                <a:moveTo>
                  <a:pt x="0" y="0"/>
                </a:moveTo>
                <a:lnTo>
                  <a:pt x="0" y="0"/>
                </a:lnTo>
                <a:lnTo>
                  <a:pt x="0" y="2001"/>
                </a:lnTo>
                <a:lnTo>
                  <a:pt x="0" y="2001"/>
                </a:lnTo>
                <a:lnTo>
                  <a:pt x="17001" y="2001"/>
                </a:lnTo>
                <a:lnTo>
                  <a:pt x="17001" y="2001"/>
                </a:lnTo>
                <a:lnTo>
                  <a:pt x="17001" y="0"/>
                </a:lnTo>
                <a:lnTo>
                  <a:pt x="17001" y="0"/>
                </a:lnTo>
                <a:lnTo>
                  <a:pt x="0" y="0"/>
                </a:lnTo>
              </a:path>
            </a:pathLst>
          </a:custGeom>
          <a:solidFill>
            <a:srgbClr val="FF9966"/>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Gene orthology / paralogy predictions</a:t>
            </a:r>
            <a:endParaRPr lang="en-GB" sz="1800" b="0" strike="noStrike" spc="-1">
              <a:solidFill>
                <a:srgbClr val="000000"/>
              </a:solidFill>
              <a:uFill>
                <a:solidFill>
                  <a:srgbClr val="FFFFFF"/>
                </a:solidFill>
              </a:uFill>
              <a:latin typeface="Arial"/>
            </a:endParaRPr>
          </a:p>
        </p:txBody>
      </p:sp>
      <p:sp>
        <p:nvSpPr>
          <p:cNvPr id="224" name="TextShape 9"/>
          <p:cNvSpPr txBox="1"/>
          <p:nvPr/>
        </p:nvSpPr>
        <p:spPr>
          <a:xfrm>
            <a:off x="776412" y="3960000"/>
            <a:ext cx="5184000" cy="488160"/>
          </a:xfrm>
          <a:prstGeom prst="rect">
            <a:avLst/>
          </a:prstGeom>
          <a:noFill/>
          <a:ln>
            <a:noFill/>
          </a:ln>
        </p:spPr>
        <p:txBody>
          <a:bodyPr lIns="90000" tIns="45000" rIns="90000" bIns="45000"/>
          <a:lstStyle/>
          <a:p>
            <a:pPr>
              <a:lnSpc>
                <a:spcPct val="93000"/>
              </a:lnSpc>
            </a:pPr>
            <a:r>
              <a:rPr lang="en-GB" sz="2800" b="1" strike="noStrike" spc="-1">
                <a:solidFill>
                  <a:srgbClr val="000080"/>
                </a:solidFill>
                <a:uFill>
                  <a:solidFill>
                    <a:srgbClr val="FFFFFF"/>
                  </a:solidFill>
                </a:uFill>
                <a:latin typeface="Arial"/>
              </a:rPr>
              <a:t>Gene level</a:t>
            </a:r>
            <a:endParaRPr lang="en-GB" sz="1800" b="0" strike="noStrike" spc="-1">
              <a:solidFill>
                <a:srgbClr val="000000"/>
              </a:solidFill>
              <a:uFill>
                <a:solidFill>
                  <a:srgbClr val="FFFFFF"/>
                </a:solidFill>
              </a:uFill>
              <a:latin typeface="Arial"/>
            </a:endParaRPr>
          </a:p>
        </p:txBody>
      </p:sp>
      <p:sp>
        <p:nvSpPr>
          <p:cNvPr id="225" name="TextShape 10"/>
          <p:cNvSpPr txBox="1"/>
          <p:nvPr/>
        </p:nvSpPr>
        <p:spPr>
          <a:xfrm>
            <a:off x="776412" y="1044000"/>
            <a:ext cx="2849233" cy="488160"/>
          </a:xfrm>
          <a:prstGeom prst="rect">
            <a:avLst/>
          </a:prstGeom>
          <a:noFill/>
          <a:ln>
            <a:noFill/>
          </a:ln>
        </p:spPr>
        <p:txBody>
          <a:bodyPr lIns="90000" tIns="45000" rIns="90000" bIns="45000"/>
          <a:lstStyle/>
          <a:p>
            <a:pPr>
              <a:lnSpc>
                <a:spcPct val="93000"/>
              </a:lnSpc>
            </a:pPr>
            <a:r>
              <a:rPr lang="en-GB" sz="2800" b="1" strike="noStrike" spc="-1" dirty="0">
                <a:solidFill>
                  <a:srgbClr val="000080"/>
                </a:solidFill>
                <a:uFill>
                  <a:solidFill>
                    <a:srgbClr val="FFFFFF"/>
                  </a:solidFill>
                </a:uFill>
                <a:latin typeface="Arial"/>
              </a:rPr>
              <a:t>Genome level</a:t>
            </a:r>
            <a:endParaRPr lang="en-GB" sz="1800" b="0" strike="noStrike" spc="-1" dirty="0">
              <a:solidFill>
                <a:srgbClr val="000000"/>
              </a:solidFill>
              <a:uFill>
                <a:solidFill>
                  <a:srgbClr val="FFFFFF"/>
                </a:solidFill>
              </a:uFill>
              <a:latin typeface="Arial"/>
            </a:endParaRPr>
          </a:p>
        </p:txBody>
      </p:sp>
      <p:sp>
        <p:nvSpPr>
          <p:cNvPr id="226" name="CustomShape 11"/>
          <p:cNvSpPr/>
          <p:nvPr/>
        </p:nvSpPr>
        <p:spPr>
          <a:xfrm>
            <a:off x="781092" y="2325960"/>
            <a:ext cx="6120000" cy="720000"/>
          </a:xfrm>
          <a:custGeom>
            <a:avLst/>
            <a:gdLst/>
            <a:ahLst/>
            <a:cxnLst/>
            <a:rect l="0" t="0" r="r" b="b"/>
            <a:pathLst>
              <a:path w="17002" h="2002">
                <a:moveTo>
                  <a:pt x="3" y="0"/>
                </a:moveTo>
                <a:cubicBezTo>
                  <a:pt x="1" y="0"/>
                  <a:pt x="0" y="1"/>
                  <a:pt x="0" y="3"/>
                </a:cubicBezTo>
                <a:lnTo>
                  <a:pt x="0" y="1997"/>
                </a:lnTo>
                <a:cubicBezTo>
                  <a:pt x="0" y="1999"/>
                  <a:pt x="1" y="2001"/>
                  <a:pt x="3" y="2001"/>
                </a:cubicBezTo>
                <a:lnTo>
                  <a:pt x="16997" y="2001"/>
                </a:lnTo>
                <a:cubicBezTo>
                  <a:pt x="16999" y="2001"/>
                  <a:pt x="17001" y="1999"/>
                  <a:pt x="17001" y="1997"/>
                </a:cubicBezTo>
                <a:lnTo>
                  <a:pt x="17001" y="3"/>
                </a:lnTo>
                <a:cubicBezTo>
                  <a:pt x="17001" y="1"/>
                  <a:pt x="16999" y="0"/>
                  <a:pt x="16997" y="0"/>
                </a:cubicBezTo>
                <a:lnTo>
                  <a:pt x="3" y="0"/>
                </a:lnTo>
              </a:path>
            </a:pathLst>
          </a:custGeom>
          <a:solidFill>
            <a:srgbClr val="198A8A"/>
          </a:solidFill>
          <a:ln>
            <a:noFill/>
          </a:ln>
        </p:spPr>
        <p:style>
          <a:lnRef idx="0">
            <a:scrgbClr r="0" g="0" b="0"/>
          </a:lnRef>
          <a:fillRef idx="0">
            <a:scrgbClr r="0" g="0" b="0"/>
          </a:fillRef>
          <a:effectRef idx="0">
            <a:scrgbClr r="0" g="0" b="0"/>
          </a:effectRef>
          <a:fontRef idx="minor"/>
        </p:style>
        <p:txBody>
          <a:bodyPr wrap="none" lIns="90000" tIns="46800" rIns="90000" bIns="46800" anchor="ctr" anchorCtr="1"/>
          <a:lstStyle/>
          <a:p>
            <a:pPr algn="ctr">
              <a:lnSpc>
                <a:spcPct val="93000"/>
              </a:lnSpc>
            </a:pPr>
            <a:r>
              <a:rPr lang="en-GB" sz="2000" b="0" strike="noStrike" spc="-1">
                <a:solidFill>
                  <a:srgbClr val="000080"/>
                </a:solidFill>
                <a:uFill>
                  <a:solidFill>
                    <a:srgbClr val="FFFFFF"/>
                  </a:solidFill>
                </a:uFill>
                <a:latin typeface="Arial"/>
                <a:ea typeface="msgothic"/>
              </a:rPr>
              <a:t>Constrained elements (based on multiple align.)</a:t>
            </a:r>
            <a:endParaRPr lang="en-GB" sz="1800" b="0" strike="noStrike" spc="-1">
              <a:solidFill>
                <a:srgbClr val="000000"/>
              </a:solidFill>
              <a:uFill>
                <a:solidFill>
                  <a:srgbClr val="FFFFFF"/>
                </a:solidFill>
              </a:uFill>
              <a:latin typeface="Arial"/>
            </a:endParaRPr>
          </a:p>
        </p:txBody>
      </p:sp>
      <p:sp>
        <p:nvSpPr>
          <p:cNvPr id="13" name="TextShape 10"/>
          <p:cNvSpPr txBox="1"/>
          <p:nvPr/>
        </p:nvSpPr>
        <p:spPr>
          <a:xfrm>
            <a:off x="6985003" y="1090800"/>
            <a:ext cx="3113548" cy="441360"/>
          </a:xfrm>
          <a:prstGeom prst="rect">
            <a:avLst/>
          </a:prstGeom>
          <a:noFill/>
          <a:ln>
            <a:noFill/>
          </a:ln>
        </p:spPr>
        <p:txBody>
          <a:bodyPr lIns="90000" tIns="45000" rIns="90000" bIns="45000"/>
          <a:lstStyle/>
          <a:p>
            <a:pPr>
              <a:lnSpc>
                <a:spcPct val="93000"/>
              </a:lnSpc>
            </a:pPr>
            <a:r>
              <a:rPr lang="en-GB" sz="2800" b="1" strike="noStrike" spc="-1" dirty="0" smtClean="0">
                <a:solidFill>
                  <a:srgbClr val="000080"/>
                </a:solidFill>
                <a:uFill>
                  <a:solidFill>
                    <a:srgbClr val="FFFFFF"/>
                  </a:solidFill>
                </a:uFill>
                <a:latin typeface="Arial"/>
              </a:rPr>
              <a:t>REST endpoints</a:t>
            </a:r>
            <a:endParaRPr lang="en-GB" sz="1800" b="0" strike="noStrike" spc="-1" dirty="0">
              <a:solidFill>
                <a:srgbClr val="000000"/>
              </a:solidFill>
              <a:uFill>
                <a:solidFill>
                  <a:srgbClr val="FFFFFF"/>
                </a:solidFill>
              </a:uFill>
              <a:latin typeface="Arial"/>
            </a:endParaRPr>
          </a:p>
        </p:txBody>
      </p:sp>
      <p:sp>
        <p:nvSpPr>
          <p:cNvPr id="3" name="Rectangle 2"/>
          <p:cNvSpPr/>
          <p:nvPr/>
        </p:nvSpPr>
        <p:spPr>
          <a:xfrm>
            <a:off x="7987844" y="173542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6" name="Rectangle 15"/>
          <p:cNvSpPr/>
          <p:nvPr/>
        </p:nvSpPr>
        <p:spPr>
          <a:xfrm>
            <a:off x="7987844" y="46607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7" name="Rectangle 16"/>
          <p:cNvSpPr/>
          <p:nvPr/>
        </p:nvSpPr>
        <p:spPr>
          <a:xfrm>
            <a:off x="7987844" y="54761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18" name="Rectangle 17"/>
          <p:cNvSpPr/>
          <p:nvPr/>
        </p:nvSpPr>
        <p:spPr>
          <a:xfrm>
            <a:off x="7987844" y="6280780"/>
            <a:ext cx="501492" cy="523220"/>
          </a:xfrm>
          <a:prstGeom prst="rect">
            <a:avLst/>
          </a:prstGeom>
        </p:spPr>
        <p:txBody>
          <a:bodyPr wrap="square">
            <a:spAutoFit/>
          </a:bodyPr>
          <a:lstStyle/>
          <a:p>
            <a:r>
              <a:rPr lang="en-US" sz="2800" dirty="0">
                <a:latin typeface="Zapf Dingbats"/>
                <a:ea typeface="Zapf Dingbats"/>
                <a:cs typeface="Zapf Dingbats"/>
              </a:rPr>
              <a:t>✔</a:t>
            </a:r>
            <a:endParaRPr lang="en-US" sz="2800" dirty="0"/>
          </a:p>
        </p:txBody>
      </p:sp>
      <p:sp>
        <p:nvSpPr>
          <p:cNvPr id="4" name="Rectangle 3"/>
          <p:cNvSpPr/>
          <p:nvPr/>
        </p:nvSpPr>
        <p:spPr>
          <a:xfrm>
            <a:off x="7987844" y="2522740"/>
            <a:ext cx="38985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
        <p:nvSpPr>
          <p:cNvPr id="20" name="Rectangle 19"/>
          <p:cNvSpPr/>
          <p:nvPr/>
        </p:nvSpPr>
        <p:spPr>
          <a:xfrm>
            <a:off x="7987844" y="3314740"/>
            <a:ext cx="389850" cy="523220"/>
          </a:xfrm>
          <a:prstGeom prst="rect">
            <a:avLst/>
          </a:prstGeom>
        </p:spPr>
        <p:txBody>
          <a:bodyPr wrap="none">
            <a:spAutoFit/>
          </a:bodyPr>
          <a:lstStyle/>
          <a:p>
            <a:r>
              <a:rPr lang="en-US" sz="2800" dirty="0">
                <a:latin typeface="Zapf Dingbats"/>
                <a:ea typeface="Zapf Dingbats"/>
                <a:cs typeface="Zapf Dingbats"/>
              </a:rPr>
              <a:t>✗</a:t>
            </a:r>
            <a:endParaRPr lang="en-US" sz="2800" dirty="0"/>
          </a:p>
        </p:txBody>
      </p:sp>
    </p:spTree>
    <p:extLst>
      <p:ext uri="{BB962C8B-B14F-4D97-AF65-F5344CB8AC3E}">
        <p14:creationId xmlns:p14="http://schemas.microsoft.com/office/powerpoint/2010/main" val="38270705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504000" y="114942"/>
            <a:ext cx="9071640" cy="788373"/>
          </a:xfrm>
          <a:prstGeom prst="rect">
            <a:avLst/>
          </a:prstGeom>
          <a:noFill/>
          <a:ln>
            <a:noFill/>
          </a:ln>
        </p:spPr>
        <p:txBody>
          <a:bodyPr lIns="0" tIns="0" rIns="0" bIns="0"/>
          <a:lstStyle/>
          <a:p>
            <a:r>
              <a:rPr lang="en-GB" sz="3970" b="0" i="1" strike="noStrike" spc="-1" dirty="0">
                <a:solidFill>
                  <a:srgbClr val="800000"/>
                </a:solidFill>
                <a:uFill>
                  <a:solidFill>
                    <a:srgbClr val="FFFFFF"/>
                  </a:solidFill>
                </a:uFill>
                <a:latin typeface="Arial"/>
              </a:rPr>
              <a:t>Nucleotide sequence analyses in e!</a:t>
            </a:r>
            <a:r>
              <a:rPr lang="en-GB" sz="3970" b="0" i="1" strike="noStrike" spc="-1" dirty="0" smtClean="0">
                <a:solidFill>
                  <a:srgbClr val="800000"/>
                </a:solidFill>
                <a:uFill>
                  <a:solidFill>
                    <a:srgbClr val="FFFFFF"/>
                  </a:solidFill>
                </a:uFill>
                <a:latin typeface="Arial"/>
              </a:rPr>
              <a:t>87</a:t>
            </a:r>
            <a:endParaRPr lang="en-US" sz="3970" b="0" i="1" strike="noStrike" spc="-1" dirty="0">
              <a:solidFill>
                <a:srgbClr val="800000"/>
              </a:solidFill>
              <a:uFill>
                <a:solidFill>
                  <a:srgbClr val="FFFFFF"/>
                </a:solidFill>
              </a:uFill>
              <a:latin typeface="Arial"/>
            </a:endParaRPr>
          </a:p>
        </p:txBody>
      </p:sp>
      <p:sp>
        <p:nvSpPr>
          <p:cNvPr id="241" name="TextShape 2"/>
          <p:cNvSpPr txBox="1"/>
          <p:nvPr/>
        </p:nvSpPr>
        <p:spPr>
          <a:xfrm>
            <a:off x="839880" y="3330816"/>
            <a:ext cx="180720" cy="430560"/>
          </a:xfrm>
          <a:prstGeom prst="rect">
            <a:avLst/>
          </a:prstGeom>
          <a:noFill/>
          <a:ln>
            <a:noFill/>
          </a:ln>
        </p:spPr>
      </p:sp>
      <p:sp>
        <p:nvSpPr>
          <p:cNvPr id="242" name="CustomShape 3"/>
          <p:cNvSpPr/>
          <p:nvPr/>
        </p:nvSpPr>
        <p:spPr>
          <a:xfrm>
            <a:off x="6984360" y="813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smtClean="0">
                <a:solidFill>
                  <a:srgbClr val="000000"/>
                </a:solidFill>
                <a:uFill>
                  <a:solidFill>
                    <a:srgbClr val="FFFFFF"/>
                  </a:solidFill>
                </a:uFill>
                <a:latin typeface="Arial"/>
              </a:rPr>
              <a:t>24-</a:t>
            </a:r>
            <a:r>
              <a:rPr lang="en-GB" sz="2400" b="0" u="sng" strike="noStrike" spc="-1" dirty="0">
                <a:solidFill>
                  <a:srgbClr val="000000"/>
                </a:solidFill>
                <a:uFill>
                  <a:solidFill>
                    <a:srgbClr val="FFFFFF"/>
                  </a:solidFill>
                </a:uFill>
                <a:latin typeface="Arial"/>
              </a:rPr>
              <a:t>way amniotes</a:t>
            </a:r>
            <a:endParaRPr lang="en-GB" sz="1800" b="0" strike="noStrike" spc="-1" dirty="0">
              <a:solidFill>
                <a:srgbClr val="000000"/>
              </a:solidFill>
              <a:uFill>
                <a:solidFill>
                  <a:srgbClr val="FFFFFF"/>
                </a:solidFill>
              </a:uFill>
              <a:latin typeface="Arial"/>
            </a:endParaRPr>
          </a:p>
        </p:txBody>
      </p:sp>
      <p:sp>
        <p:nvSpPr>
          <p:cNvPr id="243" name="CustomShape 4"/>
          <p:cNvSpPr/>
          <p:nvPr/>
        </p:nvSpPr>
        <p:spPr>
          <a:xfrm>
            <a:off x="6975360" y="1596696"/>
            <a:ext cx="2340000" cy="693000"/>
          </a:xfrm>
          <a:custGeom>
            <a:avLst/>
            <a:gdLst/>
            <a:ahLst/>
            <a:cxnLst/>
            <a:rect l="0" t="0" r="r" b="b"/>
            <a:pathLst>
              <a:path w="6502" h="1927">
                <a:moveTo>
                  <a:pt x="320" y="0"/>
                </a:moveTo>
                <a:cubicBezTo>
                  <a:pt x="160" y="0"/>
                  <a:pt x="0" y="160"/>
                  <a:pt x="0" y="321"/>
                </a:cubicBezTo>
                <a:lnTo>
                  <a:pt x="0" y="1605"/>
                </a:lnTo>
                <a:cubicBezTo>
                  <a:pt x="0" y="1765"/>
                  <a:pt x="160" y="1926"/>
                  <a:pt x="320" y="1926"/>
                </a:cubicBezTo>
                <a:lnTo>
                  <a:pt x="6180" y="1926"/>
                </a:lnTo>
                <a:cubicBezTo>
                  <a:pt x="6340" y="1926"/>
                  <a:pt x="6501" y="1765"/>
                  <a:pt x="6501" y="1605"/>
                </a:cubicBezTo>
                <a:lnTo>
                  <a:pt x="6501" y="321"/>
                </a:lnTo>
                <a:cubicBezTo>
                  <a:pt x="6501" y="160"/>
                  <a:pt x="6340" y="0"/>
                  <a:pt x="6180" y="0"/>
                </a:cubicBezTo>
                <a:lnTo>
                  <a:pt x="32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dirty="0" smtClean="0">
                <a:solidFill>
                  <a:srgbClr val="000000"/>
                </a:solidFill>
                <a:uFill>
                  <a:solidFill>
                    <a:srgbClr val="FFFFFF"/>
                  </a:solidFill>
                </a:uFill>
                <a:latin typeface="Arial"/>
              </a:rPr>
              <a:t>18-</a:t>
            </a:r>
            <a:r>
              <a:rPr lang="en-GB" sz="2400" b="0" strike="noStrike" spc="-1" dirty="0">
                <a:solidFill>
                  <a:srgbClr val="000000"/>
                </a:solidFill>
                <a:uFill>
                  <a:solidFill>
                    <a:srgbClr val="FFFFFF"/>
                  </a:solidFill>
                </a:uFill>
                <a:latin typeface="Arial"/>
              </a:rPr>
              <a:t>way </a:t>
            </a:r>
            <a:r>
              <a:rPr lang="en-GB" sz="2400" b="0" strike="noStrike" spc="-1" dirty="0" err="1">
                <a:solidFill>
                  <a:srgbClr val="000000"/>
                </a:solidFill>
                <a:uFill>
                  <a:solidFill>
                    <a:srgbClr val="FFFFFF"/>
                  </a:solidFill>
                </a:uFill>
                <a:latin typeface="Arial"/>
              </a:rPr>
              <a:t>eutherian</a:t>
            </a:r>
            <a:r>
              <a:rPr lang="en-GB" sz="2400" b="0" strike="noStrike" spc="-1" dirty="0">
                <a:solidFill>
                  <a:srgbClr val="000000"/>
                </a:solidFill>
                <a:uFill>
                  <a:solidFill>
                    <a:srgbClr val="FFFFFF"/>
                  </a:solidFill>
                </a:uFill>
                <a:latin typeface="Arial"/>
              </a:rPr>
              <a:t>
mammals</a:t>
            </a:r>
            <a:endParaRPr lang="en-GB" sz="1800" b="0" strike="noStrike" spc="-1" dirty="0">
              <a:solidFill>
                <a:srgbClr val="000000"/>
              </a:solidFill>
              <a:uFill>
                <a:solidFill>
                  <a:srgbClr val="FFFFFF"/>
                </a:solidFill>
              </a:uFill>
              <a:latin typeface="Arial"/>
            </a:endParaRPr>
          </a:p>
        </p:txBody>
      </p:sp>
      <p:sp>
        <p:nvSpPr>
          <p:cNvPr id="244" name="CustomShape 5"/>
          <p:cNvSpPr/>
          <p:nvPr/>
        </p:nvSpPr>
        <p:spPr>
          <a:xfrm>
            <a:off x="6966360" y="2343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8-way primates</a:t>
            </a:r>
            <a:endParaRPr lang="en-GB" sz="1800" b="0" strike="noStrike" spc="-1">
              <a:solidFill>
                <a:srgbClr val="000000"/>
              </a:solidFill>
              <a:uFill>
                <a:solidFill>
                  <a:srgbClr val="FFFFFF"/>
                </a:solidFill>
              </a:uFill>
              <a:latin typeface="Arial"/>
            </a:endParaRPr>
          </a:p>
        </p:txBody>
      </p:sp>
      <p:sp>
        <p:nvSpPr>
          <p:cNvPr id="245" name="CustomShape 6"/>
          <p:cNvSpPr/>
          <p:nvPr/>
        </p:nvSpPr>
        <p:spPr>
          <a:xfrm>
            <a:off x="6957360" y="2946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5-way fish</a:t>
            </a:r>
            <a:endParaRPr lang="en-GB" sz="1800" b="0" strike="noStrike" spc="-1">
              <a:solidFill>
                <a:srgbClr val="000000"/>
              </a:solidFill>
              <a:uFill>
                <a:solidFill>
                  <a:srgbClr val="FFFFFF"/>
                </a:solidFill>
              </a:uFill>
              <a:latin typeface="Arial"/>
            </a:endParaRPr>
          </a:p>
        </p:txBody>
      </p:sp>
      <p:sp>
        <p:nvSpPr>
          <p:cNvPr id="246" name="CustomShape 7"/>
          <p:cNvSpPr/>
          <p:nvPr/>
        </p:nvSpPr>
        <p:spPr>
          <a:xfrm>
            <a:off x="6948360" y="354969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000000"/>
                </a:solidFill>
                <a:uFill>
                  <a:solidFill>
                    <a:srgbClr val="FFFFFF"/>
                  </a:solidFill>
                </a:uFill>
                <a:latin typeface="Arial"/>
              </a:rPr>
              <a:t>4-way birds</a:t>
            </a:r>
            <a:endParaRPr lang="en-GB" sz="1800" b="0" strike="noStrike" spc="-1">
              <a:solidFill>
                <a:srgbClr val="000000"/>
              </a:solidFill>
              <a:uFill>
                <a:solidFill>
                  <a:srgbClr val="FFFFFF"/>
                </a:solidFill>
              </a:uFill>
              <a:latin typeface="Arial"/>
            </a:endParaRPr>
          </a:p>
        </p:txBody>
      </p:sp>
      <p:sp>
        <p:nvSpPr>
          <p:cNvPr id="247" name="CustomShape 8"/>
          <p:cNvSpPr/>
          <p:nvPr/>
        </p:nvSpPr>
        <p:spPr>
          <a:xfrm>
            <a:off x="6966360" y="4395696"/>
            <a:ext cx="2340000" cy="693000"/>
          </a:xfrm>
          <a:custGeom>
            <a:avLst/>
            <a:gdLst/>
            <a:ahLst/>
            <a:cxnLst/>
            <a:rect l="0" t="0" r="r" b="b"/>
            <a:pathLst>
              <a:path w="6502" h="1927">
                <a:moveTo>
                  <a:pt x="320" y="0"/>
                </a:moveTo>
                <a:cubicBezTo>
                  <a:pt x="160" y="0"/>
                  <a:pt x="0" y="160"/>
                  <a:pt x="0" y="321"/>
                </a:cubicBezTo>
                <a:lnTo>
                  <a:pt x="0" y="1605"/>
                </a:lnTo>
                <a:cubicBezTo>
                  <a:pt x="0" y="1765"/>
                  <a:pt x="160" y="1926"/>
                  <a:pt x="320" y="1926"/>
                </a:cubicBezTo>
                <a:lnTo>
                  <a:pt x="6180" y="1926"/>
                </a:lnTo>
                <a:cubicBezTo>
                  <a:pt x="6340" y="1926"/>
                  <a:pt x="6501" y="1765"/>
                  <a:pt x="6501" y="1605"/>
                </a:cubicBezTo>
                <a:lnTo>
                  <a:pt x="6501" y="321"/>
                </a:lnTo>
                <a:cubicBezTo>
                  <a:pt x="6501" y="160"/>
                  <a:pt x="6340" y="0"/>
                  <a:pt x="6180" y="0"/>
                </a:cubicBezTo>
                <a:lnTo>
                  <a:pt x="32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smtClean="0">
                <a:solidFill>
                  <a:srgbClr val="000000"/>
                </a:solidFill>
                <a:uFill>
                  <a:solidFill>
                    <a:srgbClr val="FFFFFF"/>
                  </a:solidFill>
                </a:uFill>
                <a:latin typeface="Arial"/>
              </a:rPr>
              <a:t>40-way </a:t>
            </a:r>
            <a:r>
              <a:rPr lang="en-GB" sz="2400" b="0" u="sng" strike="noStrike" spc="-1" dirty="0" err="1">
                <a:solidFill>
                  <a:srgbClr val="000000"/>
                </a:solidFill>
                <a:uFill>
                  <a:solidFill>
                    <a:srgbClr val="FFFFFF"/>
                  </a:solidFill>
                </a:uFill>
                <a:latin typeface="Arial"/>
              </a:rPr>
              <a:t>eutherian</a:t>
            </a:r>
            <a:r>
              <a:rPr lang="en-GB" sz="2400" b="0" u="sng" strike="noStrike" spc="-1" dirty="0">
                <a:solidFill>
                  <a:srgbClr val="000000"/>
                </a:solidFill>
                <a:uFill>
                  <a:solidFill>
                    <a:srgbClr val="FFFFFF"/>
                  </a:solidFill>
                </a:uFill>
                <a:latin typeface="Arial"/>
              </a:rPr>
              <a:t>
mammals</a:t>
            </a:r>
            <a:endParaRPr lang="en-GB" sz="1800" b="0" strike="noStrike" spc="-1" dirty="0">
              <a:solidFill>
                <a:srgbClr val="000000"/>
              </a:solidFill>
              <a:uFill>
                <a:solidFill>
                  <a:srgbClr val="FFFFFF"/>
                </a:solidFill>
              </a:uFill>
              <a:latin typeface="Arial"/>
            </a:endParaRPr>
          </a:p>
        </p:txBody>
      </p:sp>
      <p:sp>
        <p:nvSpPr>
          <p:cNvPr id="248" name="CustomShape 9"/>
          <p:cNvSpPr/>
          <p:nvPr/>
        </p:nvSpPr>
        <p:spPr>
          <a:xfrm>
            <a:off x="3888360" y="81369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Mercator + Pecan</a:t>
            </a:r>
            <a:endParaRPr lang="en-GB" sz="1800" b="0" strike="noStrike" spc="-1">
              <a:solidFill>
                <a:srgbClr val="000000"/>
              </a:solidFill>
              <a:uFill>
                <a:solidFill>
                  <a:srgbClr val="FFFFFF"/>
                </a:solidFill>
              </a:uFill>
              <a:latin typeface="Arial"/>
            </a:endParaRPr>
          </a:p>
        </p:txBody>
      </p:sp>
      <p:sp>
        <p:nvSpPr>
          <p:cNvPr id="249" name="CustomShape 10"/>
          <p:cNvSpPr/>
          <p:nvPr/>
        </p:nvSpPr>
        <p:spPr>
          <a:xfrm>
            <a:off x="3879000" y="269901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EPO</a:t>
            </a:r>
            <a:endParaRPr lang="en-GB" sz="1800" b="0" strike="noStrike" spc="-1">
              <a:solidFill>
                <a:srgbClr val="000000"/>
              </a:solidFill>
              <a:uFill>
                <a:solidFill>
                  <a:srgbClr val="FFFFFF"/>
                </a:solidFill>
              </a:uFill>
              <a:latin typeface="Arial"/>
            </a:endParaRPr>
          </a:p>
        </p:txBody>
      </p:sp>
      <p:sp>
        <p:nvSpPr>
          <p:cNvPr id="250" name="CustomShape 11"/>
          <p:cNvSpPr/>
          <p:nvPr/>
        </p:nvSpPr>
        <p:spPr>
          <a:xfrm>
            <a:off x="3870000" y="5043696"/>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EPO 2x</a:t>
            </a:r>
            <a:endParaRPr lang="en-GB" sz="1800" b="0" strike="noStrike" spc="-1">
              <a:solidFill>
                <a:srgbClr val="000000"/>
              </a:solidFill>
              <a:uFill>
                <a:solidFill>
                  <a:srgbClr val="FFFFFF"/>
                </a:solidFill>
              </a:uFill>
              <a:latin typeface="Arial"/>
            </a:endParaRPr>
          </a:p>
        </p:txBody>
      </p:sp>
      <p:cxnSp>
        <p:nvCxnSpPr>
          <p:cNvPr id="251" name="Line 12"/>
          <p:cNvCxnSpPr>
            <a:stCxn id="243" idx="3"/>
            <a:endCxn id="247" idx="3"/>
          </p:cNvCxnSpPr>
          <p:nvPr/>
        </p:nvCxnSpPr>
        <p:spPr>
          <a:xfrm flipH="1">
            <a:off x="9306360" y="1943016"/>
            <a:ext cx="9360" cy="2799360"/>
          </a:xfrm>
          <a:prstGeom prst="bentConnector3">
            <a:avLst/>
          </a:prstGeom>
          <a:ln w="18000">
            <a:solidFill>
              <a:srgbClr val="000000"/>
            </a:solidFill>
            <a:round/>
            <a:tailEnd type="triangle" w="med" len="med"/>
          </a:ln>
        </p:spPr>
      </p:cxnSp>
      <p:cxnSp>
        <p:nvCxnSpPr>
          <p:cNvPr id="252" name="Line 13"/>
          <p:cNvCxnSpPr>
            <a:stCxn id="248" idx="3"/>
            <a:endCxn id="242" idx="1"/>
          </p:cNvCxnSpPr>
          <p:nvPr/>
        </p:nvCxnSpPr>
        <p:spPr>
          <a:xfrm>
            <a:off x="6363360" y="1083696"/>
            <a:ext cx="621360" cy="360"/>
          </a:xfrm>
          <a:prstGeom prst="straightConnector1">
            <a:avLst/>
          </a:prstGeom>
          <a:ln w="18000">
            <a:solidFill>
              <a:srgbClr val="000000"/>
            </a:solidFill>
            <a:round/>
            <a:tailEnd type="triangle" w="med" len="med"/>
          </a:ln>
        </p:spPr>
      </p:cxnSp>
      <p:cxnSp>
        <p:nvCxnSpPr>
          <p:cNvPr id="253" name="Line 14"/>
          <p:cNvCxnSpPr/>
          <p:nvPr/>
        </p:nvCxnSpPr>
        <p:spPr>
          <a:xfrm flipV="1">
            <a:off x="6345000" y="4724128"/>
            <a:ext cx="621720" cy="572040"/>
          </a:xfrm>
          <a:prstGeom prst="straightConnector1">
            <a:avLst/>
          </a:prstGeom>
          <a:ln w="18000">
            <a:solidFill>
              <a:srgbClr val="000000"/>
            </a:solidFill>
            <a:round/>
            <a:tailEnd type="triangle" w="med" len="med"/>
          </a:ln>
        </p:spPr>
      </p:cxnSp>
      <p:cxnSp>
        <p:nvCxnSpPr>
          <p:cNvPr id="254" name="Line 15"/>
          <p:cNvCxnSpPr>
            <a:stCxn id="249" idx="3"/>
            <a:endCxn id="243" idx="1"/>
          </p:cNvCxnSpPr>
          <p:nvPr/>
        </p:nvCxnSpPr>
        <p:spPr>
          <a:xfrm flipV="1">
            <a:off x="6354000" y="1943016"/>
            <a:ext cx="621720" cy="1026360"/>
          </a:xfrm>
          <a:prstGeom prst="straightConnector1">
            <a:avLst/>
          </a:prstGeom>
          <a:ln w="18000">
            <a:solidFill>
              <a:srgbClr val="000000"/>
            </a:solidFill>
            <a:round/>
            <a:tailEnd type="triangle" w="med" len="med"/>
          </a:ln>
        </p:spPr>
      </p:cxnSp>
      <p:cxnSp>
        <p:nvCxnSpPr>
          <p:cNvPr id="255" name="Line 16"/>
          <p:cNvCxnSpPr>
            <a:stCxn id="249" idx="3"/>
            <a:endCxn id="244" idx="1"/>
          </p:cNvCxnSpPr>
          <p:nvPr/>
        </p:nvCxnSpPr>
        <p:spPr>
          <a:xfrm flipV="1">
            <a:off x="6354000" y="2613696"/>
            <a:ext cx="612720" cy="355680"/>
          </a:xfrm>
          <a:prstGeom prst="straightConnector1">
            <a:avLst/>
          </a:prstGeom>
          <a:ln w="18000">
            <a:solidFill>
              <a:srgbClr val="000000"/>
            </a:solidFill>
            <a:round/>
            <a:tailEnd type="triangle" w="med" len="med"/>
          </a:ln>
        </p:spPr>
      </p:cxnSp>
      <p:cxnSp>
        <p:nvCxnSpPr>
          <p:cNvPr id="256" name="Line 17"/>
          <p:cNvCxnSpPr>
            <a:stCxn id="249" idx="3"/>
            <a:endCxn id="245" idx="1"/>
          </p:cNvCxnSpPr>
          <p:nvPr/>
        </p:nvCxnSpPr>
        <p:spPr>
          <a:xfrm>
            <a:off x="6354000" y="2969016"/>
            <a:ext cx="603720" cy="248040"/>
          </a:xfrm>
          <a:prstGeom prst="straightConnector1">
            <a:avLst/>
          </a:prstGeom>
          <a:ln w="18000">
            <a:solidFill>
              <a:srgbClr val="000000"/>
            </a:solidFill>
            <a:round/>
            <a:tailEnd type="triangle" w="med" len="med"/>
          </a:ln>
        </p:spPr>
      </p:cxnSp>
      <p:cxnSp>
        <p:nvCxnSpPr>
          <p:cNvPr id="257" name="Line 18"/>
          <p:cNvCxnSpPr>
            <a:stCxn id="249" idx="3"/>
            <a:endCxn id="246" idx="1"/>
          </p:cNvCxnSpPr>
          <p:nvPr/>
        </p:nvCxnSpPr>
        <p:spPr>
          <a:xfrm>
            <a:off x="6354000" y="2969016"/>
            <a:ext cx="594720" cy="851040"/>
          </a:xfrm>
          <a:prstGeom prst="straightConnector1">
            <a:avLst/>
          </a:prstGeom>
          <a:ln w="18000">
            <a:solidFill>
              <a:srgbClr val="000000"/>
            </a:solidFill>
            <a:round/>
            <a:tailEnd type="triangle" w="med" len="med"/>
          </a:ln>
        </p:spPr>
      </p:cxnSp>
      <p:cxnSp>
        <p:nvCxnSpPr>
          <p:cNvPr id="258" name="Line 19"/>
          <p:cNvCxnSpPr>
            <a:stCxn id="245" idx="3"/>
          </p:cNvCxnSpPr>
          <p:nvPr/>
        </p:nvCxnSpPr>
        <p:spPr>
          <a:xfrm>
            <a:off x="9297360" y="3216696"/>
            <a:ext cx="720" cy="2196720"/>
          </a:xfrm>
          <a:prstGeom prst="bentConnector3">
            <a:avLst/>
          </a:prstGeom>
          <a:ln w="18000">
            <a:solidFill>
              <a:srgbClr val="000000"/>
            </a:solidFill>
            <a:round/>
            <a:tailEnd type="triangle" w="med" len="med"/>
          </a:ln>
        </p:spPr>
      </p:cxnSp>
      <p:cxnSp>
        <p:nvCxnSpPr>
          <p:cNvPr id="259" name="Line 20"/>
          <p:cNvCxnSpPr>
            <a:stCxn id="250" idx="3"/>
          </p:cNvCxnSpPr>
          <p:nvPr/>
        </p:nvCxnSpPr>
        <p:spPr>
          <a:xfrm>
            <a:off x="6345000" y="5313696"/>
            <a:ext cx="604080" cy="702720"/>
          </a:xfrm>
          <a:prstGeom prst="straightConnector1">
            <a:avLst/>
          </a:prstGeom>
          <a:ln w="18000">
            <a:solidFill>
              <a:srgbClr val="000000"/>
            </a:solidFill>
            <a:round/>
            <a:tailEnd type="triangle" w="med" len="med"/>
          </a:ln>
        </p:spPr>
      </p:cxnSp>
      <p:sp>
        <p:nvSpPr>
          <p:cNvPr id="260" name="CustomShape 21"/>
          <p:cNvSpPr/>
          <p:nvPr/>
        </p:nvSpPr>
        <p:spPr>
          <a:xfrm>
            <a:off x="6957720" y="5125168"/>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a:solidFill>
                  <a:srgbClr val="000000"/>
                </a:solidFill>
                <a:uFill>
                  <a:solidFill>
                    <a:srgbClr val="FFFFFF"/>
                  </a:solidFill>
                </a:uFill>
                <a:latin typeface="Arial"/>
              </a:rPr>
              <a:t>11-way fish</a:t>
            </a:r>
            <a:endParaRPr lang="en-GB" sz="1800" b="0" strike="noStrike" spc="-1" dirty="0">
              <a:solidFill>
                <a:srgbClr val="000000"/>
              </a:solidFill>
              <a:uFill>
                <a:solidFill>
                  <a:srgbClr val="FFFFFF"/>
                </a:solidFill>
              </a:uFill>
              <a:latin typeface="Arial"/>
            </a:endParaRPr>
          </a:p>
        </p:txBody>
      </p:sp>
      <p:sp>
        <p:nvSpPr>
          <p:cNvPr id="261" name="CustomShape 22"/>
          <p:cNvSpPr/>
          <p:nvPr/>
        </p:nvSpPr>
        <p:spPr>
          <a:xfrm>
            <a:off x="6948720" y="5701336"/>
            <a:ext cx="2340000" cy="540000"/>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u="sng" strike="noStrike" spc="-1" dirty="0">
                <a:solidFill>
                  <a:srgbClr val="000000"/>
                </a:solidFill>
                <a:uFill>
                  <a:solidFill>
                    <a:srgbClr val="FFFFFF"/>
                  </a:solidFill>
                </a:uFill>
                <a:latin typeface="Arial"/>
              </a:rPr>
              <a:t>7-way birds</a:t>
            </a:r>
            <a:endParaRPr lang="en-GB" sz="1800" b="0" strike="noStrike" spc="-1" dirty="0">
              <a:solidFill>
                <a:srgbClr val="000000"/>
              </a:solidFill>
              <a:uFill>
                <a:solidFill>
                  <a:srgbClr val="FFFFFF"/>
                </a:solidFill>
              </a:uFill>
              <a:latin typeface="Arial"/>
            </a:endParaRPr>
          </a:p>
        </p:txBody>
      </p:sp>
      <p:cxnSp>
        <p:nvCxnSpPr>
          <p:cNvPr id="262" name="Line 23"/>
          <p:cNvCxnSpPr>
            <a:endCxn id="260" idx="1"/>
          </p:cNvCxnSpPr>
          <p:nvPr/>
        </p:nvCxnSpPr>
        <p:spPr>
          <a:xfrm>
            <a:off x="6345000" y="5295808"/>
            <a:ext cx="613080" cy="99720"/>
          </a:xfrm>
          <a:prstGeom prst="straightConnector1">
            <a:avLst/>
          </a:prstGeom>
          <a:ln w="18000">
            <a:solidFill>
              <a:srgbClr val="000000"/>
            </a:solidFill>
            <a:round/>
            <a:tailEnd type="triangle" w="med" len="med"/>
          </a:ln>
        </p:spPr>
      </p:cxnSp>
      <p:cxnSp>
        <p:nvCxnSpPr>
          <p:cNvPr id="263" name="Line 24"/>
          <p:cNvCxnSpPr>
            <a:stCxn id="246" idx="3"/>
          </p:cNvCxnSpPr>
          <p:nvPr/>
        </p:nvCxnSpPr>
        <p:spPr>
          <a:xfrm>
            <a:off x="9288360" y="3819696"/>
            <a:ext cx="5400" cy="2223000"/>
          </a:xfrm>
          <a:prstGeom prst="bentConnector3">
            <a:avLst/>
          </a:prstGeom>
          <a:ln w="18000">
            <a:solidFill>
              <a:srgbClr val="000000"/>
            </a:solidFill>
            <a:round/>
            <a:tailEnd type="triangle" w="med" len="med"/>
          </a:ln>
        </p:spPr>
      </p:cxnSp>
      <p:sp>
        <p:nvSpPr>
          <p:cNvPr id="264" name="Line 25"/>
          <p:cNvSpPr/>
          <p:nvPr/>
        </p:nvSpPr>
        <p:spPr>
          <a:xfrm>
            <a:off x="3420000" y="777696"/>
            <a:ext cx="0" cy="5040000"/>
          </a:xfrm>
          <a:prstGeom prst="line">
            <a:avLst/>
          </a:prstGeom>
          <a:ln w="36000">
            <a:solidFill>
              <a:srgbClr val="000000"/>
            </a:solidFill>
            <a:custDash>
              <a:ds d="500000" sp="500000"/>
              <a:ds d="500000" sp="500000"/>
            </a:custDash>
            <a:round/>
          </a:ln>
        </p:spPr>
        <p:style>
          <a:lnRef idx="0">
            <a:scrgbClr r="0" g="0" b="0"/>
          </a:lnRef>
          <a:fillRef idx="0">
            <a:scrgbClr r="0" g="0" b="0"/>
          </a:fillRef>
          <a:effectRef idx="0">
            <a:scrgbClr r="0" g="0" b="0"/>
          </a:effectRef>
          <a:fontRef idx="minor"/>
        </p:style>
      </p:sp>
      <p:sp>
        <p:nvSpPr>
          <p:cNvPr id="265" name="CustomShape 26"/>
          <p:cNvSpPr/>
          <p:nvPr/>
        </p:nvSpPr>
        <p:spPr>
          <a:xfrm>
            <a:off x="1044000" y="1570056"/>
            <a:ext cx="1611000" cy="540000"/>
          </a:xfrm>
          <a:custGeom>
            <a:avLst/>
            <a:gdLst/>
            <a:ahLst/>
            <a:cxnLst/>
            <a:rect l="0" t="0" r="r" b="b"/>
            <a:pathLst>
              <a:path w="4477" h="1502">
                <a:moveTo>
                  <a:pt x="250" y="0"/>
                </a:moveTo>
                <a:cubicBezTo>
                  <a:pt x="125" y="0"/>
                  <a:pt x="0" y="125"/>
                  <a:pt x="0" y="250"/>
                </a:cubicBezTo>
                <a:lnTo>
                  <a:pt x="0" y="1250"/>
                </a:lnTo>
                <a:cubicBezTo>
                  <a:pt x="0" y="1375"/>
                  <a:pt x="125" y="1501"/>
                  <a:pt x="250" y="1501"/>
                </a:cubicBezTo>
                <a:lnTo>
                  <a:pt x="4225" y="1501"/>
                </a:lnTo>
                <a:cubicBezTo>
                  <a:pt x="4350" y="1501"/>
                  <a:pt x="4476" y="1375"/>
                  <a:pt x="4476" y="1250"/>
                </a:cubicBezTo>
                <a:lnTo>
                  <a:pt x="4476" y="250"/>
                </a:lnTo>
                <a:cubicBezTo>
                  <a:pt x="4476" y="125"/>
                  <a:pt x="4350" y="0"/>
                  <a:pt x="42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BlastZ</a:t>
            </a:r>
            <a:endParaRPr lang="en-GB" sz="1800" b="0" strike="noStrike" spc="-1">
              <a:solidFill>
                <a:srgbClr val="000000"/>
              </a:solidFill>
              <a:uFill>
                <a:solidFill>
                  <a:srgbClr val="FFFFFF"/>
                </a:solidFill>
              </a:uFill>
              <a:latin typeface="Arial"/>
            </a:endParaRPr>
          </a:p>
        </p:txBody>
      </p:sp>
      <p:sp>
        <p:nvSpPr>
          <p:cNvPr id="266" name="CustomShape 27"/>
          <p:cNvSpPr/>
          <p:nvPr/>
        </p:nvSpPr>
        <p:spPr>
          <a:xfrm>
            <a:off x="1044000" y="2326416"/>
            <a:ext cx="1611000" cy="540000"/>
          </a:xfrm>
          <a:custGeom>
            <a:avLst/>
            <a:gdLst/>
            <a:ahLst/>
            <a:cxnLst/>
            <a:rect l="0" t="0" r="r" b="b"/>
            <a:pathLst>
              <a:path w="4477" h="1502">
                <a:moveTo>
                  <a:pt x="250" y="0"/>
                </a:moveTo>
                <a:cubicBezTo>
                  <a:pt x="125" y="0"/>
                  <a:pt x="0" y="125"/>
                  <a:pt x="0" y="250"/>
                </a:cubicBezTo>
                <a:lnTo>
                  <a:pt x="0" y="1250"/>
                </a:lnTo>
                <a:cubicBezTo>
                  <a:pt x="0" y="1375"/>
                  <a:pt x="125" y="1501"/>
                  <a:pt x="250" y="1501"/>
                </a:cubicBezTo>
                <a:lnTo>
                  <a:pt x="4225" y="1501"/>
                </a:lnTo>
                <a:cubicBezTo>
                  <a:pt x="4350" y="1501"/>
                  <a:pt x="4476" y="1375"/>
                  <a:pt x="4476" y="1250"/>
                </a:cubicBezTo>
                <a:lnTo>
                  <a:pt x="4476" y="250"/>
                </a:lnTo>
                <a:cubicBezTo>
                  <a:pt x="4476" y="125"/>
                  <a:pt x="4350" y="0"/>
                  <a:pt x="42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LastZ</a:t>
            </a:r>
            <a:endParaRPr lang="en-GB" sz="1800" b="0" strike="noStrike" spc="-1">
              <a:solidFill>
                <a:srgbClr val="000000"/>
              </a:solidFill>
              <a:uFill>
                <a:solidFill>
                  <a:srgbClr val="FFFFFF"/>
                </a:solidFill>
              </a:uFill>
              <a:latin typeface="Arial"/>
            </a:endParaRPr>
          </a:p>
        </p:txBody>
      </p:sp>
      <p:sp>
        <p:nvSpPr>
          <p:cNvPr id="267" name="CustomShape 28"/>
          <p:cNvSpPr/>
          <p:nvPr/>
        </p:nvSpPr>
        <p:spPr>
          <a:xfrm>
            <a:off x="1044000" y="3910776"/>
            <a:ext cx="1611000" cy="970920"/>
          </a:xfrm>
          <a:custGeom>
            <a:avLst/>
            <a:gdLst/>
            <a:ahLst/>
            <a:cxnLst/>
            <a:rect l="0" t="0" r="r" b="b"/>
            <a:pathLst>
              <a:path w="4477" h="2699">
                <a:moveTo>
                  <a:pt x="449" y="0"/>
                </a:moveTo>
                <a:cubicBezTo>
                  <a:pt x="224" y="0"/>
                  <a:pt x="0" y="224"/>
                  <a:pt x="0" y="449"/>
                </a:cubicBezTo>
                <a:lnTo>
                  <a:pt x="0" y="2248"/>
                </a:lnTo>
                <a:cubicBezTo>
                  <a:pt x="0" y="2473"/>
                  <a:pt x="224" y="2698"/>
                  <a:pt x="449" y="2698"/>
                </a:cubicBezTo>
                <a:lnTo>
                  <a:pt x="4026" y="2698"/>
                </a:lnTo>
                <a:cubicBezTo>
                  <a:pt x="4251" y="2698"/>
                  <a:pt x="4476" y="2473"/>
                  <a:pt x="4476" y="2248"/>
                </a:cubicBezTo>
                <a:lnTo>
                  <a:pt x="4476" y="449"/>
                </a:lnTo>
                <a:cubicBezTo>
                  <a:pt x="4476" y="224"/>
                  <a:pt x="4251" y="0"/>
                  <a:pt x="4026" y="0"/>
                </a:cubicBezTo>
                <a:lnTo>
                  <a:pt x="449"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b="0" strike="noStrike" spc="-1">
                <a:solidFill>
                  <a:srgbClr val="FFFFFF"/>
                </a:solidFill>
                <a:uFill>
                  <a:solidFill>
                    <a:srgbClr val="FFFFFF"/>
                  </a:solidFill>
                </a:uFill>
                <a:latin typeface="Arial"/>
              </a:rPr>
              <a:t>Karyotype
synteny</a:t>
            </a:r>
            <a:endParaRPr lang="en-GB" sz="1800" b="0" strike="noStrike" spc="-1">
              <a:solidFill>
                <a:srgbClr val="000000"/>
              </a:solidFill>
              <a:uFill>
                <a:solidFill>
                  <a:srgbClr val="FFFFFF"/>
                </a:solidFill>
              </a:uFill>
              <a:latin typeface="Arial"/>
            </a:endParaRPr>
          </a:p>
        </p:txBody>
      </p:sp>
      <p:cxnSp>
        <p:nvCxnSpPr>
          <p:cNvPr id="268" name="Line 29"/>
          <p:cNvCxnSpPr>
            <a:stCxn id="266" idx="3"/>
            <a:endCxn id="267" idx="3"/>
          </p:cNvCxnSpPr>
          <p:nvPr/>
        </p:nvCxnSpPr>
        <p:spPr>
          <a:xfrm>
            <a:off x="2655000" y="2596416"/>
            <a:ext cx="360" cy="1800000"/>
          </a:xfrm>
          <a:prstGeom prst="bentConnector3">
            <a:avLst/>
          </a:prstGeom>
          <a:ln w="18000">
            <a:solidFill>
              <a:srgbClr val="000000"/>
            </a:solidFill>
            <a:round/>
            <a:tailEnd type="triangle" w="med" len="med"/>
          </a:ln>
        </p:spPr>
      </p:cxnSp>
      <p:cxnSp>
        <p:nvCxnSpPr>
          <p:cNvPr id="269" name="Line 30"/>
          <p:cNvCxnSpPr>
            <a:stCxn id="265" idx="3"/>
            <a:endCxn id="267" idx="3"/>
          </p:cNvCxnSpPr>
          <p:nvPr/>
        </p:nvCxnSpPr>
        <p:spPr>
          <a:xfrm>
            <a:off x="2655000" y="1840056"/>
            <a:ext cx="360" cy="2556360"/>
          </a:xfrm>
          <a:prstGeom prst="bentConnector3">
            <a:avLst/>
          </a:prstGeom>
          <a:ln w="18000">
            <a:solidFill>
              <a:srgbClr val="000000"/>
            </a:solidFill>
            <a:round/>
            <a:tailEnd type="triangle" w="med" len="med"/>
          </a:ln>
        </p:spPr>
      </p:cxnSp>
      <p:sp>
        <p:nvSpPr>
          <p:cNvPr id="270" name="TextShape 31"/>
          <p:cNvSpPr txBox="1"/>
          <p:nvPr/>
        </p:nvSpPr>
        <p:spPr>
          <a:xfrm>
            <a:off x="571680" y="1659808"/>
            <a:ext cx="448920" cy="376920"/>
          </a:xfrm>
          <a:prstGeom prst="rect">
            <a:avLst/>
          </a:prstGeom>
          <a:noFill/>
          <a:ln>
            <a:noFill/>
          </a:ln>
        </p:spPr>
        <p:txBody>
          <a:bodyPr lIns="90000" tIns="45000" rIns="90000" bIns="45000"/>
          <a:lstStyle/>
          <a:p>
            <a:r>
              <a:rPr lang="en-GB" sz="2000" b="0" strike="noStrike" spc="-1" dirty="0">
                <a:solidFill>
                  <a:srgbClr val="000000"/>
                </a:solidFill>
                <a:uFill>
                  <a:solidFill>
                    <a:srgbClr val="FFFFFF"/>
                  </a:solidFill>
                </a:uFill>
                <a:latin typeface="Arial"/>
              </a:rPr>
              <a:t>2x</a:t>
            </a:r>
            <a:endParaRPr lang="en-GB" sz="1800" b="0" strike="noStrike" spc="-1" dirty="0">
              <a:solidFill>
                <a:srgbClr val="000000"/>
              </a:solidFill>
              <a:uFill>
                <a:solidFill>
                  <a:srgbClr val="FFFFFF"/>
                </a:solidFill>
              </a:uFill>
              <a:latin typeface="Arial"/>
            </a:endParaRPr>
          </a:p>
        </p:txBody>
      </p:sp>
      <p:sp>
        <p:nvSpPr>
          <p:cNvPr id="271" name="TextShape 32"/>
          <p:cNvSpPr txBox="1"/>
          <p:nvPr/>
        </p:nvSpPr>
        <p:spPr>
          <a:xfrm>
            <a:off x="288360" y="2424664"/>
            <a:ext cx="732240" cy="376920"/>
          </a:xfrm>
          <a:prstGeom prst="rect">
            <a:avLst/>
          </a:prstGeom>
          <a:noFill/>
          <a:ln>
            <a:noFill/>
          </a:ln>
        </p:spPr>
        <p:txBody>
          <a:bodyPr lIns="90000" tIns="45000" rIns="90000" bIns="45000"/>
          <a:lstStyle/>
          <a:p>
            <a:r>
              <a:rPr lang="en-GB" sz="2000" b="0" strike="noStrike" spc="-1" dirty="0" smtClean="0">
                <a:solidFill>
                  <a:srgbClr val="000000"/>
                </a:solidFill>
                <a:uFill>
                  <a:solidFill>
                    <a:srgbClr val="FFFFFF"/>
                  </a:solidFill>
                </a:uFill>
                <a:latin typeface="Arial"/>
              </a:rPr>
              <a:t>134x</a:t>
            </a:r>
            <a:endParaRPr lang="en-GB" sz="1800" b="0" strike="noStrike" spc="-1" dirty="0">
              <a:solidFill>
                <a:srgbClr val="000000"/>
              </a:solidFill>
              <a:uFill>
                <a:solidFill>
                  <a:srgbClr val="FFFFFF"/>
                </a:solidFill>
              </a:uFill>
              <a:latin typeface="Arial"/>
            </a:endParaRPr>
          </a:p>
        </p:txBody>
      </p:sp>
      <p:sp>
        <p:nvSpPr>
          <p:cNvPr id="272" name="TextShape 33"/>
          <p:cNvSpPr txBox="1"/>
          <p:nvPr/>
        </p:nvSpPr>
        <p:spPr>
          <a:xfrm>
            <a:off x="429840" y="4242912"/>
            <a:ext cx="590760" cy="376920"/>
          </a:xfrm>
          <a:prstGeom prst="rect">
            <a:avLst/>
          </a:prstGeom>
          <a:noFill/>
          <a:ln>
            <a:noFill/>
          </a:ln>
        </p:spPr>
        <p:txBody>
          <a:bodyPr lIns="90000" tIns="45000" rIns="90000" bIns="45000"/>
          <a:lstStyle/>
          <a:p>
            <a:r>
              <a:rPr lang="en-GB" sz="2000" spc="-1" dirty="0" smtClean="0">
                <a:solidFill>
                  <a:srgbClr val="000000"/>
                </a:solidFill>
                <a:uFill>
                  <a:solidFill>
                    <a:srgbClr val="FFFFFF"/>
                  </a:solidFill>
                </a:uFill>
                <a:latin typeface="Arial"/>
              </a:rPr>
              <a:t>56</a:t>
            </a:r>
            <a:r>
              <a:rPr lang="en-GB" sz="2000" b="0" strike="noStrike" spc="-1" dirty="0" smtClean="0">
                <a:solidFill>
                  <a:srgbClr val="000000"/>
                </a:solidFill>
                <a:uFill>
                  <a:solidFill>
                    <a:srgbClr val="FFFFFF"/>
                  </a:solidFill>
                </a:uFill>
                <a:latin typeface="Arial"/>
              </a:rPr>
              <a:t>x</a:t>
            </a:r>
            <a:endParaRPr lang="en-GB" sz="1800" b="0" strike="noStrike" spc="-1" dirty="0">
              <a:solidFill>
                <a:srgbClr val="000000"/>
              </a:solidFill>
              <a:uFill>
                <a:solidFill>
                  <a:srgbClr val="FFFFFF"/>
                </a:solidFill>
              </a:uFill>
              <a:latin typeface="Arial"/>
            </a:endParaRPr>
          </a:p>
        </p:txBody>
      </p:sp>
      <p:sp>
        <p:nvSpPr>
          <p:cNvPr id="273" name="TextShape 34"/>
          <p:cNvSpPr txBox="1"/>
          <p:nvPr/>
        </p:nvSpPr>
        <p:spPr>
          <a:xfrm>
            <a:off x="3901944" y="5667512"/>
            <a:ext cx="2408760" cy="376920"/>
          </a:xfrm>
          <a:prstGeom prst="rect">
            <a:avLst/>
          </a:prstGeom>
          <a:noFill/>
          <a:ln>
            <a:noFill/>
          </a:ln>
        </p:spPr>
        <p:txBody>
          <a:bodyPr lIns="90000" tIns="45000" rIns="90000" bIns="45000"/>
          <a:lstStyle/>
          <a:p>
            <a:r>
              <a:rPr lang="en-GB" sz="2000" b="0" u="sng" strike="noStrike" spc="-1" dirty="0">
                <a:solidFill>
                  <a:srgbClr val="000000"/>
                </a:solidFill>
                <a:uFill>
                  <a:solidFill>
                    <a:srgbClr val="FFFFFF"/>
                  </a:solidFill>
                </a:uFill>
                <a:latin typeface="Arial"/>
              </a:rPr>
              <a:t>with GERP analysis</a:t>
            </a:r>
            <a:endParaRPr lang="en-GB" sz="1800" b="0" strike="noStrike" spc="-1" dirty="0">
              <a:solidFill>
                <a:srgbClr val="000000"/>
              </a:solidFill>
              <a:uFill>
                <a:solidFill>
                  <a:srgbClr val="FFFFFF"/>
                </a:solidFill>
              </a:uFill>
              <a:latin typeface="Arial"/>
            </a:endParaRPr>
          </a:p>
        </p:txBody>
      </p:sp>
      <p:sp>
        <p:nvSpPr>
          <p:cNvPr id="37" name="CustomShape 22"/>
          <p:cNvSpPr/>
          <p:nvPr/>
        </p:nvSpPr>
        <p:spPr>
          <a:xfrm>
            <a:off x="6948360" y="6338392"/>
            <a:ext cx="2340000" cy="458826"/>
          </a:xfrm>
          <a:custGeom>
            <a:avLst/>
            <a:gdLst/>
            <a:ahLst/>
            <a:cxnLst/>
            <a:rect l="0" t="0" r="r" b="b"/>
            <a:pathLst>
              <a:path w="6501" h="1502">
                <a:moveTo>
                  <a:pt x="250" y="0"/>
                </a:moveTo>
                <a:cubicBezTo>
                  <a:pt x="125" y="0"/>
                  <a:pt x="0" y="125"/>
                  <a:pt x="0" y="250"/>
                </a:cubicBezTo>
                <a:lnTo>
                  <a:pt x="0" y="1250"/>
                </a:lnTo>
                <a:cubicBezTo>
                  <a:pt x="0" y="1375"/>
                  <a:pt x="125" y="1501"/>
                  <a:pt x="250" y="1501"/>
                </a:cubicBezTo>
                <a:lnTo>
                  <a:pt x="6250" y="1501"/>
                </a:lnTo>
                <a:cubicBezTo>
                  <a:pt x="6375" y="1501"/>
                  <a:pt x="6500" y="1375"/>
                  <a:pt x="6500" y="1250"/>
                </a:cubicBezTo>
                <a:lnTo>
                  <a:pt x="6500" y="250"/>
                </a:lnTo>
                <a:cubicBezTo>
                  <a:pt x="6500" y="125"/>
                  <a:pt x="6375" y="0"/>
                  <a:pt x="6250" y="0"/>
                </a:cubicBezTo>
                <a:lnTo>
                  <a:pt x="250" y="0"/>
                </a:lnTo>
              </a:path>
            </a:pathLst>
          </a:custGeom>
          <a:solidFill>
            <a:srgbClr val="FFB515"/>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400" u="sng" spc="-1" dirty="0" smtClean="0">
                <a:solidFill>
                  <a:srgbClr val="000000"/>
                </a:solidFill>
                <a:uFill>
                  <a:solidFill>
                    <a:srgbClr val="FFFFFF"/>
                  </a:solidFill>
                </a:uFill>
                <a:latin typeface="Arial"/>
              </a:rPr>
              <a:t>18</a:t>
            </a:r>
            <a:r>
              <a:rPr lang="en-GB" sz="2400" b="0" u="sng" strike="noStrike" spc="-1" dirty="0" smtClean="0">
                <a:solidFill>
                  <a:srgbClr val="000000"/>
                </a:solidFill>
                <a:uFill>
                  <a:solidFill>
                    <a:srgbClr val="FFFFFF"/>
                  </a:solidFill>
                </a:uFill>
                <a:latin typeface="Arial"/>
              </a:rPr>
              <a:t>-</a:t>
            </a:r>
            <a:r>
              <a:rPr lang="en-GB" sz="2400" b="0" u="sng" strike="noStrike" spc="-1" dirty="0">
                <a:solidFill>
                  <a:srgbClr val="000000"/>
                </a:solidFill>
                <a:uFill>
                  <a:solidFill>
                    <a:srgbClr val="FFFFFF"/>
                  </a:solidFill>
                </a:uFill>
                <a:latin typeface="Arial"/>
              </a:rPr>
              <a:t>way </a:t>
            </a:r>
            <a:r>
              <a:rPr lang="en-GB" sz="2400" u="sng" spc="-1" dirty="0" err="1" smtClean="0">
                <a:solidFill>
                  <a:srgbClr val="000000"/>
                </a:solidFill>
                <a:uFill>
                  <a:solidFill>
                    <a:srgbClr val="FFFFFF"/>
                  </a:solidFill>
                </a:uFill>
                <a:latin typeface="Arial"/>
              </a:rPr>
              <a:t>murinae</a:t>
            </a:r>
            <a:endParaRPr lang="en-GB" sz="1800" b="0" strike="noStrike" spc="-1" dirty="0">
              <a:solidFill>
                <a:srgbClr val="000000"/>
              </a:solidFill>
              <a:uFill>
                <a:solidFill>
                  <a:srgbClr val="FFFFFF"/>
                </a:solidFill>
              </a:uFill>
              <a:latin typeface="Arial"/>
            </a:endParaRPr>
          </a:p>
        </p:txBody>
      </p:sp>
      <p:sp>
        <p:nvSpPr>
          <p:cNvPr id="38" name="CustomShape 11"/>
          <p:cNvSpPr/>
          <p:nvPr/>
        </p:nvSpPr>
        <p:spPr>
          <a:xfrm>
            <a:off x="3835704" y="6212303"/>
            <a:ext cx="2475000" cy="540000"/>
          </a:xfrm>
          <a:custGeom>
            <a:avLst/>
            <a:gdLst/>
            <a:ahLst/>
            <a:cxnLst/>
            <a:rect l="0" t="0" r="r" b="b"/>
            <a:pathLst>
              <a:path w="6877" h="1502">
                <a:moveTo>
                  <a:pt x="250" y="0"/>
                </a:moveTo>
                <a:cubicBezTo>
                  <a:pt x="125" y="0"/>
                  <a:pt x="0" y="125"/>
                  <a:pt x="0" y="250"/>
                </a:cubicBezTo>
                <a:lnTo>
                  <a:pt x="0" y="1250"/>
                </a:lnTo>
                <a:cubicBezTo>
                  <a:pt x="0" y="1375"/>
                  <a:pt x="125" y="1501"/>
                  <a:pt x="250" y="1501"/>
                </a:cubicBezTo>
                <a:lnTo>
                  <a:pt x="6625" y="1501"/>
                </a:lnTo>
                <a:cubicBezTo>
                  <a:pt x="6750" y="1501"/>
                  <a:pt x="6876" y="1375"/>
                  <a:pt x="6876" y="1250"/>
                </a:cubicBezTo>
                <a:lnTo>
                  <a:pt x="6876" y="250"/>
                </a:lnTo>
                <a:cubicBezTo>
                  <a:pt x="6876" y="125"/>
                  <a:pt x="6750" y="0"/>
                  <a:pt x="6625" y="0"/>
                </a:cubicBezTo>
                <a:lnTo>
                  <a:pt x="250" y="0"/>
                </a:lnTo>
              </a:path>
            </a:pathLst>
          </a:custGeom>
          <a:solidFill>
            <a:srgbClr val="004586"/>
          </a:solidFill>
          <a:ln w="18000">
            <a:solidFill>
              <a:srgbClr val="808080"/>
            </a:solidFill>
            <a:round/>
          </a:ln>
        </p:spPr>
        <p:style>
          <a:lnRef idx="0">
            <a:scrgbClr r="0" g="0" b="0"/>
          </a:lnRef>
          <a:fillRef idx="0">
            <a:scrgbClr r="0" g="0" b="0"/>
          </a:fillRef>
          <a:effectRef idx="0">
            <a:scrgbClr r="0" g="0" b="0"/>
          </a:effectRef>
          <a:fontRef idx="minor"/>
        </p:style>
        <p:txBody>
          <a:bodyPr wrap="none" lIns="99000" tIns="54000" rIns="99000" bIns="54000" anchor="ctr"/>
          <a:lstStyle/>
          <a:p>
            <a:pPr algn="ctr"/>
            <a:r>
              <a:rPr lang="en-GB" sz="2000" spc="-1" dirty="0" smtClean="0">
                <a:solidFill>
                  <a:srgbClr val="FFFFFF"/>
                </a:solidFill>
                <a:uFill>
                  <a:solidFill>
                    <a:srgbClr val="FFFFFF"/>
                  </a:solidFill>
                </a:uFill>
                <a:latin typeface="Arial"/>
              </a:rPr>
              <a:t>Progressive Cactus</a:t>
            </a:r>
            <a:endParaRPr lang="en-GB" sz="2000" b="0" strike="noStrike" spc="-1" dirty="0">
              <a:solidFill>
                <a:srgbClr val="000000"/>
              </a:solidFill>
              <a:uFill>
                <a:solidFill>
                  <a:srgbClr val="FFFFFF"/>
                </a:solidFill>
              </a:uFill>
              <a:latin typeface="Arial"/>
            </a:endParaRPr>
          </a:p>
        </p:txBody>
      </p:sp>
      <p:cxnSp>
        <p:nvCxnSpPr>
          <p:cNvPr id="39" name="Line 23"/>
          <p:cNvCxnSpPr/>
          <p:nvPr/>
        </p:nvCxnSpPr>
        <p:spPr>
          <a:xfrm>
            <a:off x="6336056" y="6458848"/>
            <a:ext cx="613080" cy="99720"/>
          </a:xfrm>
          <a:prstGeom prst="straightConnector1">
            <a:avLst/>
          </a:prstGeom>
          <a:ln w="18000">
            <a:solidFill>
              <a:srgbClr val="000000"/>
            </a:solidFill>
            <a:round/>
            <a:tailEnd type="triangle" w="med" len="med"/>
          </a:ln>
        </p:spPr>
      </p:cxn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10598</TotalTime>
  <Words>4196</Words>
  <Application>Microsoft Macintosh PowerPoint</Application>
  <PresentationFormat>Custom</PresentationFormat>
  <Paragraphs>568</Paragraphs>
  <Slides>41</Slides>
  <Notes>25</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Wasiu Akanni</cp:lastModifiedBy>
  <cp:revision>178</cp:revision>
  <dcterms:modified xsi:type="dcterms:W3CDTF">2017-04-18T16:03:23Z</dcterms:modified>
  <dc:language>en-GB</dc:language>
</cp:coreProperties>
</file>