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3240" y="2104"/>
      </p:cViewPr>
      <p:guideLst>
        <p:guide orient="horz" pos="13485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E4938-EF03-5E4B-868A-3EE8C4968790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32BB9-2F78-F041-8B05-AC5F93CC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2BB9-2F78-F041-8B05-AC5F93CCD8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3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606" y="2803607"/>
            <a:ext cx="17244978" cy="1558519"/>
          </a:xfrm>
          <a:prstGeom prst="rect">
            <a:avLst/>
          </a:prstGeom>
        </p:spPr>
        <p:txBody>
          <a:bodyPr/>
          <a:lstStyle>
            <a:lvl1pPr algn="l">
              <a:defRPr sz="10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605" y="4341488"/>
            <a:ext cx="17244979" cy="1119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Second headline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96605" y="429080"/>
            <a:ext cx="17244979" cy="565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400">
                <a:solidFill>
                  <a:srgbClr val="FFFFFF"/>
                </a:solidFill>
                <a:latin typeface="Arial"/>
                <a:cs typeface="Arial"/>
              </a:defRPr>
            </a:lvl1pPr>
            <a:lvl2pPr marL="208817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GB" dirty="0" smtClean="0"/>
              <a:t>Author 1 (Author 2…)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96606" y="1187452"/>
            <a:ext cx="17244978" cy="37464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2088170" indent="0">
              <a:buNone/>
              <a:defRPr sz="900"/>
            </a:lvl2pPr>
            <a:lvl3pPr marL="4176339" indent="0">
              <a:buNone/>
              <a:defRPr sz="900"/>
            </a:lvl3pPr>
            <a:lvl4pPr marL="6264508" indent="0">
              <a:buNone/>
              <a:defRPr sz="900"/>
            </a:lvl4pPr>
            <a:lvl5pPr marL="8352678" indent="0">
              <a:buNone/>
              <a:defRPr sz="900"/>
            </a:lvl5pPr>
          </a:lstStyle>
          <a:p>
            <a:pPr lvl="0"/>
            <a:r>
              <a:rPr lang="en-GB" dirty="0" smtClean="0"/>
              <a:t>(1) Institute, address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96606" y="1568450"/>
            <a:ext cx="17244978" cy="438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(2) Institute,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4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9052"/>
            <a:ext cx="30275213" cy="5461469"/>
          </a:xfrm>
          <a:prstGeom prst="rect">
            <a:avLst/>
          </a:prstGeom>
          <a:solidFill>
            <a:srgbClr val="0066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8269" tIns="149137" rIns="298269" bIns="149137" rtlCol="0" anchor="ctr"/>
          <a:lstStyle/>
          <a:p>
            <a:pPr algn="ctr"/>
            <a:endParaRPr lang="en-US"/>
          </a:p>
        </p:txBody>
      </p:sp>
      <p:pic>
        <p:nvPicPr>
          <p:cNvPr id="8" name="Picture 7" descr="EMBL_EBI_CMYK_revers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450" y="1528823"/>
            <a:ext cx="8131116" cy="2514228"/>
          </a:xfrm>
          <a:prstGeom prst="rect">
            <a:avLst/>
          </a:prstGeom>
        </p:spPr>
      </p:pic>
      <p:sp>
        <p:nvSpPr>
          <p:cNvPr id="9" name="Text Placeholder 17"/>
          <p:cNvSpPr txBox="1">
            <a:spLocks/>
          </p:cNvSpPr>
          <p:nvPr userDrawn="1"/>
        </p:nvSpPr>
        <p:spPr>
          <a:xfrm>
            <a:off x="20042835" y="40858702"/>
            <a:ext cx="9754369" cy="1483461"/>
          </a:xfrm>
          <a:prstGeom prst="rect">
            <a:avLst/>
          </a:prstGeom>
          <a:ln>
            <a:noFill/>
          </a:ln>
        </p:spPr>
        <p:txBody>
          <a:bodyPr lIns="298269" tIns="149137" rIns="298269" bIns="149137">
            <a:noAutofit/>
          </a:bodyPr>
          <a:lstStyle>
            <a:lvl1pPr marL="0" indent="0" algn="l" defTabSz="640080" rtl="0" eaLnBrk="1" latinLnBrk="0" hangingPunct="1">
              <a:spcBef>
                <a:spcPct val="20000"/>
              </a:spcBef>
              <a:buFont typeface="Arial"/>
              <a:buNone/>
              <a:tabLst>
                <a:tab pos="1524000" algn="l"/>
              </a:tabLst>
              <a:defRPr sz="600" b="0" kern="1200" baseline="0">
                <a:solidFill>
                  <a:srgbClr val="006666"/>
                </a:solidFill>
                <a:latin typeface="Arial"/>
                <a:ea typeface="+mn-ea"/>
                <a:cs typeface="Arial"/>
              </a:defRPr>
            </a:lvl1pPr>
            <a:lvl2pPr marL="64008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28016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3pPr>
            <a:lvl4pPr marL="192024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4pPr>
            <a:lvl5pPr marL="256032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200" spc="0" dirty="0" smtClean="0">
                <a:solidFill>
                  <a:srgbClr val="006666"/>
                </a:solidFill>
              </a:rPr>
              <a:t>EMBL-EBI							Tel. +44 (0) 1223 494 444</a:t>
            </a:r>
            <a:br>
              <a:rPr lang="en-GB" sz="2000" kern="1200" spc="0" dirty="0" smtClean="0">
                <a:solidFill>
                  <a:srgbClr val="006666"/>
                </a:solidFill>
              </a:rPr>
            </a:br>
            <a:r>
              <a:rPr lang="en-GB" sz="2000" kern="1200" spc="0" dirty="0" err="1" smtClean="0">
                <a:solidFill>
                  <a:srgbClr val="006666"/>
                </a:solidFill>
              </a:rPr>
              <a:t>Wellcome</a:t>
            </a:r>
            <a:r>
              <a:rPr lang="en-GB" sz="2000" kern="1200" spc="0" dirty="0" smtClean="0">
                <a:solidFill>
                  <a:srgbClr val="006666"/>
                </a:solidFill>
              </a:rPr>
              <a:t> Trust Genome Campus			</a:t>
            </a:r>
            <a:r>
              <a:rPr lang="en-GB" sz="2000" kern="1200" spc="0" dirty="0" err="1" smtClean="0">
                <a:solidFill>
                  <a:srgbClr val="006666"/>
                </a:solidFill>
              </a:rPr>
              <a:t>comms@ebi.ac.uk</a:t>
            </a:r>
            <a:r>
              <a:rPr lang="en-GB" sz="2000" kern="1200" spc="0" dirty="0" smtClean="0">
                <a:solidFill>
                  <a:srgbClr val="006666"/>
                </a:solidFill>
              </a:rPr>
              <a:t/>
            </a:r>
            <a:br>
              <a:rPr lang="en-GB" sz="2000" kern="1200" spc="0" dirty="0" smtClean="0">
                <a:solidFill>
                  <a:srgbClr val="006666"/>
                </a:solidFill>
              </a:rPr>
            </a:br>
            <a:r>
              <a:rPr lang="en-GB" sz="2000" kern="1200" spc="0" dirty="0" err="1" smtClean="0">
                <a:solidFill>
                  <a:srgbClr val="006666"/>
                </a:solidFill>
              </a:rPr>
              <a:t>Hinxton</a:t>
            </a:r>
            <a:r>
              <a:rPr lang="en-GB" sz="2000" kern="1200" spc="0" dirty="0" smtClean="0">
                <a:solidFill>
                  <a:srgbClr val="006666"/>
                </a:solidFill>
              </a:rPr>
              <a:t>, Cambridgeshire, CB10 1SD, UK	</a:t>
            </a:r>
            <a:r>
              <a:rPr lang="en-GB" sz="2000" kern="1200" spc="0" dirty="0" err="1" smtClean="0">
                <a:solidFill>
                  <a:srgbClr val="006666"/>
                </a:solidFill>
              </a:rPr>
              <a:t>www.ebi.ac.uk</a:t>
            </a:r>
            <a:r>
              <a:rPr lang="en-GB" sz="2000" kern="1200" spc="0" dirty="0" smtClean="0">
                <a:solidFill>
                  <a:srgbClr val="006666"/>
                </a:solidFill>
              </a:rPr>
              <a:t>	</a:t>
            </a:r>
            <a:endParaRPr lang="en-GB" sz="2000" kern="1200" spc="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2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www.ebi.ac.uk/pride" TargetMode="External"/><Relationship Id="rId5" Type="http://schemas.openxmlformats.org/officeDocument/2006/relationships/hyperlink" Target="http://www.ensembl.org" TargetMode="External"/><Relationship Id="rId6" Type="http://schemas.openxmlformats.org/officeDocument/2006/relationships/hyperlink" Target="http://www.proteomexchange.org/" TargetMode="External"/><Relationship Id="rId7" Type="http://schemas.openxmlformats.org/officeDocument/2006/relationships/hyperlink" Target="http://www.proteoannotator.org/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4.jp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62" y="2857429"/>
            <a:ext cx="18361963" cy="1558519"/>
          </a:xfrm>
        </p:spPr>
        <p:txBody>
          <a:bodyPr/>
          <a:lstStyle/>
          <a:p>
            <a:r>
              <a:rPr lang="en-US" sz="6800" dirty="0"/>
              <a:t>Dynamic linking of public proteomics data in </a:t>
            </a:r>
            <a:r>
              <a:rPr lang="en-US" sz="6800" dirty="0" err="1"/>
              <a:t>Ensembl</a:t>
            </a:r>
            <a:r>
              <a:rPr lang="en-US" sz="6800" dirty="0"/>
              <a:t> using </a:t>
            </a:r>
            <a:r>
              <a:rPr lang="en-US" sz="6800" dirty="0" err="1"/>
              <a:t>TrackHubs</a:t>
            </a:r>
            <a:r>
              <a:rPr lang="en-GB" sz="8000" dirty="0"/>
              <a:t/>
            </a:r>
            <a:br>
              <a:rPr lang="en-GB" sz="8000" dirty="0"/>
            </a:b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800" u="sng" dirty="0"/>
              <a:t>Juan A. </a:t>
            </a:r>
            <a:r>
              <a:rPr lang="en-US" sz="3800" u="sng" dirty="0" smtClean="0"/>
              <a:t>Vizcaíno</a:t>
            </a:r>
            <a:r>
              <a:rPr lang="en-US" sz="3800" u="sng" baseline="30000" dirty="0" smtClean="0"/>
              <a:t>1</a:t>
            </a:r>
            <a:r>
              <a:rPr lang="en-US" sz="3800" dirty="0" smtClean="0"/>
              <a:t>, </a:t>
            </a:r>
            <a:r>
              <a:rPr lang="en-US" sz="3800" dirty="0"/>
              <a:t>Tobias </a:t>
            </a:r>
            <a:r>
              <a:rPr lang="en-US" sz="3800" dirty="0" smtClean="0"/>
              <a:t>Ternent</a:t>
            </a:r>
            <a:r>
              <a:rPr lang="en-US" sz="3800" baseline="30000" dirty="0"/>
              <a:t>1</a:t>
            </a:r>
            <a:r>
              <a:rPr lang="en-US" sz="3800" dirty="0" smtClean="0"/>
              <a:t>, </a:t>
            </a:r>
            <a:r>
              <a:rPr lang="en-US" sz="3800" dirty="0" err="1"/>
              <a:t>Fawaz</a:t>
            </a:r>
            <a:r>
              <a:rPr lang="en-US" sz="3800" dirty="0"/>
              <a:t> </a:t>
            </a:r>
            <a:r>
              <a:rPr lang="en-US" sz="3800" dirty="0" smtClean="0"/>
              <a:t>Ghali</a:t>
            </a:r>
            <a:r>
              <a:rPr lang="en-US" sz="3800" baseline="30000" dirty="0" smtClean="0"/>
              <a:t>2</a:t>
            </a:r>
            <a:r>
              <a:rPr lang="en-US" sz="3800" dirty="0" smtClean="0"/>
              <a:t>, </a:t>
            </a:r>
            <a:r>
              <a:rPr lang="en-US" sz="3800" dirty="0"/>
              <a:t>Alessandro </a:t>
            </a:r>
            <a:r>
              <a:rPr lang="en-US" sz="3800" dirty="0" smtClean="0"/>
              <a:t>Vullo</a:t>
            </a:r>
            <a:r>
              <a:rPr lang="en-US" sz="3800" baseline="30000" dirty="0"/>
              <a:t>1</a:t>
            </a:r>
            <a:r>
              <a:rPr lang="en-US" sz="3800" dirty="0" smtClean="0"/>
              <a:t>, </a:t>
            </a:r>
            <a:r>
              <a:rPr lang="en-US" sz="3800" dirty="0"/>
              <a:t>Paul </a:t>
            </a:r>
            <a:r>
              <a:rPr lang="en-US" sz="3800" dirty="0" smtClean="0"/>
              <a:t>Flicek</a:t>
            </a:r>
            <a:r>
              <a:rPr lang="en-US" sz="3800" baseline="30000" dirty="0"/>
              <a:t>1</a:t>
            </a:r>
            <a:r>
              <a:rPr lang="en-US" sz="3800" dirty="0" smtClean="0"/>
              <a:t>, </a:t>
            </a:r>
            <a:r>
              <a:rPr lang="en-US" sz="3800" dirty="0"/>
              <a:t>Andy </a:t>
            </a:r>
            <a:r>
              <a:rPr lang="en-US" sz="3800" dirty="0" smtClean="0"/>
              <a:t>Yates</a:t>
            </a:r>
            <a:r>
              <a:rPr lang="en-US" sz="3800" baseline="30000" dirty="0"/>
              <a:t>1</a:t>
            </a:r>
            <a:r>
              <a:rPr lang="en-US" sz="3800" dirty="0" smtClean="0"/>
              <a:t>, Andrew </a:t>
            </a:r>
            <a:r>
              <a:rPr lang="en-US" sz="3800" dirty="0"/>
              <a:t>R. </a:t>
            </a:r>
            <a:r>
              <a:rPr lang="en-US" sz="3800" dirty="0" smtClean="0"/>
              <a:t>Jones</a:t>
            </a:r>
            <a:r>
              <a:rPr lang="en-US" sz="3800" baseline="30000" dirty="0" smtClean="0"/>
              <a:t>2</a:t>
            </a:r>
            <a:r>
              <a:rPr lang="en-US" sz="3800" dirty="0" smtClean="0"/>
              <a:t>, </a:t>
            </a:r>
            <a:r>
              <a:rPr lang="en-US" sz="3800" dirty="0"/>
              <a:t>Henning </a:t>
            </a:r>
            <a:r>
              <a:rPr lang="en-US" sz="3800" dirty="0" smtClean="0"/>
              <a:t>Hermjakob</a:t>
            </a:r>
            <a:r>
              <a:rPr lang="en-US" sz="3800" baseline="30000" dirty="0"/>
              <a:t>1</a:t>
            </a:r>
            <a:endParaRPr lang="en-GB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96605" y="1636833"/>
            <a:ext cx="18768343" cy="90316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 smtClean="0"/>
              <a:t>European Molecular Biology Laboratory, European Bioinformatics Institute (EMBL-EBI), </a:t>
            </a:r>
            <a:r>
              <a:rPr lang="en-GB" dirty="0" err="1" smtClean="0"/>
              <a:t>Wellcome</a:t>
            </a:r>
            <a:r>
              <a:rPr lang="en-GB" dirty="0" smtClean="0"/>
              <a:t> Genome Campus, </a:t>
            </a:r>
            <a:r>
              <a:rPr lang="en-GB" dirty="0" err="1" smtClean="0"/>
              <a:t>Hinxton</a:t>
            </a:r>
            <a:r>
              <a:rPr lang="en-GB" dirty="0" smtClean="0"/>
              <a:t>, Cambridge CB10 1SD, UK.</a:t>
            </a:r>
          </a:p>
          <a:p>
            <a:pPr marL="457200" indent="-457200">
              <a:buAutoNum type="arabicPeriod"/>
            </a:pPr>
            <a:r>
              <a:rPr lang="en-GB" dirty="0" smtClean="0"/>
              <a:t>Institute of Integrative Biology, Biosciences Building, University of Liverpool, Crown Street, Liverpool L69 7ZB, UK.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049" y="40867207"/>
            <a:ext cx="4275520" cy="1321255"/>
          </a:xfrm>
          <a:prstGeom prst="rect">
            <a:avLst/>
          </a:prstGeom>
        </p:spPr>
      </p:pic>
      <p:sp>
        <p:nvSpPr>
          <p:cNvPr id="18" name="Text Placeholder 4"/>
          <p:cNvSpPr txBox="1">
            <a:spLocks/>
          </p:cNvSpPr>
          <p:nvPr/>
        </p:nvSpPr>
        <p:spPr>
          <a:xfrm>
            <a:off x="18744981" y="6879756"/>
            <a:ext cx="9627431" cy="914401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Objective</a:t>
            </a: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18744981" y="8251355"/>
            <a:ext cx="11000099" cy="914401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dirty="0" smtClean="0"/>
              <a:t>We </a:t>
            </a:r>
            <a:r>
              <a:rPr lang="en-GB" sz="3800" dirty="0"/>
              <a:t>aim to provide dynamic integration </a:t>
            </a:r>
            <a:r>
              <a:rPr lang="en-GB" sz="3800" dirty="0" smtClean="0"/>
              <a:t>between </a:t>
            </a:r>
            <a:r>
              <a:rPr lang="en-GB" sz="3800" dirty="0" smtClean="0"/>
              <a:t>the </a:t>
            </a:r>
            <a:r>
              <a:rPr lang="en-GB" sz="3800" dirty="0"/>
              <a:t>public-domain proteomics data available in the PRIDE (</a:t>
            </a:r>
            <a:r>
              <a:rPr lang="en-GB" sz="3800" dirty="0" err="1"/>
              <a:t>PRoteomics</a:t>
            </a:r>
            <a:r>
              <a:rPr lang="en-GB" sz="3800" dirty="0"/>
              <a:t> </a:t>
            </a:r>
            <a:r>
              <a:rPr lang="en-GB" sz="3800" dirty="0" err="1"/>
              <a:t>IDEntifications</a:t>
            </a:r>
            <a:r>
              <a:rPr lang="en-GB" sz="3800" dirty="0"/>
              <a:t>) </a:t>
            </a:r>
            <a:r>
              <a:rPr lang="en-GB" sz="3800" dirty="0" smtClean="0"/>
              <a:t>database (</a:t>
            </a:r>
            <a:r>
              <a:rPr lang="en-GB" sz="3800" u="sng" dirty="0">
                <a:hlinkClick r:id="rId4"/>
              </a:rPr>
              <a:t>http://www.ebi.ac.uk/pride</a:t>
            </a:r>
            <a:r>
              <a:rPr lang="en-GB" sz="3800" dirty="0"/>
              <a:t>) and the genome information available through the </a:t>
            </a:r>
            <a:r>
              <a:rPr lang="en-GB" sz="3800" dirty="0" err="1"/>
              <a:t>Ensembl</a:t>
            </a:r>
            <a:r>
              <a:rPr lang="en-GB" sz="3800" dirty="0"/>
              <a:t> genome </a:t>
            </a:r>
            <a:r>
              <a:rPr lang="en-GB" sz="3800" dirty="0" smtClean="0"/>
              <a:t>browser (</a:t>
            </a:r>
            <a:r>
              <a:rPr lang="en-GB" sz="3800" u="sng" dirty="0" smtClean="0">
                <a:hlinkClick r:id="rId5"/>
              </a:rPr>
              <a:t>http</a:t>
            </a:r>
            <a:r>
              <a:rPr lang="en-GB" sz="3800" u="sng" dirty="0">
                <a:hlinkClick r:id="rId5"/>
              </a:rPr>
              <a:t>://www.ensembl.org</a:t>
            </a:r>
            <a:r>
              <a:rPr lang="en-GB" sz="3800" dirty="0"/>
              <a:t>). </a:t>
            </a:r>
            <a:endParaRPr lang="en-GB" sz="3800" dirty="0" smtClean="0"/>
          </a:p>
          <a:p>
            <a:endParaRPr lang="en-GB" sz="3400" dirty="0"/>
          </a:p>
          <a:p>
            <a:endParaRPr lang="en-GB" dirty="0" smtClean="0"/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18744981" y="21925056"/>
            <a:ext cx="9627431" cy="914401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PRIDE / </a:t>
            </a:r>
            <a:r>
              <a:rPr lang="en-GB" dirty="0" err="1" smtClean="0"/>
              <a:t>ProteomeXchange</a:t>
            </a:r>
            <a:endParaRPr lang="en-GB" dirty="0" smtClean="0"/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18744981" y="23273567"/>
            <a:ext cx="11078504" cy="649804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dirty="0"/>
              <a:t>The </a:t>
            </a:r>
            <a:r>
              <a:rPr lang="en-GB" sz="3800" dirty="0" smtClean="0"/>
              <a:t>PRIDE Archive database at </a:t>
            </a:r>
            <a:r>
              <a:rPr lang="en-GB" sz="3800" dirty="0" smtClean="0"/>
              <a:t>EMBL-EBI </a:t>
            </a:r>
            <a:r>
              <a:rPr lang="en-GB" sz="3800" dirty="0"/>
              <a:t>is one of the main public repositories for MS-based proteomics </a:t>
            </a:r>
            <a:r>
              <a:rPr lang="en-GB" sz="3800" dirty="0" smtClean="0"/>
              <a:t>data. </a:t>
            </a:r>
            <a:r>
              <a:rPr lang="en-GB" sz="3800" dirty="0"/>
              <a:t>PRIDE is a core member </a:t>
            </a:r>
            <a:r>
              <a:rPr lang="en-GB" sz="3800" dirty="0" smtClean="0"/>
              <a:t>of </a:t>
            </a:r>
            <a:r>
              <a:rPr lang="en-GB" sz="3800" dirty="0"/>
              <a:t>the </a:t>
            </a:r>
            <a:r>
              <a:rPr lang="en-GB" sz="3800" dirty="0" err="1"/>
              <a:t>ProteomeXchange</a:t>
            </a:r>
            <a:r>
              <a:rPr lang="en-GB" sz="3800" dirty="0"/>
              <a:t> </a:t>
            </a:r>
            <a:r>
              <a:rPr lang="en-GB" sz="3800" dirty="0" smtClean="0"/>
              <a:t>consortium [3] </a:t>
            </a:r>
            <a:r>
              <a:rPr lang="en-GB" sz="3800" dirty="0"/>
              <a:t>(</a:t>
            </a:r>
            <a:r>
              <a:rPr lang="en-GB" sz="3800" u="sng" dirty="0">
                <a:hlinkClick r:id="rId6"/>
              </a:rPr>
              <a:t>http://www.proteomexchange.org/</a:t>
            </a:r>
            <a:r>
              <a:rPr lang="en-GB" sz="3800" dirty="0"/>
              <a:t>), which provides a standard framework for the submission and dissemination of proteomics data</a:t>
            </a:r>
            <a:r>
              <a:rPr lang="en-GB" sz="3800" dirty="0" smtClean="0"/>
              <a:t>.</a:t>
            </a:r>
          </a:p>
          <a:p>
            <a:endParaRPr lang="en-GB" sz="3800" dirty="0"/>
          </a:p>
          <a:p>
            <a:r>
              <a:rPr lang="en-GB" sz="3800" dirty="0" smtClean="0"/>
              <a:t>The </a:t>
            </a:r>
            <a:r>
              <a:rPr lang="en-GB" sz="3800" dirty="0" smtClean="0"/>
              <a:t>output coming from the datasets reprocessed using </a:t>
            </a:r>
            <a:r>
              <a:rPr lang="en-GB" sz="3800" dirty="0" err="1" smtClean="0"/>
              <a:t>ProteoAnnotator</a:t>
            </a:r>
            <a:r>
              <a:rPr lang="en-GB" sz="3800" dirty="0" smtClean="0"/>
              <a:t> </a:t>
            </a:r>
            <a:r>
              <a:rPr lang="en-GB" sz="3800" dirty="0" smtClean="0"/>
              <a:t>(in </a:t>
            </a:r>
            <a:r>
              <a:rPr lang="en-GB" sz="3800" dirty="0" err="1" smtClean="0"/>
              <a:t>mzIdentML</a:t>
            </a:r>
            <a:r>
              <a:rPr lang="en-GB" sz="3800" dirty="0" smtClean="0"/>
              <a:t> format) </a:t>
            </a:r>
            <a:r>
              <a:rPr lang="en-GB" sz="3800" dirty="0" smtClean="0"/>
              <a:t>is converted to the </a:t>
            </a:r>
            <a:r>
              <a:rPr lang="en-GB" sz="3800" dirty="0" err="1" smtClean="0"/>
              <a:t>pepBed</a:t>
            </a:r>
            <a:r>
              <a:rPr lang="en-GB" sz="3800" dirty="0" smtClean="0"/>
              <a:t> format (which is based on the original BED format), and then converted to an indexed binary </a:t>
            </a:r>
            <a:r>
              <a:rPr lang="en-GB" sz="3800" dirty="0" err="1" smtClean="0"/>
              <a:t>bigBed</a:t>
            </a:r>
            <a:r>
              <a:rPr lang="en-GB" sz="3800" dirty="0" smtClean="0"/>
              <a:t> file.</a:t>
            </a:r>
            <a:endParaRPr lang="en-GB" sz="3800" dirty="0"/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18744981" y="31452427"/>
            <a:ext cx="9627431" cy="914401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Ensembl</a:t>
            </a:r>
            <a:r>
              <a:rPr lang="en-GB" dirty="0" smtClean="0"/>
              <a:t> Genome Browser</a:t>
            </a: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18744981" y="33003570"/>
            <a:ext cx="11000099" cy="2438044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err="1" smtClean="0"/>
              <a:t>Ensembl</a:t>
            </a:r>
            <a:r>
              <a:rPr lang="en-US" sz="3800" dirty="0" smtClean="0"/>
              <a:t> is an EMBL-EBI resource that provides </a:t>
            </a:r>
            <a:r>
              <a:rPr lang="en-US" sz="3800" dirty="0"/>
              <a:t>a genome browser that acts as a single point of access to annotated genomes for mainly vertebrate species. </a:t>
            </a:r>
          </a:p>
          <a:p>
            <a:r>
              <a:rPr lang="en-US" sz="3800" dirty="0" err="1"/>
              <a:t>Ensembl</a:t>
            </a:r>
            <a:r>
              <a:rPr lang="en-US" sz="3800" dirty="0"/>
              <a:t> now provides support for </a:t>
            </a:r>
            <a:r>
              <a:rPr lang="en-US" sz="3800" dirty="0" err="1" smtClean="0"/>
              <a:t>TrackHubs</a:t>
            </a:r>
            <a:r>
              <a:rPr lang="en-US" sz="3800" dirty="0" smtClean="0"/>
              <a:t> (</a:t>
            </a:r>
            <a:r>
              <a:rPr lang="en-US" sz="3800" dirty="0"/>
              <a:t>also known as </a:t>
            </a:r>
            <a:r>
              <a:rPr lang="en-US" sz="3800" dirty="0" err="1"/>
              <a:t>datahubs</a:t>
            </a:r>
            <a:r>
              <a:rPr lang="en-US" sz="3800" dirty="0"/>
              <a:t>), which are an alternative to </a:t>
            </a:r>
            <a:r>
              <a:rPr lang="en-US" sz="3800" dirty="0" smtClean="0"/>
              <a:t>DAS (Distributed Annotation System) </a:t>
            </a:r>
            <a:r>
              <a:rPr lang="en-US" sz="3800" dirty="0"/>
              <a:t>for sharing large quantities of annotation over the internet</a:t>
            </a:r>
            <a:r>
              <a:rPr lang="en-US" sz="3800" dirty="0" smtClean="0"/>
              <a:t>.</a:t>
            </a:r>
          </a:p>
          <a:p>
            <a:r>
              <a:rPr lang="en-US" sz="3800" dirty="0" smtClean="0"/>
              <a:t>Different proteomics data </a:t>
            </a:r>
            <a:r>
              <a:rPr lang="en-US" sz="3800" dirty="0" err="1" smtClean="0"/>
              <a:t>TrackHubs</a:t>
            </a:r>
            <a:r>
              <a:rPr lang="en-US" sz="3800" dirty="0" smtClean="0"/>
              <a:t> (in </a:t>
            </a:r>
            <a:r>
              <a:rPr lang="en-US" sz="3800" dirty="0" err="1" smtClean="0"/>
              <a:t>bigBed</a:t>
            </a:r>
            <a:r>
              <a:rPr lang="en-US" sz="3800" dirty="0" smtClean="0"/>
              <a:t> format) coming from this pipeline will soon be available </a:t>
            </a:r>
            <a:r>
              <a:rPr lang="en-US" sz="3800" i="1" dirty="0" smtClean="0"/>
              <a:t>via</a:t>
            </a:r>
            <a:r>
              <a:rPr lang="en-US" sz="3800" dirty="0" smtClean="0"/>
              <a:t> the </a:t>
            </a:r>
            <a:r>
              <a:rPr lang="en-US" sz="3800" dirty="0" err="1" smtClean="0"/>
              <a:t>Ensembl</a:t>
            </a:r>
            <a:r>
              <a:rPr lang="en-US" sz="3800" dirty="0" smtClean="0"/>
              <a:t> web interface.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 smtClean="0"/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18744981" y="13113076"/>
            <a:ext cx="9627431" cy="914401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ProteoAnnotator</a:t>
            </a:r>
            <a:endParaRPr lang="en-GB" dirty="0" smtClean="0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18744981" y="14577041"/>
            <a:ext cx="11019343" cy="914401"/>
          </a:xfrm>
          <a:prstGeom prst="rect">
            <a:avLst/>
          </a:prstGeom>
        </p:spPr>
        <p:txBody>
          <a:bodyPr vert="horz"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dirty="0" err="1"/>
              <a:t>ProteoAnnotator</a:t>
            </a:r>
            <a:r>
              <a:rPr lang="en-GB" sz="3800" dirty="0"/>
              <a:t> (</a:t>
            </a:r>
            <a:r>
              <a:rPr lang="en-GB" sz="3800" dirty="0">
                <a:hlinkClick r:id="rId7"/>
              </a:rPr>
              <a:t>http://www.proteoannotator.org/</a:t>
            </a:r>
            <a:r>
              <a:rPr lang="en-GB" sz="3800" dirty="0" smtClean="0"/>
              <a:t>) [1] is </a:t>
            </a:r>
            <a:r>
              <a:rPr lang="en-GB" sz="3800" dirty="0"/>
              <a:t>a completely automated </a:t>
            </a:r>
            <a:r>
              <a:rPr lang="en-GB" sz="3800" dirty="0" smtClean="0"/>
              <a:t>software </a:t>
            </a:r>
            <a:r>
              <a:rPr lang="en-GB" sz="3800" dirty="0"/>
              <a:t>pipeline for integration of </a:t>
            </a:r>
            <a:r>
              <a:rPr lang="en-GB" sz="3800" dirty="0" smtClean="0"/>
              <a:t>MS </a:t>
            </a:r>
            <a:r>
              <a:rPr lang="en-GB" sz="3800" dirty="0"/>
              <a:t>based proteomic evidence into genome </a:t>
            </a:r>
            <a:r>
              <a:rPr lang="en-GB" sz="3800" dirty="0" smtClean="0"/>
              <a:t>databases. The </a:t>
            </a:r>
            <a:r>
              <a:rPr lang="en-GB" sz="3800" dirty="0"/>
              <a:t>goal is to use MS data for confirming that predicted gene </a:t>
            </a:r>
            <a:r>
              <a:rPr lang="en-GB" sz="3800" dirty="0" smtClean="0"/>
              <a:t>models </a:t>
            </a:r>
            <a:r>
              <a:rPr lang="en-GB" sz="3800" dirty="0"/>
              <a:t>are translated into protein, and to verify the correctness of the existing gene </a:t>
            </a:r>
            <a:r>
              <a:rPr lang="en-GB" sz="3800" dirty="0" smtClean="0"/>
              <a:t>models.</a:t>
            </a:r>
          </a:p>
          <a:p>
            <a:endParaRPr lang="en-GB" sz="3800" dirty="0"/>
          </a:p>
          <a:p>
            <a:r>
              <a:rPr lang="en-GB" sz="3800" dirty="0" err="1" smtClean="0"/>
              <a:t>ProteoAnnotator</a:t>
            </a:r>
            <a:r>
              <a:rPr lang="en-GB" sz="3800" dirty="0" smtClean="0"/>
              <a:t> uses several search engines </a:t>
            </a:r>
            <a:r>
              <a:rPr lang="en-GB" sz="3800" i="1" dirty="0" smtClean="0"/>
              <a:t>via</a:t>
            </a:r>
            <a:r>
              <a:rPr lang="en-GB" sz="3800" dirty="0" smtClean="0"/>
              <a:t> </a:t>
            </a:r>
            <a:r>
              <a:rPr lang="en-GB" sz="3800" dirty="0" err="1" smtClean="0"/>
              <a:t>SearchGUI</a:t>
            </a:r>
            <a:r>
              <a:rPr lang="en-GB" sz="3800" dirty="0" smtClean="0"/>
              <a:t> [2], combines the results and provides an output in the PSI </a:t>
            </a:r>
            <a:r>
              <a:rPr lang="en-GB" sz="3800" dirty="0" smtClean="0"/>
              <a:t>standard format </a:t>
            </a:r>
            <a:r>
              <a:rPr lang="en-GB" sz="3800" dirty="0" err="1" smtClean="0"/>
              <a:t>mzIdentML</a:t>
            </a:r>
            <a:r>
              <a:rPr lang="en-GB" sz="3800" dirty="0" smtClean="0"/>
              <a:t>.</a:t>
            </a:r>
          </a:p>
        </p:txBody>
      </p:sp>
      <p:pic>
        <p:nvPicPr>
          <p:cNvPr id="10" name="Picture 9" descr="UoL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89" y="40850460"/>
            <a:ext cx="6008940" cy="1380695"/>
          </a:xfrm>
          <a:prstGeom prst="rect">
            <a:avLst/>
          </a:prstGeom>
        </p:spPr>
      </p:pic>
      <p:pic>
        <p:nvPicPr>
          <p:cNvPr id="11" name="Picture 10" descr="pride_log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06" y="40807766"/>
            <a:ext cx="2035066" cy="1363494"/>
          </a:xfrm>
          <a:prstGeom prst="rect">
            <a:avLst/>
          </a:prstGeom>
        </p:spPr>
      </p:pic>
      <p:pic>
        <p:nvPicPr>
          <p:cNvPr id="14" name="Picture 13" descr="ebang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461" y="40867207"/>
            <a:ext cx="1413800" cy="1338001"/>
          </a:xfrm>
          <a:prstGeom prst="rect">
            <a:avLst/>
          </a:prstGeom>
        </p:spPr>
      </p:pic>
      <p:pic>
        <p:nvPicPr>
          <p:cNvPr id="28" name="Picture 27" descr="px_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86" y="40790565"/>
            <a:ext cx="4520962" cy="1380695"/>
          </a:xfrm>
          <a:prstGeom prst="rect">
            <a:avLst/>
          </a:prstGeom>
        </p:spPr>
      </p:pic>
      <p:sp>
        <p:nvSpPr>
          <p:cNvPr id="27" name="Content Placeholder 4"/>
          <p:cNvSpPr>
            <a:spLocks noGrp="1"/>
          </p:cNvSpPr>
          <p:nvPr>
            <p:ph sz="quarter" idx="11"/>
          </p:nvPr>
        </p:nvSpPr>
        <p:spPr>
          <a:xfrm>
            <a:off x="1361612" y="38172767"/>
            <a:ext cx="6976277" cy="1475233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References: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1.Ghali F, </a:t>
            </a:r>
            <a:r>
              <a:rPr lang="en-GB" i="1" dirty="0" smtClean="0">
                <a:solidFill>
                  <a:schemeClr val="tx1"/>
                </a:solidFill>
              </a:rPr>
              <a:t>et al. </a:t>
            </a:r>
            <a:r>
              <a:rPr lang="en-GB" dirty="0" smtClean="0">
                <a:solidFill>
                  <a:schemeClr val="tx1"/>
                </a:solidFill>
              </a:rPr>
              <a:t>(2014). Proteomics 14:2731-2741.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Vaudel</a:t>
            </a:r>
            <a:r>
              <a:rPr lang="en-GB" dirty="0" smtClean="0">
                <a:solidFill>
                  <a:schemeClr val="tx1"/>
                </a:solidFill>
              </a:rPr>
              <a:t> M</a:t>
            </a:r>
            <a:r>
              <a:rPr lang="en-GB" i="1" dirty="0" smtClean="0">
                <a:solidFill>
                  <a:schemeClr val="tx1"/>
                </a:solidFill>
              </a:rPr>
              <a:t>, et al. </a:t>
            </a:r>
            <a:r>
              <a:rPr lang="en-GB" dirty="0" smtClean="0">
                <a:solidFill>
                  <a:schemeClr val="tx1"/>
                </a:solidFill>
              </a:rPr>
              <a:t>(2011). Proteomics 11:996-999.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3. </a:t>
            </a:r>
            <a:r>
              <a:rPr lang="en-GB" dirty="0" err="1" smtClean="0">
                <a:solidFill>
                  <a:schemeClr val="tx1"/>
                </a:solidFill>
              </a:rPr>
              <a:t>Vizcaíno</a:t>
            </a:r>
            <a:r>
              <a:rPr lang="en-GB" dirty="0" smtClean="0">
                <a:solidFill>
                  <a:schemeClr val="tx1"/>
                </a:solidFill>
              </a:rPr>
              <a:t> JA, </a:t>
            </a:r>
            <a:r>
              <a:rPr lang="en-GB" i="1" dirty="0" smtClean="0">
                <a:solidFill>
                  <a:schemeClr val="tx1"/>
                </a:solidFill>
              </a:rPr>
              <a:t>et al. </a:t>
            </a:r>
            <a:r>
              <a:rPr lang="en-GB" dirty="0" smtClean="0">
                <a:solidFill>
                  <a:schemeClr val="tx1"/>
                </a:solidFill>
              </a:rPr>
              <a:t>(2014). Nat. </a:t>
            </a:r>
            <a:r>
              <a:rPr lang="en-GB" dirty="0" err="1" smtClean="0">
                <a:solidFill>
                  <a:schemeClr val="tx1"/>
                </a:solidFill>
              </a:rPr>
              <a:t>Biotechnol</a:t>
            </a:r>
            <a:r>
              <a:rPr lang="en-GB" dirty="0" smtClean="0">
                <a:solidFill>
                  <a:schemeClr val="tx1"/>
                </a:solidFill>
              </a:rPr>
              <a:t>. 32:223-226.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11"/>
          </p:nvPr>
        </p:nvSpPr>
        <p:spPr>
          <a:xfrm>
            <a:off x="10392650" y="38195891"/>
            <a:ext cx="6976277" cy="1475233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Acknowledgements: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BBSRC “</a:t>
            </a:r>
            <a:r>
              <a:rPr lang="en-GB" dirty="0" err="1" smtClean="0">
                <a:solidFill>
                  <a:schemeClr val="tx1"/>
                </a:solidFill>
              </a:rPr>
              <a:t>ProteoGenomics</a:t>
            </a:r>
            <a:r>
              <a:rPr lang="en-GB" dirty="0" smtClean="0">
                <a:solidFill>
                  <a:schemeClr val="tx1"/>
                </a:solidFill>
              </a:rPr>
              <a:t>” [BB/L024225/1].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43" y="6879756"/>
            <a:ext cx="17356718" cy="299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2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484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Dynamic linking of public proteomics data in Ensembl using TrackHubs 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Phillips</dc:creator>
  <cp:lastModifiedBy>Juan Antonio Vizcaino</cp:lastModifiedBy>
  <cp:revision>45</cp:revision>
  <dcterms:created xsi:type="dcterms:W3CDTF">2012-11-28T10:45:47Z</dcterms:created>
  <dcterms:modified xsi:type="dcterms:W3CDTF">2015-09-15T12:28:54Z</dcterms:modified>
</cp:coreProperties>
</file>