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3" r:id="rId2"/>
    <p:sldId id="369" r:id="rId3"/>
    <p:sldId id="377" r:id="rId4"/>
    <p:sldId id="370" r:id="rId5"/>
    <p:sldId id="371" r:id="rId6"/>
    <p:sldId id="372" r:id="rId7"/>
    <p:sldId id="378" r:id="rId8"/>
    <p:sldId id="373" r:id="rId9"/>
    <p:sldId id="374" r:id="rId10"/>
    <p:sldId id="375" r:id="rId11"/>
    <p:sldId id="3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3" autoAdjust="0"/>
    <p:restoredTop sz="96245" autoAdjust="0"/>
  </p:normalViewPr>
  <p:slideViewPr>
    <p:cSldViewPr snapToGrid="0" snapToObjects="1">
      <p:cViewPr>
        <p:scale>
          <a:sx n="72" d="100"/>
          <a:sy n="72" d="100"/>
        </p:scale>
        <p:origin x="-16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4857F-AB74-8240-BFEF-C5DD38026A4B}" type="datetimeFigureOut">
              <a:rPr lang="en-US" smtClean="0"/>
              <a:t>6/27/2013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7910B-F774-1742-B67E-B1FCED078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3DDC-C189-E34B-8530-B0EF646C5372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fld id="{2EC2ACBE-5B06-4C02-BAB7-6116B5B5AEAF}" type="slidenum">
              <a:rPr lang="de-DE" sz="1200" smtClean="0"/>
              <a:pPr/>
              <a:t>2</a:t>
            </a:fld>
            <a:endParaRPr lang="de-DE" sz="1200" smtClean="0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886200" y="868838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 anchor="b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r"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fld id="{7D1A2C54-143C-4A6A-9568-627D7E824EC7}" type="slidenum">
              <a:rPr lang="en-GB" sz="1200">
                <a:solidFill>
                  <a:srgbClr val="000000"/>
                </a:solidFill>
                <a:latin typeface="DejaVu Sans Condensed" pitchFamily="16" charset="0"/>
              </a:rPr>
              <a:pPr algn="r" eaLnBrk="1"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t>2</a:t>
            </a:fld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0" y="868838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 anchor="b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r"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1157288" y="685800"/>
            <a:ext cx="45434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endParaRPr lang="en-GB" dirty="0"/>
          </a:p>
        </p:txBody>
      </p:sp>
      <p:sp>
        <p:nvSpPr>
          <p:cNvPr id="50184" name="Rectangle 7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 smtClean="0">
              <a:ea typeface="Genev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fld id="{2EC2ACBE-5B06-4C02-BAB7-6116B5B5AEAF}" type="slidenum">
              <a:rPr lang="de-DE" sz="1200" smtClean="0"/>
              <a:pPr/>
              <a:t>3</a:t>
            </a:fld>
            <a:endParaRPr lang="de-DE" sz="1200" smtClean="0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886200" y="868838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 anchor="b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r"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fld id="{7D1A2C54-143C-4A6A-9568-627D7E824EC7}" type="slidenum">
              <a:rPr lang="en-GB" sz="1200">
                <a:solidFill>
                  <a:srgbClr val="000000"/>
                </a:solidFill>
                <a:latin typeface="DejaVu Sans Condensed" pitchFamily="16" charset="0"/>
              </a:rPr>
              <a:pPr algn="r" eaLnBrk="1"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t>3</a:t>
            </a:fld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0" y="868838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 anchor="b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66" tIns="45683" rIns="91366" bIns="45683"/>
          <a:lstStyle>
            <a:lvl1pPr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defTabSz="449263"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9263" algn="l"/>
                <a:tab pos="900113" algn="l"/>
                <a:tab pos="1349375" algn="l"/>
                <a:tab pos="1798638" algn="l"/>
                <a:tab pos="2249488" algn="l"/>
                <a:tab pos="2698750" algn="l"/>
                <a:tab pos="3148013" algn="l"/>
                <a:tab pos="3597275" algn="l"/>
                <a:tab pos="4048125" algn="l"/>
                <a:tab pos="4497388" algn="l"/>
                <a:tab pos="4946650" algn="l"/>
                <a:tab pos="5397500" algn="l"/>
                <a:tab pos="5846763" algn="l"/>
                <a:tab pos="6296025" algn="l"/>
                <a:tab pos="6746875" algn="l"/>
                <a:tab pos="7196138" algn="l"/>
                <a:tab pos="7645400" algn="l"/>
                <a:tab pos="8096250" algn="l"/>
                <a:tab pos="8545513" algn="l"/>
                <a:tab pos="8994775" algn="l"/>
              </a:tabLs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r" eaLnBrk="1"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sz="1200" dirty="0">
              <a:solidFill>
                <a:srgbClr val="000000"/>
              </a:solidFill>
              <a:latin typeface="DejaVu Sans Condensed" pitchFamily="16" charset="0"/>
            </a:endParaRP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1157288" y="685800"/>
            <a:ext cx="45434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endParaRPr lang="en-GB" dirty="0"/>
          </a:p>
        </p:txBody>
      </p:sp>
      <p:sp>
        <p:nvSpPr>
          <p:cNvPr id="50184" name="Rectangle 7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 smtClean="0">
              <a:ea typeface="Genev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6E9DF4E7-8A4A-4828-AB15-BE22A8DFB319}" type="slidenum">
              <a:rPr lang="en-GB" sz="1200" smtClean="0"/>
              <a:pPr/>
              <a:t>4</a:t>
            </a:fld>
            <a:endParaRPr lang="en-GB" sz="1200" dirty="0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AD509DD-D0C3-4879-A15F-84978718AC33}" type="slidenum">
              <a:rPr lang="de-DE" sz="1200" smtClean="0">
                <a:solidFill>
                  <a:prstClr val="black"/>
                </a:solidFill>
              </a:rPr>
              <a:pPr/>
              <a:t>5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1157288" y="685800"/>
            <a:ext cx="4543425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F1C085D-6C05-41C2-82FD-29805F4C225F}" type="slidenum">
              <a:rPr lang="de-DE" sz="1200" smtClean="0">
                <a:solidFill>
                  <a:prstClr val="black"/>
                </a:solidFill>
              </a:rPr>
              <a:pPr/>
              <a:t>6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7238" cy="3427413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4438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C385E2D-ADA6-431D-BBC8-8C162D7CA96C}" type="slidenum">
              <a:rPr lang="en-GB" sz="1200" smtClean="0">
                <a:solidFill>
                  <a:prstClr val="black"/>
                </a:solidFill>
              </a:rPr>
              <a:pPr/>
              <a:t>8</a:t>
            </a:fld>
            <a:endParaRPr lang="en-GB" sz="1200" dirty="0" smtClean="0">
              <a:solidFill>
                <a:prstClr val="black"/>
              </a:solidFill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6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4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8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187908"/>
            <a:ext cx="9144000" cy="158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2114" y="6289673"/>
            <a:ext cx="1600467" cy="581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25534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plants.ensembl.org / www.transplantdb.eu</a:t>
            </a:r>
          </a:p>
          <a:p>
            <a:pPr algn="ctr"/>
            <a:endParaRPr lang="en-US" dirty="0" smtClean="0"/>
          </a:p>
        </p:txBody>
      </p:sp>
      <p:pic>
        <p:nvPicPr>
          <p:cNvPr id="3" name="Picture 2" descr="FP7-gen-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2" y="6321395"/>
            <a:ext cx="628625" cy="5114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82114" y="6321395"/>
            <a:ext cx="705153" cy="511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1742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transPLANT</a:t>
            </a:r>
            <a:r>
              <a:rPr lang="en-US" sz="8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 is funded by the European Commission within its 7</a:t>
            </a:r>
            <a:r>
              <a:rPr lang="en-US" sz="8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8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Framework Programme under the thematic area “Infrastructures”. Contract number 283496.</a:t>
            </a:r>
            <a:endParaRPr lang="en-US" sz="800" i="1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08426" y="5103443"/>
            <a:ext cx="8229600" cy="808259"/>
          </a:xfrm>
        </p:spPr>
        <p:txBody>
          <a:bodyPr/>
          <a:lstStyle/>
          <a:p>
            <a:r>
              <a:rPr lang="en-GB" sz="3400" dirty="0" smtClean="0"/>
              <a:t>Dan</a:t>
            </a:r>
            <a:r>
              <a:rPr lang="fr-FR" sz="3400" dirty="0" smtClean="0"/>
              <a:t> Bolser, EMBL-EBI</a:t>
            </a:r>
            <a:endParaRPr lang="en-US" sz="34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15212" y="2175485"/>
            <a:ext cx="9159212" cy="1261632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b="1" dirty="0" smtClean="0"/>
              <a:t>Ensembl Genomes: Overview</a:t>
            </a:r>
            <a:r>
              <a:rPr lang="fr-FR" sz="4800" dirty="0"/>
              <a:t/>
            </a:r>
            <a:br>
              <a:rPr lang="fr-FR" sz="4800" dirty="0"/>
            </a:br>
            <a:r>
              <a:rPr lang="en-GB" sz="3200" dirty="0" err="1"/>
              <a:t>Poznań</a:t>
            </a:r>
            <a:r>
              <a:rPr lang="en-GB" sz="3200" dirty="0"/>
              <a:t>,</a:t>
            </a:r>
            <a:r>
              <a:rPr lang="fr-FR" sz="3200" dirty="0">
                <a:solidFill>
                  <a:prstClr val="black"/>
                </a:solidFill>
              </a:rPr>
              <a:t> 27th-28th </a:t>
            </a:r>
            <a:r>
              <a:rPr lang="fr-FR" sz="3200" dirty="0" err="1">
                <a:solidFill>
                  <a:prstClr val="black"/>
                </a:solidFill>
              </a:rPr>
              <a:t>June</a:t>
            </a:r>
            <a:r>
              <a:rPr lang="fr-FR" sz="3200" dirty="0">
                <a:solidFill>
                  <a:prstClr val="black"/>
                </a:solidFill>
              </a:rPr>
              <a:t> </a:t>
            </a:r>
            <a:r>
              <a:rPr lang="fr-FR" sz="3200" dirty="0" smtClean="0">
                <a:solidFill>
                  <a:prstClr val="black"/>
                </a:solidFill>
              </a:rPr>
              <a:t>2013</a:t>
            </a:r>
            <a:endParaRPr lang="en-US" sz="3200" b="1" i="1" dirty="0">
              <a:solidFill>
                <a:prstClr val="black"/>
              </a:solidFill>
            </a:endParaRPr>
          </a:p>
        </p:txBody>
      </p:sp>
      <p:pic>
        <p:nvPicPr>
          <p:cNvPr id="2" name="Picture 1" descr="tplogo_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15" y="228600"/>
            <a:ext cx="2173113" cy="651934"/>
          </a:xfrm>
          <a:prstGeom prst="rect">
            <a:avLst/>
          </a:prstGeom>
        </p:spPr>
      </p:pic>
      <p:pic>
        <p:nvPicPr>
          <p:cNvPr id="3" name="Picture 2" descr="Narcissus_field_near_Keukenhof_panorama-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960"/>
            <a:ext cx="9144000" cy="1255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132" y="412720"/>
            <a:ext cx="593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trans-National Infrastructure for Plant Genomic Science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4" y="4150943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8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00D07479-6468-44EF-9A46-001019F4B020}" type="datetime1">
              <a:rPr lang="de-DE" sz="900" smtClean="0">
                <a:solidFill>
                  <a:srgbClr val="FFFFFF"/>
                </a:solidFill>
              </a:rPr>
              <a:pPr/>
              <a:t>27.06.2013</a:t>
            </a:fld>
            <a:endParaRPr lang="de-DE" sz="900" smtClean="0">
              <a:solidFill>
                <a:srgbClr val="FFFFFF"/>
              </a:solidFill>
            </a:endParaRPr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05F332F5-6B1E-4939-B511-9E705C674FD3}" type="slidenum">
              <a:rPr lang="de-DE" sz="900" smtClean="0">
                <a:solidFill>
                  <a:srgbClr val="FFFFFF"/>
                </a:solidFill>
              </a:rPr>
              <a:pPr/>
              <a:t>10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102405" name="Picture 6" descr="plants.variation.300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9144000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6" name="Rectangle 7"/>
          <p:cNvSpPr>
            <a:spLocks noChangeArrowheads="1"/>
          </p:cNvSpPr>
          <p:nvPr/>
        </p:nvSpPr>
        <p:spPr bwMode="auto">
          <a:xfrm>
            <a:off x="0" y="3500438"/>
            <a:ext cx="1000125" cy="2857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41" y="3508755"/>
            <a:ext cx="989484" cy="27743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Workshop to follow…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More detail </a:t>
            </a:r>
            <a:r>
              <a:rPr lang="en-GB" dirty="0" smtClean="0"/>
              <a:t>later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5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Ensembl</a:t>
            </a:r>
            <a:endParaRPr lang="en-GB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A modular suite of software for genome analysis and </a:t>
            </a:r>
            <a:r>
              <a:rPr lang="en-GB" dirty="0" smtClean="0"/>
              <a:t>visualisation</a:t>
            </a:r>
          </a:p>
          <a:p>
            <a:pPr lvl="1"/>
            <a:r>
              <a:rPr lang="en-GB" dirty="0" smtClean="0"/>
              <a:t>developed by </a:t>
            </a:r>
            <a:r>
              <a:rPr lang="en-GB" dirty="0" smtClean="0"/>
              <a:t>the Wellcome Trust Sanger Institute and the European Bioinformatics Institute</a:t>
            </a:r>
          </a:p>
          <a:p>
            <a:pPr lvl="1"/>
            <a:r>
              <a:rPr lang="en-GB" dirty="0" smtClean="0"/>
              <a:t>Now used for genomes from across the taxonomic space (including plants and plant pathogens)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60" y="4106411"/>
            <a:ext cx="1961392" cy="18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20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Ensembl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Offers a standard set of interfaces to a wide range of genome-scale data, including:</a:t>
            </a:r>
          </a:p>
          <a:p>
            <a:pPr lvl="2"/>
            <a:r>
              <a:rPr lang="en-GB" dirty="0" smtClean="0"/>
              <a:t>Web-based GUI</a:t>
            </a:r>
          </a:p>
          <a:p>
            <a:pPr lvl="2"/>
            <a:r>
              <a:rPr lang="en-GB" dirty="0" smtClean="0"/>
              <a:t>APIs (Perl, REST)</a:t>
            </a:r>
          </a:p>
          <a:p>
            <a:pPr lvl="2"/>
            <a:r>
              <a:rPr lang="en-GB" dirty="0"/>
              <a:t>Public MySQL server</a:t>
            </a:r>
          </a:p>
          <a:p>
            <a:pPr lvl="2"/>
            <a:r>
              <a:rPr lang="en-GB" dirty="0" smtClean="0"/>
              <a:t>FTP data download</a:t>
            </a:r>
          </a:p>
          <a:p>
            <a:pPr lvl="2"/>
            <a:r>
              <a:rPr lang="en-GB" dirty="0" smtClean="0"/>
              <a:t>Data mining tool (constructed using </a:t>
            </a:r>
            <a:r>
              <a:rPr lang="en-GB" dirty="0" smtClean="0"/>
              <a:t>BioMart)</a:t>
            </a:r>
          </a:p>
          <a:p>
            <a:pPr lvl="3"/>
            <a:r>
              <a:rPr lang="en-GB" dirty="0" smtClean="0"/>
              <a:t>web </a:t>
            </a:r>
            <a:r>
              <a:rPr lang="en-GB" dirty="0" smtClean="0"/>
              <a:t>GUI, web services, command line and local client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fld id="{29635786-D1ED-4B4F-A430-1A72F821EFB5}" type="slidenum">
              <a:rPr lang="de-DE" sz="900" smtClean="0">
                <a:solidFill>
                  <a:srgbClr val="FFFFFF"/>
                </a:solidFill>
              </a:rPr>
              <a:pPr/>
              <a:t>3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82" y="388528"/>
            <a:ext cx="2936599" cy="59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681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7519" y="2247900"/>
            <a:ext cx="8208962" cy="1416050"/>
            <a:chOff x="395288" y="2247900"/>
            <a:chExt cx="8208962" cy="1416050"/>
          </a:xfrm>
        </p:grpSpPr>
        <p:pic>
          <p:nvPicPr>
            <p:cNvPr id="68613" name="Picture 5" descr="bacteria5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2251869"/>
              <a:ext cx="2665412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6" name="Picture 8" descr="fungi5.t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856" y="2251869"/>
              <a:ext cx="2665413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7" name="Picture 9" descr="protists5.t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425" y="2247900"/>
              <a:ext cx="2663825" cy="141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804466" y="3759200"/>
            <a:ext cx="7535068" cy="319087"/>
            <a:chOff x="792956" y="3759200"/>
            <a:chExt cx="7535068" cy="319087"/>
          </a:xfrm>
        </p:grpSpPr>
        <p:pic>
          <p:nvPicPr>
            <p:cNvPr id="20" name="Picture 1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956" y="3760787"/>
              <a:ext cx="187007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0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453" y="3759200"/>
              <a:ext cx="1870075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949" y="3760787"/>
              <a:ext cx="187007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359025" y="5732462"/>
            <a:ext cx="4425950" cy="319088"/>
            <a:chOff x="2268537" y="5732462"/>
            <a:chExt cx="4425950" cy="319088"/>
          </a:xfrm>
        </p:grpSpPr>
        <p:pic>
          <p:nvPicPr>
            <p:cNvPr id="16" name="Picture 10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7" y="5734050"/>
              <a:ext cx="187007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0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412" y="5732462"/>
              <a:ext cx="1870075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12" name="Picture 4" descr="Ensembl59.t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88913"/>
            <a:ext cx="26638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935163" y="4221163"/>
            <a:ext cx="5273675" cy="1374775"/>
            <a:chOff x="1828800" y="4221163"/>
            <a:chExt cx="5273675" cy="1374775"/>
          </a:xfrm>
        </p:grpSpPr>
        <p:pic>
          <p:nvPicPr>
            <p:cNvPr id="68614" name="Picture 6" descr="metazoa.5.t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235450"/>
              <a:ext cx="2530475" cy="135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5" name="Picture 7" descr="plants5.t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221163"/>
              <a:ext cx="2600325" cy="137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9" y="1563853"/>
            <a:ext cx="1904762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Ensembl and agriculture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Scope of Ensembl Plants includes important crop and model species</a:t>
            </a:r>
          </a:p>
          <a:p>
            <a:r>
              <a:rPr lang="en-GB" dirty="0" smtClean="0"/>
              <a:t>Ensembl Metazoa, Protists, Fungi and </a:t>
            </a:r>
            <a:r>
              <a:rPr lang="en-GB" dirty="0" smtClean="0"/>
              <a:t>Bacteria include </a:t>
            </a:r>
            <a:r>
              <a:rPr lang="en-GB" dirty="0" smtClean="0"/>
              <a:t>important agricultural pathogens, pests, pollinators, symbiotes</a:t>
            </a:r>
          </a:p>
          <a:p>
            <a:r>
              <a:rPr lang="en-GB" dirty="0" smtClean="0"/>
              <a:t>Important farm animals (cow, sheep, pig, chicken, etc.) among the key species in vertebrate Ensembl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CE4F64A6-1B75-471B-A1F9-AF1021A09940}" type="slidenum">
              <a:rPr lang="de-DE" sz="900" smtClean="0">
                <a:solidFill>
                  <a:srgbClr val="FFFFFF"/>
                </a:solidFill>
              </a:rPr>
              <a:pPr/>
              <a:t>5</a:t>
            </a:fld>
            <a:endParaRPr lang="de-DE" sz="9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6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BC0D40F9-6712-4BCA-802C-513DD336CF43}" type="slidenum">
              <a:rPr lang="de-DE" sz="900" smtClean="0">
                <a:solidFill>
                  <a:srgbClr val="FFFFFF"/>
                </a:solidFill>
              </a:rPr>
              <a:pPr/>
              <a:t>6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77829" name="Picture 5" descr="plants.core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50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5400000">
            <a:off x="5214937" y="2214563"/>
            <a:ext cx="42862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429250" y="2214563"/>
            <a:ext cx="42862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5643563" y="2428875"/>
            <a:ext cx="3143250" cy="200025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2357438" y="2428875"/>
            <a:ext cx="3071812" cy="20716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5400000" flipH="1" flipV="1">
            <a:off x="1607344" y="5250657"/>
            <a:ext cx="150018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 flipH="1" flipV="1">
            <a:off x="8036719" y="5179219"/>
            <a:ext cx="1500188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-42524" y="1467219"/>
            <a:ext cx="1233371" cy="31512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" y="2198688"/>
            <a:ext cx="9108000" cy="274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-63790" y="3274829"/>
            <a:ext cx="1541720" cy="31512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8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4" name="Picture 4" descr="plants.compara.2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1891" y="2583684"/>
            <a:ext cx="1254637" cy="31512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1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9140</TotalTime>
  <Words>176</Words>
  <Application>Microsoft Office PowerPoint</Application>
  <PresentationFormat>On-screen Show (4:3)</PresentationFormat>
  <Paragraphs>35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Dan Bolser, EMBL-EBI</vt:lpstr>
      <vt:lpstr>Ensembl</vt:lpstr>
      <vt:lpstr>Ensembl</vt:lpstr>
      <vt:lpstr>PowerPoint Presentation</vt:lpstr>
      <vt:lpstr>Ensembl and agriculture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to follow…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Kahlem</dc:creator>
  <cp:lastModifiedBy>Daniel Murray Bolser</cp:lastModifiedBy>
  <cp:revision>179</cp:revision>
  <dcterms:created xsi:type="dcterms:W3CDTF">2012-05-30T08:37:25Z</dcterms:created>
  <dcterms:modified xsi:type="dcterms:W3CDTF">2013-06-27T00:06:32Z</dcterms:modified>
</cp:coreProperties>
</file>