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60" r:id="rId3"/>
    <p:sldId id="277" r:id="rId4"/>
    <p:sldId id="265" r:id="rId5"/>
    <p:sldId id="266" r:id="rId6"/>
    <p:sldId id="272" r:id="rId7"/>
    <p:sldId id="263" r:id="rId8"/>
    <p:sldId id="264" r:id="rId9"/>
    <p:sldId id="269" r:id="rId10"/>
    <p:sldId id="288" r:id="rId11"/>
    <p:sldId id="289" r:id="rId12"/>
    <p:sldId id="276" r:id="rId13"/>
    <p:sldId id="262" r:id="rId14"/>
    <p:sldId id="278" r:id="rId15"/>
    <p:sldId id="279" r:id="rId16"/>
    <p:sldId id="271" r:id="rId17"/>
    <p:sldId id="285" r:id="rId18"/>
    <p:sldId id="280" r:id="rId19"/>
    <p:sldId id="281" r:id="rId20"/>
    <p:sldId id="282" r:id="rId21"/>
    <p:sldId id="283" r:id="rId22"/>
    <p:sldId id="284" r:id="rId23"/>
    <p:sldId id="275" r:id="rId24"/>
    <p:sldId id="268" r:id="rId25"/>
    <p:sldId id="287" r:id="rId26"/>
    <p:sldId id="286" r:id="rId27"/>
    <p:sldId id="274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0F799-BC11-4014-BBE0-F27DC9CD5DAB}" type="datetimeFigureOut">
              <a:rPr lang="en-GB" smtClean="0"/>
              <a:t>26/06/2013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934A-C233-4B84-9139-2709E964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8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3DDC-C189-E34B-8530-B0EF646C5372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6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7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8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23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9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23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7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0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115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9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8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949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12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63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2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87908"/>
            <a:ext cx="9144000" cy="15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2114" y="6289673"/>
            <a:ext cx="1600467" cy="58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2553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plants.ensembl.org / www.transplantdb.eu</a:t>
            </a:r>
          </a:p>
        </p:txBody>
      </p:sp>
      <p:pic>
        <p:nvPicPr>
          <p:cNvPr id="3" name="Picture 2" descr="FP7-gen-RGB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" y="6321395"/>
            <a:ext cx="628625" cy="511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2114" y="6321395"/>
            <a:ext cx="705153" cy="511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1742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" dirty="0" smtClean="0">
                <a:solidFill>
                  <a:prstClr val="black"/>
                </a:solidFill>
              </a:rPr>
              <a:t>The transPLANT project is funded by the European Commission within its 7</a:t>
            </a:r>
            <a:r>
              <a:rPr lang="en-US" sz="800" baseline="30000" dirty="0" smtClean="0">
                <a:solidFill>
                  <a:prstClr val="black"/>
                </a:solidFill>
              </a:rPr>
              <a:t>th</a:t>
            </a:r>
            <a:r>
              <a:rPr lang="en-US" sz="800" dirty="0" smtClean="0">
                <a:solidFill>
                  <a:prstClr val="black"/>
                </a:solidFill>
              </a:rPr>
              <a:t> Framework Programme under the thematic area “Infrastructures”. Contract number 283496.</a:t>
            </a:r>
            <a:endParaRPr lang="en-US" sz="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87908"/>
            <a:ext cx="9144000" cy="15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2114" y="6289673"/>
            <a:ext cx="1600467" cy="58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2553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plants.ensembl.org</a:t>
            </a:r>
            <a:r>
              <a:rPr lang="en-US" baseline="0" dirty="0" smtClean="0">
                <a:solidFill>
                  <a:prstClr val="black"/>
                </a:solidFill>
              </a:rPr>
              <a:t> / </a:t>
            </a:r>
            <a:r>
              <a:rPr lang="en-US" dirty="0" smtClean="0">
                <a:solidFill>
                  <a:prstClr val="black"/>
                </a:solidFill>
              </a:rPr>
              <a:t>www.transplantdb.eu</a:t>
            </a:r>
          </a:p>
        </p:txBody>
      </p:sp>
      <p:pic>
        <p:nvPicPr>
          <p:cNvPr id="3" name="Picture 2" descr="FP7-gen-RGB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" y="6321395"/>
            <a:ext cx="628625" cy="511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2114" y="6321395"/>
            <a:ext cx="705153" cy="511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1742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" dirty="0" smtClean="0">
                <a:solidFill>
                  <a:prstClr val="black"/>
                </a:solidFill>
              </a:rPr>
              <a:t>The transPLANT project is funded by the European Commission within its 7</a:t>
            </a:r>
            <a:r>
              <a:rPr lang="en-US" sz="800" baseline="30000" dirty="0" smtClean="0">
                <a:solidFill>
                  <a:prstClr val="black"/>
                </a:solidFill>
              </a:rPr>
              <a:t>th</a:t>
            </a:r>
            <a:r>
              <a:rPr lang="en-US" sz="800" dirty="0" smtClean="0">
                <a:solidFill>
                  <a:prstClr val="black"/>
                </a:solidFill>
              </a:rPr>
              <a:t> Framework Programme under the thematic area “Infrastructures”. Contract number 283496.</a:t>
            </a:r>
            <a:endParaRPr lang="en-US" sz="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s.ensembl.org/Triticum_aestivu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s.ensembl.org/Triticum_aestivu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8426" y="5103443"/>
            <a:ext cx="8229600" cy="808259"/>
          </a:xfrm>
        </p:spPr>
        <p:txBody>
          <a:bodyPr/>
          <a:lstStyle/>
          <a:p>
            <a:r>
              <a:rPr lang="en-GB" sz="3400" dirty="0" smtClean="0"/>
              <a:t>Dan</a:t>
            </a:r>
            <a:r>
              <a:rPr lang="fr-FR" sz="3400" dirty="0" smtClean="0"/>
              <a:t> Bolser, EMBL-EBI</a:t>
            </a:r>
            <a:endParaRPr lang="en-US" sz="3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15212" y="2175485"/>
            <a:ext cx="9159212" cy="126163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b="1" dirty="0" smtClean="0"/>
              <a:t>Triticeae </a:t>
            </a:r>
            <a:r>
              <a:rPr lang="en-US" sz="4800" b="1" dirty="0" smtClean="0"/>
              <a:t>in </a:t>
            </a:r>
            <a:r>
              <a:rPr lang="en-US" sz="4800" b="1" dirty="0" smtClean="0"/>
              <a:t>Ensembl Plants</a:t>
            </a:r>
            <a:r>
              <a:rPr lang="fr-FR" sz="4800" dirty="0" smtClean="0">
                <a:solidFill>
                  <a:prstClr val="black"/>
                </a:solidFill>
              </a:rPr>
              <a:t/>
            </a:r>
            <a:br>
              <a:rPr lang="fr-FR" sz="4800" dirty="0" smtClean="0">
                <a:solidFill>
                  <a:prstClr val="black"/>
                </a:solidFill>
              </a:rPr>
            </a:br>
            <a:r>
              <a:rPr lang="en-GB" sz="3200" dirty="0" err="1" smtClean="0"/>
              <a:t>Poznań</a:t>
            </a:r>
            <a:r>
              <a:rPr lang="en-GB" sz="3200" dirty="0" smtClean="0"/>
              <a:t>,</a:t>
            </a:r>
            <a:r>
              <a:rPr lang="fr-FR" sz="3200" dirty="0" smtClean="0">
                <a:solidFill>
                  <a:prstClr val="black"/>
                </a:solidFill>
              </a:rPr>
              <a:t> 27th-28th </a:t>
            </a:r>
            <a:r>
              <a:rPr lang="fr-FR" sz="3200" dirty="0" err="1" smtClean="0">
                <a:solidFill>
                  <a:prstClr val="black"/>
                </a:solidFill>
              </a:rPr>
              <a:t>June</a:t>
            </a:r>
            <a:r>
              <a:rPr lang="fr-FR" sz="3200" dirty="0" smtClean="0">
                <a:solidFill>
                  <a:prstClr val="black"/>
                </a:solidFill>
              </a:rPr>
              <a:t> 2013</a:t>
            </a:r>
            <a:endParaRPr lang="en-US" sz="3200" b="1" i="1" dirty="0">
              <a:solidFill>
                <a:prstClr val="black"/>
              </a:solidFill>
            </a:endParaRPr>
          </a:p>
        </p:txBody>
      </p:sp>
      <p:pic>
        <p:nvPicPr>
          <p:cNvPr id="2" name="Picture 1" descr="tplogo_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15" y="228600"/>
            <a:ext cx="2173113" cy="651934"/>
          </a:xfrm>
          <a:prstGeom prst="rect">
            <a:avLst/>
          </a:prstGeom>
        </p:spPr>
      </p:pic>
      <p:pic>
        <p:nvPicPr>
          <p:cNvPr id="3" name="Picture 2" descr="Narcissus_field_near_Keukenhof_panorama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60"/>
            <a:ext cx="9144000" cy="1255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132" y="412720"/>
            <a:ext cx="593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i="1" dirty="0">
                <a:solidFill>
                  <a:prstClr val="black"/>
                </a:solidFill>
              </a:rPr>
              <a:t>trans-National Infrastructure for Plant Genomic Science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4" y="415094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Wheat sequence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" y="3352800"/>
            <a:ext cx="9072344" cy="2209800"/>
          </a:xfrm>
        </p:spPr>
      </p:pic>
      <p:sp>
        <p:nvSpPr>
          <p:cNvPr id="5" name="Rectangle 4"/>
          <p:cNvSpPr/>
          <p:nvPr/>
        </p:nvSpPr>
        <p:spPr>
          <a:xfrm>
            <a:off x="2362200" y="1219200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</a:t>
            </a:r>
            <a:r>
              <a:rPr lang="en-GB" dirty="0" smtClean="0">
                <a:hlinkClick r:id="rId3"/>
              </a:rPr>
              <a:t>://plants.ensembl.org/Triticum_aestivum</a:t>
            </a:r>
            <a:endParaRPr lang="en-GB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171700" y="2057400"/>
            <a:ext cx="1143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000500" y="2057400"/>
            <a:ext cx="1143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Wheat sequence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829300" y="2057400"/>
            <a:ext cx="1143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Brachy</a:t>
            </a:r>
            <a:r>
              <a:rPr lang="en-GB" dirty="0" smtClean="0"/>
              <a:t>-podium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3314700" y="2362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143500" y="2362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Gene-space assembly</a:t>
            </a:r>
          </a:p>
          <a:p>
            <a:r>
              <a:rPr lang="en-GB" dirty="0" smtClean="0"/>
              <a:t>Integrated physical map</a:t>
            </a:r>
          </a:p>
          <a:p>
            <a:r>
              <a:rPr lang="en-GB" dirty="0" smtClean="0"/>
              <a:t>Genome browser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hromosomes and genes in Ensembl Plants</a:t>
            </a:r>
            <a:endParaRPr lang="en-GB" dirty="0" smtClean="0"/>
          </a:p>
          <a:p>
            <a:pPr lvl="1"/>
            <a:r>
              <a:rPr lang="en-GB" dirty="0" smtClean="0"/>
              <a:t>All the ‘features’ of Ensembl,</a:t>
            </a:r>
          </a:p>
          <a:p>
            <a:pPr lvl="2"/>
            <a:r>
              <a:rPr lang="en-GB" dirty="0" smtClean="0"/>
              <a:t>Trees,</a:t>
            </a:r>
          </a:p>
          <a:p>
            <a:pPr lvl="2"/>
            <a:r>
              <a:rPr lang="en-GB" dirty="0" smtClean="0"/>
              <a:t>Functional annotation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 – Sequence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cv</a:t>
            </a:r>
            <a:r>
              <a:rPr lang="en-GB" dirty="0"/>
              <a:t>. </a:t>
            </a:r>
            <a:r>
              <a:rPr lang="en-GB" dirty="0" err="1"/>
              <a:t>Morex</a:t>
            </a:r>
            <a:endParaRPr lang="en-GB" dirty="0"/>
          </a:p>
          <a:p>
            <a:r>
              <a:rPr lang="en-GB" dirty="0" smtClean="0"/>
              <a:t>5x </a:t>
            </a:r>
            <a:r>
              <a:rPr lang="en-GB" dirty="0" err="1" smtClean="0"/>
              <a:t>Illumina</a:t>
            </a:r>
            <a:r>
              <a:rPr lang="en-GB" dirty="0" smtClean="0"/>
              <a:t> GAII</a:t>
            </a:r>
            <a:endParaRPr lang="en-GB" dirty="0"/>
          </a:p>
          <a:p>
            <a:pPr lvl="1"/>
            <a:r>
              <a:rPr lang="en-GB" dirty="0"/>
              <a:t>300b PE</a:t>
            </a:r>
          </a:p>
          <a:p>
            <a:pPr lvl="1"/>
            <a:r>
              <a:rPr lang="en-GB" dirty="0"/>
              <a:t>2.5kb </a:t>
            </a:r>
            <a:r>
              <a:rPr lang="en-GB" dirty="0" smtClean="0"/>
              <a:t>PE</a:t>
            </a:r>
          </a:p>
          <a:p>
            <a:r>
              <a:rPr lang="en-GB" dirty="0" smtClean="0"/>
              <a:t>376k </a:t>
            </a:r>
            <a:r>
              <a:rPr lang="en-GB" dirty="0" err="1"/>
              <a:t>contigs</a:t>
            </a:r>
            <a:r>
              <a:rPr lang="en-GB" dirty="0"/>
              <a:t> &gt; 1kb</a:t>
            </a:r>
          </a:p>
          <a:p>
            <a:pPr lvl="1"/>
            <a:r>
              <a:rPr lang="en-GB" dirty="0" smtClean="0"/>
              <a:t>100k </a:t>
            </a:r>
            <a:r>
              <a:rPr lang="en-GB" dirty="0"/>
              <a:t>directly integrated into PM</a:t>
            </a:r>
          </a:p>
          <a:p>
            <a:pPr lvl="1"/>
            <a:r>
              <a:rPr lang="en-GB" dirty="0"/>
              <a:t>+ a hierarchical approach for other sequence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 – Gene &amp; physical </a:t>
            </a:r>
            <a:r>
              <a:rPr lang="en-GB" dirty="0"/>
              <a:t>m</a:t>
            </a:r>
            <a:r>
              <a:rPr lang="en-GB" dirty="0" smtClean="0"/>
              <a:t>ap </a:t>
            </a:r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Gene calls</a:t>
            </a:r>
            <a:endParaRPr lang="en-GB" dirty="0"/>
          </a:p>
          <a:p>
            <a:r>
              <a:rPr lang="en-GB" dirty="0"/>
              <a:t>Genes</a:t>
            </a:r>
          </a:p>
          <a:p>
            <a:pPr lvl="1"/>
            <a:r>
              <a:rPr lang="en-GB" dirty="0"/>
              <a:t>167Gb of RNA-</a:t>
            </a:r>
            <a:r>
              <a:rPr lang="en-GB" dirty="0" err="1"/>
              <a:t>Seq</a:t>
            </a:r>
            <a:endParaRPr lang="en-GB" dirty="0"/>
          </a:p>
          <a:p>
            <a:pPr lvl="1"/>
            <a:r>
              <a:rPr lang="en-GB" dirty="0" smtClean="0"/>
              <a:t>29k </a:t>
            </a:r>
            <a:r>
              <a:rPr lang="en-GB" dirty="0" err="1"/>
              <a:t>fl-cDNAs</a:t>
            </a:r>
            <a:endParaRPr lang="en-GB" dirty="0"/>
          </a:p>
          <a:p>
            <a:pPr lvl="1"/>
            <a:r>
              <a:rPr lang="en-GB" dirty="0" smtClean="0"/>
              <a:t>79k </a:t>
            </a:r>
            <a:r>
              <a:rPr lang="en-GB" dirty="0"/>
              <a:t>'transcript clusters'</a:t>
            </a:r>
          </a:p>
          <a:p>
            <a:pPr lvl="1"/>
            <a:r>
              <a:rPr lang="en-GB" dirty="0" smtClean="0"/>
              <a:t>26k 'High Confidence' </a:t>
            </a:r>
            <a:r>
              <a:rPr lang="en-GB" dirty="0"/>
              <a:t>genes (by homology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95% anchored on WGS </a:t>
            </a:r>
            <a:r>
              <a:rPr lang="en-GB" dirty="0" err="1" smtClean="0"/>
              <a:t>contigs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Physical map data</a:t>
            </a:r>
            <a:endParaRPr lang="en-GB" dirty="0"/>
          </a:p>
          <a:p>
            <a:r>
              <a:rPr lang="en-GB" dirty="0"/>
              <a:t>Fingerprinted BACs</a:t>
            </a:r>
          </a:p>
          <a:p>
            <a:pPr lvl="1"/>
            <a:r>
              <a:rPr lang="en-GB" dirty="0" smtClean="0"/>
              <a:t>600k </a:t>
            </a:r>
            <a:r>
              <a:rPr lang="en-GB" dirty="0"/>
              <a:t>BACs (</a:t>
            </a:r>
            <a:r>
              <a:rPr lang="en-GB" dirty="0" smtClean="0"/>
              <a:t>14x) </a:t>
            </a:r>
            <a:r>
              <a:rPr lang="en-GB" dirty="0"/>
              <a:t>in six different </a:t>
            </a:r>
            <a:r>
              <a:rPr lang="en-GB" dirty="0" smtClean="0"/>
              <a:t>BAC libraries</a:t>
            </a:r>
            <a:endParaRPr lang="en-GB" dirty="0"/>
          </a:p>
          <a:p>
            <a:pPr lvl="1"/>
            <a:r>
              <a:rPr lang="en-GB" dirty="0" smtClean="0"/>
              <a:t>10k FPC </a:t>
            </a:r>
            <a:r>
              <a:rPr lang="en-GB" dirty="0" err="1" smtClean="0"/>
              <a:t>contigs</a:t>
            </a:r>
            <a:r>
              <a:rPr lang="en-GB" dirty="0" smtClean="0"/>
              <a:t> with estimated n50 of 900kb</a:t>
            </a:r>
            <a:endParaRPr lang="en-GB" dirty="0"/>
          </a:p>
          <a:p>
            <a:pPr lvl="1"/>
            <a:r>
              <a:rPr lang="en-GB" dirty="0" smtClean="0"/>
              <a:t>500k x2 BES, 6k WGS</a:t>
            </a:r>
            <a:endParaRPr lang="en-GB" dirty="0"/>
          </a:p>
          <a:p>
            <a:r>
              <a:rPr lang="en-GB" dirty="0"/>
              <a:t>Markers</a:t>
            </a:r>
          </a:p>
          <a:p>
            <a:pPr lvl="1"/>
            <a:r>
              <a:rPr lang="en-GB" dirty="0" smtClean="0"/>
              <a:t>3000 </a:t>
            </a:r>
            <a:r>
              <a:rPr lang="en-GB" dirty="0"/>
              <a:t>gene-based</a:t>
            </a:r>
          </a:p>
          <a:p>
            <a:pPr lvl="1"/>
            <a:r>
              <a:rPr lang="en-GB" dirty="0" smtClean="0"/>
              <a:t>500k </a:t>
            </a:r>
            <a:r>
              <a:rPr lang="en-GB" dirty="0"/>
              <a:t>sequence tags</a:t>
            </a:r>
          </a:p>
        </p:txBody>
      </p:sp>
    </p:spTree>
    <p:extLst>
      <p:ext uri="{BB962C8B-B14F-4D97-AF65-F5344CB8AC3E}">
        <p14:creationId xmlns:p14="http://schemas.microsoft.com/office/powerpoint/2010/main" val="13607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" y="242034"/>
            <a:ext cx="9140510" cy="51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9400" y="-1064751"/>
            <a:ext cx="3505201" cy="83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" y="292752"/>
            <a:ext cx="9096003" cy="55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7" y="30185"/>
            <a:ext cx="6995767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5" y="147171"/>
            <a:ext cx="8795930" cy="57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0"/>
            <a:ext cx="8566362" cy="4648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42471"/>
            <a:ext cx="7010401" cy="2405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Too fragmented for a genomic assembly</a:t>
            </a:r>
          </a:p>
          <a:p>
            <a:r>
              <a:rPr lang="en-GB" dirty="0" smtClean="0"/>
              <a:t>Sub-assemblies </a:t>
            </a:r>
            <a:r>
              <a:rPr lang="en-GB" dirty="0" smtClean="0"/>
              <a:t>and homoeologous </a:t>
            </a:r>
            <a:r>
              <a:rPr lang="en-GB" dirty="0"/>
              <a:t>SNPs shown </a:t>
            </a:r>
            <a:r>
              <a:rPr lang="en-GB" dirty="0" smtClean="0"/>
              <a:t>in the syntenic context </a:t>
            </a:r>
            <a:r>
              <a:rPr lang="en-GB" dirty="0" smtClean="0"/>
              <a:t>of </a:t>
            </a:r>
            <a:r>
              <a:rPr lang="en-GB" i="1" dirty="0" smtClean="0"/>
              <a:t>Brachypodium </a:t>
            </a:r>
            <a:r>
              <a:rPr lang="en-GB" i="1" dirty="0" smtClean="0"/>
              <a:t>distachyon</a:t>
            </a:r>
            <a:endParaRPr lang="en-GB" i="1" dirty="0"/>
          </a:p>
          <a:p>
            <a:pPr lvl="1"/>
            <a:r>
              <a:rPr lang="en-GB" dirty="0" smtClean="0"/>
              <a:t>Small model grass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26,000 high confidence genes called.</a:t>
            </a:r>
          </a:p>
          <a:p>
            <a:r>
              <a:rPr lang="en-GB" dirty="0"/>
              <a:t>90% anchored on chromosomes.</a:t>
            </a:r>
          </a:p>
          <a:p>
            <a:r>
              <a:rPr lang="en-GB" dirty="0"/>
              <a:t>Standard Ensembl Plants analysis pipelines can be run</a:t>
            </a:r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Compara</a:t>
            </a:r>
          </a:p>
          <a:p>
            <a:pPr lvl="1"/>
            <a:r>
              <a:rPr lang="en-GB" dirty="0" smtClean="0"/>
              <a:t>Functional annotation</a:t>
            </a:r>
          </a:p>
          <a:p>
            <a:pPr lvl="1"/>
            <a:r>
              <a:rPr lang="en-GB" dirty="0" smtClean="0"/>
              <a:t>Variation</a:t>
            </a:r>
            <a:endParaRPr lang="en-GB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23</a:t>
            </a:fld>
            <a:endParaRPr lang="de-DE" sz="900" smtClean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086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soon…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Bread wheat ESTs and genomic sub-assemblies aligned to both brachypodium and barley</a:t>
            </a:r>
          </a:p>
          <a:p>
            <a:pPr lvl="1"/>
            <a:r>
              <a:rPr lang="en-GB" dirty="0" smtClean="0"/>
              <a:t>Wheat sequence search returns mapped hits for both</a:t>
            </a:r>
          </a:p>
          <a:p>
            <a:r>
              <a:rPr lang="en-GB" dirty="0" smtClean="0"/>
              <a:t>Two new wheat genomes added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Revised and refined variation data for 11 genotypes.</a:t>
            </a:r>
          </a:p>
          <a:p>
            <a:r>
              <a:rPr lang="en-GB" dirty="0" smtClean="0"/>
              <a:t>RNA-</a:t>
            </a:r>
            <a:r>
              <a:rPr lang="en-GB" dirty="0" err="1" smtClean="0"/>
              <a:t>Seq</a:t>
            </a:r>
            <a:r>
              <a:rPr lang="en-GB" dirty="0" smtClean="0"/>
              <a:t>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3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7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0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 stats for wheat sub-assemblies on brachypodium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33949"/>
              </p:ext>
            </p:extLst>
          </p:nvPr>
        </p:nvGraphicFramePr>
        <p:xfrm>
          <a:off x="1447801" y="2039155"/>
          <a:ext cx="5257799" cy="3840162"/>
        </p:xfrm>
        <a:graphic>
          <a:graphicData uri="http://schemas.openxmlformats.org/drawingml/2006/table">
            <a:tbl>
              <a:tblPr/>
              <a:tblGrid>
                <a:gridCol w="786324"/>
                <a:gridCol w="1575875"/>
                <a:gridCol w="1447800"/>
                <a:gridCol w="1447800"/>
              </a:tblGrid>
              <a:tr h="783317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 </a:t>
                      </a: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Sub-Assemblies</a:t>
                      </a:r>
                    </a:p>
                    <a:p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(88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 singletons)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Aligned to </a:t>
                      </a:r>
                      <a:r>
                        <a:rPr lang="en-GB" sz="13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brachy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Full length alignment?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123,383</a:t>
                      </a:r>
                      <a:endParaRPr lang="en-GB" sz="1300" dirty="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(13%)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115,804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(94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114,375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(99%)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158,440</a:t>
                      </a:r>
                      <a:endParaRPr lang="en-GB" sz="1300" dirty="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(17%)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141,278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(89%)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138,438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(98%)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156,976</a:t>
                      </a:r>
                      <a:endParaRPr lang="en-GB" sz="130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(17%)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144,810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(92%)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142,635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(98%)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510,480</a:t>
                      </a:r>
                      <a:endParaRPr lang="en-GB" sz="130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(54%)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412,385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(81%)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402,049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(97%)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949,279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814,277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(86%)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797,497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(98%)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115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12578"/>
            <a:ext cx="4041775" cy="391691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en-GB" dirty="0" smtClean="0"/>
              <a:t>Barley</a:t>
            </a:r>
          </a:p>
          <a:p>
            <a:r>
              <a:rPr lang="en-GB" i="1" dirty="0" smtClean="0"/>
              <a:t>Hordeum vulgare</a:t>
            </a: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n </a:t>
            </a:r>
            <a:r>
              <a:rPr lang="en-GB" dirty="0" smtClean="0"/>
              <a:t>important </a:t>
            </a:r>
            <a:r>
              <a:rPr lang="en-GB" dirty="0" smtClean="0"/>
              <a:t>cereal and model for adaption</a:t>
            </a:r>
            <a:r>
              <a:rPr lang="en-GB" dirty="0" smtClean="0"/>
              <a:t>.</a:t>
            </a:r>
            <a:endParaRPr lang="en-GB" i="1" dirty="0" smtClean="0"/>
          </a:p>
          <a:p>
            <a:r>
              <a:rPr lang="en-GB" dirty="0" smtClean="0"/>
              <a:t>Diploid</a:t>
            </a:r>
          </a:p>
          <a:p>
            <a:pPr lvl="1"/>
            <a:r>
              <a:rPr lang="en-GB" dirty="0" smtClean="0"/>
              <a:t>7 chromosomes</a:t>
            </a:r>
          </a:p>
          <a:p>
            <a:pPr lvl="1"/>
            <a:r>
              <a:rPr lang="en-GB" dirty="0" smtClean="0"/>
              <a:t>5.3Gb Genome</a:t>
            </a:r>
          </a:p>
          <a:p>
            <a:pPr lvl="1"/>
            <a:r>
              <a:rPr lang="en-GB" dirty="0" smtClean="0"/>
              <a:t>~80% repeats</a:t>
            </a:r>
          </a:p>
          <a:p>
            <a:r>
              <a:rPr lang="en-GB" dirty="0" smtClean="0"/>
              <a:t>Integrated gene-space and physical map.</a:t>
            </a:r>
            <a:endParaRPr lang="en-GB" dirty="0"/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5" y="2178204"/>
            <a:ext cx="2640777" cy="395128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Triticeae crops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>
              <a:alpha val="39000"/>
            </a:schemeClr>
          </a:solidFill>
        </p:spPr>
        <p:txBody>
          <a:bodyPr/>
          <a:lstStyle/>
          <a:p>
            <a:r>
              <a:rPr lang="en-GB" dirty="0" smtClean="0"/>
              <a:t>Bread </a:t>
            </a:r>
            <a:r>
              <a:rPr lang="en-GB" dirty="0" smtClean="0"/>
              <a:t>wheat</a:t>
            </a:r>
          </a:p>
          <a:p>
            <a:r>
              <a:rPr lang="en-GB" i="1" dirty="0" smtClean="0"/>
              <a:t>Triticum aestivum</a:t>
            </a: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ccounts </a:t>
            </a:r>
            <a:r>
              <a:rPr lang="en-GB" dirty="0"/>
              <a:t>for 20% of </a:t>
            </a:r>
            <a:r>
              <a:rPr lang="en-GB" dirty="0" smtClean="0"/>
              <a:t>human calories </a:t>
            </a:r>
            <a:r>
              <a:rPr lang="en-GB" dirty="0"/>
              <a:t>and protein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Hexaploid (AA/BB/DD)</a:t>
            </a:r>
          </a:p>
          <a:p>
            <a:pPr lvl="1"/>
            <a:r>
              <a:rPr lang="en-GB" dirty="0"/>
              <a:t>7 </a:t>
            </a:r>
            <a:r>
              <a:rPr lang="en-GB" dirty="0" smtClean="0"/>
              <a:t>chromosomes</a:t>
            </a:r>
            <a:endParaRPr lang="en-GB" dirty="0"/>
          </a:p>
          <a:p>
            <a:pPr lvl="1"/>
            <a:r>
              <a:rPr lang="en-GB" dirty="0" smtClean="0"/>
              <a:t>17Gb genome</a:t>
            </a:r>
          </a:p>
          <a:p>
            <a:pPr lvl="1"/>
            <a:r>
              <a:rPr lang="en-GB" dirty="0" smtClean="0"/>
              <a:t>~80% repeats</a:t>
            </a:r>
          </a:p>
          <a:p>
            <a:r>
              <a:rPr lang="en-GB" dirty="0" smtClean="0"/>
              <a:t>Currently only a fragmented assembly is available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Triticeae crops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5" y="2174875"/>
            <a:ext cx="2640777" cy="39512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5583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 </a:t>
            </a:r>
            <a:r>
              <a:rPr lang="en-GB" dirty="0"/>
              <a:t>s</a:t>
            </a:r>
            <a:r>
              <a:rPr lang="en-GB" dirty="0" smtClean="0"/>
              <a:t>equence </a:t>
            </a:r>
            <a:r>
              <a:rPr lang="en-GB" dirty="0" smtClean="0"/>
              <a:t>data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GB" dirty="0" smtClean="0"/>
              <a:t>Gene-space ‘sub-assemblies’</a:t>
            </a:r>
          </a:p>
          <a:p>
            <a:pPr lvl="1"/>
            <a:r>
              <a:rPr lang="en-GB" dirty="0"/>
              <a:t>1,394,281 </a:t>
            </a:r>
            <a:r>
              <a:rPr lang="en-GB" dirty="0" smtClean="0"/>
              <a:t>sub-assemblies</a:t>
            </a:r>
          </a:p>
          <a:p>
            <a:pPr lvl="1"/>
            <a:r>
              <a:rPr lang="en-GB" dirty="0" err="1" smtClean="0"/>
              <a:t>contigs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singletons</a:t>
            </a:r>
          </a:p>
          <a:p>
            <a:endParaRPr lang="en-GB" dirty="0" smtClean="0"/>
          </a:p>
          <a:p>
            <a:r>
              <a:rPr lang="en-GB" dirty="0"/>
              <a:t>D</a:t>
            </a:r>
            <a:r>
              <a:rPr lang="en-GB" dirty="0" smtClean="0"/>
              <a:t>ata provided: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“in </a:t>
            </a:r>
            <a:r>
              <a:rPr lang="en-GB" dirty="0"/>
              <a:t>the syntenic context of </a:t>
            </a:r>
            <a:r>
              <a:rPr lang="en-GB" i="1" dirty="0"/>
              <a:t>Brachypodium </a:t>
            </a:r>
            <a:r>
              <a:rPr lang="en-GB" i="1" dirty="0" smtClean="0"/>
              <a:t>distachyon”</a:t>
            </a:r>
          </a:p>
          <a:p>
            <a:pPr lvl="2"/>
            <a:r>
              <a:rPr lang="en-GB" dirty="0" smtClean="0"/>
              <a:t>117,411 </a:t>
            </a:r>
            <a:r>
              <a:rPr lang="en-GB" dirty="0"/>
              <a:t>(89</a:t>
            </a:r>
            <a:r>
              <a:rPr lang="en-GB" dirty="0" smtClean="0"/>
              <a:t>%) mapped</a:t>
            </a:r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6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97" y="1935253"/>
            <a:ext cx="4211403" cy="2987494"/>
          </a:xfrm>
        </p:spPr>
      </p:pic>
    </p:spTree>
    <p:extLst>
      <p:ext uri="{BB962C8B-B14F-4D97-AF65-F5344CB8AC3E}">
        <p14:creationId xmlns:p14="http://schemas.microsoft.com/office/powerpoint/2010/main" val="2557513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Wheat sub-assemblies, classified into A, B, D (and X) genomes, aligned to Brachypodium distachyon in Ensembl Genomes</a:t>
            </a:r>
            <a:endParaRPr lang="en-GB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7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13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 sub-assemblies and homoeologous SNPs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Wheat sub-assemblies, classified into A, B, D (and X) genomes, aligned to Brachypodium distachyon in Ensembl Genomes, showing homoeologous SNPs (variations between the A, B and D genomes).</a:t>
            </a:r>
            <a:endParaRPr lang="en-GB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8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24"/>
            <a:ext cx="9144000" cy="4308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03941"/>
            <a:ext cx="4442845" cy="2530059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8037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 sequence search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" y="1905000"/>
            <a:ext cx="8657504" cy="3962400"/>
          </a:xfrm>
        </p:spPr>
      </p:pic>
      <p:sp>
        <p:nvSpPr>
          <p:cNvPr id="8" name="Rectangle 7"/>
          <p:cNvSpPr/>
          <p:nvPr/>
        </p:nvSpPr>
        <p:spPr>
          <a:xfrm>
            <a:off x="2362200" y="1219200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</a:t>
            </a:r>
            <a:r>
              <a:rPr lang="en-GB" dirty="0" smtClean="0">
                <a:hlinkClick r:id="rId3"/>
              </a:rPr>
              <a:t>://plants.ensembl.org/Triticum_aestivum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943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519</Words>
  <Application>Microsoft Office PowerPoint</Application>
  <PresentationFormat>On-screen Show (4:3)</PresentationFormat>
  <Paragraphs>150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1_Office Theme</vt:lpstr>
      <vt:lpstr>Office Theme</vt:lpstr>
      <vt:lpstr>Dan Bolser, EMBL-EBI</vt:lpstr>
      <vt:lpstr>Introduction</vt:lpstr>
      <vt:lpstr>Triticeae crops</vt:lpstr>
      <vt:lpstr>Triticeae crops</vt:lpstr>
      <vt:lpstr>Wheat</vt:lpstr>
      <vt:lpstr>Wheat sequence data</vt:lpstr>
      <vt:lpstr>Wheat</vt:lpstr>
      <vt:lpstr>Wheat sub-assemblies and homoeologous SNPs</vt:lpstr>
      <vt:lpstr>Wheat sequence search</vt:lpstr>
      <vt:lpstr>Wheat sequence search</vt:lpstr>
      <vt:lpstr>Barley</vt:lpstr>
      <vt:lpstr>Barley NOTES</vt:lpstr>
      <vt:lpstr>Barley – Sequence data</vt:lpstr>
      <vt:lpstr>Barley – Gene &amp; physical map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Coming soon…</vt:lpstr>
      <vt:lpstr>Acknowledgements</vt:lpstr>
      <vt:lpstr>Questions?</vt:lpstr>
      <vt:lpstr>Alignment stats for wheat sub-assemblies on brachypodium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Bolser, EMBL-EBI</dc:title>
  <dc:creator>Daniel Bolser</dc:creator>
  <cp:lastModifiedBy>Daniel Murray Bolser</cp:lastModifiedBy>
  <cp:revision>26</cp:revision>
  <dcterms:created xsi:type="dcterms:W3CDTF">2006-08-16T00:00:00Z</dcterms:created>
  <dcterms:modified xsi:type="dcterms:W3CDTF">2013-06-26T23:48:45Z</dcterms:modified>
</cp:coreProperties>
</file>