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3" r:id="rId2"/>
    <p:sldId id="369" r:id="rId3"/>
    <p:sldId id="377" r:id="rId4"/>
    <p:sldId id="370" r:id="rId5"/>
    <p:sldId id="371" r:id="rId6"/>
    <p:sldId id="372" r:id="rId7"/>
    <p:sldId id="378" r:id="rId8"/>
    <p:sldId id="373" r:id="rId9"/>
    <p:sldId id="374" r:id="rId10"/>
    <p:sldId id="375" r:id="rId11"/>
    <p:sldId id="379" r:id="rId12"/>
    <p:sldId id="38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13" autoAdjust="0"/>
    <p:restoredTop sz="96245" autoAdjust="0"/>
  </p:normalViewPr>
  <p:slideViewPr>
    <p:cSldViewPr snapToGrid="0" snapToObjects="1">
      <p:cViewPr>
        <p:scale>
          <a:sx n="72" d="100"/>
          <a:sy n="72" d="100"/>
        </p:scale>
        <p:origin x="-91" y="1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4857F-AB74-8240-BFEF-C5DD38026A4B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7910B-F774-1742-B67E-B1FCED0784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E3DDC-C189-E34B-8530-B0EF646C5372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fld id="{2EC2ACBE-5B06-4C02-BAB7-6116B5B5AEAF}" type="slidenum">
              <a:rPr lang="de-DE" sz="1200" smtClean="0"/>
              <a:pPr/>
              <a:t>2</a:t>
            </a:fld>
            <a:endParaRPr lang="de-DE" sz="1200" smtClean="0"/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3886200" y="868838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366" tIns="45683" rIns="91366" bIns="45683" anchor="b"/>
          <a:lstStyle>
            <a:lvl1pPr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r" eaLnBrk="1">
              <a:buClr>
                <a:srgbClr val="000000"/>
              </a:buClr>
              <a:buSzPct val="45000"/>
              <a:buFont typeface="Wingdings" pitchFamily="2" charset="2"/>
              <a:buNone/>
            </a:pPr>
            <a:fld id="{7D1A2C54-143C-4A6A-9568-627D7E824EC7}" type="slidenum">
              <a:rPr lang="en-GB" sz="1200">
                <a:solidFill>
                  <a:srgbClr val="000000"/>
                </a:solidFill>
                <a:latin typeface="DejaVu Sans Condensed" pitchFamily="16" charset="0"/>
              </a:rPr>
              <a:pPr algn="r" eaLnBrk="1"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t>2</a:t>
            </a:fld>
            <a:endParaRPr lang="en-GB" sz="1200" dirty="0">
              <a:solidFill>
                <a:srgbClr val="000000"/>
              </a:solidFill>
              <a:latin typeface="DejaVu Sans Condensed" pitchFamily="16" charset="0"/>
            </a:endParaRP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0" y="868838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366" tIns="45683" rIns="91366" bIns="45683" anchor="b"/>
          <a:lstStyle>
            <a:lvl1pPr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GB" sz="1200" dirty="0">
              <a:solidFill>
                <a:srgbClr val="000000"/>
              </a:solidFill>
              <a:latin typeface="DejaVu Sans Condensed" pitchFamily="16" charset="0"/>
            </a:endParaRP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366" tIns="45683" rIns="91366" bIns="45683"/>
          <a:lstStyle>
            <a:lvl1pPr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GB" sz="1200" dirty="0">
              <a:solidFill>
                <a:srgbClr val="000000"/>
              </a:solidFill>
              <a:latin typeface="DejaVu Sans Condensed" pitchFamily="16" charset="0"/>
            </a:endParaRP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366" tIns="45683" rIns="91366" bIns="45683"/>
          <a:lstStyle>
            <a:lvl1pPr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r" eaLnBrk="1"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GB" sz="1200" dirty="0">
              <a:solidFill>
                <a:srgbClr val="000000"/>
              </a:solidFill>
              <a:latin typeface="DejaVu Sans Condensed" pitchFamily="16" charset="0"/>
            </a:endParaRPr>
          </a:p>
        </p:txBody>
      </p:sp>
      <p:sp>
        <p:nvSpPr>
          <p:cNvPr id="50183" name="Text Box 6"/>
          <p:cNvSpPr txBox="1">
            <a:spLocks noChangeArrowheads="1"/>
          </p:cNvSpPr>
          <p:nvPr/>
        </p:nvSpPr>
        <p:spPr bwMode="auto">
          <a:xfrm>
            <a:off x="1157288" y="685800"/>
            <a:ext cx="45434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endParaRPr lang="en-GB" dirty="0"/>
          </a:p>
        </p:txBody>
      </p:sp>
      <p:sp>
        <p:nvSpPr>
          <p:cNvPr id="50184" name="Rectangle 7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60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 smtClean="0">
              <a:ea typeface="Geneva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fld id="{2EC2ACBE-5B06-4C02-BAB7-6116B5B5AEAF}" type="slidenum">
              <a:rPr lang="de-DE" sz="1200" smtClean="0"/>
              <a:pPr/>
              <a:t>3</a:t>
            </a:fld>
            <a:endParaRPr lang="de-DE" sz="1200" smtClean="0"/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3886200" y="868838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366" tIns="45683" rIns="91366" bIns="45683" anchor="b"/>
          <a:lstStyle>
            <a:lvl1pPr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r" eaLnBrk="1">
              <a:buClr>
                <a:srgbClr val="000000"/>
              </a:buClr>
              <a:buSzPct val="45000"/>
              <a:buFont typeface="Wingdings" pitchFamily="2" charset="2"/>
              <a:buNone/>
            </a:pPr>
            <a:fld id="{7D1A2C54-143C-4A6A-9568-627D7E824EC7}" type="slidenum">
              <a:rPr lang="en-GB" sz="1200">
                <a:solidFill>
                  <a:srgbClr val="000000"/>
                </a:solidFill>
                <a:latin typeface="DejaVu Sans Condensed" pitchFamily="16" charset="0"/>
              </a:rPr>
              <a:pPr algn="r" eaLnBrk="1"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t>3</a:t>
            </a:fld>
            <a:endParaRPr lang="en-GB" sz="1200" dirty="0">
              <a:solidFill>
                <a:srgbClr val="000000"/>
              </a:solidFill>
              <a:latin typeface="DejaVu Sans Condensed" pitchFamily="16" charset="0"/>
            </a:endParaRP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0" y="868838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366" tIns="45683" rIns="91366" bIns="45683" anchor="b"/>
          <a:lstStyle>
            <a:lvl1pPr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GB" sz="1200" dirty="0">
              <a:solidFill>
                <a:srgbClr val="000000"/>
              </a:solidFill>
              <a:latin typeface="DejaVu Sans Condensed" pitchFamily="16" charset="0"/>
            </a:endParaRP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366" tIns="45683" rIns="91366" bIns="45683"/>
          <a:lstStyle>
            <a:lvl1pPr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GB" sz="1200" dirty="0">
              <a:solidFill>
                <a:srgbClr val="000000"/>
              </a:solidFill>
              <a:latin typeface="DejaVu Sans Condensed" pitchFamily="16" charset="0"/>
            </a:endParaRP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366" tIns="45683" rIns="91366" bIns="45683"/>
          <a:lstStyle>
            <a:lvl1pPr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r" eaLnBrk="1"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GB" sz="1200" dirty="0">
              <a:solidFill>
                <a:srgbClr val="000000"/>
              </a:solidFill>
              <a:latin typeface="DejaVu Sans Condensed" pitchFamily="16" charset="0"/>
            </a:endParaRPr>
          </a:p>
        </p:txBody>
      </p:sp>
      <p:sp>
        <p:nvSpPr>
          <p:cNvPr id="50183" name="Text Box 6"/>
          <p:cNvSpPr txBox="1">
            <a:spLocks noChangeArrowheads="1"/>
          </p:cNvSpPr>
          <p:nvPr/>
        </p:nvSpPr>
        <p:spPr bwMode="auto">
          <a:xfrm>
            <a:off x="1157288" y="685800"/>
            <a:ext cx="45434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endParaRPr lang="en-GB" dirty="0"/>
          </a:p>
        </p:txBody>
      </p:sp>
      <p:sp>
        <p:nvSpPr>
          <p:cNvPr id="50184" name="Rectangle 7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60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 smtClean="0">
              <a:ea typeface="Geneva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fld id="{6E9DF4E7-8A4A-4828-AB15-BE22A8DFB319}" type="slidenum">
              <a:rPr lang="en-GB" sz="1200" smtClean="0"/>
              <a:pPr/>
              <a:t>4</a:t>
            </a:fld>
            <a:endParaRPr lang="en-GB" sz="1200" dirty="0" smtClean="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Geneva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fld id="{4AD509DD-D0C3-4879-A15F-84978718AC33}" type="slidenum">
              <a:rPr lang="de-DE" sz="1200" smtClean="0">
                <a:solidFill>
                  <a:prstClr val="black"/>
                </a:solidFill>
              </a:rPr>
              <a:pPr/>
              <a:t>5</a:t>
            </a:fld>
            <a:endParaRPr lang="de-DE" sz="1200" smtClean="0">
              <a:solidFill>
                <a:prstClr val="black"/>
              </a:solidFill>
            </a:endParaRPr>
          </a:p>
        </p:txBody>
      </p:sp>
      <p:sp>
        <p:nvSpPr>
          <p:cNvPr id="193539" name="Text Box 2"/>
          <p:cNvSpPr txBox="1">
            <a:spLocks noChangeArrowheads="1"/>
          </p:cNvSpPr>
          <p:nvPr/>
        </p:nvSpPr>
        <p:spPr bwMode="auto">
          <a:xfrm>
            <a:off x="1157288" y="685800"/>
            <a:ext cx="4543425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93540" name="Rectangle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60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>
              <a:latin typeface="Arial" pitchFamily="34" charset="0"/>
              <a:ea typeface="Geneva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fld id="{4F1C085D-6C05-41C2-82FD-29805F4C225F}" type="slidenum">
              <a:rPr lang="de-DE" sz="1200" smtClean="0">
                <a:solidFill>
                  <a:prstClr val="black"/>
                </a:solidFill>
              </a:rPr>
              <a:pPr/>
              <a:t>6</a:t>
            </a:fld>
            <a:endParaRPr lang="de-DE" sz="1200" smtClean="0">
              <a:solidFill>
                <a:prstClr val="black"/>
              </a:solidFill>
            </a:endParaRPr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7238" cy="3427413"/>
          </a:xfrm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4438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 smtClean="0">
              <a:latin typeface="Arial" pitchFamily="34" charset="0"/>
              <a:ea typeface="Geneva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fld id="{4C385E2D-ADA6-431D-BBC8-8C162D7CA96C}" type="slidenum">
              <a:rPr lang="en-GB" sz="1200" smtClean="0">
                <a:solidFill>
                  <a:prstClr val="black"/>
                </a:solidFill>
              </a:rPr>
              <a:pPr/>
              <a:t>8</a:t>
            </a:fld>
            <a:endParaRPr lang="en-GB" sz="1200" dirty="0" smtClean="0">
              <a:solidFill>
                <a:prstClr val="black"/>
              </a:solidFill>
            </a:endParaRPr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Geneva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4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6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7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5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44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8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4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24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588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23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187908"/>
            <a:ext cx="9144000" cy="1586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82114" y="6289673"/>
            <a:ext cx="1600467" cy="5819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6255348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www.transplantdb.eu</a:t>
            </a:r>
          </a:p>
        </p:txBody>
      </p:sp>
      <p:pic>
        <p:nvPicPr>
          <p:cNvPr id="3" name="Picture 2" descr="FP7-gen-RGB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12" y="6321395"/>
            <a:ext cx="628625" cy="51147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82114" y="6321395"/>
            <a:ext cx="705153" cy="511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617423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transPLANT</a:t>
            </a:r>
            <a:r>
              <a:rPr lang="en-US" sz="8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project is funded by the European Commission within its 7</a:t>
            </a:r>
            <a:r>
              <a:rPr lang="en-US" sz="800" u="non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sz="8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Framework Programme under the thematic area “Infrastructures”. Contract number 283496.</a:t>
            </a:r>
            <a:endParaRPr lang="en-US" sz="800" i="1" u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8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08426" y="5103443"/>
            <a:ext cx="8229600" cy="808259"/>
          </a:xfrm>
        </p:spPr>
        <p:txBody>
          <a:bodyPr/>
          <a:lstStyle/>
          <a:p>
            <a:r>
              <a:rPr lang="en-GB" sz="3400" dirty="0" smtClean="0"/>
              <a:t>Dan</a:t>
            </a:r>
            <a:r>
              <a:rPr lang="fr-FR" sz="3400" dirty="0" smtClean="0"/>
              <a:t> Bolser, EMBL-EBI</a:t>
            </a:r>
            <a:endParaRPr lang="en-US" sz="3400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-15212" y="2175485"/>
            <a:ext cx="9159212" cy="1261632"/>
          </a:xfrm>
          <a:prstGeom prst="rect">
            <a:avLst/>
          </a:prstGeom>
          <a:ln>
            <a:miter lim="800000"/>
            <a:headEnd/>
            <a:tailEnd/>
          </a:ln>
          <a:extLst/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800" b="1" dirty="0" smtClean="0"/>
              <a:t>Ensembl Genomes: Overview</a:t>
            </a:r>
            <a:r>
              <a:rPr lang="fr-FR" sz="4800" dirty="0"/>
              <a:t/>
            </a:r>
            <a:br>
              <a:rPr lang="fr-FR" sz="4800" dirty="0"/>
            </a:br>
            <a:r>
              <a:rPr lang="fr-FR" sz="3200" dirty="0"/>
              <a:t>Versailles, 12th-13th </a:t>
            </a:r>
            <a:r>
              <a:rPr lang="en-GB" sz="3200" dirty="0" smtClean="0"/>
              <a:t>November</a:t>
            </a:r>
            <a:r>
              <a:rPr lang="fr-FR" sz="3200" dirty="0" smtClean="0"/>
              <a:t> </a:t>
            </a:r>
            <a:r>
              <a:rPr lang="fr-FR" sz="3200" dirty="0"/>
              <a:t>2012</a:t>
            </a:r>
            <a:endParaRPr lang="en-US" sz="3200" b="1" i="1" dirty="0"/>
          </a:p>
        </p:txBody>
      </p:sp>
      <p:pic>
        <p:nvPicPr>
          <p:cNvPr id="2" name="Picture 1" descr="tplogo_transpar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615" y="228600"/>
            <a:ext cx="2173113" cy="651934"/>
          </a:xfrm>
          <a:prstGeom prst="rect">
            <a:avLst/>
          </a:prstGeom>
        </p:spPr>
      </p:pic>
      <p:pic>
        <p:nvPicPr>
          <p:cNvPr id="3" name="Picture 2" descr="Narcissus_field_near_Keukenhof_panorama-0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4960"/>
            <a:ext cx="9144000" cy="12550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0132" y="412720"/>
            <a:ext cx="5935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trans-National Infrastructure for Plant Genomic Science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94" y="4150943"/>
            <a:ext cx="19050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585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fld id="{00D07479-6468-44EF-9A46-001019F4B020}" type="datetime1">
              <a:rPr lang="de-DE" sz="900" smtClean="0">
                <a:solidFill>
                  <a:srgbClr val="FFFFFF"/>
                </a:solidFill>
              </a:rPr>
              <a:pPr/>
              <a:t>12.11.2012</a:t>
            </a:fld>
            <a:endParaRPr lang="de-DE" sz="900" smtClean="0">
              <a:solidFill>
                <a:srgbClr val="FFFFFF"/>
              </a:solidFill>
            </a:endParaRPr>
          </a:p>
        </p:txBody>
      </p:sp>
      <p:sp>
        <p:nvSpPr>
          <p:cNvPr id="10240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fld id="{05F332F5-6B1E-4939-B511-9E705C674FD3}" type="slidenum">
              <a:rPr lang="de-DE" sz="900" smtClean="0">
                <a:solidFill>
                  <a:srgbClr val="FFFFFF"/>
                </a:solidFill>
              </a:rPr>
              <a:pPr/>
              <a:t>10</a:t>
            </a:fld>
            <a:endParaRPr lang="de-DE" sz="900" smtClean="0">
              <a:solidFill>
                <a:srgbClr val="FFFFFF"/>
              </a:solidFill>
            </a:endParaRPr>
          </a:p>
        </p:txBody>
      </p:sp>
      <p:pic>
        <p:nvPicPr>
          <p:cNvPr id="102405" name="Picture 6" descr="plants.variation.300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9144000" cy="490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6" name="Rectangle 7"/>
          <p:cNvSpPr>
            <a:spLocks noChangeArrowheads="1"/>
          </p:cNvSpPr>
          <p:nvPr/>
        </p:nvSpPr>
        <p:spPr bwMode="auto">
          <a:xfrm>
            <a:off x="0" y="3500438"/>
            <a:ext cx="1000125" cy="28575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41" y="3508755"/>
            <a:ext cx="989484" cy="27743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29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Workshop to follow…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More detail after lunch</a:t>
            </a:r>
          </a:p>
        </p:txBody>
      </p:sp>
    </p:spTree>
    <p:extLst>
      <p:ext uri="{BB962C8B-B14F-4D97-AF65-F5344CB8AC3E}">
        <p14:creationId xmlns:p14="http://schemas.microsoft.com/office/powerpoint/2010/main" val="403350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69104" y="1149076"/>
            <a:ext cx="8607141" cy="4559848"/>
            <a:chOff x="269104" y="1401602"/>
            <a:chExt cx="8607141" cy="455984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04" y="1401602"/>
              <a:ext cx="998537" cy="1074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046" y="1401602"/>
              <a:ext cx="998537" cy="1074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990" y="1401602"/>
              <a:ext cx="998537" cy="1074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9934" y="1401602"/>
              <a:ext cx="998537" cy="1074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878" y="1401602"/>
              <a:ext cx="998537" cy="1074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3822" y="1401602"/>
              <a:ext cx="998537" cy="1074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0766" y="1401602"/>
              <a:ext cx="998537" cy="1074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7708" y="1401602"/>
              <a:ext cx="998537" cy="1074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04" y="2563306"/>
              <a:ext cx="998537" cy="1074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9222" y="2567840"/>
              <a:ext cx="998537" cy="1074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371" y="2567274"/>
              <a:ext cx="998537" cy="106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2666" y="2563305"/>
              <a:ext cx="998537" cy="1074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878" y="2563304"/>
              <a:ext cx="998537" cy="1074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6" y="2567274"/>
              <a:ext cx="998537" cy="1074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6" y="2567840"/>
              <a:ext cx="998537" cy="1074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7706" y="2567840"/>
              <a:ext cx="998537" cy="1074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2" name="Picture 18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04" y="3725010"/>
              <a:ext cx="998537" cy="1074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9224" y="3725006"/>
              <a:ext cx="998537" cy="1074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4" name="Picture 20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372" y="3725010"/>
              <a:ext cx="998537" cy="1074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5" name="Picture 21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2665" y="3725010"/>
              <a:ext cx="998537" cy="1074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6" name="Picture 22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878" y="3734585"/>
              <a:ext cx="998537" cy="1074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7" name="Picture 23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5" y="3725005"/>
              <a:ext cx="998537" cy="1074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8" name="Picture 24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0765" y="3725004"/>
              <a:ext cx="998537" cy="1074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9" name="Picture 25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7705" y="3725003"/>
              <a:ext cx="998537" cy="1074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0" name="Picture 26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2664" y="4886713"/>
              <a:ext cx="998537" cy="1074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2" name="Picture 28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876" y="4886713"/>
              <a:ext cx="998537" cy="1074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Ensembl Genomes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9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Ensembl</a:t>
            </a:r>
            <a:endParaRPr lang="en-GB" dirty="0" smtClean="0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dirty="0" smtClean="0"/>
              <a:t>A modular suite of software for genome analysis and visualisation developed jointly by the Wellcome Trust Sanger Institute and the European Bioinformatics Institute</a:t>
            </a:r>
          </a:p>
          <a:p>
            <a:pPr lvl="1"/>
            <a:r>
              <a:rPr lang="en-GB" dirty="0" smtClean="0"/>
              <a:t>Now used for genomes from across the taxonomic space (including plants and plant pathogens)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182" y="388528"/>
            <a:ext cx="2936599" cy="59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9209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Ensembl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dirty="0" smtClean="0"/>
              <a:t>Offers a standard set of interfaces to a wide range of genome-scale data, including:</a:t>
            </a:r>
          </a:p>
          <a:p>
            <a:pPr lvl="2"/>
            <a:r>
              <a:rPr lang="en-GB" dirty="0" smtClean="0"/>
              <a:t>Web-based GUI</a:t>
            </a:r>
          </a:p>
          <a:p>
            <a:pPr lvl="2"/>
            <a:r>
              <a:rPr lang="en-GB" dirty="0" smtClean="0"/>
              <a:t>APIs (Perl, REST)</a:t>
            </a:r>
          </a:p>
          <a:p>
            <a:pPr lvl="2"/>
            <a:r>
              <a:rPr lang="en-GB" dirty="0"/>
              <a:t>Public MySQL server</a:t>
            </a:r>
          </a:p>
          <a:p>
            <a:pPr lvl="2"/>
            <a:r>
              <a:rPr lang="en-GB" dirty="0" smtClean="0"/>
              <a:t>FTP data download</a:t>
            </a:r>
          </a:p>
          <a:p>
            <a:pPr lvl="2"/>
            <a:r>
              <a:rPr lang="en-GB" dirty="0" smtClean="0"/>
              <a:t>Data mining tool (constructed using BioMart) framework with its own set of interfaces: web GUI, web services, command line and local client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fld id="{29635786-D1ED-4B4F-A430-1A72F821EFB5}" type="slidenum">
              <a:rPr lang="de-DE" sz="900" smtClean="0">
                <a:solidFill>
                  <a:srgbClr val="FFFFFF"/>
                </a:solidFill>
              </a:rPr>
              <a:pPr/>
              <a:t>3</a:t>
            </a:fld>
            <a:endParaRPr lang="de-DE" sz="900" smtClean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182" y="388528"/>
            <a:ext cx="2936599" cy="59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26813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67519" y="2247900"/>
            <a:ext cx="8208962" cy="1416050"/>
            <a:chOff x="395288" y="2247900"/>
            <a:chExt cx="8208962" cy="1416050"/>
          </a:xfrm>
        </p:grpSpPr>
        <p:pic>
          <p:nvPicPr>
            <p:cNvPr id="68613" name="Picture 5" descr="bacteria5.t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8" y="2251869"/>
              <a:ext cx="2665412" cy="140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16" name="Picture 8" descr="fungi5.t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7856" y="2251869"/>
              <a:ext cx="2665413" cy="140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17" name="Picture 9" descr="protists5.t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425" y="2247900"/>
              <a:ext cx="2663825" cy="141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804466" y="3759200"/>
            <a:ext cx="7535068" cy="319087"/>
            <a:chOff x="792956" y="3759200"/>
            <a:chExt cx="7535068" cy="319087"/>
          </a:xfrm>
        </p:grpSpPr>
        <p:pic>
          <p:nvPicPr>
            <p:cNvPr id="20" name="Picture 1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956" y="3760787"/>
              <a:ext cx="1870075" cy="3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0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5453" y="3759200"/>
              <a:ext cx="1870075" cy="31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949" y="3760787"/>
              <a:ext cx="1870075" cy="3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2359025" y="5732462"/>
            <a:ext cx="4425950" cy="319088"/>
            <a:chOff x="2268537" y="5732462"/>
            <a:chExt cx="4425950" cy="319088"/>
          </a:xfrm>
        </p:grpSpPr>
        <p:pic>
          <p:nvPicPr>
            <p:cNvPr id="16" name="Picture 10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537" y="5734050"/>
              <a:ext cx="1870075" cy="3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0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4412" y="5732462"/>
              <a:ext cx="1870075" cy="31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8612" name="Picture 4" descr="Ensembl59.t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188913"/>
            <a:ext cx="266382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935163" y="4221163"/>
            <a:ext cx="5273675" cy="1374775"/>
            <a:chOff x="1828800" y="4221163"/>
            <a:chExt cx="5273675" cy="1374775"/>
          </a:xfrm>
        </p:grpSpPr>
        <p:pic>
          <p:nvPicPr>
            <p:cNvPr id="68614" name="Picture 6" descr="metazoa.5.t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235450"/>
              <a:ext cx="2530475" cy="135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15" name="Picture 7" descr="plants5.t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4221163"/>
              <a:ext cx="2600325" cy="137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19" y="1563853"/>
            <a:ext cx="1904762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3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Ensembl and agriculture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Scope of Ensembl Plants includes important crop and model species</a:t>
            </a:r>
          </a:p>
          <a:p>
            <a:r>
              <a:rPr lang="en-GB" dirty="0" smtClean="0"/>
              <a:t>Ensembl Metazoa, Protists, Fungi and Bacteria potentially include important agricultural pathogens, pests, pollinators, symbiotes</a:t>
            </a:r>
          </a:p>
          <a:p>
            <a:r>
              <a:rPr lang="en-GB" dirty="0" smtClean="0"/>
              <a:t>Important farm animals (cow, sheep, pig, chicken, etc.) among the key species in vertebrate Ensembl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fld id="{CE4F64A6-1B75-471B-A1F9-AF1021A09940}" type="slidenum">
              <a:rPr lang="de-DE" sz="900" smtClean="0">
                <a:solidFill>
                  <a:srgbClr val="FFFFFF"/>
                </a:solidFill>
              </a:rPr>
              <a:pPr/>
              <a:t>5</a:t>
            </a:fld>
            <a:endParaRPr lang="de-DE" sz="90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3659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fld id="{BC0D40F9-6712-4BCA-802C-513DD336CF43}" type="slidenum">
              <a:rPr lang="de-DE" sz="900" smtClean="0">
                <a:solidFill>
                  <a:srgbClr val="FFFFFF"/>
                </a:solidFill>
              </a:rPr>
              <a:pPr/>
              <a:t>6</a:t>
            </a:fld>
            <a:endParaRPr lang="de-DE" sz="900" smtClean="0">
              <a:solidFill>
                <a:srgbClr val="FFFFFF"/>
              </a:solidFill>
            </a:endParaRPr>
          </a:p>
        </p:txBody>
      </p:sp>
      <p:pic>
        <p:nvPicPr>
          <p:cNvPr id="77829" name="Picture 5" descr="plants.core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"/>
            <a:ext cx="9144000" cy="506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rot="5400000">
            <a:off x="5214937" y="2214563"/>
            <a:ext cx="428625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rot="5400000">
            <a:off x="5429250" y="2214563"/>
            <a:ext cx="428625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>
            <a:off x="5643563" y="2428875"/>
            <a:ext cx="3143250" cy="200025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 flipV="1">
            <a:off x="2357438" y="2428875"/>
            <a:ext cx="3071812" cy="207168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 rot="5400000" flipH="1" flipV="1">
            <a:off x="1607344" y="5250657"/>
            <a:ext cx="1500187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 rot="5400000" flipH="1" flipV="1">
            <a:off x="8036719" y="5179219"/>
            <a:ext cx="1500188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-42524" y="1467219"/>
            <a:ext cx="1233371" cy="31512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90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" y="2198688"/>
            <a:ext cx="9108000" cy="2740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-63790" y="3274829"/>
            <a:ext cx="1541720" cy="31512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82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4" name="Picture 4" descr="plants.compara.2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"/>
            <a:ext cx="9144000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31891" y="2583684"/>
            <a:ext cx="1254637" cy="31512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11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4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9126</TotalTime>
  <Words>189</Words>
  <Application>Microsoft Office PowerPoint</Application>
  <PresentationFormat>On-screen Show (4:3)</PresentationFormat>
  <Paragraphs>34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Dan Bolser, EMBL-EBI</vt:lpstr>
      <vt:lpstr>Ensembl</vt:lpstr>
      <vt:lpstr>Ensembl</vt:lpstr>
      <vt:lpstr>PowerPoint Presentation</vt:lpstr>
      <vt:lpstr>Ensembl and agriculture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Workshop to follow…</vt:lpstr>
      <vt:lpstr>Ensembl Genomes</vt:lpstr>
    </vt:vector>
  </TitlesOfParts>
  <Company>EMBL-EBI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Pascal Kahlem</dc:creator>
  <cp:lastModifiedBy>Daniel Murray Bolser</cp:lastModifiedBy>
  <cp:revision>177</cp:revision>
  <dcterms:created xsi:type="dcterms:W3CDTF">2012-05-30T08:37:25Z</dcterms:created>
  <dcterms:modified xsi:type="dcterms:W3CDTF">2012-11-12T05:42:34Z</dcterms:modified>
</cp:coreProperties>
</file>