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30869-48D1-46BC-9B1D-AE4060E287C0}" type="datetimeFigureOut">
              <a:rPr lang="de-DE"/>
              <a:pPr>
                <a:defRPr/>
              </a:pPr>
              <a:t>24.06.2013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05C1B-37BB-465F-962F-EB22B0D6085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33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04EFE-A1A8-45D0-B5E0-88CBBE1239D4}" type="datetimeFigureOut">
              <a:rPr lang="de-DE"/>
              <a:pPr>
                <a:defRPr/>
              </a:pPr>
              <a:t>24.06.2013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68855-B555-40F6-A5D1-FE42362D4BC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50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B402B-EE87-447E-B34A-2A9F33DB047A}" type="datetimeFigureOut">
              <a:rPr lang="de-DE"/>
              <a:pPr>
                <a:defRPr/>
              </a:pPr>
              <a:t>24.06.2013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0F2DA-93AE-47BD-8D78-997CD9F28A7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40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373E6-E93D-49F2-8AF3-78463C46E09D}" type="datetimeFigureOut">
              <a:rPr lang="de-DE"/>
              <a:pPr>
                <a:defRPr/>
              </a:pPr>
              <a:t>24.06.2013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F8F27-FEAD-415C-98E1-8F858E9883E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36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66746-E9B7-493A-999D-2078ACF7DDF9}" type="datetimeFigureOut">
              <a:rPr lang="de-DE"/>
              <a:pPr>
                <a:defRPr/>
              </a:pPr>
              <a:t>24.06.2013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A1CE7-2DEF-4328-B48F-00DD761DE72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65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F1FD0-7BEE-4B6A-82B8-C227570ADC18}" type="datetimeFigureOut">
              <a:rPr lang="de-DE"/>
              <a:pPr>
                <a:defRPr/>
              </a:pPr>
              <a:t>24.06.2013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C198C-B3E8-44C1-BDBE-7B43C7F83CA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2F707-BFAF-402D-B378-5C1066AB5E92}" type="datetimeFigureOut">
              <a:rPr lang="de-DE"/>
              <a:pPr>
                <a:defRPr/>
              </a:pPr>
              <a:t>24.06.2013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6808B-5284-4E43-86C5-1104289AFB6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81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6FF5B-DA0F-436A-AF60-81699411DD3E}" type="datetimeFigureOut">
              <a:rPr lang="de-DE"/>
              <a:pPr>
                <a:defRPr/>
              </a:pPr>
              <a:t>24.06.2013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BD3EA-F575-426F-A087-CCE19639540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391B5-D737-4CF1-8513-E0D47D0D8309}" type="datetimeFigureOut">
              <a:rPr lang="de-DE"/>
              <a:pPr>
                <a:defRPr/>
              </a:pPr>
              <a:t>24.06.2013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DA2E0-8589-4EFB-8919-EFDAB0CDF26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45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E984A-0366-4B03-B2B8-62687DF5EA7B}" type="datetimeFigureOut">
              <a:rPr lang="de-DE"/>
              <a:pPr>
                <a:defRPr/>
              </a:pPr>
              <a:t>24.06.2013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E4B13-4AC7-408B-B9FE-801AB965F73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68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681E1-6433-4D34-8CD3-B05F62E8351F}" type="datetimeFigureOut">
              <a:rPr lang="de-DE"/>
              <a:pPr>
                <a:defRPr/>
              </a:pPr>
              <a:t>24.06.2013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AD616-9063-4070-86AB-51DD43FC172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79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47C9A28-4AE0-4235-9740-8D6D67021338}" type="datetimeFigureOut">
              <a:rPr lang="de-DE"/>
              <a:pPr>
                <a:defRPr/>
              </a:pPr>
              <a:t>24.06.2013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2F7136-7FBE-41B3-A564-FF60B640E13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tp://ftpmips.helmholtz-muenchen.de/plants/barley/public_data/anchoring/in_silico_marker/morex_marker.TX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tp://ftpmips.helmholtz-muenchen.de/plants/barley/public_data/anchoring/in_silico_marker/FPC_pseudomolecule_marker.TX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tp://ftpmips.helmholtz-muenchen.de/plants/barley/public_data/anchoring/in_silico_marker/flcDNA_marker.TX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eacow.helmholtz-muenchen.de/cgi-bin/db2/Barley/index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ebblast.ipk-gatersleben.de/barley/viroblast.php" TargetMode="External"/><Relationship Id="rId2" Type="http://schemas.openxmlformats.org/officeDocument/2006/relationships/hyperlink" Target="http://mips.helmholtz-muenchen.de/plant/athal/searchjsp/index.j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tp://ftpmips.helmholtz-muenchen.de/plants/barley/public_data/anchoring/" TargetMode="External"/><Relationship Id="rId2" Type="http://schemas.openxmlformats.org/officeDocument/2006/relationships/hyperlink" Target="http://mips.helmholtz-muenchen.de/plant/barley/download/index.j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tp://ftpmips.helmholtz-muenchen.de/plants/barley/public_data/genes/barley_HighConf_genes_MIPS_20Aug12_TranscriptsStructure.gt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tp://ftpmips.helmholtz-muenchen.de/plants/barley/public_data/anchoring/WGS_ANCHORED_280512_AC2.FA" TargetMode="External"/><Relationship Id="rId2" Type="http://schemas.openxmlformats.org/officeDocument/2006/relationships/hyperlink" Target="ftp://ftpmips.helmholtz-muenchen.de/plants/barley/public_data/anchoring/FPC_PSEUDO_ANCHORED_280512_AC1.F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tp://ftpmips.helmholtz-muenchen.de/plants/barley/public_data/anchoring/GENES_ANCHORED_280512_AC3.F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eacow.helmholtz-muenchen.de/cgi-bin/gb2/gbrowse/Barley_PhysMa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 1"/>
          <p:cNvSpPr>
            <a:spLocks noGrp="1"/>
          </p:cNvSpPr>
          <p:nvPr>
            <p:ph type="ctrTitle"/>
          </p:nvPr>
        </p:nvSpPr>
        <p:spPr>
          <a:xfrm>
            <a:off x="685800" y="1700809"/>
            <a:ext cx="7772400" cy="1899642"/>
          </a:xfrm>
        </p:spPr>
        <p:txBody>
          <a:bodyPr/>
          <a:lstStyle/>
          <a:p>
            <a:r>
              <a:rPr lang="en-US" b="1" dirty="0" smtClean="0"/>
              <a:t>Exercise/Homework: </a:t>
            </a:r>
            <a:br>
              <a:rPr lang="en-US" b="1" dirty="0" smtClean="0"/>
            </a:br>
            <a:r>
              <a:rPr lang="en-US" b="1" dirty="0" smtClean="0"/>
              <a:t>ELF3 – Use case for accessing barley genome data</a:t>
            </a:r>
            <a:endParaRPr lang="de-DE" b="1" dirty="0" smtClean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91072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Originally developed by: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dirty="0" err="1" smtClean="0"/>
              <a:t>MIPS&amp;Carlsberg</a:t>
            </a:r>
            <a:r>
              <a:rPr lang="de-DE" dirty="0" smtClean="0"/>
              <a:t> </a:t>
            </a:r>
            <a:r>
              <a:rPr lang="de-DE" dirty="0" smtClean="0"/>
              <a:t>Lab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dirty="0" smtClean="0"/>
              <a:t>April 2013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dirty="0" smtClean="0"/>
              <a:t>Manuel </a:t>
            </a:r>
            <a:r>
              <a:rPr lang="de-DE" dirty="0" err="1" smtClean="0"/>
              <a:t>Spannagl</a:t>
            </a:r>
            <a:r>
              <a:rPr lang="de-DE" dirty="0" smtClean="0"/>
              <a:t>/Thomas Nussbaumer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dirty="0" smtClean="0"/>
              <a:t>Mats Hansson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Find at least two SNP markers associated with ELF3</a:t>
            </a:r>
            <a:endParaRPr lang="de-DE" sz="2800" b="1" dirty="0" smtClean="0"/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Markers used to anchor </a:t>
            </a:r>
            <a:r>
              <a:rPr lang="en-US" sz="2000" b="1" dirty="0" smtClean="0"/>
              <a:t>morex_contig</a:t>
            </a:r>
            <a:r>
              <a:rPr lang="en-US" sz="2000" b="1" dirty="0"/>
              <a:t>_</a:t>
            </a:r>
            <a:r>
              <a:rPr lang="en-US" sz="2000" b="1" dirty="0" smtClean="0"/>
              <a:t>67536</a:t>
            </a:r>
          </a:p>
          <a:p>
            <a:r>
              <a:rPr lang="de-DE" sz="2000" dirty="0" smtClean="0">
                <a:hlinkClick r:id="rId2"/>
              </a:rPr>
              <a:t>ftp://ftpmips.helmholtz-muenchen.de/plants/barley/public_data/anchoring/in_silico_marker/morex_marker.TXT</a:t>
            </a:r>
            <a:r>
              <a:rPr lang="de-DE" sz="2000" dirty="0" smtClean="0"/>
              <a:t> 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3644900"/>
            <a:ext cx="66675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Find at least two SNP markers associated with ELF3</a:t>
            </a:r>
            <a:endParaRPr lang="de-DE" sz="2800" b="1" dirty="0" smtClean="0"/>
          </a:p>
        </p:txBody>
      </p:sp>
      <p:sp>
        <p:nvSpPr>
          <p:cNvPr id="12291" name="Inhaltsplatzhalter 2"/>
          <p:cNvSpPr>
            <a:spLocks noGrp="1"/>
          </p:cNvSpPr>
          <p:nvPr>
            <p:ph idx="1"/>
          </p:nvPr>
        </p:nvSpPr>
        <p:spPr>
          <a:xfrm>
            <a:off x="323528" y="1600200"/>
            <a:ext cx="3095947" cy="4421188"/>
          </a:xfrm>
        </p:spPr>
        <p:txBody>
          <a:bodyPr/>
          <a:lstStyle/>
          <a:p>
            <a:r>
              <a:rPr lang="en-US" sz="1800" dirty="0" smtClean="0"/>
              <a:t>Markers used to anchor </a:t>
            </a:r>
            <a:r>
              <a:rPr lang="en-US" sz="1800" b="1" dirty="0" smtClean="0"/>
              <a:t>FPC </a:t>
            </a:r>
            <a:r>
              <a:rPr lang="en-US" sz="1800" b="1" dirty="0" err="1" smtClean="0"/>
              <a:t>contig</a:t>
            </a:r>
            <a:r>
              <a:rPr lang="en-US" sz="1800" b="1" dirty="0" smtClean="0"/>
              <a:t> 44855</a:t>
            </a:r>
          </a:p>
          <a:p>
            <a:endParaRPr lang="en-US" sz="1800" b="1" dirty="0" smtClean="0"/>
          </a:p>
          <a:p>
            <a:r>
              <a:rPr lang="de-DE" sz="1800" dirty="0" smtClean="0">
                <a:hlinkClick r:id="rId2"/>
              </a:rPr>
              <a:t>ftp://ftpmips.helmholtz-muenchen.de/plants/barley/public_data/anchoring/in_silico_marker/FPC_pseudomolecule_marker.TXT</a:t>
            </a:r>
            <a:r>
              <a:rPr lang="de-DE" sz="1800" dirty="0" smtClean="0"/>
              <a:t> 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844675"/>
            <a:ext cx="49720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Find at least two SNP markers associated with ELF3</a:t>
            </a:r>
            <a:endParaRPr lang="de-DE" sz="2800" b="1" dirty="0" smtClean="0"/>
          </a:p>
        </p:txBody>
      </p:sp>
      <p:sp>
        <p:nvSpPr>
          <p:cNvPr id="1331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Markers </a:t>
            </a:r>
            <a:r>
              <a:rPr lang="en-US" sz="2000" b="1" dirty="0" smtClean="0"/>
              <a:t>directly</a:t>
            </a:r>
            <a:r>
              <a:rPr lang="en-US" sz="2000" dirty="0" smtClean="0"/>
              <a:t> associated with </a:t>
            </a:r>
            <a:r>
              <a:rPr lang="en-US" sz="2000" b="1" dirty="0" smtClean="0"/>
              <a:t>AK365334</a:t>
            </a:r>
          </a:p>
          <a:p>
            <a:r>
              <a:rPr lang="de-DE" sz="2000" dirty="0" smtClean="0">
                <a:hlinkClick r:id="rId2"/>
              </a:rPr>
              <a:t>ftp://ftpmips.helmholtz-muenchen.de/plants/barley/public_data/anchoring/in_silico_marker/flcDNA_marker.TXT</a:t>
            </a:r>
            <a:r>
              <a:rPr lang="de-DE" sz="2000" dirty="0" smtClean="0"/>
              <a:t> </a:t>
            </a:r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/>
          </a:p>
          <a:p>
            <a:r>
              <a:rPr lang="de-DE" sz="2000" b="1" dirty="0" smtClean="0"/>
              <a:t>Marker </a:t>
            </a:r>
            <a:r>
              <a:rPr lang="de-DE" sz="2000" b="1" dirty="0" err="1" smtClean="0"/>
              <a:t>sequences</a:t>
            </a:r>
            <a:r>
              <a:rPr lang="de-DE" sz="2000" dirty="0" smtClean="0"/>
              <a:t> in: ftp://ftpmips.helmholtz-muenchen.de/plants/barley/public_data/anchoring/sequences/IN_SILICO_MARKER.FA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414713"/>
            <a:ext cx="74390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Preview: Get the expression profile of a barley gene</a:t>
            </a:r>
            <a:endParaRPr lang="de-DE" sz="2800" b="1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DE" sz="2000" b="1" dirty="0"/>
              <a:t>e</a:t>
            </a:r>
            <a:r>
              <a:rPr lang="de-DE" sz="2000" b="1" dirty="0" smtClean="0"/>
              <a:t>.g. MLOC_75281</a:t>
            </a: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/>
              <a:t>For AK365334 only a partial gene model was annotated on a WGS </a:t>
            </a:r>
            <a:r>
              <a:rPr lang="en-US" sz="1800" dirty="0" err="1" smtClean="0"/>
              <a:t>contig</a:t>
            </a:r>
            <a:r>
              <a:rPr lang="en-US" sz="1800" dirty="0" smtClean="0"/>
              <a:t>, but this partial gene model (MLOC_75281) allows us to deduce the expression profile. We e.g. observe a FPKM value of </a:t>
            </a:r>
            <a:r>
              <a:rPr lang="de-DE" sz="1800" dirty="0" smtClean="0"/>
              <a:t>44 </a:t>
            </a:r>
            <a:r>
              <a:rPr lang="de-DE" sz="1800" dirty="0" err="1" smtClean="0"/>
              <a:t>for</a:t>
            </a:r>
            <a:r>
              <a:rPr lang="de-DE" sz="1800" dirty="0" smtClean="0"/>
              <a:t> „</a:t>
            </a:r>
            <a:r>
              <a:rPr lang="de-DE" sz="1800" dirty="0" err="1" smtClean="0"/>
              <a:t>nodABC</a:t>
            </a:r>
            <a:r>
              <a:rPr lang="de-DE" sz="1800" dirty="0" smtClean="0"/>
              <a:t>“ </a:t>
            </a:r>
            <a:r>
              <a:rPr lang="de-DE" sz="1800" dirty="0" err="1" smtClean="0"/>
              <a:t>conditions</a:t>
            </a:r>
            <a:r>
              <a:rPr lang="de-DE" sz="1800" dirty="0" smtClean="0"/>
              <a:t>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de-DE" sz="2000" dirty="0" smtClean="0"/>
          </a:p>
        </p:txBody>
      </p:sp>
      <p:pic>
        <p:nvPicPr>
          <p:cNvPr id="14340" name="Picture 2" descr="\\tsclient\HOME\Dropbox\ON-going\barley_USE_CASE\MLOC_7528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3429000"/>
            <a:ext cx="4176712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hteck 4"/>
          <p:cNvSpPr>
            <a:spLocks noChangeArrowheads="1"/>
          </p:cNvSpPr>
          <p:nvPr/>
        </p:nvSpPr>
        <p:spPr bwMode="auto">
          <a:xfrm>
            <a:off x="468313" y="6188075"/>
            <a:ext cx="84963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sz="1600">
                <a:hlinkClick r:id="rId3"/>
              </a:rPr>
              <a:t>http://seacow.helmholtz-muenchen.de/cgi-bin/db2/Barley/index.php</a:t>
            </a:r>
            <a:r>
              <a:rPr lang="de-DE" sz="1600"/>
              <a:t> (unpublished)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r>
              <a:rPr lang="de-DE" dirty="0" smtClean="0"/>
              <a:t> </a:t>
            </a:r>
            <a:r>
              <a:rPr lang="de-DE" dirty="0" err="1" smtClean="0"/>
              <a:t>objectives</a:t>
            </a:r>
            <a:endParaRPr lang="de-DE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sz="3600" dirty="0" err="1" smtClean="0"/>
              <a:t>Learn</a:t>
            </a:r>
            <a:r>
              <a:rPr lang="de-DE" sz="3600" dirty="0" smtClean="0"/>
              <a:t> </a:t>
            </a:r>
            <a:r>
              <a:rPr lang="de-DE" sz="3600" dirty="0" err="1" smtClean="0"/>
              <a:t>from</a:t>
            </a:r>
            <a:r>
              <a:rPr lang="de-DE" sz="3600" dirty="0" smtClean="0"/>
              <a:t> a „real-</a:t>
            </a:r>
            <a:r>
              <a:rPr lang="de-DE" sz="3600" dirty="0" err="1" smtClean="0"/>
              <a:t>world</a:t>
            </a:r>
            <a:r>
              <a:rPr lang="de-DE" sz="3600" dirty="0" smtClean="0"/>
              <a:t>“ </a:t>
            </a:r>
            <a:r>
              <a:rPr lang="de-DE" sz="3600" dirty="0" err="1" smtClean="0"/>
              <a:t>use</a:t>
            </a:r>
            <a:r>
              <a:rPr lang="de-DE" sz="3600" dirty="0" smtClean="0"/>
              <a:t> </a:t>
            </a:r>
            <a:r>
              <a:rPr lang="de-DE" sz="3600" dirty="0" err="1" smtClean="0"/>
              <a:t>case</a:t>
            </a:r>
            <a:r>
              <a:rPr lang="de-DE" sz="3600" dirty="0" smtClean="0"/>
              <a:t> </a:t>
            </a:r>
            <a:r>
              <a:rPr lang="de-DE" sz="3600" dirty="0" err="1" smtClean="0"/>
              <a:t>to</a:t>
            </a:r>
            <a:r>
              <a:rPr lang="de-DE" sz="3600" dirty="0" smtClean="0"/>
              <a:t> </a:t>
            </a:r>
            <a:r>
              <a:rPr lang="de-DE" sz="3600" dirty="0" err="1" smtClean="0"/>
              <a:t>query</a:t>
            </a:r>
            <a:r>
              <a:rPr lang="de-DE" sz="3600" dirty="0" smtClean="0"/>
              <a:t> </a:t>
            </a:r>
            <a:r>
              <a:rPr lang="de-DE" sz="3600" dirty="0" err="1" smtClean="0"/>
              <a:t>the</a:t>
            </a:r>
            <a:r>
              <a:rPr lang="de-DE" sz="3600" dirty="0" smtClean="0"/>
              <a:t> </a:t>
            </a:r>
            <a:r>
              <a:rPr lang="de-DE" sz="3600" dirty="0" err="1" smtClean="0"/>
              <a:t>barley</a:t>
            </a:r>
            <a:r>
              <a:rPr lang="de-DE" sz="3600" dirty="0" smtClean="0"/>
              <a:t> </a:t>
            </a:r>
            <a:r>
              <a:rPr lang="de-DE" sz="3600" dirty="0" err="1" smtClean="0"/>
              <a:t>genome</a:t>
            </a:r>
            <a:r>
              <a:rPr lang="de-DE" sz="3600" dirty="0" smtClean="0"/>
              <a:t> </a:t>
            </a:r>
            <a:r>
              <a:rPr lang="de-DE" sz="3600" dirty="0" err="1" smtClean="0"/>
              <a:t>resources</a:t>
            </a:r>
            <a:r>
              <a:rPr lang="de-DE" sz="3600" dirty="0" smtClean="0"/>
              <a:t> </a:t>
            </a:r>
            <a:r>
              <a:rPr lang="de-DE" sz="3600" dirty="0" err="1" smtClean="0"/>
              <a:t>for</a:t>
            </a:r>
            <a:r>
              <a:rPr lang="de-DE" sz="3600" dirty="0" smtClean="0"/>
              <a:t>: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sz="3600" dirty="0" smtClean="0"/>
          </a:p>
          <a:p>
            <a:pPr fontAlgn="auto">
              <a:spcAft>
                <a:spcPts val="0"/>
              </a:spcAft>
              <a:defRPr/>
            </a:pPr>
            <a:r>
              <a:rPr lang="de-DE" sz="3600" dirty="0" err="1" smtClean="0"/>
              <a:t>Orthologous</a:t>
            </a:r>
            <a:r>
              <a:rPr lang="de-DE" sz="3600" dirty="0" smtClean="0"/>
              <a:t> ELF3 genes in </a:t>
            </a:r>
            <a:r>
              <a:rPr lang="de-DE" sz="3600" dirty="0" err="1" smtClean="0"/>
              <a:t>barley</a:t>
            </a:r>
            <a:endParaRPr lang="de-DE" sz="36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600" dirty="0" smtClean="0"/>
              <a:t>Mapping/Location of barley ELF3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DE" sz="3600" dirty="0" smtClean="0"/>
              <a:t>Marker </a:t>
            </a:r>
            <a:r>
              <a:rPr lang="de-DE" sz="3600" dirty="0" err="1" smtClean="0"/>
              <a:t>evidence</a:t>
            </a:r>
            <a:endParaRPr lang="de-DE" sz="36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DE" sz="3600" dirty="0" smtClean="0"/>
              <a:t>Expression Profile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DE" sz="3600" dirty="0" smtClean="0"/>
              <a:t>…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de-DE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</a:t>
            </a:r>
            <a:r>
              <a:rPr lang="en-US" sz="2600" dirty="0" smtClean="0"/>
              <a:t>: Early flowering is an important breeding target. More than 100 genes involved in timing of flowering have been identified in</a:t>
            </a: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600" i="1" dirty="0" smtClean="0"/>
              <a:t>Arabidopsis thaliana</a:t>
            </a:r>
            <a:r>
              <a:rPr lang="en-US" sz="2600" dirty="0" smtClean="0"/>
              <a:t>. One of them is Early Flowering 3 (ELF3).</a:t>
            </a: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de-DE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Find the orthologous ELF3 gene in barley and its </a:t>
            </a:r>
            <a:r>
              <a:rPr lang="en-US" dirty="0" err="1" smtClean="0"/>
              <a:t>cDNA</a:t>
            </a:r>
            <a:r>
              <a:rPr lang="en-US" dirty="0" smtClean="0"/>
              <a:t> sequence.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On which chromosome is it located?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Where on the chromosome/WGS </a:t>
            </a:r>
            <a:r>
              <a:rPr lang="en-US" dirty="0" err="1" smtClean="0"/>
              <a:t>contig</a:t>
            </a:r>
            <a:r>
              <a:rPr lang="en-US" dirty="0" smtClean="0"/>
              <a:t> is it located?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Which FPC </a:t>
            </a:r>
            <a:r>
              <a:rPr lang="en-US" dirty="0" err="1" smtClean="0"/>
              <a:t>contigs</a:t>
            </a:r>
            <a:r>
              <a:rPr lang="en-US" dirty="0" smtClean="0"/>
              <a:t> contain ELF3?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Find at least two SNP markers associated with ELF3.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Find the orthologous ELF3 gene in barley and its </a:t>
            </a:r>
            <a:r>
              <a:rPr lang="en-US" sz="2800" b="1" dirty="0" err="1" smtClean="0"/>
              <a:t>cDNA</a:t>
            </a:r>
            <a:r>
              <a:rPr lang="en-US" sz="2800" b="1" dirty="0" smtClean="0"/>
              <a:t>/gene </a:t>
            </a:r>
            <a:r>
              <a:rPr lang="de-DE" sz="2800" b="1" dirty="0" err="1" smtClean="0"/>
              <a:t>sequence</a:t>
            </a:r>
            <a:endParaRPr lang="de-DE" sz="2800" b="1" dirty="0" smtClean="0"/>
          </a:p>
        </p:txBody>
      </p:sp>
      <p:sp>
        <p:nvSpPr>
          <p:cNvPr id="6147" name="Inhaltsplatzhalter 2"/>
          <p:cNvSpPr>
            <a:spLocks noGrp="1"/>
          </p:cNvSpPr>
          <p:nvPr>
            <p:ph idx="1"/>
          </p:nvPr>
        </p:nvSpPr>
        <p:spPr>
          <a:xfrm>
            <a:off x="323528" y="1557338"/>
            <a:ext cx="8640959" cy="4525962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 smtClean="0"/>
              <a:t>There are many ways to identify the orthologous ELF3 gene in barley.</a:t>
            </a:r>
          </a:p>
          <a:p>
            <a:pPr marL="0" indent="0">
              <a:buNone/>
            </a:pPr>
            <a:r>
              <a:rPr lang="en-US" sz="2800" dirty="0" smtClean="0"/>
              <a:t>One way would be to search “ELF3” in the MIPS </a:t>
            </a:r>
            <a:r>
              <a:rPr lang="en-US" sz="2800" dirty="0" err="1" smtClean="0"/>
              <a:t>PlantsDB</a:t>
            </a:r>
            <a:r>
              <a:rPr lang="en-US" sz="2800" dirty="0" smtClean="0"/>
              <a:t> </a:t>
            </a:r>
            <a:r>
              <a:rPr lang="en-US" sz="2800" i="1" dirty="0" smtClean="0"/>
              <a:t>Arabidopsis thaliana </a:t>
            </a:r>
            <a:r>
              <a:rPr lang="en-US" sz="2800" dirty="0" smtClean="0"/>
              <a:t>instance at </a:t>
            </a:r>
            <a:r>
              <a:rPr lang="en-US" sz="2800" dirty="0" smtClean="0">
                <a:hlinkClick r:id="rId2"/>
              </a:rPr>
              <a:t>http://mips.helmholtz-muenchen.de/plant/athal/searchjsp/index.jsp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In the gene report of </a:t>
            </a:r>
            <a:r>
              <a:rPr lang="de-DE" sz="2800" dirty="0" smtClean="0"/>
              <a:t>AT2G25930.1 </a:t>
            </a:r>
            <a:r>
              <a:rPr lang="de-DE" sz="2800" dirty="0" err="1" smtClean="0"/>
              <a:t>you</a:t>
            </a:r>
            <a:r>
              <a:rPr lang="de-DE" sz="2800" dirty="0" smtClean="0"/>
              <a:t> </a:t>
            </a:r>
            <a:r>
              <a:rPr lang="de-DE" sz="2800" dirty="0" err="1" smtClean="0"/>
              <a:t>could</a:t>
            </a:r>
            <a:r>
              <a:rPr lang="de-DE" sz="2800" dirty="0" smtClean="0"/>
              <a:t> </a:t>
            </a:r>
            <a:r>
              <a:rPr lang="de-DE" sz="2800" dirty="0" err="1" smtClean="0"/>
              <a:t>click</a:t>
            </a:r>
            <a:r>
              <a:rPr lang="de-DE" sz="2800" dirty="0" smtClean="0"/>
              <a:t> „Gene </a:t>
            </a:r>
            <a:r>
              <a:rPr lang="de-DE" sz="2800" dirty="0" err="1" smtClean="0"/>
              <a:t>family</a:t>
            </a:r>
            <a:r>
              <a:rPr lang="de-DE" sz="2800" dirty="0" smtClean="0"/>
              <a:t>“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retrieve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barley</a:t>
            </a:r>
            <a:r>
              <a:rPr lang="de-DE" sz="2800" dirty="0" smtClean="0"/>
              <a:t> </a:t>
            </a:r>
            <a:r>
              <a:rPr lang="de-DE" sz="2800" dirty="0" err="1" smtClean="0"/>
              <a:t>ortholog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</a:t>
            </a:r>
            <a:r>
              <a:rPr lang="de-DE" sz="2800" dirty="0" err="1" smtClean="0"/>
              <a:t>there</a:t>
            </a:r>
            <a:r>
              <a:rPr lang="de-DE" sz="2800" dirty="0" smtClean="0"/>
              <a:t>.</a:t>
            </a:r>
          </a:p>
          <a:p>
            <a:pPr marL="0" indent="0">
              <a:buNone/>
            </a:pPr>
            <a:r>
              <a:rPr lang="de-DE" sz="2800" dirty="0" err="1" smtClean="0"/>
              <a:t>Another</a:t>
            </a:r>
            <a:r>
              <a:rPr lang="de-DE" sz="2800" dirty="0" smtClean="0"/>
              <a:t> </a:t>
            </a:r>
            <a:r>
              <a:rPr lang="de-DE" sz="2800" dirty="0" err="1" smtClean="0"/>
              <a:t>way</a:t>
            </a:r>
            <a:r>
              <a:rPr lang="de-DE" sz="2800" dirty="0" smtClean="0"/>
              <a:t> </a:t>
            </a:r>
            <a:r>
              <a:rPr lang="de-DE" sz="2800" dirty="0" err="1" smtClean="0"/>
              <a:t>would</a:t>
            </a:r>
            <a:r>
              <a:rPr lang="de-DE" sz="2800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retrieve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i="1" dirty="0" err="1" smtClean="0"/>
              <a:t>Athal</a:t>
            </a:r>
            <a:r>
              <a:rPr lang="de-DE" sz="2800" dirty="0" smtClean="0"/>
              <a:t> ELF3 </a:t>
            </a:r>
            <a:r>
              <a:rPr lang="de-DE" sz="2800" dirty="0" err="1" smtClean="0"/>
              <a:t>sequence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use</a:t>
            </a:r>
            <a:r>
              <a:rPr lang="de-DE" sz="2800" dirty="0" smtClean="0"/>
              <a:t> BLAST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search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best</a:t>
            </a:r>
            <a:r>
              <a:rPr lang="de-DE" sz="2800" dirty="0" smtClean="0"/>
              <a:t> </a:t>
            </a:r>
            <a:r>
              <a:rPr lang="de-DE" sz="2800" dirty="0" err="1" smtClean="0"/>
              <a:t>barley</a:t>
            </a:r>
            <a:r>
              <a:rPr lang="de-DE" sz="2800" dirty="0" smtClean="0"/>
              <a:t> </a:t>
            </a:r>
            <a:r>
              <a:rPr lang="de-DE" sz="2800" dirty="0" err="1" smtClean="0"/>
              <a:t>hit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</a:t>
            </a:r>
            <a:r>
              <a:rPr lang="de-DE" sz="2800" dirty="0" smtClean="0">
                <a:hlinkClick r:id="rId3"/>
              </a:rPr>
              <a:t>http://webblast.ipk-gatersleben.de/barley/viroblast.php</a:t>
            </a:r>
            <a:r>
              <a:rPr lang="de-DE" sz="2800" dirty="0" smtClean="0"/>
              <a:t>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Find the orthologous ELF3 gene in barley and its </a:t>
            </a:r>
            <a:r>
              <a:rPr lang="en-US" sz="2800" b="1" dirty="0" err="1" smtClean="0"/>
              <a:t>cDNA</a:t>
            </a:r>
            <a:r>
              <a:rPr lang="en-US" sz="2800" b="1" dirty="0" smtClean="0"/>
              <a:t>/gene </a:t>
            </a:r>
            <a:r>
              <a:rPr lang="de-DE" sz="2800" b="1" dirty="0" err="1" smtClean="0"/>
              <a:t>sequence</a:t>
            </a:r>
            <a:endParaRPr lang="de-DE" sz="2800" b="1" dirty="0" smtClean="0"/>
          </a:p>
        </p:txBody>
      </p:sp>
      <p:sp>
        <p:nvSpPr>
          <p:cNvPr id="6147" name="Inhaltsplatzhalter 2"/>
          <p:cNvSpPr>
            <a:spLocks noGrp="1"/>
          </p:cNvSpPr>
          <p:nvPr>
            <p:ph idx="1"/>
          </p:nvPr>
        </p:nvSpPr>
        <p:spPr>
          <a:xfrm>
            <a:off x="323528" y="1557338"/>
            <a:ext cx="8640959" cy="4525962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 smtClean="0"/>
              <a:t>As a candidate for a putative orthologous ELF3 barley sequence, we find </a:t>
            </a:r>
            <a:r>
              <a:rPr lang="en-US" sz="2800" b="1" dirty="0" smtClean="0"/>
              <a:t>AK365334</a:t>
            </a:r>
            <a:r>
              <a:rPr lang="en-US" sz="2800" dirty="0" smtClean="0"/>
              <a:t>.</a:t>
            </a:r>
          </a:p>
          <a:p>
            <a:pPr marL="0" indent="0">
              <a:buFont typeface="Arial" charset="0"/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http://mips.helmholtz-muenchen.de/plant/barley/ga/reportsjsp/geneticElement.jsp?gene=AK365334</a:t>
            </a:r>
          </a:p>
          <a:p>
            <a:pPr marL="0" indent="0">
              <a:buFont typeface="Arial" charset="0"/>
              <a:buNone/>
            </a:pPr>
            <a:r>
              <a:rPr lang="en-US" sz="2800" dirty="0" smtClean="0"/>
              <a:t>(where the gene sequences can be obtained from as well)</a:t>
            </a:r>
          </a:p>
        </p:txBody>
      </p:sp>
    </p:spTree>
    <p:extLst>
      <p:ext uri="{BB962C8B-B14F-4D97-AF65-F5344CB8AC3E}">
        <p14:creationId xmlns:p14="http://schemas.microsoft.com/office/powerpoint/2010/main" val="25768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Background: Available resources for barley anchored physical map</a:t>
            </a:r>
            <a:endParaRPr lang="de-DE" sz="2800" b="1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sz="2800" dirty="0" smtClean="0"/>
              <a:t>Entry </a:t>
            </a:r>
            <a:r>
              <a:rPr lang="de-DE" sz="2800" dirty="0" err="1" smtClean="0"/>
              <a:t>point</a:t>
            </a:r>
            <a:r>
              <a:rPr lang="de-DE" sz="2800" dirty="0" smtClean="0"/>
              <a:t> (genes, </a:t>
            </a:r>
            <a:r>
              <a:rPr lang="de-DE" sz="2800" dirty="0" err="1" smtClean="0"/>
              <a:t>expression</a:t>
            </a:r>
            <a:r>
              <a:rPr lang="de-DE" sz="2800" dirty="0" smtClean="0"/>
              <a:t>, </a:t>
            </a:r>
            <a:r>
              <a:rPr lang="de-DE" sz="2800" dirty="0" err="1" smtClean="0"/>
              <a:t>anchoring</a:t>
            </a:r>
            <a:r>
              <a:rPr lang="de-DE" sz="2800" dirty="0" smtClean="0"/>
              <a:t>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de-DE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sz="2400" dirty="0" smtClean="0">
                <a:hlinkClick r:id="rId2"/>
              </a:rPr>
              <a:t>http://mips.helmholtz-muenchen.de/plant/barley/download/index.jsp</a:t>
            </a:r>
            <a:r>
              <a:rPr lang="de-DE" sz="2400" dirty="0" smtClean="0"/>
              <a:t> 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de-DE" sz="2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sz="2800" dirty="0" err="1" smtClean="0"/>
              <a:t>Positioning</a:t>
            </a:r>
            <a:r>
              <a:rPr lang="de-DE" sz="2800" dirty="0" smtClean="0"/>
              <a:t> </a:t>
            </a:r>
            <a:r>
              <a:rPr lang="de-DE" sz="2800" dirty="0" err="1" smtClean="0"/>
              <a:t>information</a:t>
            </a:r>
            <a:r>
              <a:rPr lang="de-DE" sz="2800" dirty="0" smtClean="0"/>
              <a:t>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de-DE" sz="2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sz="2400" dirty="0" smtClean="0">
                <a:hlinkClick r:id="rId3"/>
              </a:rPr>
              <a:t>ftp://ftpmips.helmholtz-muenchen.de/plants/barley/public_data/anchoring/</a:t>
            </a:r>
            <a:r>
              <a:rPr lang="de-DE" sz="2400" dirty="0" smtClean="0"/>
              <a:t>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On which WGS </a:t>
            </a:r>
            <a:r>
              <a:rPr lang="en-US" sz="2800" b="1" dirty="0" err="1" smtClean="0"/>
              <a:t>contig</a:t>
            </a:r>
            <a:r>
              <a:rPr lang="en-US" sz="2800" b="1" dirty="0" smtClean="0"/>
              <a:t> is it located?</a:t>
            </a:r>
            <a:endParaRPr lang="de-DE" sz="2800" b="1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sz="2800" b="1" dirty="0" err="1" smtClean="0"/>
              <a:t>Positioning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information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for</a:t>
            </a:r>
            <a:r>
              <a:rPr lang="de-DE" sz="2800" b="1" dirty="0" smtClean="0"/>
              <a:t> </a:t>
            </a:r>
            <a:r>
              <a:rPr lang="en-US" sz="2800" b="1" dirty="0" smtClean="0"/>
              <a:t>AK365334</a:t>
            </a:r>
            <a:endParaRPr lang="de-DE" sz="2800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gene was annotated on </a:t>
            </a:r>
            <a:r>
              <a:rPr lang="en-US" sz="2400" b="1" dirty="0" smtClean="0"/>
              <a:t>morex_contig_67536</a:t>
            </a:r>
            <a:r>
              <a:rPr lang="en-US" sz="2400" dirty="0" smtClean="0"/>
              <a:t>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sz="2400" dirty="0" smtClean="0"/>
              <a:t>(RNA-</a:t>
            </a:r>
            <a:r>
              <a:rPr lang="de-DE" sz="2400" dirty="0" err="1" smtClean="0"/>
              <a:t>seq</a:t>
            </a:r>
            <a:r>
              <a:rPr lang="de-DE" sz="2400" dirty="0" smtClean="0"/>
              <a:t> </a:t>
            </a:r>
            <a:r>
              <a:rPr lang="de-DE" sz="2400" dirty="0" err="1" smtClean="0"/>
              <a:t>support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almost</a:t>
            </a:r>
            <a:r>
              <a:rPr lang="de-DE" sz="2400" dirty="0" smtClean="0"/>
              <a:t> </a:t>
            </a:r>
            <a:r>
              <a:rPr lang="de-DE" sz="2400" dirty="0" err="1" smtClean="0"/>
              <a:t>entire</a:t>
            </a:r>
            <a:r>
              <a:rPr lang="de-DE" sz="2400" dirty="0" smtClean="0"/>
              <a:t> gene-model, </a:t>
            </a:r>
            <a:r>
              <a:rPr lang="de-DE" sz="2400" dirty="0" err="1" smtClean="0"/>
              <a:t>flcDNA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longer</a:t>
            </a:r>
            <a:r>
              <a:rPr lang="de-DE" sz="2400" dirty="0" smtClean="0"/>
              <a:t> </a:t>
            </a:r>
            <a:r>
              <a:rPr lang="de-DE" sz="2400" dirty="0" err="1" smtClean="0"/>
              <a:t>compared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annotated</a:t>
            </a:r>
            <a:r>
              <a:rPr lang="de-DE" sz="2400" dirty="0" smtClean="0"/>
              <a:t> </a:t>
            </a:r>
            <a:r>
              <a:rPr lang="de-DE" sz="2400" dirty="0" err="1" smtClean="0"/>
              <a:t>gene</a:t>
            </a:r>
            <a:r>
              <a:rPr lang="de-DE" sz="2400" dirty="0" smtClean="0"/>
              <a:t> </a:t>
            </a:r>
            <a:r>
              <a:rPr lang="de-DE" sz="2400" dirty="0" err="1" smtClean="0"/>
              <a:t>model</a:t>
            </a:r>
            <a:r>
              <a:rPr lang="de-DE" sz="2400" dirty="0" smtClean="0"/>
              <a:t> (MLOC_75281)).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/>
              <a:t>The Mapping “gene to WGS </a:t>
            </a:r>
            <a:r>
              <a:rPr lang="en-US" sz="2400" b="1" dirty="0" err="1" smtClean="0"/>
              <a:t>contigs</a:t>
            </a:r>
            <a:r>
              <a:rPr lang="en-US" sz="2400" b="1" dirty="0" smtClean="0"/>
              <a:t>” can be extracted here: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sz="2400" dirty="0" smtClean="0">
                <a:hlinkClick r:id="rId2"/>
              </a:rPr>
              <a:t>ftp://ftpmips.helmholtz-muenchen.de/plants/barley/public_data/genes/barley_HighConf_genes_MIPS_20Aug12_TranscriptsStructure.gtf</a:t>
            </a:r>
            <a:r>
              <a:rPr lang="de-DE" sz="2400" dirty="0" smtClean="0"/>
              <a:t>   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sz="2400" dirty="0" err="1"/>
              <a:t>o</a:t>
            </a:r>
            <a:r>
              <a:rPr lang="de-DE" sz="2400" dirty="0" err="1" smtClean="0"/>
              <a:t>r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MIPS </a:t>
            </a:r>
            <a:r>
              <a:rPr lang="de-DE" sz="2400" dirty="0" err="1" smtClean="0"/>
              <a:t>PlantsDB</a:t>
            </a:r>
            <a:r>
              <a:rPr lang="de-DE" sz="2400" dirty="0" smtClean="0"/>
              <a:t> </a:t>
            </a:r>
            <a:r>
              <a:rPr lang="de-DE" sz="2400" dirty="0" err="1" smtClean="0"/>
              <a:t>gene</a:t>
            </a:r>
            <a:r>
              <a:rPr lang="de-DE" sz="2400" dirty="0" smtClean="0"/>
              <a:t> </a:t>
            </a:r>
            <a:r>
              <a:rPr lang="de-DE" sz="2400" dirty="0" err="1" smtClean="0"/>
              <a:t>report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AK365334.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sz="2800" b="1" dirty="0" smtClean="0"/>
              <a:t>Where on the chromosome is it located &amp; </a:t>
            </a:r>
            <a:br>
              <a:rPr lang="en-US" sz="2800" b="1" dirty="0" smtClean="0"/>
            </a:br>
            <a:r>
              <a:rPr lang="en-US" sz="2800" b="1" dirty="0" smtClean="0"/>
              <a:t>Which FPC </a:t>
            </a:r>
            <a:r>
              <a:rPr lang="en-US" sz="2800" b="1" dirty="0" err="1" smtClean="0"/>
              <a:t>contigs</a:t>
            </a:r>
            <a:r>
              <a:rPr lang="en-US" sz="2800" b="1" dirty="0" smtClean="0"/>
              <a:t> contain ELF3?</a:t>
            </a:r>
            <a:endParaRPr lang="de-DE" sz="2800" b="1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 rtlCol="0">
            <a:no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/>
              <a:t>ftp://</a:t>
            </a:r>
            <a:r>
              <a:rPr lang="en-US" sz="1600" b="1" dirty="0" smtClean="0"/>
              <a:t>ftpmips.helmholtz-muenchen.de/plants/barley/public_data/anchoring/</a:t>
            </a:r>
            <a:r>
              <a:rPr lang="de-DE" sz="1600" b="1" dirty="0" smtClean="0"/>
              <a:t>genes_to_physMap_08062012.tab</a:t>
            </a:r>
            <a:endParaRPr lang="en-US" sz="1600" b="1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Based on the IBSC publication, </a:t>
            </a:r>
            <a:r>
              <a:rPr lang="en-US" sz="1600" b="1" dirty="0" smtClean="0"/>
              <a:t>morex_contig_67536</a:t>
            </a:r>
            <a:r>
              <a:rPr lang="en-US" sz="1600" dirty="0" smtClean="0"/>
              <a:t> is assigned to </a:t>
            </a:r>
            <a:r>
              <a:rPr lang="en-US" sz="1600" dirty="0" err="1" smtClean="0"/>
              <a:t>chrom</a:t>
            </a:r>
            <a:r>
              <a:rPr lang="en-US" sz="1600" dirty="0" smtClean="0"/>
              <a:t>. 1H at 132 </a:t>
            </a:r>
            <a:r>
              <a:rPr lang="en-US" sz="1600" dirty="0" err="1" smtClean="0"/>
              <a:t>cM.</a:t>
            </a:r>
            <a:r>
              <a:rPr lang="en-US" sz="1600" dirty="0" smtClean="0"/>
              <a:t> As putative Mb position we estimated 463 Mb considering the 75% anchored physical map. morex_contig_67536 is matching the FPC </a:t>
            </a:r>
            <a:r>
              <a:rPr lang="en-US" sz="1600" dirty="0" err="1" smtClean="0"/>
              <a:t>contig</a:t>
            </a:r>
            <a:r>
              <a:rPr lang="en-US" sz="1600" dirty="0" smtClean="0"/>
              <a:t> “</a:t>
            </a:r>
            <a:r>
              <a:rPr lang="en-US" sz="1600" b="1" dirty="0" err="1" smtClean="0"/>
              <a:t>contig</a:t>
            </a:r>
            <a:r>
              <a:rPr lang="en-US" sz="1600" b="1" dirty="0" smtClean="0"/>
              <a:t> 44855”</a:t>
            </a:r>
            <a:r>
              <a:rPr lang="en-US" sz="1600" dirty="0" smtClean="0"/>
              <a:t>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600" dirty="0" smtClean="0"/>
              <a:t>Additionally, </a:t>
            </a:r>
            <a:r>
              <a:rPr lang="en-US" sz="1600" b="1" dirty="0"/>
              <a:t>morex_contig_67536</a:t>
            </a:r>
            <a:r>
              <a:rPr lang="en-US" sz="1600" dirty="0"/>
              <a:t> </a:t>
            </a:r>
            <a:r>
              <a:rPr lang="en-US" sz="1600" dirty="0" smtClean="0"/>
              <a:t>matches a single clone </a:t>
            </a:r>
            <a:r>
              <a:rPr lang="en-US" sz="1600" dirty="0" err="1" smtClean="0"/>
              <a:t>contig</a:t>
            </a:r>
            <a:r>
              <a:rPr lang="en-US" sz="1600" dirty="0" smtClean="0"/>
              <a:t> (HVVMRXALLhA0624F14 v3 c11) of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clone</a:t>
            </a:r>
            <a:r>
              <a:rPr lang="de-DE" sz="1600" dirty="0" smtClean="0"/>
              <a:t>/BAC </a:t>
            </a:r>
            <a:r>
              <a:rPr lang="de-DE" sz="1600" b="1" dirty="0" smtClean="0"/>
              <a:t>MOKI0166J11</a:t>
            </a:r>
            <a:r>
              <a:rPr lang="de-DE" sz="1600" dirty="0" smtClean="0"/>
              <a:t>.</a:t>
            </a:r>
            <a:endParaRPr lang="en-US" sz="16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The underlying sequence information for particular sequences (FPC </a:t>
            </a:r>
            <a:r>
              <a:rPr lang="en-US" sz="1600" dirty="0" err="1" smtClean="0"/>
              <a:t>contig</a:t>
            </a:r>
            <a:r>
              <a:rPr lang="en-US" sz="1600" dirty="0" smtClean="0"/>
              <a:t>, WGS </a:t>
            </a:r>
            <a:r>
              <a:rPr lang="en-US" sz="1600" dirty="0" err="1" smtClean="0"/>
              <a:t>contig</a:t>
            </a:r>
            <a:r>
              <a:rPr lang="en-US" sz="1600" dirty="0" smtClean="0"/>
              <a:t>, genes) can be obtained from: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6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i="1" dirty="0" smtClean="0"/>
              <a:t>Anchored FPC </a:t>
            </a:r>
            <a:r>
              <a:rPr lang="en-US" sz="1600" i="1" dirty="0" err="1" smtClean="0"/>
              <a:t>contigs</a:t>
            </a:r>
            <a:endParaRPr lang="de-DE" sz="1600" i="1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DE" sz="1600" dirty="0" smtClean="0">
                <a:hlinkClick r:id="rId2"/>
              </a:rPr>
              <a:t>ftp://ftpmips.helmholtz-muenchen.de/plants/barley/public_data/anchoring/FPC_PSEUDO_ANCHORED_280512_AC1.FA</a:t>
            </a:r>
            <a:r>
              <a:rPr lang="de-DE" sz="1600" dirty="0" smtClean="0"/>
              <a:t>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i="1" dirty="0" smtClean="0"/>
              <a:t>Anchored WGS </a:t>
            </a:r>
            <a:r>
              <a:rPr lang="en-US" sz="1600" i="1" dirty="0" err="1" smtClean="0"/>
              <a:t>contigs</a:t>
            </a:r>
            <a:r>
              <a:rPr lang="en-US" sz="1600" i="1" dirty="0" smtClean="0"/>
              <a:t> </a:t>
            </a:r>
            <a:endParaRPr lang="de-DE" sz="1600" i="1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DE" sz="1600" dirty="0" smtClean="0">
                <a:hlinkClick r:id="rId3"/>
              </a:rPr>
              <a:t>ftp://ftpmips.helmholtz-muenchen.de/plants/barley/public_data/anchoring/WGS_ANCHORED_280512_AC2.FA</a:t>
            </a:r>
            <a:r>
              <a:rPr lang="de-DE" sz="1600" dirty="0" smtClean="0"/>
              <a:t>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i="1" dirty="0" smtClean="0"/>
              <a:t>Anchored barley genes</a:t>
            </a:r>
            <a:endParaRPr lang="de-DE" sz="1600" i="1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DE" sz="1600" dirty="0" smtClean="0">
                <a:hlinkClick r:id="rId4"/>
              </a:rPr>
              <a:t>ftp://ftpmips.helmholtz-muenchen.de/plants/barley/public_data/anchoring/GENES_ANCHORED_280512_AC3.FA</a:t>
            </a:r>
            <a:r>
              <a:rPr lang="de-DE" sz="16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950" y="549275"/>
            <a:ext cx="3455988" cy="2447925"/>
          </a:xfrm>
        </p:spPr>
        <p:txBody>
          <a:bodyPr rtlCol="0">
            <a:normAutofit fontScale="40000" lnSpcReduction="2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sz="4400" b="1" dirty="0" smtClean="0"/>
              <a:t>FPC </a:t>
            </a:r>
            <a:r>
              <a:rPr lang="de-DE" sz="4400" b="1" dirty="0" err="1" smtClean="0"/>
              <a:t>contig</a:t>
            </a:r>
            <a:r>
              <a:rPr lang="de-DE" sz="4400" b="1" dirty="0" smtClean="0"/>
              <a:t> 44855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And associated clones,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WGS </a:t>
            </a:r>
            <a:r>
              <a:rPr lang="en-US" dirty="0" err="1" smtClean="0"/>
              <a:t>contigs</a:t>
            </a:r>
            <a:r>
              <a:rPr lang="en-US" dirty="0" smtClean="0"/>
              <a:t>, </a:t>
            </a:r>
            <a:r>
              <a:rPr lang="en-US" i="1" dirty="0" smtClean="0"/>
              <a:t>in </a:t>
            </a:r>
            <a:r>
              <a:rPr lang="en-US" i="1" dirty="0" err="1" smtClean="0"/>
              <a:t>silico</a:t>
            </a:r>
            <a:r>
              <a:rPr lang="en-US" i="1" dirty="0" smtClean="0"/>
              <a:t> </a:t>
            </a:r>
            <a:r>
              <a:rPr lang="en-US" dirty="0" smtClean="0"/>
              <a:t>marker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And experimental marker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Approx. 500 Kb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i="1" dirty="0" smtClean="0"/>
              <a:t>Accessible via: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dirty="0" smtClean="0">
                <a:hlinkClick r:id="rId2"/>
              </a:rPr>
              <a:t>http://seacow.helmholtz-muenchen.de/cgi-bin/gb2/gbrowse/Barley_PhysMap</a:t>
            </a:r>
            <a:r>
              <a:rPr lang="de-DE" dirty="0" smtClean="0"/>
              <a:t> </a:t>
            </a:r>
          </a:p>
        </p:txBody>
      </p:sp>
      <p:pic>
        <p:nvPicPr>
          <p:cNvPr id="10243" name="Picture 2" descr="\\tsclient\HOME\Dropbox\ON-going\barley_USE_CASE\contig_4485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0"/>
            <a:ext cx="54689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Microsoft Office PowerPoint</Application>
  <PresentationFormat>Bildschirmpräsentation (4:3)</PresentationFormat>
  <Paragraphs>93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</vt:lpstr>
      <vt:lpstr>Exercise/Homework:  ELF3 – Use case for accessing barley genome data</vt:lpstr>
      <vt:lpstr>Exercise objectives</vt:lpstr>
      <vt:lpstr>Exercise</vt:lpstr>
      <vt:lpstr>Find the orthologous ELF3 gene in barley and its cDNA/gene sequence</vt:lpstr>
      <vt:lpstr>Find the orthologous ELF3 gene in barley and its cDNA/gene sequence</vt:lpstr>
      <vt:lpstr>Background: Available resources for barley anchored physical map</vt:lpstr>
      <vt:lpstr>On which WGS contig is it located?</vt:lpstr>
      <vt:lpstr>Where on the chromosome is it located &amp;  Which FPC contigs contain ELF3?</vt:lpstr>
      <vt:lpstr>PowerPoint-Präsentation</vt:lpstr>
      <vt:lpstr>Find at least two SNP markers associated with ELF3</vt:lpstr>
      <vt:lpstr>Find at least two SNP markers associated with ELF3</vt:lpstr>
      <vt:lpstr>Find at least two SNP markers associated with ELF3</vt:lpstr>
      <vt:lpstr>Preview: Get the expression profile of a barley gene</vt:lpstr>
    </vt:vector>
  </TitlesOfParts>
  <Company>Helmholtz Zentrum München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ELF - Show case for accessing barley data</dc:title>
  <dc:creator>thomas.nussbaumer</dc:creator>
  <cp:lastModifiedBy>manuel.spannagl</cp:lastModifiedBy>
  <cp:revision>29</cp:revision>
  <dcterms:created xsi:type="dcterms:W3CDTF">2013-04-02T08:16:50Z</dcterms:created>
  <dcterms:modified xsi:type="dcterms:W3CDTF">2013-06-24T15:17:25Z</dcterms:modified>
</cp:coreProperties>
</file>