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60" r:id="rId3"/>
    <p:sldId id="277" r:id="rId4"/>
    <p:sldId id="265" r:id="rId5"/>
    <p:sldId id="266" r:id="rId6"/>
    <p:sldId id="272" r:id="rId7"/>
    <p:sldId id="263" r:id="rId8"/>
    <p:sldId id="264" r:id="rId9"/>
    <p:sldId id="269" r:id="rId10"/>
    <p:sldId id="276" r:id="rId11"/>
    <p:sldId id="262" r:id="rId12"/>
    <p:sldId id="278" r:id="rId13"/>
    <p:sldId id="279" r:id="rId14"/>
    <p:sldId id="271" r:id="rId15"/>
    <p:sldId id="285" r:id="rId16"/>
    <p:sldId id="280" r:id="rId17"/>
    <p:sldId id="281" r:id="rId18"/>
    <p:sldId id="282" r:id="rId19"/>
    <p:sldId id="283" r:id="rId20"/>
    <p:sldId id="284" r:id="rId21"/>
    <p:sldId id="275" r:id="rId22"/>
    <p:sldId id="268" r:id="rId23"/>
    <p:sldId id="273" r:id="rId24"/>
    <p:sldId id="286" r:id="rId25"/>
    <p:sldId id="274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0F799-BC11-4014-BBE0-F27DC9CD5DAB}" type="datetimeFigureOut">
              <a:rPr lang="en-GB" smtClean="0"/>
              <a:t>12/11/2012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934A-C233-4B84-9139-2709E964D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48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E3DDC-C189-E34B-8530-B0EF646C5372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AD509DD-D0C3-4879-A15F-84978718AC33}" type="slidenum">
              <a:rPr lang="de-DE" sz="1200" smtClean="0">
                <a:solidFill>
                  <a:prstClr val="black"/>
                </a:solidFill>
              </a:rPr>
              <a:pPr/>
              <a:t>6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1157288" y="685800"/>
            <a:ext cx="4543425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AD509DD-D0C3-4879-A15F-84978718AC33}" type="slidenum">
              <a:rPr lang="de-DE" sz="1200" smtClean="0">
                <a:solidFill>
                  <a:prstClr val="black"/>
                </a:solidFill>
              </a:rPr>
              <a:pPr/>
              <a:t>7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1157288" y="685800"/>
            <a:ext cx="4543425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AD509DD-D0C3-4879-A15F-84978718AC33}" type="slidenum">
              <a:rPr lang="de-DE" sz="1200" smtClean="0">
                <a:solidFill>
                  <a:prstClr val="black"/>
                </a:solidFill>
              </a:rPr>
              <a:pPr/>
              <a:t>8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1157288" y="685800"/>
            <a:ext cx="4543425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fld id="{4AD509DD-D0C3-4879-A15F-84978718AC33}" type="slidenum">
              <a:rPr lang="de-DE" sz="1200" smtClean="0">
                <a:solidFill>
                  <a:prstClr val="black"/>
                </a:solidFill>
              </a:rPr>
              <a:pPr/>
              <a:t>21</a:t>
            </a:fld>
            <a:endParaRPr lang="de-DE" sz="1200" smtClean="0">
              <a:solidFill>
                <a:prstClr val="black"/>
              </a:solidFill>
            </a:endParaRPr>
          </a:p>
        </p:txBody>
      </p:sp>
      <p:sp>
        <p:nvSpPr>
          <p:cNvPr id="193539" name="Text Box 2"/>
          <p:cNvSpPr txBox="1">
            <a:spLocks noChangeArrowheads="1"/>
          </p:cNvSpPr>
          <p:nvPr/>
        </p:nvSpPr>
        <p:spPr bwMode="auto">
          <a:xfrm>
            <a:off x="1157288" y="685800"/>
            <a:ext cx="4543425" cy="3430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Arial" pitchFamily="34" charset="0"/>
              <a:ea typeface="Genev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4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9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823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3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7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0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115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092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38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949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7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12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9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63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23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5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187908"/>
            <a:ext cx="9144000" cy="158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2114" y="6289673"/>
            <a:ext cx="1600467" cy="581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2553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plants.ensembl.org / www.transplantdb.eu</a:t>
            </a:r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3" name="Picture 2" descr="FP7-gen-RGB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2" y="6321395"/>
            <a:ext cx="628625" cy="5114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82114" y="6321395"/>
            <a:ext cx="705153" cy="511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61742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" dirty="0" smtClean="0">
                <a:solidFill>
                  <a:prstClr val="black"/>
                </a:solidFill>
              </a:rPr>
              <a:t>The transPLANT project is funded by the European Commission within its 7</a:t>
            </a:r>
            <a:r>
              <a:rPr lang="en-US" sz="800" baseline="30000" dirty="0" smtClean="0">
                <a:solidFill>
                  <a:prstClr val="black"/>
                </a:solidFill>
              </a:rPr>
              <a:t>th</a:t>
            </a:r>
            <a:r>
              <a:rPr lang="en-US" sz="800" dirty="0" smtClean="0">
                <a:solidFill>
                  <a:prstClr val="black"/>
                </a:solidFill>
              </a:rPr>
              <a:t> Framework Programme under the thematic area “Infrastructures”. Contract number 283496.</a:t>
            </a:r>
            <a:endParaRPr lang="en-US" sz="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187908"/>
            <a:ext cx="9144000" cy="158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2114" y="6289673"/>
            <a:ext cx="1600467" cy="581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25534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plants.ensembl.org</a:t>
            </a:r>
            <a:r>
              <a:rPr lang="en-US" baseline="0" dirty="0" smtClean="0">
                <a:solidFill>
                  <a:prstClr val="black"/>
                </a:solidFill>
              </a:rPr>
              <a:t> / </a:t>
            </a:r>
            <a:r>
              <a:rPr lang="en-US" dirty="0" smtClean="0">
                <a:solidFill>
                  <a:prstClr val="black"/>
                </a:solidFill>
              </a:rPr>
              <a:t>www.transplantdb.eu</a:t>
            </a:r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3" name="Picture 2" descr="FP7-gen-RGB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2" y="6321395"/>
            <a:ext cx="628625" cy="5114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82114" y="6321395"/>
            <a:ext cx="705153" cy="511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61742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" dirty="0" smtClean="0">
                <a:solidFill>
                  <a:prstClr val="black"/>
                </a:solidFill>
              </a:rPr>
              <a:t>The transPLANT project is funded by the European Commission within its 7</a:t>
            </a:r>
            <a:r>
              <a:rPr lang="en-US" sz="800" baseline="30000" dirty="0" smtClean="0">
                <a:solidFill>
                  <a:prstClr val="black"/>
                </a:solidFill>
              </a:rPr>
              <a:t>th</a:t>
            </a:r>
            <a:r>
              <a:rPr lang="en-US" sz="800" dirty="0" smtClean="0">
                <a:solidFill>
                  <a:prstClr val="black"/>
                </a:solidFill>
              </a:rPr>
              <a:t> Framework Programme under the thematic area “Infrastructures”. Contract number 283496.</a:t>
            </a:r>
            <a:endParaRPr lang="en-US" sz="8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08426" y="5103443"/>
            <a:ext cx="8229600" cy="808259"/>
          </a:xfrm>
        </p:spPr>
        <p:txBody>
          <a:bodyPr/>
          <a:lstStyle/>
          <a:p>
            <a:r>
              <a:rPr lang="en-GB" sz="3400" dirty="0" smtClean="0"/>
              <a:t>Dan</a:t>
            </a:r>
            <a:r>
              <a:rPr lang="fr-FR" sz="3400" dirty="0" smtClean="0"/>
              <a:t> Bolser, EMBL-EBI</a:t>
            </a:r>
            <a:endParaRPr lang="en-US" sz="34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15212" y="2175485"/>
            <a:ext cx="9159212" cy="1261632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b="1" dirty="0" smtClean="0"/>
              <a:t>Triticeae data </a:t>
            </a:r>
            <a:r>
              <a:rPr lang="en-US" sz="4800" b="1" dirty="0" smtClean="0"/>
              <a:t>in Ensembl Plants</a:t>
            </a:r>
            <a:r>
              <a:rPr lang="fr-FR" sz="4800" dirty="0" smtClean="0">
                <a:solidFill>
                  <a:prstClr val="black"/>
                </a:solidFill>
              </a:rPr>
              <a:t/>
            </a:r>
            <a:br>
              <a:rPr lang="fr-FR" sz="4800" dirty="0" smtClean="0">
                <a:solidFill>
                  <a:prstClr val="black"/>
                </a:solidFill>
              </a:rPr>
            </a:br>
            <a:r>
              <a:rPr lang="fr-FR" sz="3200" dirty="0" smtClean="0">
                <a:solidFill>
                  <a:prstClr val="black"/>
                </a:solidFill>
              </a:rPr>
              <a:t>Versailles, 12th-13th </a:t>
            </a:r>
            <a:r>
              <a:rPr lang="en-GB" sz="3200" dirty="0" smtClean="0">
                <a:solidFill>
                  <a:prstClr val="black"/>
                </a:solidFill>
              </a:rPr>
              <a:t>November</a:t>
            </a:r>
            <a:r>
              <a:rPr lang="fr-FR" sz="3200" dirty="0" smtClean="0">
                <a:solidFill>
                  <a:prstClr val="black"/>
                </a:solidFill>
              </a:rPr>
              <a:t> 2012</a:t>
            </a:r>
            <a:endParaRPr lang="en-US" sz="3200" b="1" i="1" dirty="0">
              <a:solidFill>
                <a:prstClr val="black"/>
              </a:solidFill>
            </a:endParaRPr>
          </a:p>
        </p:txBody>
      </p:sp>
      <p:pic>
        <p:nvPicPr>
          <p:cNvPr id="2" name="Picture 1" descr="tplogo_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15" y="228600"/>
            <a:ext cx="2173113" cy="651934"/>
          </a:xfrm>
          <a:prstGeom prst="rect">
            <a:avLst/>
          </a:prstGeom>
        </p:spPr>
      </p:pic>
      <p:pic>
        <p:nvPicPr>
          <p:cNvPr id="3" name="Picture 2" descr="Narcissus_field_near_Keukenhof_panorama-0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960"/>
            <a:ext cx="9144000" cy="12550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132" y="412720"/>
            <a:ext cx="593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i="1" dirty="0">
                <a:solidFill>
                  <a:prstClr val="black"/>
                </a:solidFill>
              </a:rPr>
              <a:t>trans-National Infrastructure for Plant Genomic Science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94" y="4150943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Barley </a:t>
            </a:r>
            <a:r>
              <a:rPr lang="en-GB" dirty="0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Gene-space </a:t>
            </a:r>
            <a:r>
              <a:rPr lang="en-GB" dirty="0" smtClean="0"/>
              <a:t>assembly</a:t>
            </a:r>
          </a:p>
          <a:p>
            <a:r>
              <a:rPr lang="en-GB" dirty="0" smtClean="0"/>
              <a:t>Integrated physical map</a:t>
            </a:r>
          </a:p>
          <a:p>
            <a:r>
              <a:rPr lang="en-GB" dirty="0" smtClean="0"/>
              <a:t>View of chromosomes and genes in EG</a:t>
            </a:r>
          </a:p>
          <a:p>
            <a:pPr lvl="1"/>
            <a:r>
              <a:rPr lang="en-GB" dirty="0" smtClean="0"/>
              <a:t>All the ‘features’ of Ensembl,</a:t>
            </a:r>
          </a:p>
          <a:p>
            <a:pPr lvl="2"/>
            <a:r>
              <a:rPr lang="en-GB" dirty="0" smtClean="0"/>
              <a:t>Trees,</a:t>
            </a:r>
          </a:p>
          <a:p>
            <a:pPr lvl="2"/>
            <a:r>
              <a:rPr lang="en-GB" dirty="0" smtClean="0"/>
              <a:t>Functional annotation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1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Barley – Sequence </a:t>
            </a:r>
            <a:r>
              <a:rPr lang="en-GB" dirty="0" smtClean="0"/>
              <a:t>d</a:t>
            </a:r>
            <a:r>
              <a:rPr lang="en-GB" dirty="0" smtClean="0"/>
              <a:t>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cv</a:t>
            </a:r>
            <a:r>
              <a:rPr lang="en-GB" dirty="0"/>
              <a:t>. </a:t>
            </a:r>
            <a:r>
              <a:rPr lang="en-GB" dirty="0" err="1"/>
              <a:t>Morex</a:t>
            </a:r>
            <a:endParaRPr lang="en-GB" dirty="0"/>
          </a:p>
          <a:p>
            <a:r>
              <a:rPr lang="en-GB" dirty="0" smtClean="0"/>
              <a:t>5x </a:t>
            </a:r>
            <a:r>
              <a:rPr lang="en-GB" dirty="0" err="1" smtClean="0"/>
              <a:t>Illumina</a:t>
            </a:r>
            <a:r>
              <a:rPr lang="en-GB" dirty="0" smtClean="0"/>
              <a:t> GAII</a:t>
            </a:r>
            <a:endParaRPr lang="en-GB" dirty="0"/>
          </a:p>
          <a:p>
            <a:pPr lvl="1"/>
            <a:r>
              <a:rPr lang="en-GB" dirty="0"/>
              <a:t>300b PE</a:t>
            </a:r>
          </a:p>
          <a:p>
            <a:pPr lvl="1"/>
            <a:r>
              <a:rPr lang="en-GB" dirty="0"/>
              <a:t>2.5kb </a:t>
            </a:r>
            <a:r>
              <a:rPr lang="en-GB" dirty="0" smtClean="0"/>
              <a:t>PE</a:t>
            </a:r>
          </a:p>
          <a:p>
            <a:r>
              <a:rPr lang="en-GB" dirty="0" smtClean="0"/>
              <a:t>376k </a:t>
            </a:r>
            <a:r>
              <a:rPr lang="en-GB" dirty="0" err="1"/>
              <a:t>contigs</a:t>
            </a:r>
            <a:r>
              <a:rPr lang="en-GB" dirty="0"/>
              <a:t> &gt; 1kb</a:t>
            </a:r>
          </a:p>
          <a:p>
            <a:pPr lvl="1"/>
            <a:r>
              <a:rPr lang="en-GB" dirty="0" smtClean="0"/>
              <a:t>100k </a:t>
            </a:r>
            <a:r>
              <a:rPr lang="en-GB" dirty="0"/>
              <a:t>directly integrated into PM</a:t>
            </a:r>
          </a:p>
          <a:p>
            <a:pPr lvl="1"/>
            <a:r>
              <a:rPr lang="en-GB" dirty="0"/>
              <a:t>+ a hierarchical approach for other sequence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Barley – Gene &amp; physical </a:t>
            </a:r>
            <a:r>
              <a:rPr lang="en-GB" dirty="0"/>
              <a:t>m</a:t>
            </a:r>
            <a:r>
              <a:rPr lang="en-GB" dirty="0" smtClean="0"/>
              <a:t>ap </a:t>
            </a:r>
            <a:r>
              <a:rPr lang="en-GB" dirty="0"/>
              <a:t>d</a:t>
            </a:r>
            <a:r>
              <a:rPr lang="en-GB" dirty="0" smtClean="0"/>
              <a:t>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Gene calls</a:t>
            </a:r>
            <a:endParaRPr lang="en-GB" dirty="0"/>
          </a:p>
          <a:p>
            <a:r>
              <a:rPr lang="en-GB" dirty="0"/>
              <a:t>Genes</a:t>
            </a:r>
          </a:p>
          <a:p>
            <a:pPr lvl="1"/>
            <a:r>
              <a:rPr lang="en-GB" dirty="0"/>
              <a:t>167Gb of RNA-</a:t>
            </a:r>
            <a:r>
              <a:rPr lang="en-GB" dirty="0" err="1"/>
              <a:t>Seq</a:t>
            </a:r>
            <a:endParaRPr lang="en-GB" dirty="0"/>
          </a:p>
          <a:p>
            <a:pPr lvl="1"/>
            <a:r>
              <a:rPr lang="en-GB" dirty="0" smtClean="0"/>
              <a:t>29k </a:t>
            </a:r>
            <a:r>
              <a:rPr lang="en-GB" dirty="0" err="1"/>
              <a:t>fl-cDNAs</a:t>
            </a:r>
            <a:endParaRPr lang="en-GB" dirty="0"/>
          </a:p>
          <a:p>
            <a:pPr lvl="1"/>
            <a:r>
              <a:rPr lang="en-GB" dirty="0" smtClean="0"/>
              <a:t>79k </a:t>
            </a:r>
            <a:r>
              <a:rPr lang="en-GB" dirty="0"/>
              <a:t>'transcript clusters'</a:t>
            </a:r>
          </a:p>
          <a:p>
            <a:pPr lvl="1"/>
            <a:r>
              <a:rPr lang="en-GB" dirty="0" smtClean="0"/>
              <a:t>26k 'High Confidence' </a:t>
            </a:r>
            <a:r>
              <a:rPr lang="en-GB" dirty="0"/>
              <a:t>genes (by homology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95% anchored on WGS </a:t>
            </a:r>
            <a:r>
              <a:rPr lang="en-GB" dirty="0" err="1" smtClean="0"/>
              <a:t>contigs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Physical map data</a:t>
            </a:r>
            <a:endParaRPr lang="en-GB" dirty="0"/>
          </a:p>
          <a:p>
            <a:r>
              <a:rPr lang="en-GB" dirty="0"/>
              <a:t>Fingerprinted BACs</a:t>
            </a:r>
          </a:p>
          <a:p>
            <a:pPr lvl="1"/>
            <a:r>
              <a:rPr lang="en-GB" dirty="0" smtClean="0"/>
              <a:t>600k </a:t>
            </a:r>
            <a:r>
              <a:rPr lang="en-GB" dirty="0"/>
              <a:t>BACs (</a:t>
            </a:r>
            <a:r>
              <a:rPr lang="en-GB" dirty="0" smtClean="0"/>
              <a:t>14x) </a:t>
            </a:r>
            <a:r>
              <a:rPr lang="en-GB" dirty="0"/>
              <a:t>in six different </a:t>
            </a:r>
            <a:r>
              <a:rPr lang="en-GB" dirty="0" smtClean="0"/>
              <a:t>BAC libraries</a:t>
            </a:r>
            <a:endParaRPr lang="en-GB" dirty="0"/>
          </a:p>
          <a:p>
            <a:pPr lvl="1"/>
            <a:r>
              <a:rPr lang="en-GB" dirty="0" smtClean="0"/>
              <a:t>10k FPC </a:t>
            </a:r>
            <a:r>
              <a:rPr lang="en-GB" dirty="0" err="1" smtClean="0"/>
              <a:t>contigs</a:t>
            </a:r>
            <a:r>
              <a:rPr lang="en-GB" dirty="0" smtClean="0"/>
              <a:t> with estimated n50 of 900kb</a:t>
            </a:r>
            <a:endParaRPr lang="en-GB" dirty="0"/>
          </a:p>
          <a:p>
            <a:pPr lvl="1"/>
            <a:r>
              <a:rPr lang="en-GB" dirty="0" smtClean="0"/>
              <a:t>500k x2 BES, 6k WGS</a:t>
            </a:r>
            <a:endParaRPr lang="en-GB" dirty="0"/>
          </a:p>
          <a:p>
            <a:r>
              <a:rPr lang="en-GB" dirty="0"/>
              <a:t>Markers</a:t>
            </a:r>
          </a:p>
          <a:p>
            <a:pPr lvl="1"/>
            <a:r>
              <a:rPr lang="en-GB" dirty="0" smtClean="0"/>
              <a:t>3000 </a:t>
            </a:r>
            <a:r>
              <a:rPr lang="en-GB" dirty="0"/>
              <a:t>gene-based</a:t>
            </a:r>
          </a:p>
          <a:p>
            <a:pPr lvl="1"/>
            <a:r>
              <a:rPr lang="en-GB" dirty="0" smtClean="0"/>
              <a:t>500k </a:t>
            </a:r>
            <a:r>
              <a:rPr lang="en-GB" dirty="0"/>
              <a:t>sequence tags</a:t>
            </a:r>
          </a:p>
        </p:txBody>
      </p:sp>
    </p:spTree>
    <p:extLst>
      <p:ext uri="{BB962C8B-B14F-4D97-AF65-F5344CB8AC3E}">
        <p14:creationId xmlns:p14="http://schemas.microsoft.com/office/powerpoint/2010/main" val="13607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" y="242034"/>
            <a:ext cx="9140510" cy="51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19400" y="-1064751"/>
            <a:ext cx="3505201" cy="83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" y="292752"/>
            <a:ext cx="9096003" cy="55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7" y="30185"/>
            <a:ext cx="6995767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5" y="147171"/>
            <a:ext cx="8795930" cy="57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0"/>
            <a:ext cx="8566362" cy="46481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42471"/>
            <a:ext cx="7010401" cy="24055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583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3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Wheat</a:t>
            </a:r>
            <a:endParaRPr lang="en-GB" dirty="0" smtClean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Too fragmented for a genomic assembly</a:t>
            </a:r>
          </a:p>
          <a:p>
            <a:r>
              <a:rPr lang="en-GB" dirty="0" smtClean="0"/>
              <a:t>Shown in the syntenic context of </a:t>
            </a:r>
            <a:r>
              <a:rPr lang="en-GB" i="1" dirty="0" smtClean="0"/>
              <a:t>Brachypodium distachyon</a:t>
            </a:r>
            <a:endParaRPr lang="en-GB" i="1" dirty="0"/>
          </a:p>
          <a:p>
            <a:pPr lvl="1"/>
            <a:r>
              <a:rPr lang="en-GB" dirty="0" smtClean="0"/>
              <a:t>Small</a:t>
            </a:r>
            <a:r>
              <a:rPr lang="en-GB" dirty="0"/>
              <a:t>, model </a:t>
            </a:r>
            <a:r>
              <a:rPr lang="en-GB" dirty="0" smtClean="0"/>
              <a:t>grass</a:t>
            </a:r>
          </a:p>
          <a:p>
            <a:pPr lvl="2"/>
            <a:r>
              <a:rPr lang="en-GB" dirty="0" smtClean="0"/>
              <a:t>Diploid</a:t>
            </a:r>
          </a:p>
          <a:p>
            <a:pPr lvl="2"/>
            <a:r>
              <a:rPr lang="en-GB" dirty="0" smtClean="0"/>
              <a:t>270 </a:t>
            </a:r>
            <a:r>
              <a:rPr lang="en-GB" dirty="0" err="1"/>
              <a:t>Mbp</a:t>
            </a:r>
            <a:endParaRPr lang="en-GB" dirty="0"/>
          </a:p>
          <a:p>
            <a:pPr lvl="2"/>
            <a:r>
              <a:rPr lang="en-GB" dirty="0" smtClean="0"/>
              <a:t>Relatively low repeat density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fld id="{CE4F64A6-1B75-471B-A1F9-AF1021A09940}" type="slidenum">
              <a:rPr lang="de-DE" sz="900" smtClean="0">
                <a:solidFill>
                  <a:srgbClr val="FFFFFF"/>
                </a:solidFill>
              </a:rPr>
              <a:pPr defTabSz="457200"/>
              <a:t>21</a:t>
            </a:fld>
            <a:endParaRPr lang="de-DE" sz="900" smtClean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Sub-assemblies classified </a:t>
            </a:r>
            <a:r>
              <a:rPr lang="en-GB" dirty="0"/>
              <a:t>into homoeologous </a:t>
            </a:r>
            <a:r>
              <a:rPr lang="en-GB" dirty="0" smtClean="0"/>
              <a:t>chromosomes</a:t>
            </a:r>
          </a:p>
          <a:p>
            <a:r>
              <a:rPr lang="en-GB" dirty="0" smtClean="0"/>
              <a:t>Homoeologous SNPs (SNPs between A, B, and D genomes) mapped onto brachypodium.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086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Barley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26,000 high confidence genes called</a:t>
            </a:r>
          </a:p>
          <a:p>
            <a:r>
              <a:rPr lang="en-GB" dirty="0" smtClean="0"/>
              <a:t>More than 90% anchored into a chromosome-scale physical map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tandard Ensembl Genomes analysis pipelines can be run</a:t>
            </a:r>
          </a:p>
          <a:p>
            <a:pPr lvl="1"/>
            <a:r>
              <a:rPr lang="en-GB" dirty="0" smtClean="0"/>
              <a:t>Comparative genomics</a:t>
            </a:r>
          </a:p>
          <a:p>
            <a:pPr lvl="1"/>
            <a:r>
              <a:rPr lang="en-GB" dirty="0" smtClean="0"/>
              <a:t>Functional annotation</a:t>
            </a:r>
          </a:p>
          <a:p>
            <a:pPr lvl="2"/>
            <a:r>
              <a:rPr lang="en-GB" dirty="0" err="1" smtClean="0"/>
              <a:t>InterProScan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822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7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0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Alignment stats for wheat sub-assemblies on brachypodium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833949"/>
              </p:ext>
            </p:extLst>
          </p:nvPr>
        </p:nvGraphicFramePr>
        <p:xfrm>
          <a:off x="1447801" y="2039155"/>
          <a:ext cx="5257799" cy="3840162"/>
        </p:xfrm>
        <a:graphic>
          <a:graphicData uri="http://schemas.openxmlformats.org/drawingml/2006/table">
            <a:tbl>
              <a:tblPr/>
              <a:tblGrid>
                <a:gridCol w="786324"/>
                <a:gridCol w="1575875"/>
                <a:gridCol w="1447800"/>
                <a:gridCol w="1447800"/>
              </a:tblGrid>
              <a:tr h="783317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 </a:t>
                      </a: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Sub-Assemblies</a:t>
                      </a:r>
                    </a:p>
                    <a:p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(88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% singletons)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Aligned to </a:t>
                      </a:r>
                      <a:r>
                        <a:rPr lang="en-GB" sz="13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brachy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Full length alignment?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369">
                <a:tc>
                  <a:txBody>
                    <a:bodyPr/>
                    <a:lstStyle/>
                    <a:p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123,383</a:t>
                      </a:r>
                      <a:endParaRPr lang="en-GB" sz="1300" dirty="0">
                        <a:effectLst/>
                      </a:endParaRP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(13%)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115,804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(94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114,375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(99%)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369">
                <a:tc>
                  <a:txBody>
                    <a:bodyPr/>
                    <a:lstStyle/>
                    <a:p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158,440</a:t>
                      </a:r>
                      <a:endParaRPr lang="en-GB" sz="1300" dirty="0">
                        <a:effectLst/>
                      </a:endParaRP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(17%)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141,278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(89%)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138,438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(98%)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369">
                <a:tc>
                  <a:txBody>
                    <a:bodyPr/>
                    <a:lstStyle/>
                    <a:p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156,976</a:t>
                      </a:r>
                      <a:endParaRPr lang="en-GB" sz="1300">
                        <a:effectLst/>
                      </a:endParaRP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(17%)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144,810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(92%)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142,635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(98%)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369">
                <a:tc>
                  <a:txBody>
                    <a:bodyPr/>
                    <a:lstStyle/>
                    <a:p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510,480</a:t>
                      </a:r>
                      <a:endParaRPr lang="en-GB" sz="1300">
                        <a:effectLst/>
                      </a:endParaRP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(54%)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412,385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(81%)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402,049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(97%)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1369">
                <a:tc>
                  <a:txBody>
                    <a:bodyPr/>
                    <a:lstStyle/>
                    <a:p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949,279</a:t>
                      </a:r>
                      <a:endParaRPr lang="en-GB" sz="130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814,277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(86%)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797,497</a:t>
                      </a:r>
                    </a:p>
                    <a:p>
                      <a:pPr algn="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3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(98%)</a:t>
                      </a:r>
                      <a:endParaRPr lang="en-GB" sz="1300" dirty="0">
                        <a:effectLst/>
                      </a:endParaRPr>
                    </a:p>
                  </a:txBody>
                  <a:tcPr marL="56293" marR="56293" marT="56293" marB="562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1152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Triticeae crops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Wheat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Bread </a:t>
            </a:r>
            <a:r>
              <a:rPr lang="en-GB" dirty="0"/>
              <a:t>wheat (</a:t>
            </a:r>
            <a:r>
              <a:rPr lang="en-GB" i="1" dirty="0"/>
              <a:t>Triticum aestivum</a:t>
            </a:r>
            <a:r>
              <a:rPr lang="en-GB" dirty="0"/>
              <a:t>) accounts for 20% of human consumption of calories and protein</a:t>
            </a:r>
            <a:r>
              <a:rPr lang="en-GB" dirty="0" smtClean="0"/>
              <a:t>.</a:t>
            </a:r>
          </a:p>
          <a:p>
            <a:r>
              <a:rPr lang="en-GB" dirty="0" smtClean="0"/>
              <a:t>Hexaploid (AA/BB/DD)</a:t>
            </a:r>
          </a:p>
          <a:p>
            <a:pPr lvl="1"/>
            <a:r>
              <a:rPr lang="en-GB" dirty="0"/>
              <a:t>7 </a:t>
            </a:r>
            <a:r>
              <a:rPr lang="en-GB" dirty="0" smtClean="0"/>
              <a:t>chromosomes</a:t>
            </a:r>
            <a:endParaRPr lang="en-GB" dirty="0"/>
          </a:p>
          <a:p>
            <a:pPr lvl="1"/>
            <a:r>
              <a:rPr lang="en-GB" dirty="0" smtClean="0"/>
              <a:t>17Gb genome</a:t>
            </a:r>
          </a:p>
          <a:p>
            <a:pPr lvl="1"/>
            <a:r>
              <a:rPr lang="en-GB" dirty="0" smtClean="0"/>
              <a:t>~80% repeats</a:t>
            </a:r>
          </a:p>
          <a:p>
            <a:r>
              <a:rPr lang="en-GB" dirty="0" smtClean="0"/>
              <a:t>Currently only a fragmented assembly is available.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Barley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Barley (</a:t>
            </a:r>
            <a:r>
              <a:rPr lang="en-GB" i="1" dirty="0" smtClean="0"/>
              <a:t>Hordeum vulgare</a:t>
            </a:r>
            <a:r>
              <a:rPr lang="en-GB" dirty="0"/>
              <a:t>) </a:t>
            </a:r>
            <a:r>
              <a:rPr lang="en-GB" dirty="0" smtClean="0"/>
              <a:t>an important </a:t>
            </a:r>
            <a:r>
              <a:rPr lang="en-GB" dirty="0"/>
              <a:t>cereal </a:t>
            </a:r>
            <a:r>
              <a:rPr lang="en-GB" dirty="0" smtClean="0"/>
              <a:t>and model </a:t>
            </a:r>
            <a:r>
              <a:rPr lang="en-GB" dirty="0"/>
              <a:t>for ecological </a:t>
            </a:r>
            <a:r>
              <a:rPr lang="en-GB" dirty="0" smtClean="0"/>
              <a:t>adaption.</a:t>
            </a:r>
            <a:endParaRPr lang="en-GB" i="1" dirty="0" smtClean="0"/>
          </a:p>
          <a:p>
            <a:r>
              <a:rPr lang="en-GB" dirty="0" smtClean="0"/>
              <a:t>Diploid</a:t>
            </a:r>
          </a:p>
          <a:p>
            <a:pPr lvl="1"/>
            <a:r>
              <a:rPr lang="en-GB" dirty="0" smtClean="0"/>
              <a:t>7 chromosomes</a:t>
            </a:r>
          </a:p>
          <a:p>
            <a:pPr lvl="1"/>
            <a:r>
              <a:rPr lang="en-GB" dirty="0" smtClean="0"/>
              <a:t>5.3Gb Genome</a:t>
            </a:r>
          </a:p>
          <a:p>
            <a:pPr lvl="1"/>
            <a:r>
              <a:rPr lang="en-GB" dirty="0" smtClean="0"/>
              <a:t>~80% repeats</a:t>
            </a:r>
          </a:p>
          <a:p>
            <a:r>
              <a:rPr lang="en-GB" dirty="0" smtClean="0"/>
              <a:t>Integrated gene-space and physical map.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5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Triticeae crops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Wheat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5" y="2174875"/>
            <a:ext cx="2640777" cy="395128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Barley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15583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Wheat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Wheat – Sequence data</a:t>
            </a:r>
            <a:endParaRPr lang="en-GB" dirty="0" smtClean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GB" dirty="0" smtClean="0"/>
              <a:t>Gene-space ‘sub-assemblies’</a:t>
            </a:r>
          </a:p>
          <a:p>
            <a:pPr lvl="1"/>
            <a:r>
              <a:rPr lang="en-GB" dirty="0"/>
              <a:t>1,394,281 </a:t>
            </a:r>
            <a:r>
              <a:rPr lang="en-GB" dirty="0" smtClean="0"/>
              <a:t>sub-assemblies</a:t>
            </a:r>
          </a:p>
          <a:p>
            <a:pPr lvl="1"/>
            <a:r>
              <a:rPr lang="en-GB" dirty="0" err="1" smtClean="0"/>
              <a:t>contigs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>singletons</a:t>
            </a:r>
          </a:p>
          <a:p>
            <a:endParaRPr lang="en-GB" dirty="0" smtClean="0"/>
          </a:p>
          <a:p>
            <a:r>
              <a:rPr lang="en-GB" dirty="0"/>
              <a:t>D</a:t>
            </a:r>
            <a:r>
              <a:rPr lang="en-GB" dirty="0" smtClean="0"/>
              <a:t>ata provided: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“in </a:t>
            </a:r>
            <a:r>
              <a:rPr lang="en-GB" dirty="0"/>
              <a:t>the syntenic context of </a:t>
            </a:r>
            <a:r>
              <a:rPr lang="en-GB" i="1" dirty="0"/>
              <a:t>Brachypodium </a:t>
            </a:r>
            <a:r>
              <a:rPr lang="en-GB" i="1" dirty="0" smtClean="0"/>
              <a:t>distachyon”</a:t>
            </a:r>
          </a:p>
          <a:p>
            <a:pPr lvl="2"/>
            <a:r>
              <a:rPr lang="en-GB" dirty="0" smtClean="0"/>
              <a:t>117,411 </a:t>
            </a:r>
            <a:r>
              <a:rPr lang="en-GB" dirty="0"/>
              <a:t>(89</a:t>
            </a:r>
            <a:r>
              <a:rPr lang="en-GB" dirty="0" smtClean="0"/>
              <a:t>%) mapped</a:t>
            </a:r>
            <a:endParaRPr lang="en-GB" dirty="0"/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fld id="{CE4F64A6-1B75-471B-A1F9-AF1021A09940}" type="slidenum">
              <a:rPr lang="de-DE" sz="900" smtClean="0">
                <a:solidFill>
                  <a:srgbClr val="FFFFFF"/>
                </a:solidFill>
              </a:rPr>
              <a:pPr defTabSz="457200"/>
              <a:t>6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97" y="1935253"/>
            <a:ext cx="4211403" cy="2987494"/>
          </a:xfrm>
        </p:spPr>
      </p:pic>
    </p:spTree>
    <p:extLst>
      <p:ext uri="{BB962C8B-B14F-4D97-AF65-F5344CB8AC3E}">
        <p14:creationId xmlns:p14="http://schemas.microsoft.com/office/powerpoint/2010/main" val="2557513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Wheat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Wheat sub-assemblies, classified into A, B, D (and X) genomes, aligned to Brachypodium distachyon in Ensembl Genomes</a:t>
            </a:r>
            <a:endParaRPr lang="en-GB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fld id="{CE4F64A6-1B75-471B-A1F9-AF1021A09940}" type="slidenum">
              <a:rPr lang="de-DE" sz="900" smtClean="0">
                <a:solidFill>
                  <a:srgbClr val="FFFFFF"/>
                </a:solidFill>
              </a:rPr>
              <a:pPr defTabSz="457200"/>
              <a:t>7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13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Wheat sub-assemblies and homoeologous SNPs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Wheat sub-assemblies, classified into A, B, D (and X) genomes, aligned to Brachypodium distachyon in Ensembl Genomes, showing homoeologous SNPs (variations between the A, B and D genomes).</a:t>
            </a:r>
            <a:endParaRPr lang="en-GB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charset="0"/>
                <a:cs typeface="Geneva" charset="0"/>
              </a:defRPr>
            </a:lvl9pPr>
          </a:lstStyle>
          <a:p>
            <a:pPr defTabSz="457200"/>
            <a:fld id="{CE4F64A6-1B75-471B-A1F9-AF1021A09940}" type="slidenum">
              <a:rPr lang="de-DE" sz="900" smtClean="0">
                <a:solidFill>
                  <a:srgbClr val="FFFFFF"/>
                </a:solidFill>
              </a:rPr>
              <a:pPr defTabSz="457200"/>
              <a:t>8</a:t>
            </a:fld>
            <a:endParaRPr lang="de-DE" sz="900" smtClean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424"/>
            <a:ext cx="9144000" cy="4308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03941"/>
            <a:ext cx="4442845" cy="2530059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8037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Barley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498</Words>
  <Application>Microsoft Office PowerPoint</Application>
  <PresentationFormat>On-screen Show (4:3)</PresentationFormat>
  <Paragraphs>135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1_Office Theme</vt:lpstr>
      <vt:lpstr>Office Theme</vt:lpstr>
      <vt:lpstr>Dan Bolser, EMBL-EBI</vt:lpstr>
      <vt:lpstr>Introduction</vt:lpstr>
      <vt:lpstr>Triticeae crops</vt:lpstr>
      <vt:lpstr>Triticeae crops</vt:lpstr>
      <vt:lpstr>Wheat</vt:lpstr>
      <vt:lpstr>Wheat – Sequence data</vt:lpstr>
      <vt:lpstr>Wheat</vt:lpstr>
      <vt:lpstr>Wheat sub-assemblies and homoeologous SNPs</vt:lpstr>
      <vt:lpstr>Barley</vt:lpstr>
      <vt:lpstr>Barley NOTES</vt:lpstr>
      <vt:lpstr>Barley – Sequence data</vt:lpstr>
      <vt:lpstr>Barley – Gene &amp; physical map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Wheat</vt:lpstr>
      <vt:lpstr>Barley</vt:lpstr>
      <vt:lpstr>Acknowledgements</vt:lpstr>
      <vt:lpstr>Questions?</vt:lpstr>
      <vt:lpstr>Alignment stats for wheat sub-assemblies on brachypodium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 Bolser, EMBL-EBI</dc:title>
  <dc:creator>Daniel Bolser</dc:creator>
  <cp:lastModifiedBy>Daniel Murray Bolser</cp:lastModifiedBy>
  <cp:revision>20</cp:revision>
  <dcterms:created xsi:type="dcterms:W3CDTF">2006-08-16T00:00:00Z</dcterms:created>
  <dcterms:modified xsi:type="dcterms:W3CDTF">2012-11-12T07:18:44Z</dcterms:modified>
</cp:coreProperties>
</file>