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1pPr>
    <a:lvl2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2pPr>
    <a:lvl3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3pPr>
    <a:lvl4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4pPr>
    <a:lvl5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5pPr>
    <a:lvl6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6pPr>
    <a:lvl7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7pPr>
    <a:lvl8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8pPr>
    <a:lvl9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000000">
              <a:alpha val="25000"/>
            </a:srgbClr>
          </a:solidFill>
        </a:fill>
      </a:tcStyle>
    </a:band2H>
    <a:firstCo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4B13F">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882B"/>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78BC"/>
          </a:solidFill>
        </a:fill>
      </a:tcStyle>
    </a:firstRow>
  </a:tblStyle>
  <a:tblStyle styleId="{EEE7283C-3CF3-47DC-8721-378D4A62B228}" styleName="">
    <a:tblBg/>
    <a:wholeTbl>
      <a:tcTxStyle b="off" i="off">
        <a:fontRef idx="minor">
          <a:srgbClr val="FFFFFF"/>
        </a:fontRef>
        <a:srgbClr val="FFFFFF"/>
      </a:tcTxStyle>
      <a:tcStyle>
        <a:tcBdr>
          <a:left>
            <a:ln w="25400" cap="flat">
              <a:solidFill>
                <a:srgbClr val="FFFFFF">
                  <a:alpha val="75000"/>
                </a:srgbClr>
              </a:solidFill>
              <a:custDash>
                <a:ds d="200000" sp="200000"/>
              </a:custDash>
              <a:miter lim="400000"/>
            </a:ln>
          </a:left>
          <a:right>
            <a:ln w="25400" cap="flat">
              <a:solidFill>
                <a:srgbClr val="FFFFFF">
                  <a:alpha val="75000"/>
                </a:srgbClr>
              </a:solidFill>
              <a:custDash>
                <a:ds d="200000" sp="200000"/>
              </a:custDash>
              <a:miter lim="400000"/>
            </a:ln>
          </a:right>
          <a:top>
            <a:ln w="25400" cap="flat">
              <a:solidFill>
                <a:srgbClr val="FFFFFF">
                  <a:alpha val="75000"/>
                </a:srgbClr>
              </a:solidFill>
              <a:custDash>
                <a:ds d="200000" sp="200000"/>
              </a:custDash>
              <a:miter lim="400000"/>
            </a:ln>
          </a:top>
          <a:bottom>
            <a:ln w="25400" cap="flat">
              <a:solidFill>
                <a:srgbClr val="FFFFFF">
                  <a:alpha val="75000"/>
                </a:srgbClr>
              </a:solidFill>
              <a:custDash>
                <a:ds d="200000" sp="200000"/>
              </a:custDash>
              <a:miter lim="400000"/>
            </a:ln>
          </a:bottom>
          <a:insideH>
            <a:ln w="25400" cap="flat">
              <a:solidFill>
                <a:srgbClr val="FFFFFF">
                  <a:alpha val="75000"/>
                </a:srgbClr>
              </a:solidFill>
              <a:custDash>
                <a:ds d="200000" sp="200000"/>
              </a:custDash>
              <a:miter lim="400000"/>
            </a:ln>
          </a:insideH>
          <a:insideV>
            <a:ln w="25400" cap="flat">
              <a:solidFill>
                <a:srgbClr val="FFFFFF">
                  <a:alpha val="75000"/>
                </a:srgbClr>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alpha val="75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54545">
              <a:alpha val="41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alpha val="75000"/>
                </a:srgbClr>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82A2F"/>
        </a:fontRef>
        <a:srgbClr val="282A2F"/>
      </a:tcTxStyle>
      <a:tcStyle>
        <a:tcBdr>
          <a:left>
            <a:ln w="12700" cap="flat">
              <a:noFill/>
              <a:miter lim="400000"/>
            </a:ln>
          </a:left>
          <a:right>
            <a:ln w="12700" cap="flat">
              <a:noFill/>
              <a:miter lim="400000"/>
            </a:ln>
          </a:right>
          <a:top>
            <a:ln w="12700" cap="flat">
              <a:noFill/>
              <a:miter lim="400000"/>
            </a:ln>
          </a:top>
          <a:bottom>
            <a:ln w="25400" cap="flat">
              <a:solidFill>
                <a:srgbClr val="FFFFFF">
                  <a:alpha val="75000"/>
                </a:srgbClr>
              </a:solidFill>
              <a:prstDash val="solid"/>
              <a:miter lim="400000"/>
            </a:ln>
          </a:bottom>
          <a:insideH>
            <a:ln w="12700" cap="flat">
              <a:noFill/>
              <a:miter lim="400000"/>
            </a:ln>
          </a:insideH>
          <a:insideV>
            <a:ln w="12700" cap="flat">
              <a:noFill/>
              <a:miter lim="400000"/>
            </a:ln>
          </a:insideV>
        </a:tcBdr>
        <a:fill>
          <a:solidFill>
            <a:srgbClr val="FFBD5C">
              <a:alpha val="82000"/>
            </a:srgb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254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B285"/>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87B7"/>
          </a:solid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254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7A8DB2"/>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DEDEDF">
              <a:alpha val="19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12700" cap="flat">
              <a:solidFill>
                <a:srgbClr val="FFFFFF"/>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444C55">
              <a:alpha val="50000"/>
            </a:srgbClr>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firstRow>
  </a:tblStyle>
  <a:tblStyle styleId="{2708684C-4D16-4618-839F-0558EEFCDFE6}" styleName="">
    <a:tblBg/>
    <a:wholeTbl>
      <a:tcTxStyle b="off" i="off">
        <a:fontRef idx="minor">
          <a:srgbClr val="FFFFFF"/>
        </a:fontRef>
        <a:srgbClr val="FFFFFF"/>
      </a:tcTxStyle>
      <a:tcStyle>
        <a:tcBdr>
          <a:left>
            <a:ln w="25400" cap="rnd">
              <a:solidFill>
                <a:srgbClr val="FFFFFF"/>
              </a:solidFill>
              <a:custDash>
                <a:ds d="100000" sp="200000"/>
              </a:custDash>
              <a:miter lim="400000"/>
            </a:ln>
          </a:left>
          <a:right>
            <a:ln w="25400" cap="rnd">
              <a:solidFill>
                <a:srgbClr val="FFFFFF"/>
              </a:solidFill>
              <a:custDash>
                <a:ds d="100000" sp="200000"/>
              </a:custDash>
              <a:miter lim="400000"/>
            </a:ln>
          </a:right>
          <a:top>
            <a:ln w="25400" cap="rnd">
              <a:solidFill>
                <a:srgbClr val="FFFFFF"/>
              </a:solidFill>
              <a:custDash>
                <a:ds d="100000" sp="200000"/>
              </a:custDash>
              <a:miter lim="400000"/>
            </a:ln>
          </a:top>
          <a:bottom>
            <a:ln w="25400" cap="rnd">
              <a:solidFill>
                <a:srgbClr val="FFFFFF"/>
              </a:solidFill>
              <a:custDash>
                <a:ds d="100000" sp="200000"/>
              </a:custDash>
              <a:miter lim="400000"/>
            </a:ln>
          </a:bottom>
          <a:insideH>
            <a:ln w="25400" cap="rnd">
              <a:solidFill>
                <a:srgbClr val="FFFFFF"/>
              </a:solidFill>
              <a:custDash>
                <a:ds d="100000" sp="200000"/>
              </a:custDash>
              <a:miter lim="400000"/>
            </a:ln>
          </a:insideH>
          <a:insideV>
            <a:ln w="25400" cap="rnd">
              <a:solidFill>
                <a:srgbClr val="FFFFFF"/>
              </a:solidFill>
              <a:custDash>
                <a:ds d="1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問題陳述</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開發人員可手動新增測試版本，測試人員可直接透過網頁勾選測試版本執行自動化多重交互配對測試並瀏覽整合的測試結果</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(開網頁)</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https://youtu.be/RvQsPhFzm1c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重要的Use Cases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使用GRASP模式的用例實現</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(開編輯器)</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sldImg"/>
          </p:nvPr>
        </p:nvSpPr>
        <p:spPr>
          <a:prstGeom prst="rect">
            <a:avLst/>
          </a:prstGeom>
        </p:spPr>
        <p:txBody>
          <a:bodyPr/>
          <a:lstStyle/>
          <a:p>
            <a:pPr/>
          </a:p>
        </p:txBody>
      </p:sp>
      <p:sp>
        <p:nvSpPr>
          <p:cNvPr id="282" name="Shape 282"/>
          <p:cNvSpPr/>
          <p:nvPr>
            <p:ph type="body" sz="quarter" idx="1"/>
          </p:nvPr>
        </p:nvSpPr>
        <p:spPr>
          <a:prstGeom prst="rect">
            <a:avLst/>
          </a:prstGeom>
        </p:spPr>
        <p:txBody>
          <a:bodyPr/>
          <a:lstStyle/>
          <a:p>
            <a:pPr/>
            <a:r>
              <a:t>影印3份</a:t>
            </a:r>
          </a:p>
          <a:p>
            <a:pPr/>
            <a:r>
              <a:t>時間掌握</a:t>
            </a:r>
          </a:p>
          <a:p>
            <a:pPr/>
            <a:r>
              <a:t>多點時間介紹Domain model</a:t>
            </a:r>
          </a:p>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大標題與副標題">
    <p:spTree>
      <p:nvGrpSpPr>
        <p:cNvPr id="1" name=""/>
        <p:cNvGrpSpPr/>
        <p:nvPr/>
      </p:nvGrpSpPr>
      <p:grpSpPr>
        <a:xfrm>
          <a:off x="0" y="0"/>
          <a:ext cx="0" cy="0"/>
          <a:chOff x="0" y="0"/>
          <a:chExt cx="0" cy="0"/>
        </a:xfrm>
      </p:grpSpPr>
      <p:sp>
        <p:nvSpPr>
          <p:cNvPr id="11" name="大標題文字"/>
          <p:cNvSpPr txBox="1"/>
          <p:nvPr>
            <p:ph type="title"/>
          </p:nvPr>
        </p:nvSpPr>
        <p:spPr>
          <a:xfrm>
            <a:off x="1270000" y="2616200"/>
            <a:ext cx="10464800" cy="2540000"/>
          </a:xfrm>
          <a:prstGeom prst="rect">
            <a:avLst/>
          </a:prstGeom>
        </p:spPr>
        <p:txBody>
          <a:bodyPr anchor="b"/>
          <a:lstStyle/>
          <a:p>
            <a:pPr/>
            <a:r>
              <a:t>大標題文字</a:t>
            </a:r>
          </a:p>
        </p:txBody>
      </p:sp>
      <p:sp>
        <p:nvSpPr>
          <p:cNvPr id="12" name="內文層級一…"/>
          <p:cNvSpPr txBox="1"/>
          <p:nvPr>
            <p:ph type="body" sz="quarter" idx="1"/>
          </p:nvPr>
        </p:nvSpPr>
        <p:spPr>
          <a:xfrm>
            <a:off x="1270000" y="5207000"/>
            <a:ext cx="10464800" cy="16637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pPr/>
            <a:r>
              <a:t>內文層級一</a:t>
            </a:r>
          </a:p>
          <a:p>
            <a:pPr lvl="1"/>
            <a:r>
              <a:t>內文層級二</a:t>
            </a:r>
          </a:p>
          <a:p>
            <a:pPr lvl="2"/>
            <a:r>
              <a:t>內文層級三</a:t>
            </a:r>
          </a:p>
          <a:p>
            <a:pPr lvl="3"/>
            <a:r>
              <a:t>內文層級四</a:t>
            </a:r>
          </a:p>
          <a:p>
            <a:pPr lvl="4"/>
            <a:r>
              <a:t>內文層級五</a:t>
            </a:r>
          </a:p>
        </p:txBody>
      </p:sp>
      <p:sp>
        <p:nvSpPr>
          <p:cNvPr id="1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名言語錄">
    <p:spTree>
      <p:nvGrpSpPr>
        <p:cNvPr id="1" name=""/>
        <p:cNvGrpSpPr/>
        <p:nvPr/>
      </p:nvGrpSpPr>
      <p:grpSpPr>
        <a:xfrm>
          <a:off x="0" y="0"/>
          <a:ext cx="0" cy="0"/>
          <a:chOff x="0" y="0"/>
          <a:chExt cx="0" cy="0"/>
        </a:xfrm>
      </p:grpSpPr>
      <p:sp>
        <p:nvSpPr>
          <p:cNvPr id="93" name="–王大明"/>
          <p:cNvSpPr txBox="1"/>
          <p:nvPr>
            <p:ph type="body" sz="quarter" idx="13"/>
          </p:nvPr>
        </p:nvSpPr>
        <p:spPr>
          <a:xfrm>
            <a:off x="1270000" y="6362700"/>
            <a:ext cx="10464800" cy="584873"/>
          </a:xfrm>
          <a:prstGeom prst="rect">
            <a:avLst/>
          </a:prstGeom>
        </p:spPr>
        <p:txBody>
          <a:bodyPr anchor="t">
            <a:spAutoFit/>
          </a:bodyPr>
          <a:lstStyle>
            <a:lvl1pPr marL="0" indent="0" algn="ctr">
              <a:spcBef>
                <a:spcPts val="0"/>
              </a:spcBef>
              <a:buSzTx/>
              <a:buNone/>
              <a:defRPr sz="2400"/>
            </a:lvl1pPr>
          </a:lstStyle>
          <a:p>
            <a:pPr/>
            <a:r>
              <a:t>–王大明</a:t>
            </a:r>
          </a:p>
        </p:txBody>
      </p:sp>
      <p:sp>
        <p:nvSpPr>
          <p:cNvPr id="94" name="「在此輸入名言語錄。」"/>
          <p:cNvSpPr txBox="1"/>
          <p:nvPr>
            <p:ph type="body" sz="quarter" idx="14"/>
          </p:nvPr>
        </p:nvSpPr>
        <p:spPr>
          <a:xfrm>
            <a:off x="1270000" y="4489449"/>
            <a:ext cx="10464800" cy="774701"/>
          </a:xfrm>
          <a:prstGeom prst="rect">
            <a:avLst/>
          </a:prstGeom>
        </p:spPr>
        <p:txBody>
          <a:bodyPr>
            <a:spAutoFit/>
          </a:bodyPr>
          <a:lstStyle>
            <a:lvl1pPr marL="0" indent="0" algn="ctr">
              <a:spcBef>
                <a:spcPts val="2400"/>
              </a:spcBef>
              <a:buSzTx/>
              <a:buNone/>
              <a:defRPr sz="3800"/>
            </a:lvl1pPr>
          </a:lstStyle>
          <a:p>
            <a:pPr/>
            <a:r>
              <a:t>「在此輸入名言語錄。」</a:t>
            </a:r>
          </a:p>
        </p:txBody>
      </p:sp>
      <p:sp>
        <p:nvSpPr>
          <p:cNvPr id="9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影像"/>
          <p:cNvSpPr/>
          <p:nvPr>
            <p:ph type="pic" idx="13"/>
          </p:nvPr>
        </p:nvSpPr>
        <p:spPr>
          <a:xfrm>
            <a:off x="0" y="0"/>
            <a:ext cx="13004800" cy="9753600"/>
          </a:xfrm>
          <a:prstGeom prst="rect">
            <a:avLst/>
          </a:prstGeom>
          <a:ln w="88900"/>
        </p:spPr>
        <p:txBody>
          <a:bodyPr lIns="91439" tIns="45719" rIns="91439" bIns="45719" anchor="t">
            <a:noAutofit/>
          </a:bodyPr>
          <a:lstStyle/>
          <a:p>
            <a:pPr/>
          </a:p>
        </p:txBody>
      </p:sp>
      <p:sp>
        <p:nvSpPr>
          <p:cNvPr id="10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影像"/>
          <p:cNvSpPr/>
          <p:nvPr>
            <p:ph type="pic" idx="13"/>
          </p:nvPr>
        </p:nvSpPr>
        <p:spPr>
          <a:xfrm>
            <a:off x="1181100" y="1160942"/>
            <a:ext cx="10642600" cy="5511801"/>
          </a:xfrm>
          <a:prstGeom prst="rect">
            <a:avLst/>
          </a:prstGeom>
          <a:ln w="9525">
            <a:round/>
          </a:ln>
        </p:spPr>
        <p:txBody>
          <a:bodyPr lIns="91439" tIns="45719" rIns="91439" bIns="45719" anchor="t">
            <a:noAutofit/>
          </a:bodyPr>
          <a:lstStyle/>
          <a:p>
            <a:pPr/>
          </a:p>
        </p:txBody>
      </p:sp>
      <p:sp>
        <p:nvSpPr>
          <p:cNvPr id="21" name="大標題文字"/>
          <p:cNvSpPr txBox="1"/>
          <p:nvPr>
            <p:ph type="title"/>
          </p:nvPr>
        </p:nvSpPr>
        <p:spPr>
          <a:xfrm>
            <a:off x="1181100" y="6794500"/>
            <a:ext cx="10642600" cy="1511300"/>
          </a:xfrm>
          <a:prstGeom prst="rect">
            <a:avLst/>
          </a:prstGeom>
        </p:spPr>
        <p:txBody>
          <a:bodyPr/>
          <a:lstStyle/>
          <a:p>
            <a:pPr/>
            <a:r>
              <a:t>大標題文字</a:t>
            </a:r>
          </a:p>
        </p:txBody>
      </p:sp>
      <p:sp>
        <p:nvSpPr>
          <p:cNvPr id="22" name="內文層級一…"/>
          <p:cNvSpPr txBox="1"/>
          <p:nvPr>
            <p:ph type="body" sz="quarter" idx="1"/>
          </p:nvPr>
        </p:nvSpPr>
        <p:spPr>
          <a:xfrm>
            <a:off x="1181100" y="8382000"/>
            <a:ext cx="10642600" cy="9398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pPr/>
            <a:r>
              <a:t>內文層級一</a:t>
            </a:r>
          </a:p>
          <a:p>
            <a:pPr lvl="1"/>
            <a:r>
              <a:t>內文層級二</a:t>
            </a:r>
          </a:p>
          <a:p>
            <a:pPr lvl="2"/>
            <a:r>
              <a:t>內文層級三</a:t>
            </a:r>
          </a:p>
          <a:p>
            <a:pPr lvl="3"/>
            <a:r>
              <a:t>內文層級四</a:t>
            </a:r>
          </a:p>
          <a:p>
            <a:pPr lvl="4"/>
            <a:r>
              <a:t>內文層級五</a:t>
            </a:r>
          </a:p>
        </p:txBody>
      </p:sp>
      <p:sp>
        <p:nvSpPr>
          <p:cNvPr id="2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大標題 - 中央">
    <p:spTree>
      <p:nvGrpSpPr>
        <p:cNvPr id="1" name=""/>
        <p:cNvGrpSpPr/>
        <p:nvPr/>
      </p:nvGrpSpPr>
      <p:grpSpPr>
        <a:xfrm>
          <a:off x="0" y="0"/>
          <a:ext cx="0" cy="0"/>
          <a:chOff x="0" y="0"/>
          <a:chExt cx="0" cy="0"/>
        </a:xfrm>
      </p:grpSpPr>
      <p:sp>
        <p:nvSpPr>
          <p:cNvPr id="30" name="大標題文字"/>
          <p:cNvSpPr txBox="1"/>
          <p:nvPr>
            <p:ph type="title"/>
          </p:nvPr>
        </p:nvSpPr>
        <p:spPr>
          <a:xfrm>
            <a:off x="1270000" y="3606800"/>
            <a:ext cx="10464800" cy="2540000"/>
          </a:xfrm>
          <a:prstGeom prst="rect">
            <a:avLst/>
          </a:prstGeom>
        </p:spPr>
        <p:txBody>
          <a:bodyPr/>
          <a:lstStyle/>
          <a:p>
            <a:pPr/>
            <a:r>
              <a:t>大標題文字</a:t>
            </a:r>
          </a:p>
        </p:txBody>
      </p:sp>
      <p:sp>
        <p:nvSpPr>
          <p:cNvPr id="3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直式">
    <p:spTree>
      <p:nvGrpSpPr>
        <p:cNvPr id="1" name=""/>
        <p:cNvGrpSpPr/>
        <p:nvPr/>
      </p:nvGrpSpPr>
      <p:grpSpPr>
        <a:xfrm>
          <a:off x="0" y="0"/>
          <a:ext cx="0" cy="0"/>
          <a:chOff x="0" y="0"/>
          <a:chExt cx="0" cy="0"/>
        </a:xfrm>
      </p:grpSpPr>
      <p:sp>
        <p:nvSpPr>
          <p:cNvPr id="38" name="影像"/>
          <p:cNvSpPr/>
          <p:nvPr>
            <p:ph type="pic" sz="half" idx="13"/>
          </p:nvPr>
        </p:nvSpPr>
        <p:spPr>
          <a:xfrm>
            <a:off x="7226300" y="1231900"/>
            <a:ext cx="4914900" cy="6997700"/>
          </a:xfrm>
          <a:prstGeom prst="rect">
            <a:avLst/>
          </a:prstGeom>
          <a:ln w="9525">
            <a:round/>
          </a:ln>
        </p:spPr>
        <p:txBody>
          <a:bodyPr lIns="91439" tIns="45719" rIns="91439" bIns="45719" anchor="t">
            <a:noAutofit/>
          </a:bodyPr>
          <a:lstStyle/>
          <a:p>
            <a:pPr/>
          </a:p>
        </p:txBody>
      </p:sp>
      <p:sp>
        <p:nvSpPr>
          <p:cNvPr id="39" name="大標題文字"/>
          <p:cNvSpPr txBox="1"/>
          <p:nvPr>
            <p:ph type="title"/>
          </p:nvPr>
        </p:nvSpPr>
        <p:spPr>
          <a:xfrm>
            <a:off x="609600" y="1155700"/>
            <a:ext cx="5994400" cy="3568700"/>
          </a:xfrm>
          <a:prstGeom prst="rect">
            <a:avLst/>
          </a:prstGeom>
        </p:spPr>
        <p:txBody>
          <a:bodyPr anchor="b"/>
          <a:lstStyle>
            <a:lvl1pPr>
              <a:defRPr sz="5800"/>
            </a:lvl1pPr>
          </a:lstStyle>
          <a:p>
            <a:pPr/>
            <a:r>
              <a:t>大標題文字</a:t>
            </a:r>
          </a:p>
        </p:txBody>
      </p:sp>
      <p:sp>
        <p:nvSpPr>
          <p:cNvPr id="40" name="內文層級一…"/>
          <p:cNvSpPr txBox="1"/>
          <p:nvPr>
            <p:ph type="body" sz="quarter" idx="1"/>
          </p:nvPr>
        </p:nvSpPr>
        <p:spPr>
          <a:xfrm>
            <a:off x="609600" y="4762500"/>
            <a:ext cx="5994400" cy="35687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pPr/>
            <a:r>
              <a:t>內文層級一</a:t>
            </a:r>
          </a:p>
          <a:p>
            <a:pPr lvl="1"/>
            <a:r>
              <a:t>內文層級二</a:t>
            </a:r>
          </a:p>
          <a:p>
            <a:pPr lvl="2"/>
            <a:r>
              <a:t>內文層級三</a:t>
            </a:r>
          </a:p>
          <a:p>
            <a:pPr lvl="3"/>
            <a:r>
              <a:t>內文層級四</a:t>
            </a:r>
          </a:p>
          <a:p>
            <a:pPr lvl="4"/>
            <a:r>
              <a:t>內文層級五</a:t>
            </a:r>
          </a:p>
        </p:txBody>
      </p:sp>
      <p:sp>
        <p:nvSpPr>
          <p:cNvPr id="4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大標題 - 上方">
    <p:spTree>
      <p:nvGrpSpPr>
        <p:cNvPr id="1" name=""/>
        <p:cNvGrpSpPr/>
        <p:nvPr/>
      </p:nvGrpSpPr>
      <p:grpSpPr>
        <a:xfrm>
          <a:off x="0" y="0"/>
          <a:ext cx="0" cy="0"/>
          <a:chOff x="0" y="0"/>
          <a:chExt cx="0" cy="0"/>
        </a:xfrm>
      </p:grpSpPr>
      <p:sp>
        <p:nvSpPr>
          <p:cNvPr id="48" name="大標題文字"/>
          <p:cNvSpPr txBox="1"/>
          <p:nvPr>
            <p:ph type="title"/>
          </p:nvPr>
        </p:nvSpPr>
        <p:spPr>
          <a:prstGeom prst="rect">
            <a:avLst/>
          </a:prstGeom>
        </p:spPr>
        <p:txBody>
          <a:bodyPr/>
          <a:lstStyle/>
          <a:p>
            <a:pPr/>
            <a:r>
              <a:t>大標題文字</a:t>
            </a:r>
          </a:p>
        </p:txBody>
      </p:sp>
      <p:sp>
        <p:nvSpPr>
          <p:cNvPr id="49"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大標題與項目符號">
    <p:spTree>
      <p:nvGrpSpPr>
        <p:cNvPr id="1" name=""/>
        <p:cNvGrpSpPr/>
        <p:nvPr/>
      </p:nvGrpSpPr>
      <p:grpSpPr>
        <a:xfrm>
          <a:off x="0" y="0"/>
          <a:ext cx="0" cy="0"/>
          <a:chOff x="0" y="0"/>
          <a:chExt cx="0" cy="0"/>
        </a:xfrm>
      </p:grpSpPr>
      <p:sp>
        <p:nvSpPr>
          <p:cNvPr id="56" name="大標題文字"/>
          <p:cNvSpPr txBox="1"/>
          <p:nvPr>
            <p:ph type="title"/>
          </p:nvPr>
        </p:nvSpPr>
        <p:spPr>
          <a:prstGeom prst="rect">
            <a:avLst/>
          </a:prstGeom>
        </p:spPr>
        <p:txBody>
          <a:bodyPr/>
          <a:lstStyle/>
          <a:p>
            <a:pPr/>
            <a:r>
              <a:t>大標題文字</a:t>
            </a:r>
          </a:p>
        </p:txBody>
      </p:sp>
      <p:sp>
        <p:nvSpPr>
          <p:cNvPr id="57" name="內文層級一…"/>
          <p:cNvSpPr txBox="1"/>
          <p:nvPr>
            <p:ph type="body" idx="1"/>
          </p:nvPr>
        </p:nvSpPr>
        <p:spPr>
          <a:xfrm>
            <a:off x="1270000" y="2768600"/>
            <a:ext cx="10464800" cy="57404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內文層級一</a:t>
            </a:r>
          </a:p>
          <a:p>
            <a:pPr lvl="1"/>
            <a:r>
              <a:t>內文層級二</a:t>
            </a:r>
          </a:p>
          <a:p>
            <a:pPr lvl="2"/>
            <a:r>
              <a:t>內文層級三</a:t>
            </a:r>
          </a:p>
          <a:p>
            <a:pPr lvl="3"/>
            <a:r>
              <a:t>內文層級四</a:t>
            </a:r>
          </a:p>
          <a:p>
            <a:pPr lvl="4"/>
            <a:r>
              <a:t>內文層級五</a:t>
            </a:r>
          </a:p>
        </p:txBody>
      </p:sp>
      <p:sp>
        <p:nvSpPr>
          <p:cNvPr id="5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大標題、項目符號與照片">
    <p:spTree>
      <p:nvGrpSpPr>
        <p:cNvPr id="1" name=""/>
        <p:cNvGrpSpPr/>
        <p:nvPr/>
      </p:nvGrpSpPr>
      <p:grpSpPr>
        <a:xfrm>
          <a:off x="0" y="0"/>
          <a:ext cx="0" cy="0"/>
          <a:chOff x="0" y="0"/>
          <a:chExt cx="0" cy="0"/>
        </a:xfrm>
      </p:grpSpPr>
      <p:sp>
        <p:nvSpPr>
          <p:cNvPr id="65" name="影像"/>
          <p:cNvSpPr/>
          <p:nvPr>
            <p:ph type="pic" sz="half" idx="13"/>
          </p:nvPr>
        </p:nvSpPr>
        <p:spPr>
          <a:xfrm>
            <a:off x="6972300" y="2984500"/>
            <a:ext cx="4747115" cy="6019800"/>
          </a:xfrm>
          <a:prstGeom prst="rect">
            <a:avLst/>
          </a:prstGeom>
          <a:ln w="9525">
            <a:round/>
          </a:ln>
        </p:spPr>
        <p:txBody>
          <a:bodyPr lIns="91439" tIns="45719" rIns="91439" bIns="45719" anchor="t">
            <a:noAutofit/>
          </a:bodyPr>
          <a:lstStyle/>
          <a:p>
            <a:pPr/>
          </a:p>
        </p:txBody>
      </p:sp>
      <p:sp>
        <p:nvSpPr>
          <p:cNvPr id="66" name="大標題文字"/>
          <p:cNvSpPr txBox="1"/>
          <p:nvPr>
            <p:ph type="title"/>
          </p:nvPr>
        </p:nvSpPr>
        <p:spPr>
          <a:prstGeom prst="rect">
            <a:avLst/>
          </a:prstGeom>
        </p:spPr>
        <p:txBody>
          <a:bodyPr/>
          <a:lstStyle/>
          <a:p>
            <a:pPr/>
            <a:r>
              <a:t>大標題文字</a:t>
            </a:r>
          </a:p>
        </p:txBody>
      </p:sp>
      <p:sp>
        <p:nvSpPr>
          <p:cNvPr id="67" name="內文層級一…"/>
          <p:cNvSpPr txBox="1"/>
          <p:nvPr>
            <p:ph type="body" sz="half" idx="1"/>
          </p:nvPr>
        </p:nvSpPr>
        <p:spPr>
          <a:xfrm>
            <a:off x="1270000" y="2946400"/>
            <a:ext cx="5270500" cy="6096000"/>
          </a:xfrm>
          <a:prstGeom prst="rect">
            <a:avLst/>
          </a:prstGeom>
        </p:spPr>
        <p:txBody>
          <a:bodyPr/>
          <a:lstStyle>
            <a:lvl1pPr marL="482600" indent="-482600">
              <a:spcBef>
                <a:spcPts val="3200"/>
              </a:spcBef>
              <a:buBlip>
                <a:blip r:embed="rId2"/>
              </a:buBlip>
              <a:defRPr sz="3200"/>
            </a:lvl1pPr>
            <a:lvl2pPr marL="965200" indent="-482600">
              <a:spcBef>
                <a:spcPts val="3200"/>
              </a:spcBef>
              <a:buBlip>
                <a:blip r:embed="rId2"/>
              </a:buBlip>
              <a:defRPr sz="3200"/>
            </a:lvl2pPr>
            <a:lvl3pPr marL="1447800" indent="-482600">
              <a:spcBef>
                <a:spcPts val="3200"/>
              </a:spcBef>
              <a:buBlip>
                <a:blip r:embed="rId2"/>
              </a:buBlip>
              <a:defRPr sz="3200"/>
            </a:lvl3pPr>
            <a:lvl4pPr marL="1930400" indent="-482600">
              <a:spcBef>
                <a:spcPts val="3200"/>
              </a:spcBef>
              <a:buBlip>
                <a:blip r:embed="rId2"/>
              </a:buBlip>
              <a:defRPr sz="3200"/>
            </a:lvl4pPr>
            <a:lvl5pPr marL="2413000" indent="-482600">
              <a:spcBef>
                <a:spcPts val="3200"/>
              </a:spcBef>
              <a:buBlip>
                <a:blip r:embed="rId2"/>
              </a:buBlip>
              <a:defRPr sz="3200"/>
            </a:lvl5pPr>
          </a:lstStyle>
          <a:p>
            <a:pPr/>
            <a:r>
              <a:t>內文層級一</a:t>
            </a:r>
          </a:p>
          <a:p>
            <a:pPr lvl="1"/>
            <a:r>
              <a:t>內文層級二</a:t>
            </a:r>
          </a:p>
          <a:p>
            <a:pPr lvl="2"/>
            <a:r>
              <a:t>內文層級三</a:t>
            </a:r>
          </a:p>
          <a:p>
            <a:pPr lvl="3"/>
            <a:r>
              <a:t>內文層級四</a:t>
            </a:r>
          </a:p>
          <a:p>
            <a:pPr lvl="4"/>
            <a:r>
              <a:t>內文層級五</a:t>
            </a:r>
          </a:p>
        </p:txBody>
      </p:sp>
      <p:sp>
        <p:nvSpPr>
          <p:cNvPr id="68" name="幻燈片編號"/>
          <p:cNvSpPr txBox="1"/>
          <p:nvPr>
            <p:ph type="sldNum" sz="quarter" idx="2"/>
          </p:nvPr>
        </p:nvSpPr>
        <p:spPr>
          <a:xfrm>
            <a:off x="6256723" y="9197831"/>
            <a:ext cx="409839" cy="454170"/>
          </a:xfrm>
          <a:prstGeom prst="rect">
            <a:avLst/>
          </a:prstGeom>
        </p:spPr>
        <p:txBody>
          <a:bodyPr/>
          <a:lstStyle>
            <a:lvl1pPr algn="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項目符號">
    <p:spTree>
      <p:nvGrpSpPr>
        <p:cNvPr id="1" name=""/>
        <p:cNvGrpSpPr/>
        <p:nvPr/>
      </p:nvGrpSpPr>
      <p:grpSpPr>
        <a:xfrm>
          <a:off x="0" y="0"/>
          <a:ext cx="0" cy="0"/>
          <a:chOff x="0" y="0"/>
          <a:chExt cx="0" cy="0"/>
        </a:xfrm>
      </p:grpSpPr>
      <p:sp>
        <p:nvSpPr>
          <p:cNvPr id="75" name="內文層級一…"/>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內文層級一</a:t>
            </a:r>
          </a:p>
          <a:p>
            <a:pPr lvl="1"/>
            <a:r>
              <a:t>內文層級二</a:t>
            </a:r>
          </a:p>
          <a:p>
            <a:pPr lvl="2"/>
            <a:r>
              <a:t>內文層級三</a:t>
            </a:r>
          </a:p>
          <a:p>
            <a:pPr lvl="3"/>
            <a:r>
              <a:t>內文層級四</a:t>
            </a:r>
          </a:p>
          <a:p>
            <a:pPr lvl="4"/>
            <a:r>
              <a:t>內文層級五</a:t>
            </a:r>
          </a:p>
        </p:txBody>
      </p:sp>
      <p:sp>
        <p:nvSpPr>
          <p:cNvPr id="7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一頁三張">
    <p:spTree>
      <p:nvGrpSpPr>
        <p:cNvPr id="1" name=""/>
        <p:cNvGrpSpPr/>
        <p:nvPr/>
      </p:nvGrpSpPr>
      <p:grpSpPr>
        <a:xfrm>
          <a:off x="0" y="0"/>
          <a:ext cx="0" cy="0"/>
          <a:chOff x="0" y="0"/>
          <a:chExt cx="0" cy="0"/>
        </a:xfrm>
      </p:grpSpPr>
      <p:sp>
        <p:nvSpPr>
          <p:cNvPr id="83" name="影像"/>
          <p:cNvSpPr/>
          <p:nvPr>
            <p:ph type="pic" sz="quarter" idx="13"/>
          </p:nvPr>
        </p:nvSpPr>
        <p:spPr>
          <a:xfrm>
            <a:off x="7273168" y="5018682"/>
            <a:ext cx="4927601" cy="3937001"/>
          </a:xfrm>
          <a:prstGeom prst="rect">
            <a:avLst/>
          </a:prstGeom>
          <a:ln w="9525">
            <a:round/>
          </a:ln>
        </p:spPr>
        <p:txBody>
          <a:bodyPr lIns="91439" tIns="45719" rIns="91439" bIns="45719" anchor="t">
            <a:noAutofit/>
          </a:bodyPr>
          <a:lstStyle/>
          <a:p>
            <a:pPr/>
          </a:p>
        </p:txBody>
      </p:sp>
      <p:sp>
        <p:nvSpPr>
          <p:cNvPr id="84" name="影像"/>
          <p:cNvSpPr/>
          <p:nvPr>
            <p:ph type="pic" sz="quarter" idx="14"/>
          </p:nvPr>
        </p:nvSpPr>
        <p:spPr>
          <a:xfrm rot="21600000">
            <a:off x="7269536" y="774699"/>
            <a:ext cx="4927601" cy="3937001"/>
          </a:xfrm>
          <a:prstGeom prst="rect">
            <a:avLst/>
          </a:prstGeom>
          <a:ln w="9525">
            <a:round/>
          </a:ln>
        </p:spPr>
        <p:txBody>
          <a:bodyPr lIns="91439" tIns="45719" rIns="91439" bIns="45719" anchor="t">
            <a:noAutofit/>
          </a:bodyPr>
          <a:lstStyle/>
          <a:p>
            <a:pPr/>
          </a:p>
        </p:txBody>
      </p:sp>
      <p:sp>
        <p:nvSpPr>
          <p:cNvPr id="85" name="影像"/>
          <p:cNvSpPr/>
          <p:nvPr>
            <p:ph type="pic" sz="half" idx="15"/>
          </p:nvPr>
        </p:nvSpPr>
        <p:spPr>
          <a:xfrm rot="21600000">
            <a:off x="787399" y="774699"/>
            <a:ext cx="6159501" cy="8204201"/>
          </a:xfrm>
          <a:prstGeom prst="rect">
            <a:avLst/>
          </a:prstGeom>
          <a:ln w="9525">
            <a:round/>
          </a:ln>
        </p:spPr>
        <p:txBody>
          <a:bodyPr lIns="91439" tIns="45719" rIns="91439" bIns="45719" anchor="t">
            <a:noAutofit/>
          </a:bodyPr>
          <a:lstStyle/>
          <a:p>
            <a:pPr/>
          </a:p>
        </p:txBody>
      </p:sp>
      <p:sp>
        <p:nvSpPr>
          <p:cNvPr id="86"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內文層級一…"/>
          <p:cNvSpPr txBox="1"/>
          <p:nvPr>
            <p:ph type="body" idx="1"/>
          </p:nvPr>
        </p:nvSpPr>
        <p:spPr>
          <a:xfrm>
            <a:off x="1270000" y="1066800"/>
            <a:ext cx="10464800" cy="762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內文層級一</a:t>
            </a:r>
          </a:p>
          <a:p>
            <a:pPr lvl="1"/>
            <a:r>
              <a:t>內文層級二</a:t>
            </a:r>
          </a:p>
          <a:p>
            <a:pPr lvl="2"/>
            <a:r>
              <a:t>內文層級三</a:t>
            </a:r>
          </a:p>
          <a:p>
            <a:pPr lvl="3"/>
            <a:r>
              <a:t>內文層級四</a:t>
            </a:r>
          </a:p>
          <a:p>
            <a:pPr lvl="4"/>
            <a:r>
              <a:t>內文層級五</a:t>
            </a:r>
          </a:p>
        </p:txBody>
      </p:sp>
      <p:sp>
        <p:nvSpPr>
          <p:cNvPr id="3" name="大標題文字"/>
          <p:cNvSpPr txBox="1"/>
          <p:nvPr>
            <p:ph type="title"/>
          </p:nvPr>
        </p:nvSpPr>
        <p:spPr>
          <a:xfrm>
            <a:off x="1270000" y="203200"/>
            <a:ext cx="10464800"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大標題文字</a:t>
            </a:r>
          </a:p>
        </p:txBody>
      </p:sp>
      <p:sp>
        <p:nvSpPr>
          <p:cNvPr id="4" name="幻燈片編號"/>
          <p:cNvSpPr txBox="1"/>
          <p:nvPr>
            <p:ph type="sldNum" sz="quarter" idx="2"/>
          </p:nvPr>
        </p:nvSpPr>
        <p:spPr>
          <a:xfrm>
            <a:off x="6297011" y="9197831"/>
            <a:ext cx="409839" cy="454170"/>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1pPr>
      <a:lvl2pPr marL="0" marR="0" indent="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2pPr>
      <a:lvl3pPr marL="0" marR="0" indent="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3pPr>
      <a:lvl4pPr marL="0" marR="0" indent="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4pPr>
      <a:lvl5pPr marL="0" marR="0" indent="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5pPr>
      <a:lvl6pPr marL="0" marR="0" indent="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6pPr>
      <a:lvl7pPr marL="0" marR="0" indent="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7pPr>
      <a:lvl8pPr marL="0" marR="0" indent="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8pPr>
      <a:lvl9pPr marL="0" marR="0" indent="0" algn="ctr" defTabSz="457200" rtl="0" latinLnBrk="0">
        <a:lnSpc>
          <a:spcPct val="100000"/>
        </a:lnSpc>
        <a:spcBef>
          <a:spcPts val="0"/>
        </a:spcBef>
        <a:spcAft>
          <a:spcPts val="0"/>
        </a:spcAft>
        <a:buClrTx/>
        <a:buSzTx/>
        <a:buFontTx/>
        <a:buNone/>
        <a:tabLst/>
        <a:defRPr b="0" baseline="0" cap="none" i="0" spc="0" strike="noStrike" sz="7200" u="none">
          <a:ln>
            <a:noFill/>
          </a:ln>
          <a:solidFill>
            <a:srgbClr val="FFFFFF"/>
          </a:solidFill>
          <a:uFillTx/>
          <a:latin typeface="+mn-lt"/>
          <a:ea typeface="+mn-ea"/>
          <a:cs typeface="+mn-cs"/>
          <a:sym typeface="Chalkduster"/>
        </a:defRPr>
      </a:lvl9pPr>
    </p:titleStyle>
    <p:bodyStyle>
      <a:lvl1pPr marL="571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1pPr>
      <a:lvl2pPr marL="1143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2pPr>
      <a:lvl3pPr marL="1714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3pPr>
      <a:lvl4pPr marL="2286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4pPr>
      <a:lvl5pPr marL="2857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5pPr>
      <a:lvl6pPr marL="3429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6pPr>
      <a:lvl7pPr marL="4000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7pPr>
      <a:lvl8pPr marL="45720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8pPr>
      <a:lvl9pPr marL="5143500" marR="0" indent="-571500" algn="l" defTabSz="457200" rtl="0" latinLnBrk="0">
        <a:lnSpc>
          <a:spcPct val="100000"/>
        </a:lnSpc>
        <a:spcBef>
          <a:spcPts val="3600"/>
        </a:spcBef>
        <a:spcAft>
          <a:spcPts val="0"/>
        </a:spcAft>
        <a:buClrTx/>
        <a:buSzPct val="43000"/>
        <a:buFontTx/>
        <a:buBlip>
          <a:blip r:embed="rId3"/>
        </a:buBlip>
        <a:tabLst/>
        <a:defRPr b="0" baseline="0" cap="none" i="0" spc="0" strike="noStrike" sz="3600" u="none">
          <a:ln>
            <a:noFill/>
          </a:ln>
          <a:solidFill>
            <a:srgbClr val="FFFFFF"/>
          </a:solidFill>
          <a:uFillTx/>
          <a:latin typeface="+mn-lt"/>
          <a:ea typeface="+mn-ea"/>
          <a:cs typeface="+mn-cs"/>
          <a:sym typeface="Chalkduster"/>
        </a:defRPr>
      </a:lvl9pPr>
    </p:bodyStyle>
    <p:otherStyle>
      <a:lvl1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1pPr>
      <a:lvl2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2pPr>
      <a:lvl3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3pPr>
      <a:lvl4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4pPr>
      <a:lvl5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5pPr>
      <a:lvl6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6pPr>
      <a:lvl7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7pPr>
      <a:lvl8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8pPr>
      <a:lvl9pPr marL="0" marR="0" indent="0" algn="ctr" defTabSz="457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halkduste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1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image" Target="../media/image1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youtu.be/RvQsPhFzm1c"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IOT相容性測試系統"/>
          <p:cNvSpPr txBox="1"/>
          <p:nvPr>
            <p:ph type="ctrTitle"/>
          </p:nvPr>
        </p:nvSpPr>
        <p:spPr>
          <a:prstGeom prst="rect">
            <a:avLst/>
          </a:prstGeom>
        </p:spPr>
        <p:txBody>
          <a:bodyPr/>
          <a:lstStyle/>
          <a:p>
            <a:pPr/>
            <a:r>
              <a:t>IOT相容性測試系統</a:t>
            </a:r>
          </a:p>
        </p:txBody>
      </p:sp>
      <p:sp>
        <p:nvSpPr>
          <p:cNvPr id="120" name="106598006 林照晟 106598039 林亮勳"/>
          <p:cNvSpPr txBox="1"/>
          <p:nvPr>
            <p:ph type="subTitle" sz="quarter" idx="1"/>
          </p:nvPr>
        </p:nvSpPr>
        <p:spPr>
          <a:prstGeom prst="rect">
            <a:avLst/>
          </a:prstGeom>
        </p:spPr>
        <p:txBody>
          <a:bodyPr/>
          <a:lstStyle/>
          <a:p>
            <a:pPr/>
            <a:r>
              <a:t>106598006 林照晟 106598039 林亮勳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4" name="表格"/>
          <p:cNvGraphicFramePr/>
          <p:nvPr/>
        </p:nvGraphicFramePr>
        <p:xfrm>
          <a:off x="569400" y="1594574"/>
          <a:ext cx="11872350" cy="657080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371635"/>
                <a:gridCol w="8494363"/>
              </a:tblGrid>
              <a:tr h="6564451">
                <a:tc>
                  <a:txBody>
                    <a:bodyPr/>
                    <a:lstStyle/>
                    <a:p>
                      <a:pPr algn="l" defTabSz="304800">
                        <a:defRPr b="1">
                          <a:uFill>
                            <a:solidFill>
                              <a:srgbClr val="FFFFFF"/>
                            </a:solidFill>
                          </a:uFill>
                          <a:latin typeface="Calibri"/>
                          <a:ea typeface="Calibri"/>
                          <a:cs typeface="Calibri"/>
                          <a:sym typeface="Calibri"/>
                        </a:defRPr>
                      </a:pPr>
                      <a:r>
                        <a:t>Extensions</a:t>
                      </a:r>
                    </a:p>
                  </a:txBody>
                  <a:tcPr marL="50800" marR="50800" marT="50800" marB="50800" anchor="t" anchorCtr="0" horzOverflow="overflow">
                    <a:lnL w="6350">
                      <a:solidFill>
                        <a:srgbClr val="548DD4"/>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3a. </a:t>
                      </a:r>
                      <a:r>
                        <a:t>未選擇足夠的測試版本（至少包含兩個項目）。</a:t>
                      </a:r>
                    </a:p>
                    <a:p>
                      <a:pPr algn="l" defTabSz="304800">
                        <a:defRPr>
                          <a:solidFill>
                            <a:srgbClr val="000000"/>
                          </a:solidFill>
                          <a:uFill>
                            <a:solidFill>
                              <a:srgbClr val="000000"/>
                            </a:solidFill>
                          </a:uFill>
                          <a:latin typeface="Calibri"/>
                          <a:ea typeface="Calibri"/>
                          <a:cs typeface="Calibri"/>
                          <a:sym typeface="Calibri"/>
                        </a:defRPr>
                      </a:pPr>
                      <a:r>
                        <a:t>　</a:t>
                      </a:r>
                      <a:r>
                        <a:t>1. </a:t>
                      </a:r>
                      <a:r>
                        <a:t>跳出錯誤視窗，告訴使用者尚未選擇完成。</a:t>
                      </a:r>
                    </a:p>
                    <a:p>
                      <a:pPr algn="l" defTabSz="304800">
                        <a:defRPr>
                          <a:solidFill>
                            <a:srgbClr val="000000"/>
                          </a:solidFill>
                          <a:uFill>
                            <a:solidFill>
                              <a:srgbClr val="000000"/>
                            </a:solidFill>
                          </a:uFill>
                          <a:latin typeface="Calibri"/>
                          <a:ea typeface="Calibri"/>
                          <a:cs typeface="Calibri"/>
                          <a:sym typeface="Calibri"/>
                        </a:defRPr>
                      </a:pPr>
                      <a:r>
                        <a:t>3b. </a:t>
                      </a:r>
                      <a:r>
                        <a:t>辨識名稱與過去之測試重複。</a:t>
                      </a:r>
                    </a:p>
                    <a:p>
                      <a:pPr marL="495300" indent="-342900" algn="l" defTabSz="304800">
                        <a:buSzPct val="100000"/>
                        <a:buAutoNum type="arabicPeriod" startAt="1"/>
                        <a:defRPr>
                          <a:solidFill>
                            <a:srgbClr val="000000"/>
                          </a:solidFill>
                          <a:uFill>
                            <a:solidFill>
                              <a:srgbClr val="000000"/>
                            </a:solidFill>
                          </a:uFill>
                          <a:latin typeface="Calibri"/>
                          <a:ea typeface="Calibri"/>
                          <a:cs typeface="Calibri"/>
                          <a:sym typeface="Calibri"/>
                        </a:defRPr>
                      </a:pPr>
                      <a:r>
                        <a:t>跳出錯誤視窗，告訴使用者名稱重複。</a:t>
                      </a:r>
                    </a:p>
                    <a:p>
                      <a:pPr algn="l" defTabSz="304800">
                        <a:defRPr>
                          <a:solidFill>
                            <a:srgbClr val="000000"/>
                          </a:solidFill>
                          <a:uFill>
                            <a:solidFill>
                              <a:srgbClr val="000000"/>
                            </a:solidFill>
                          </a:uFill>
                          <a:latin typeface="Calibri"/>
                          <a:ea typeface="Calibri"/>
                          <a:cs typeface="Calibri"/>
                          <a:sym typeface="Calibri"/>
                        </a:defRPr>
                      </a:pPr>
                      <a:r>
                        <a:t>4a. </a:t>
                      </a:r>
                      <a:r>
                        <a:t>與資料庫連線發生錯誤。</a:t>
                      </a:r>
                    </a:p>
                    <a:p>
                      <a:pPr algn="l" defTabSz="304800">
                        <a:defRPr>
                          <a:solidFill>
                            <a:srgbClr val="000000"/>
                          </a:solidFill>
                          <a:uFill>
                            <a:solidFill>
                              <a:srgbClr val="000000"/>
                            </a:solidFill>
                          </a:uFill>
                          <a:latin typeface="Calibri"/>
                          <a:ea typeface="Calibri"/>
                          <a:cs typeface="Calibri"/>
                          <a:sym typeface="Calibri"/>
                        </a:defRPr>
                      </a:pPr>
                      <a:r>
                        <a:t>　</a:t>
                      </a:r>
                      <a:r>
                        <a:t>1. </a:t>
                      </a:r>
                      <a:r>
                        <a:t>跳出錯誤視窗，告訴使用者錯誤原因。</a:t>
                      </a:r>
                    </a:p>
                    <a:p>
                      <a:pPr algn="l" defTabSz="304800">
                        <a:defRPr>
                          <a:solidFill>
                            <a:srgbClr val="000000"/>
                          </a:solidFill>
                          <a:uFill>
                            <a:solidFill>
                              <a:srgbClr val="000000"/>
                            </a:solidFill>
                          </a:uFill>
                          <a:latin typeface="Calibri"/>
                          <a:ea typeface="Calibri"/>
                          <a:cs typeface="Calibri"/>
                          <a:sym typeface="Calibri"/>
                        </a:defRPr>
                      </a:pPr>
                      <a:r>
                        <a:t>　</a:t>
                      </a:r>
                      <a:r>
                        <a:t>2. </a:t>
                      </a:r>
                      <a:r>
                        <a:t>重新載入系統。</a:t>
                      </a:r>
                    </a:p>
                    <a:p>
                      <a:pPr algn="l" defTabSz="304800">
                        <a:defRPr>
                          <a:solidFill>
                            <a:srgbClr val="000000"/>
                          </a:solidFill>
                          <a:uFill>
                            <a:solidFill>
                              <a:srgbClr val="000000"/>
                            </a:solidFill>
                          </a:uFill>
                          <a:latin typeface="Calibri"/>
                          <a:ea typeface="Calibri"/>
                          <a:cs typeface="Calibri"/>
                          <a:sym typeface="Calibri"/>
                        </a:defRPr>
                      </a:pPr>
                      <a:r>
                        <a:t>5a. </a:t>
                      </a:r>
                      <a:r>
                        <a:t>系統無法連線至</a:t>
                      </a:r>
                      <a:r>
                        <a:t>Jenkins</a:t>
                      </a:r>
                      <a:r>
                        <a:t>伺服器。</a:t>
                      </a:r>
                    </a:p>
                    <a:p>
                      <a:pPr algn="l" defTabSz="304800">
                        <a:defRPr>
                          <a:solidFill>
                            <a:srgbClr val="000000"/>
                          </a:solidFill>
                          <a:uFill>
                            <a:solidFill>
                              <a:srgbClr val="000000"/>
                            </a:solidFill>
                          </a:uFill>
                          <a:latin typeface="Calibri"/>
                          <a:ea typeface="Calibri"/>
                          <a:cs typeface="Calibri"/>
                          <a:sym typeface="Calibri"/>
                        </a:defRPr>
                      </a:pPr>
                      <a:r>
                        <a:t>　</a:t>
                      </a:r>
                      <a:r>
                        <a:t>1. </a:t>
                      </a:r>
                      <a:r>
                        <a:t>系統更新測試任務為「連線失敗」。</a:t>
                      </a:r>
                    </a:p>
                    <a:p>
                      <a:pPr algn="l" defTabSz="304800">
                        <a:defRPr>
                          <a:solidFill>
                            <a:srgbClr val="000000"/>
                          </a:solidFill>
                          <a:uFill>
                            <a:solidFill>
                              <a:srgbClr val="000000"/>
                            </a:solidFill>
                          </a:uFill>
                          <a:latin typeface="Calibri"/>
                          <a:ea typeface="Calibri"/>
                          <a:cs typeface="Calibri"/>
                          <a:sym typeface="Calibri"/>
                        </a:defRPr>
                      </a:pPr>
                      <a:r>
                        <a:t>6a. Jenkins</a:t>
                      </a:r>
                      <a:r>
                        <a:t>伺服器與資料庫連線發生錯誤。</a:t>
                      </a:r>
                    </a:p>
                    <a:p>
                      <a:pPr algn="l" defTabSz="304800">
                        <a:defRPr>
                          <a:solidFill>
                            <a:srgbClr val="000000"/>
                          </a:solidFill>
                          <a:uFill>
                            <a:solidFill>
                              <a:srgbClr val="000000"/>
                            </a:solidFill>
                          </a:uFill>
                          <a:latin typeface="Calibri"/>
                          <a:ea typeface="Calibri"/>
                          <a:cs typeface="Calibri"/>
                          <a:sym typeface="Calibri"/>
                        </a:defRPr>
                      </a:pPr>
                      <a:r>
                        <a:t>　</a:t>
                      </a:r>
                      <a:r>
                        <a:t>1. Jenkins</a:t>
                      </a:r>
                      <a:r>
                        <a:t>伺服器回傳測試失敗訊息給系統。</a:t>
                      </a:r>
                    </a:p>
                    <a:p>
                      <a:pPr algn="l" defTabSz="304800">
                        <a:defRPr>
                          <a:solidFill>
                            <a:srgbClr val="000000"/>
                          </a:solidFill>
                          <a:uFill>
                            <a:solidFill>
                              <a:srgbClr val="000000"/>
                            </a:solidFill>
                          </a:uFill>
                          <a:latin typeface="Calibri"/>
                          <a:ea typeface="Calibri"/>
                          <a:cs typeface="Calibri"/>
                          <a:sym typeface="Calibri"/>
                        </a:defRPr>
                      </a:pPr>
                      <a:r>
                        <a:t>　　</a:t>
                      </a:r>
                      <a:r>
                        <a:t>1a. Jenkins</a:t>
                      </a:r>
                      <a:r>
                        <a:t>伺服器無法連線至系統。</a:t>
                      </a:r>
                    </a:p>
                    <a:p>
                      <a:pPr algn="l" defTabSz="304800">
                        <a:defRPr>
                          <a:solidFill>
                            <a:srgbClr val="000000"/>
                          </a:solidFill>
                          <a:uFill>
                            <a:solidFill>
                              <a:srgbClr val="000000"/>
                            </a:solidFill>
                          </a:uFill>
                          <a:latin typeface="Calibri"/>
                          <a:ea typeface="Calibri"/>
                          <a:cs typeface="Calibri"/>
                          <a:sym typeface="Calibri"/>
                        </a:defRPr>
                      </a:pPr>
                      <a:r>
                        <a:t>            1. </a:t>
                      </a:r>
                      <a:r>
                        <a:t>Jenkins</a:t>
                      </a:r>
                      <a:r>
                        <a:t>伺服器將錯誤原因寫入</a:t>
                      </a:r>
                      <a:r>
                        <a:t>log</a:t>
                      </a:r>
                      <a:r>
                        <a:t>檔案中，儲存至伺服器所在之硬碟中。</a:t>
                      </a:r>
                    </a:p>
                    <a:p>
                      <a:pPr algn="l" defTabSz="304800">
                        <a:defRPr>
                          <a:solidFill>
                            <a:srgbClr val="000000"/>
                          </a:solidFill>
                          <a:uFill>
                            <a:solidFill>
                              <a:srgbClr val="000000"/>
                            </a:solidFill>
                          </a:uFill>
                          <a:latin typeface="Calibri"/>
                          <a:ea typeface="Calibri"/>
                          <a:cs typeface="Calibri"/>
                          <a:sym typeface="Calibri"/>
                        </a:defRPr>
                      </a:pPr>
                      <a:r>
                        <a:t>　</a:t>
                      </a:r>
                      <a:r>
                        <a:t>2. </a:t>
                      </a:r>
                      <a:r>
                        <a:t>系統跳出錯誤視窗，告訴使用者錯誤原因。</a:t>
                      </a:r>
                    </a:p>
                    <a:p>
                      <a:pPr algn="l" defTabSz="304800">
                        <a:defRPr>
                          <a:solidFill>
                            <a:srgbClr val="000000"/>
                          </a:solidFill>
                          <a:uFill>
                            <a:solidFill>
                              <a:srgbClr val="000000"/>
                            </a:solidFill>
                          </a:uFill>
                          <a:latin typeface="Calibri"/>
                          <a:ea typeface="Calibri"/>
                          <a:cs typeface="Calibri"/>
                          <a:sym typeface="Calibri"/>
                        </a:defRPr>
                      </a:pPr>
                      <a:r>
                        <a:t>7a. Jenkins</a:t>
                      </a:r>
                      <a:r>
                        <a:t>伺服器無法找到對應之測試。</a:t>
                      </a:r>
                    </a:p>
                    <a:p>
                      <a:pPr algn="l" defTabSz="304800">
                        <a:defRPr>
                          <a:solidFill>
                            <a:srgbClr val="000000"/>
                          </a:solidFill>
                          <a:uFill>
                            <a:solidFill>
                              <a:srgbClr val="000000"/>
                            </a:solidFill>
                          </a:uFill>
                          <a:latin typeface="Calibri"/>
                          <a:ea typeface="Calibri"/>
                          <a:cs typeface="Calibri"/>
                          <a:sym typeface="Calibri"/>
                        </a:defRPr>
                      </a:pPr>
                      <a:r>
                        <a:t>　</a:t>
                      </a:r>
                      <a:r>
                        <a:t>1. Jenkins</a:t>
                      </a:r>
                      <a:r>
                        <a:t>伺服器回傳測試失敗訊息給系統。</a:t>
                      </a:r>
                    </a:p>
                    <a:p>
                      <a:pPr algn="l" defTabSz="304800">
                        <a:defRPr>
                          <a:solidFill>
                            <a:srgbClr val="000000"/>
                          </a:solidFill>
                          <a:uFill>
                            <a:solidFill>
                              <a:srgbClr val="000000"/>
                            </a:solidFill>
                          </a:uFill>
                          <a:latin typeface="Calibri"/>
                          <a:ea typeface="Calibri"/>
                          <a:cs typeface="Calibri"/>
                          <a:sym typeface="Calibri"/>
                        </a:defRPr>
                      </a:pPr>
                      <a:r>
                        <a:t>　　</a:t>
                      </a:r>
                      <a:r>
                        <a:t>1a. Jenkins</a:t>
                      </a:r>
                      <a:r>
                        <a:t>伺服器無法連線至系統。</a:t>
                      </a:r>
                    </a:p>
                    <a:p>
                      <a:pPr algn="l" defTabSz="304800">
                        <a:defRPr>
                          <a:solidFill>
                            <a:srgbClr val="000000"/>
                          </a:solidFill>
                          <a:uFill>
                            <a:solidFill>
                              <a:srgbClr val="000000"/>
                            </a:solidFill>
                          </a:uFill>
                          <a:latin typeface="Calibri"/>
                          <a:ea typeface="Calibri"/>
                          <a:cs typeface="Calibri"/>
                          <a:sym typeface="Calibri"/>
                        </a:defRPr>
                      </a:pPr>
                      <a:r>
                        <a:t>　　　  </a:t>
                      </a:r>
                      <a:r>
                        <a:t>1. Jenkins</a:t>
                      </a:r>
                      <a:r>
                        <a:t>伺服器將錯誤原因寫入</a:t>
                      </a:r>
                      <a:r>
                        <a:t>log</a:t>
                      </a:r>
                      <a:r>
                        <a:t>檔案中，儲存至伺服器所在之硬碟中。</a:t>
                      </a:r>
                    </a:p>
                    <a:p>
                      <a:pPr algn="l" defTabSz="304800">
                        <a:defRPr>
                          <a:solidFill>
                            <a:srgbClr val="000000"/>
                          </a:solidFill>
                          <a:uFill>
                            <a:solidFill>
                              <a:srgbClr val="000000"/>
                            </a:solidFill>
                          </a:uFill>
                          <a:latin typeface="Calibri"/>
                          <a:ea typeface="Calibri"/>
                          <a:cs typeface="Calibri"/>
                          <a:sym typeface="Calibri"/>
                        </a:defRPr>
                      </a:pPr>
                      <a:r>
                        <a:t>　</a:t>
                      </a:r>
                      <a:r>
                        <a:t>2. </a:t>
                      </a:r>
                      <a:r>
                        <a:t>系統跳出錯誤視窗，告訴使用者錯誤原因。</a:t>
                      </a:r>
                      <a:r>
                        <a:t> </a:t>
                      </a:r>
                    </a:p>
                  </a:txBody>
                  <a:tcPr marL="50800" marR="50800" marT="50800" marB="50800" anchor="t" anchorCtr="0" horzOverflow="overflow">
                    <a:lnL w="6350">
                      <a:solidFill>
                        <a:srgbClr val="FFFFFF"/>
                      </a:solidFill>
                      <a:miter lim="400000"/>
                    </a:lnL>
                    <a:lnR w="6350">
                      <a:solidFill>
                        <a:srgbClr val="548DD4"/>
                      </a:solidFill>
                      <a:miter lim="400000"/>
                    </a:lnR>
                    <a:lnT w="6350">
                      <a:solidFill>
                        <a:srgbClr val="FFFFFF"/>
                      </a:solidFill>
                      <a:miter lim="400000"/>
                    </a:lnT>
                    <a:lnB w="6350">
                      <a:solidFill>
                        <a:srgbClr val="FFFFFF"/>
                      </a:solidFill>
                      <a:miter lim="400000"/>
                    </a:lnB>
                    <a:solidFill>
                      <a:srgbClr val="DBE5F1"/>
                    </a:solidFill>
                  </a:tcPr>
                </a:tc>
              </a:tr>
            </a:tbl>
          </a:graphicData>
        </a:graphic>
      </p:graphicFrame>
      <p:sp>
        <p:nvSpPr>
          <p:cNvPr id="165" name="幻燈片編號"/>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7" name="表格"/>
          <p:cNvGraphicFramePr/>
          <p:nvPr/>
        </p:nvGraphicFramePr>
        <p:xfrm>
          <a:off x="751249" y="2115866"/>
          <a:ext cx="11508652" cy="131699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268293"/>
                <a:gridCol w="8234008"/>
              </a:tblGrid>
              <a:tr h="2812935">
                <a:tc>
                  <a:txBody>
                    <a:bodyPr/>
                    <a:lstStyle/>
                    <a:p>
                      <a:pPr algn="l" defTabSz="304800">
                        <a:defRPr b="1">
                          <a:uFill>
                            <a:solidFill>
                              <a:srgbClr val="FFFFFF"/>
                            </a:solidFill>
                          </a:uFill>
                          <a:latin typeface="Calibri"/>
                          <a:ea typeface="Calibri"/>
                          <a:cs typeface="Calibri"/>
                          <a:sym typeface="Calibri"/>
                        </a:defRPr>
                      </a:pPr>
                      <a:r>
                        <a:t>Extensions</a:t>
                      </a:r>
                    </a:p>
                  </a:txBody>
                  <a:tcPr marL="50800" marR="50800" marT="50800" marB="50800" anchor="t" anchorCtr="0" horzOverflow="overflow">
                    <a:lnL w="6350">
                      <a:solidFill>
                        <a:srgbClr val="548DD4"/>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8a. Jenkins</a:t>
                      </a:r>
                      <a:r>
                        <a:t>伺服器無法連線至系統。</a:t>
                      </a:r>
                    </a:p>
                    <a:p>
                      <a:pPr algn="l" defTabSz="304800">
                        <a:defRPr>
                          <a:solidFill>
                            <a:srgbClr val="000000"/>
                          </a:solidFill>
                          <a:uFill>
                            <a:solidFill>
                              <a:srgbClr val="000000"/>
                            </a:solidFill>
                          </a:uFill>
                          <a:latin typeface="Calibri"/>
                          <a:ea typeface="Calibri"/>
                          <a:cs typeface="Calibri"/>
                          <a:sym typeface="Calibri"/>
                        </a:defRPr>
                      </a:pPr>
                      <a:r>
                        <a:t>　</a:t>
                      </a:r>
                      <a:r>
                        <a:t>1a. Jenkins</a:t>
                      </a:r>
                      <a:r>
                        <a:t>伺服器無法連線至系統。</a:t>
                      </a:r>
                    </a:p>
                    <a:p>
                      <a:pPr marL="457200" indent="-152400" algn="l" defTabSz="304800">
                        <a:defRPr>
                          <a:solidFill>
                            <a:srgbClr val="000000"/>
                          </a:solidFill>
                          <a:uFill>
                            <a:solidFill>
                              <a:srgbClr val="000000"/>
                            </a:solidFill>
                          </a:uFill>
                          <a:latin typeface="Calibri"/>
                          <a:ea typeface="Calibri"/>
                          <a:cs typeface="Calibri"/>
                          <a:sym typeface="Calibri"/>
                        </a:defRPr>
                      </a:pPr>
                      <a:r>
                        <a:t>    </a:t>
                      </a:r>
                      <a:r>
                        <a:t>1. Jenkins</a:t>
                      </a:r>
                      <a:r>
                        <a:t>伺服器將錯誤原因寫入</a:t>
                      </a:r>
                      <a:r>
                        <a:t>log</a:t>
                      </a:r>
                      <a:r>
                        <a:t>檔案中，儲存至伺服器所在之硬碟中。</a:t>
                      </a:r>
                    </a:p>
                    <a:p>
                      <a:pPr algn="l" defTabSz="304800">
                        <a:defRPr>
                          <a:solidFill>
                            <a:srgbClr val="000000"/>
                          </a:solidFill>
                          <a:uFill>
                            <a:solidFill>
                              <a:srgbClr val="000000"/>
                            </a:solidFill>
                          </a:uFill>
                          <a:latin typeface="Calibri"/>
                          <a:ea typeface="Calibri"/>
                          <a:cs typeface="Calibri"/>
                          <a:sym typeface="Calibri"/>
                        </a:defRPr>
                      </a:pPr>
                      <a:r>
                        <a:t>9a. </a:t>
                      </a:r>
                      <a:r>
                        <a:t>測試結果報告之資訊與資料庫資訊不符。</a:t>
                      </a:r>
                    </a:p>
                    <a:p>
                      <a:pPr algn="l" defTabSz="304800">
                        <a:defRPr>
                          <a:solidFill>
                            <a:srgbClr val="000000"/>
                          </a:solidFill>
                          <a:uFill>
                            <a:solidFill>
                              <a:srgbClr val="000000"/>
                            </a:solidFill>
                          </a:uFill>
                          <a:latin typeface="Calibri"/>
                          <a:ea typeface="Calibri"/>
                          <a:cs typeface="Calibri"/>
                          <a:sym typeface="Calibri"/>
                        </a:defRPr>
                      </a:pPr>
                      <a:r>
                        <a:t>　</a:t>
                      </a:r>
                      <a:r>
                        <a:t>1. </a:t>
                      </a:r>
                      <a:r>
                        <a:t>將有誤部分紀錄為</a:t>
                      </a:r>
                      <a:r>
                        <a:t>log</a:t>
                      </a:r>
                      <a:r>
                        <a:t>資訊輸出於伺服器端介面。</a:t>
                      </a:r>
                    </a:p>
                    <a:p>
                      <a:pPr algn="l" defTabSz="304800">
                        <a:defRPr>
                          <a:solidFill>
                            <a:srgbClr val="000000"/>
                          </a:solidFill>
                          <a:uFill>
                            <a:solidFill>
                              <a:srgbClr val="000000"/>
                            </a:solidFill>
                          </a:uFill>
                          <a:latin typeface="Calibri"/>
                          <a:ea typeface="Calibri"/>
                          <a:cs typeface="Calibri"/>
                          <a:sym typeface="Calibri"/>
                        </a:defRPr>
                      </a:pPr>
                      <a:r>
                        <a:t>　</a:t>
                      </a:r>
                      <a:r>
                        <a:t>2. </a:t>
                      </a:r>
                      <a:r>
                        <a:t>刪除所接收之測試結果報告。</a:t>
                      </a:r>
                    </a:p>
                    <a:p>
                      <a:pPr algn="l" defTabSz="304800">
                        <a:defRPr>
                          <a:solidFill>
                            <a:srgbClr val="000000"/>
                          </a:solidFill>
                          <a:uFill>
                            <a:solidFill>
                              <a:srgbClr val="000000"/>
                            </a:solidFill>
                          </a:uFill>
                          <a:latin typeface="Calibri"/>
                          <a:ea typeface="Calibri"/>
                          <a:cs typeface="Calibri"/>
                          <a:sym typeface="Calibri"/>
                        </a:defRPr>
                      </a:pPr>
                      <a:r>
                        <a:t>10a. </a:t>
                      </a:r>
                      <a:r>
                        <a:t>儲存硬碟空間不足。</a:t>
                      </a:r>
                    </a:p>
                    <a:p>
                      <a:pPr algn="l" defTabSz="304800">
                        <a:defRPr>
                          <a:solidFill>
                            <a:srgbClr val="000000"/>
                          </a:solidFill>
                          <a:uFill>
                            <a:solidFill>
                              <a:srgbClr val="000000"/>
                            </a:solidFill>
                          </a:uFill>
                          <a:latin typeface="Calibri"/>
                          <a:ea typeface="Calibri"/>
                          <a:cs typeface="Calibri"/>
                          <a:sym typeface="Calibri"/>
                        </a:defRPr>
                      </a:pPr>
                      <a:r>
                        <a:t>　</a:t>
                      </a:r>
                      <a:r>
                        <a:t>1. </a:t>
                      </a:r>
                      <a:r>
                        <a:t>在伺服器端介面輸出硬碟空間不足，需要清出空間後重新執行測試之資訊。</a:t>
                      </a:r>
                    </a:p>
                    <a:p>
                      <a:pPr algn="l" defTabSz="304800">
                        <a:defRPr>
                          <a:solidFill>
                            <a:srgbClr val="000000"/>
                          </a:solidFill>
                          <a:uFill>
                            <a:solidFill>
                              <a:srgbClr val="000000"/>
                            </a:solidFill>
                          </a:uFill>
                          <a:latin typeface="Calibri"/>
                          <a:ea typeface="Calibri"/>
                          <a:cs typeface="Calibri"/>
                          <a:sym typeface="Calibri"/>
                        </a:defRPr>
                      </a:pPr>
                      <a:r>
                        <a:t>　</a:t>
                      </a:r>
                      <a:r>
                        <a:t>2. </a:t>
                      </a:r>
                      <a:r>
                        <a:t>刪除所有本次已儲存之測試結果報告。</a:t>
                      </a:r>
                    </a:p>
                    <a:p>
                      <a:pPr algn="l" defTabSz="304800">
                        <a:defRPr>
                          <a:solidFill>
                            <a:srgbClr val="000000"/>
                          </a:solidFill>
                          <a:uFill>
                            <a:solidFill>
                              <a:srgbClr val="000000"/>
                            </a:solidFill>
                          </a:uFill>
                          <a:latin typeface="Calibri"/>
                          <a:ea typeface="Calibri"/>
                          <a:cs typeface="Calibri"/>
                          <a:sym typeface="Calibri"/>
                        </a:defRPr>
                      </a:pPr>
                      <a:r>
                        <a:t>11a. </a:t>
                      </a:r>
                      <a:r>
                        <a:t>與資料庫連線發生錯誤。</a:t>
                      </a:r>
                    </a:p>
                    <a:p>
                      <a:pPr algn="l" defTabSz="304800">
                        <a:defRPr>
                          <a:solidFill>
                            <a:srgbClr val="000000"/>
                          </a:solidFill>
                          <a:uFill>
                            <a:solidFill>
                              <a:srgbClr val="000000"/>
                            </a:solidFill>
                          </a:uFill>
                          <a:latin typeface="Calibri"/>
                          <a:ea typeface="Calibri"/>
                          <a:cs typeface="Calibri"/>
                          <a:sym typeface="Calibri"/>
                        </a:defRPr>
                      </a:pPr>
                      <a:r>
                        <a:t>　</a:t>
                      </a:r>
                      <a:r>
                        <a:t>1. </a:t>
                      </a:r>
                      <a:r>
                        <a:t>將欲寫入資料庫之指令及錯誤原因輸出至伺服器端介面。</a:t>
                      </a:r>
                    </a:p>
                  </a:txBody>
                  <a:tcPr marL="50800" marR="50800" marT="50800" marB="50800" anchor="t" anchorCtr="0" horzOverflow="overflow">
                    <a:lnL w="6350">
                      <a:solidFill>
                        <a:srgbClr val="FFFFFF"/>
                      </a:solidFill>
                      <a:miter lim="400000"/>
                    </a:lnL>
                    <a:lnR w="6350">
                      <a:solidFill>
                        <a:srgbClr val="548DD4"/>
                      </a:solidFill>
                      <a:miter lim="400000"/>
                    </a:lnR>
                    <a:lnT w="6350">
                      <a:solidFill>
                        <a:srgbClr val="FFFFFF"/>
                      </a:solidFill>
                      <a:miter lim="400000"/>
                    </a:lnT>
                    <a:lnB w="6350">
                      <a:solidFill>
                        <a:srgbClr val="FFFFFF"/>
                      </a:solidFill>
                      <a:miter lim="400000"/>
                    </a:lnB>
                    <a:solidFill>
                      <a:srgbClr val="DBE5F1"/>
                    </a:solidFill>
                  </a:tcPr>
                </a:tc>
              </a:tr>
              <a:tr h="426274">
                <a:tc>
                  <a:txBody>
                    <a:bodyPr/>
                    <a:lstStyle/>
                    <a:p>
                      <a:pPr algn="l" defTabSz="304800">
                        <a:defRPr b="1">
                          <a:uFill>
                            <a:solidFill>
                              <a:srgbClr val="FFFFFF"/>
                            </a:solidFill>
                          </a:uFill>
                          <a:latin typeface="Calibri"/>
                          <a:ea typeface="Calibri"/>
                          <a:cs typeface="Calibri"/>
                          <a:sym typeface="Calibri"/>
                        </a:defRPr>
                      </a:pPr>
                      <a:r>
                        <a:t>Special Requirements</a:t>
                      </a:r>
                    </a:p>
                  </a:txBody>
                  <a:tcPr marL="50800" marR="50800" marT="50800" marB="50800" anchor="t" anchorCtr="0" horzOverflow="overflow">
                    <a:lnL w="6350">
                      <a:solidFill>
                        <a:srgbClr val="548DD4"/>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必須要能夠與資料庫及</a:t>
                      </a:r>
                      <a:r>
                        <a:t>Jenkins</a:t>
                      </a:r>
                      <a:r>
                        <a:t>伺服器連線保持順暢。</a:t>
                      </a:r>
                    </a:p>
                  </a:txBody>
                  <a:tcPr marL="50800" marR="50800" marT="50800" marB="50800" anchor="t" anchorCtr="0" horzOverflow="overflow">
                    <a:lnL w="6350">
                      <a:solidFill>
                        <a:srgbClr val="FFFFFF"/>
                      </a:solidFill>
                      <a:miter lim="400000"/>
                    </a:lnL>
                    <a:lnR w="6350">
                      <a:solidFill>
                        <a:srgbClr val="548DD4"/>
                      </a:solidFill>
                      <a:miter lim="400000"/>
                    </a:lnR>
                    <a:lnT w="6350">
                      <a:solidFill>
                        <a:srgbClr val="FFFFFF"/>
                      </a:solidFill>
                      <a:miter lim="400000"/>
                    </a:lnT>
                    <a:lnB w="6350">
                      <a:solidFill>
                        <a:srgbClr val="FFFFFF"/>
                      </a:solidFill>
                      <a:miter lim="400000"/>
                    </a:lnB>
                    <a:solidFill>
                      <a:srgbClr val="DBE5F1"/>
                    </a:solidFill>
                  </a:tcPr>
                </a:tc>
              </a:tr>
              <a:tr h="642592">
                <a:tc>
                  <a:txBody>
                    <a:bodyPr/>
                    <a:lstStyle/>
                    <a:p>
                      <a:pPr algn="l" defTabSz="304800">
                        <a:defRPr b="1">
                          <a:uFill>
                            <a:solidFill>
                              <a:srgbClr val="FFFFFF"/>
                            </a:solidFill>
                          </a:uFill>
                          <a:latin typeface="Calibri"/>
                          <a:ea typeface="Calibri"/>
                          <a:cs typeface="Calibri"/>
                          <a:sym typeface="Calibri"/>
                        </a:defRPr>
                      </a:pPr>
                      <a:r>
                        <a:t>Technology and Data Variations List</a:t>
                      </a:r>
                    </a:p>
                  </a:txBody>
                  <a:tcPr marL="50800" marR="50800" marT="50800" marB="50800" anchor="t" anchorCtr="0" horzOverflow="overflow">
                    <a:lnL w="6350">
                      <a:solidFill>
                        <a:srgbClr val="548DD4"/>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None</a:t>
                      </a:r>
                    </a:p>
                  </a:txBody>
                  <a:tcPr marL="50800" marR="50800" marT="50800" marB="50800" anchor="t" anchorCtr="0" horzOverflow="overflow">
                    <a:lnL w="6350">
                      <a:solidFill>
                        <a:srgbClr val="FFFFFF"/>
                      </a:solidFill>
                      <a:miter lim="400000"/>
                    </a:lnL>
                    <a:lnR w="6350">
                      <a:solidFill>
                        <a:srgbClr val="548DD4"/>
                      </a:solidFill>
                      <a:miter lim="400000"/>
                    </a:lnR>
                    <a:lnT w="6350">
                      <a:solidFill>
                        <a:srgbClr val="FFFFFF"/>
                      </a:solidFill>
                      <a:miter lim="400000"/>
                    </a:lnT>
                    <a:lnB w="6350">
                      <a:solidFill>
                        <a:srgbClr val="FFFFFF"/>
                      </a:solidFill>
                      <a:miter lim="400000"/>
                    </a:lnB>
                    <a:solidFill>
                      <a:srgbClr val="DBE5F1"/>
                    </a:solidFill>
                  </a:tcPr>
                </a:tc>
              </a:tr>
              <a:tr h="426274">
                <a:tc>
                  <a:txBody>
                    <a:bodyPr/>
                    <a:lstStyle/>
                    <a:p>
                      <a:pPr algn="l" defTabSz="304800">
                        <a:defRPr b="1">
                          <a:uFill>
                            <a:solidFill>
                              <a:srgbClr val="FFFFFF"/>
                            </a:solidFill>
                          </a:uFill>
                          <a:latin typeface="Calibri"/>
                          <a:ea typeface="Calibri"/>
                          <a:cs typeface="Calibri"/>
                          <a:sym typeface="Calibri"/>
                        </a:defRPr>
                      </a:pPr>
                      <a:r>
                        <a:t>Frequency of Occurrence</a:t>
                      </a:r>
                    </a:p>
                  </a:txBody>
                  <a:tcPr marL="50800" marR="50800" marT="50800" marB="50800" anchor="t" anchorCtr="0" horzOverflow="overflow">
                    <a:lnL w="6350">
                      <a:solidFill>
                        <a:srgbClr val="548DD4"/>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時常發生（若時常有新的版本需測試）</a:t>
                      </a:r>
                    </a:p>
                  </a:txBody>
                  <a:tcPr marL="50800" marR="50800" marT="50800" marB="50800" anchor="t" anchorCtr="0" horzOverflow="overflow">
                    <a:lnL w="6350">
                      <a:solidFill>
                        <a:srgbClr val="FFFFFF"/>
                      </a:solidFill>
                      <a:miter lim="400000"/>
                    </a:lnL>
                    <a:lnR w="6350">
                      <a:solidFill>
                        <a:srgbClr val="548DD4"/>
                      </a:solidFill>
                      <a:miter lim="400000"/>
                    </a:lnR>
                    <a:lnT w="6350">
                      <a:solidFill>
                        <a:srgbClr val="FFFFFF"/>
                      </a:solidFill>
                      <a:miter lim="400000"/>
                    </a:lnT>
                    <a:lnB w="6350">
                      <a:solidFill>
                        <a:srgbClr val="FFFFFF"/>
                      </a:solidFill>
                      <a:miter lim="400000"/>
                    </a:lnB>
                    <a:solidFill>
                      <a:srgbClr val="DBE5F1"/>
                    </a:solidFill>
                  </a:tcPr>
                </a:tc>
              </a:tr>
              <a:tr h="426274">
                <a:tc>
                  <a:txBody>
                    <a:bodyPr/>
                    <a:lstStyle/>
                    <a:p>
                      <a:pPr algn="l" defTabSz="304800">
                        <a:defRPr b="1">
                          <a:uFill>
                            <a:solidFill>
                              <a:srgbClr val="FFFFFF"/>
                            </a:solidFill>
                          </a:uFill>
                          <a:latin typeface="Calibri"/>
                          <a:ea typeface="Calibri"/>
                          <a:cs typeface="Calibri"/>
                          <a:sym typeface="Calibri"/>
                        </a:defRPr>
                      </a:pPr>
                      <a:r>
                        <a:t>Miscellaneous</a:t>
                      </a:r>
                    </a:p>
                  </a:txBody>
                  <a:tcPr marL="50800" marR="50800" marT="50800" marB="50800" anchor="t" anchorCtr="0" horzOverflow="overflow">
                    <a:lnL w="6350">
                      <a:solidFill>
                        <a:srgbClr val="548DD4"/>
                      </a:solidFill>
                      <a:miter lim="400000"/>
                    </a:lnL>
                    <a:lnR w="6350">
                      <a:solidFill>
                        <a:srgbClr val="FFFFFF"/>
                      </a:solidFill>
                      <a:miter lim="400000"/>
                    </a:lnR>
                    <a:lnT w="6350">
                      <a:solidFill>
                        <a:srgbClr val="FFFFFF"/>
                      </a:solidFill>
                      <a:miter lim="400000"/>
                    </a:lnT>
                    <a:lnB w="6350">
                      <a:solidFill>
                        <a:srgbClr val="548DD4"/>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測試版本若有新增或移除情形，需要有人進行管理。</a:t>
                      </a:r>
                    </a:p>
                  </a:txBody>
                  <a:tcPr marL="50800" marR="50800" marT="50800" marB="50800" anchor="t" anchorCtr="0" horzOverflow="overflow">
                    <a:lnL w="6350">
                      <a:solidFill>
                        <a:srgbClr val="FFFFFF"/>
                      </a:solidFill>
                      <a:miter lim="400000"/>
                    </a:lnL>
                    <a:lnR w="6350">
                      <a:solidFill>
                        <a:srgbClr val="548DD4"/>
                      </a:solidFill>
                      <a:miter lim="400000"/>
                    </a:lnR>
                    <a:lnT w="6350">
                      <a:solidFill>
                        <a:srgbClr val="FFFFFF"/>
                      </a:solidFill>
                      <a:miter lim="400000"/>
                    </a:lnT>
                    <a:lnB w="6350">
                      <a:solidFill>
                        <a:srgbClr val="548DD4"/>
                      </a:solidFill>
                      <a:miter lim="400000"/>
                    </a:lnB>
                    <a:solidFill>
                      <a:srgbClr val="DBE5F1"/>
                    </a:solidFill>
                  </a:tcPr>
                </a:tc>
              </a:tr>
            </a:tbl>
          </a:graphicData>
        </a:graphic>
      </p:graphicFrame>
      <p:sp>
        <p:nvSpPr>
          <p:cNvPr id="168" name="幻燈片編號"/>
          <p:cNvSpPr txBox="1"/>
          <p:nvPr>
            <p:ph type="sldNum" sz="quarter" idx="4294967295"/>
          </p:nvPr>
        </p:nvSpPr>
        <p:spPr>
          <a:xfrm>
            <a:off x="6306609" y="9197831"/>
            <a:ext cx="390642"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0" name="表格"/>
          <p:cNvGraphicFramePr/>
          <p:nvPr/>
        </p:nvGraphicFramePr>
        <p:xfrm>
          <a:off x="1029422" y="2562220"/>
          <a:ext cx="10952306" cy="1669416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110211"/>
                <a:gridCol w="7835742"/>
              </a:tblGrid>
              <a:tr h="228600">
                <a:tc>
                  <a:txBody>
                    <a:bodyPr/>
                    <a:lstStyle/>
                    <a:p>
                      <a:pPr algn="l" defTabSz="304800">
                        <a:defRPr b="1">
                          <a:uFill>
                            <a:solidFill>
                              <a:srgbClr val="FFFFFF"/>
                            </a:solidFill>
                          </a:uFill>
                          <a:latin typeface="Calibri"/>
                          <a:ea typeface="Calibri"/>
                          <a:cs typeface="Calibri"/>
                          <a:sym typeface="Calibri"/>
                        </a:defRPr>
                      </a:pPr>
                      <a:r>
                        <a:t>Use case ID</a:t>
                      </a:r>
                    </a:p>
                  </a:txBody>
                  <a:tcPr marL="50800" marR="50800" marT="50800" marB="50800" anchor="t" anchorCtr="0" horzOverflow="overflow">
                    <a:lnL w="6350">
                      <a:solidFill>
                        <a:srgbClr val="95B3D7"/>
                      </a:solidFill>
                      <a:miter lim="400000"/>
                    </a:lnL>
                    <a:lnR w="6350">
                      <a:solidFill>
                        <a:srgbClr val="FFFFFF"/>
                      </a:solidFill>
                      <a:miter lim="400000"/>
                    </a:lnR>
                    <a:lnT w="6350">
                      <a:solidFill>
                        <a:srgbClr val="95B3D7"/>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UC-03</a:t>
                      </a:r>
                    </a:p>
                  </a:txBody>
                  <a:tcPr marL="50800" marR="50800" marT="50800" marB="50800" anchor="t" anchorCtr="0" horzOverflow="overflow">
                    <a:lnL w="6350">
                      <a:solidFill>
                        <a:srgbClr val="FFFFFF"/>
                      </a:solidFill>
                      <a:miter lim="400000"/>
                    </a:lnL>
                    <a:lnR w="6350">
                      <a:solidFill>
                        <a:srgbClr val="95B3D7"/>
                      </a:solidFill>
                      <a:miter lim="400000"/>
                    </a:lnR>
                    <a:lnT w="6350">
                      <a:solidFill>
                        <a:srgbClr val="95B3D7"/>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Use Case Name</a:t>
                      </a:r>
                    </a:p>
                  </a:txBody>
                  <a:tcPr marL="50800" marR="50800" marT="50800" marB="50800" anchor="t" anchorCtr="0" horzOverflow="overflow">
                    <a:lnL w="6350">
                      <a:solidFill>
                        <a:srgbClr val="95B3D7"/>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rPr>
                          <a:latin typeface="細明體"/>
                          <a:ea typeface="細明體"/>
                          <a:cs typeface="細明體"/>
                          <a:sym typeface="細明體"/>
                        </a:rPr>
                        <a:t>查看測試歷史紀</a:t>
                      </a:r>
                      <a:r>
                        <a:t>錄</a:t>
                      </a:r>
                    </a:p>
                  </a:txBody>
                  <a:tcPr marL="50800" marR="50800" marT="50800" marB="50800" anchor="t" anchorCtr="0" horzOverflow="overflow">
                    <a:lnL w="6350">
                      <a:solidFill>
                        <a:srgbClr val="FFFFFF"/>
                      </a:solidFill>
                      <a:miter lim="400000"/>
                    </a:lnL>
                    <a:lnR w="6350">
                      <a:solidFill>
                        <a:srgbClr val="95B3D7"/>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Scope</a:t>
                      </a:r>
                    </a:p>
                  </a:txBody>
                  <a:tcPr marL="50800" marR="50800" marT="50800" marB="50800" anchor="t" anchorCtr="0" horzOverflow="overflow">
                    <a:lnL w="6350">
                      <a:solidFill>
                        <a:srgbClr val="95B3D7"/>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mbria"/>
                          <a:ea typeface="Cambria"/>
                          <a:cs typeface="Cambria"/>
                          <a:sym typeface="Cambria"/>
                        </a:defRPr>
                      </a:pPr>
                      <a:r>
                        <a:t>IoT</a:t>
                      </a:r>
                      <a:r>
                        <a:t>相容性測試系統</a:t>
                      </a:r>
                    </a:p>
                  </a:txBody>
                  <a:tcPr marL="50800" marR="50800" marT="50800" marB="50800" anchor="t" anchorCtr="0" horzOverflow="overflow">
                    <a:lnL w="6350">
                      <a:solidFill>
                        <a:srgbClr val="FFFFFF"/>
                      </a:solidFill>
                      <a:miter lim="400000"/>
                    </a:lnL>
                    <a:lnR w="6350">
                      <a:solidFill>
                        <a:srgbClr val="95B3D7"/>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Level</a:t>
                      </a:r>
                    </a:p>
                  </a:txBody>
                  <a:tcPr marL="50800" marR="50800" marT="50800" marB="50800" anchor="t" anchorCtr="0" horzOverflow="overflow">
                    <a:lnL w="6350">
                      <a:solidFill>
                        <a:srgbClr val="95B3D7"/>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User Goal</a:t>
                      </a:r>
                    </a:p>
                  </a:txBody>
                  <a:tcPr marL="50800" marR="50800" marT="50800" marB="50800" anchor="t" anchorCtr="0" horzOverflow="overflow">
                    <a:lnL w="6350">
                      <a:solidFill>
                        <a:srgbClr val="FFFFFF"/>
                      </a:solidFill>
                      <a:miter lim="400000"/>
                    </a:lnL>
                    <a:lnR w="6350">
                      <a:solidFill>
                        <a:srgbClr val="95B3D7"/>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Primary Actor</a:t>
                      </a:r>
                    </a:p>
                  </a:txBody>
                  <a:tcPr marL="50800" marR="50800" marT="50800" marB="50800" anchor="t" anchorCtr="0" horzOverflow="overflow">
                    <a:lnL w="6350">
                      <a:solidFill>
                        <a:srgbClr val="95B3D7"/>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Tester</a:t>
                      </a:r>
                    </a:p>
                  </a:txBody>
                  <a:tcPr marL="50800" marR="50800" marT="50800" marB="50800" anchor="t" anchorCtr="0" horzOverflow="overflow">
                    <a:lnL w="6350">
                      <a:solidFill>
                        <a:srgbClr val="FFFFFF"/>
                      </a:solidFill>
                      <a:miter lim="400000"/>
                    </a:lnL>
                    <a:lnR w="6350">
                      <a:solidFill>
                        <a:srgbClr val="95B3D7"/>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Stakeholders and Interests</a:t>
                      </a:r>
                    </a:p>
                  </a:txBody>
                  <a:tcPr marL="50800" marR="50800" marT="50800" marB="50800" anchor="t" anchorCtr="0" horzOverflow="overflow">
                    <a:lnL w="6350">
                      <a:solidFill>
                        <a:srgbClr val="95B3D7"/>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Tester</a:t>
                      </a:r>
                      <a:r>
                        <a:rPr>
                          <a:latin typeface="細明體"/>
                          <a:ea typeface="細明體"/>
                          <a:cs typeface="細明體"/>
                          <a:sym typeface="細明體"/>
                        </a:rPr>
                        <a:t>：想要能夠快速地找到想要查看的歷史紀錄，並獲得正確易懂的資訊</a:t>
                      </a:r>
                      <a:r>
                        <a:t>。</a:t>
                      </a:r>
                    </a:p>
                  </a:txBody>
                  <a:tcPr marL="50800" marR="50800" marT="50800" marB="50800" anchor="t" anchorCtr="0" horzOverflow="overflow">
                    <a:lnL w="6350">
                      <a:solidFill>
                        <a:srgbClr val="FFFFFF"/>
                      </a:solidFill>
                      <a:miter lim="400000"/>
                    </a:lnL>
                    <a:lnR w="6350">
                      <a:solidFill>
                        <a:srgbClr val="95B3D7"/>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Preconditions</a:t>
                      </a:r>
                    </a:p>
                  </a:txBody>
                  <a:tcPr marL="50800" marR="50800" marT="50800" marB="50800" anchor="t" anchorCtr="0" horzOverflow="overflow">
                    <a:lnL w="6350">
                      <a:solidFill>
                        <a:srgbClr val="95B3D7"/>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rPr>
                          <a:latin typeface="細明體"/>
                          <a:ea typeface="細明體"/>
                          <a:cs typeface="細明體"/>
                          <a:sym typeface="細明體"/>
                        </a:rPr>
                        <a:t>使用者已</a:t>
                      </a:r>
                      <a:r>
                        <a:rPr b="1">
                          <a:latin typeface="細明體"/>
                          <a:ea typeface="細明體"/>
                          <a:cs typeface="細明體"/>
                          <a:sym typeface="細明體"/>
                        </a:rPr>
                        <a:t>執行測試</a:t>
                      </a:r>
                      <a:r>
                        <a:rPr>
                          <a:latin typeface="細明體"/>
                          <a:ea typeface="細明體"/>
                          <a:cs typeface="細明體"/>
                          <a:sym typeface="細明體"/>
                        </a:rPr>
                        <a:t>（</a:t>
                      </a:r>
                      <a:r>
                        <a:t>UC-02</a:t>
                      </a:r>
                      <a:r>
                        <a:rPr>
                          <a:latin typeface="細明體"/>
                          <a:ea typeface="細明體"/>
                          <a:cs typeface="細明體"/>
                          <a:sym typeface="細明體"/>
                        </a:rPr>
                        <a:t>）</a:t>
                      </a:r>
                      <a:r>
                        <a:t>。</a:t>
                      </a:r>
                    </a:p>
                  </a:txBody>
                  <a:tcPr marL="50800" marR="50800" marT="50800" marB="50800" anchor="t" anchorCtr="0" horzOverflow="overflow">
                    <a:lnL w="6350">
                      <a:solidFill>
                        <a:srgbClr val="FFFFFF"/>
                      </a:solidFill>
                      <a:miter lim="400000"/>
                    </a:lnL>
                    <a:lnR w="6350">
                      <a:solidFill>
                        <a:srgbClr val="95B3D7"/>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Success Guarantee</a:t>
                      </a:r>
                    </a:p>
                  </a:txBody>
                  <a:tcPr marL="50800" marR="50800" marT="50800" marB="50800" anchor="t" anchorCtr="0" horzOverflow="overflow">
                    <a:lnL w="6350">
                      <a:solidFill>
                        <a:srgbClr val="95B3D7"/>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rPr>
                          <a:latin typeface="細明體"/>
                          <a:ea typeface="細明體"/>
                          <a:cs typeface="細明體"/>
                          <a:sym typeface="細明體"/>
                        </a:rPr>
                        <a:t>使用者可以統一瀏覽所有測試任務</a:t>
                      </a:r>
                      <a:r>
                        <a:t>。</a:t>
                      </a:r>
                    </a:p>
                  </a:txBody>
                  <a:tcPr marL="50800" marR="50800" marT="50800" marB="50800" anchor="t" anchorCtr="0" horzOverflow="overflow">
                    <a:lnL w="6350">
                      <a:solidFill>
                        <a:srgbClr val="FFFFFF"/>
                      </a:solidFill>
                      <a:miter lim="400000"/>
                    </a:lnL>
                    <a:lnR w="6350">
                      <a:solidFill>
                        <a:srgbClr val="95B3D7"/>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Main Success Scenario</a:t>
                      </a:r>
                    </a:p>
                  </a:txBody>
                  <a:tcPr marL="50800" marR="50800" marT="50800" marB="50800" anchor="t" anchorCtr="0" horzOverflow="overflow">
                    <a:lnL w="6350">
                      <a:solidFill>
                        <a:srgbClr val="95B3D7"/>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marL="342900" indent="-342900" algn="l" defTabSz="304800">
                        <a:buSzPct val="100000"/>
                        <a:buAutoNum type="arabicPeriod" startAt="1"/>
                        <a:defRPr>
                          <a:solidFill>
                            <a:srgbClr val="000000"/>
                          </a:solidFill>
                          <a:uFill>
                            <a:solidFill>
                              <a:srgbClr val="000000"/>
                            </a:solidFill>
                          </a:uFill>
                          <a:latin typeface="Calibri"/>
                          <a:ea typeface="Calibri"/>
                          <a:cs typeface="Calibri"/>
                          <a:sym typeface="Calibri"/>
                        </a:defRPr>
                      </a:pPr>
                      <a:r>
                        <a:rPr>
                          <a:latin typeface="細明體"/>
                          <a:ea typeface="細明體"/>
                          <a:cs typeface="細明體"/>
                          <a:sym typeface="細明體"/>
                        </a:rPr>
                        <a:t>使用者選擇查看測試歷史紀錄</a:t>
                      </a:r>
                      <a:r>
                        <a:t>。</a:t>
                      </a:r>
                    </a:p>
                    <a:p>
                      <a:pPr marL="342900" indent="-342900" algn="l" defTabSz="304800">
                        <a:buSzPct val="100000"/>
                        <a:buAutoNum type="arabicPeriod" startAt="1"/>
                        <a:defRPr>
                          <a:solidFill>
                            <a:srgbClr val="000000"/>
                          </a:solidFill>
                          <a:uFill>
                            <a:solidFill>
                              <a:srgbClr val="000000"/>
                            </a:solidFill>
                          </a:uFill>
                          <a:latin typeface="Calibri"/>
                          <a:ea typeface="Calibri"/>
                          <a:cs typeface="Calibri"/>
                          <a:sym typeface="Calibri"/>
                        </a:defRPr>
                      </a:pPr>
                      <a:r>
                        <a:rPr>
                          <a:latin typeface="細明體"/>
                          <a:ea typeface="細明體"/>
                          <a:cs typeface="細明體"/>
                          <a:sym typeface="細明體"/>
                        </a:rPr>
                        <a:t>系統讀取資料庫中的所有測試結果，並整理成清單供使用者選取</a:t>
                      </a:r>
                      <a:r>
                        <a:t>。</a:t>
                      </a:r>
                    </a:p>
                    <a:p>
                      <a:pPr marL="342900" indent="-342900" algn="l" defTabSz="304800">
                        <a:buSzPct val="100000"/>
                        <a:buAutoNum type="arabicPeriod" startAt="1"/>
                        <a:defRPr>
                          <a:solidFill>
                            <a:srgbClr val="000000"/>
                          </a:solidFill>
                          <a:uFill>
                            <a:solidFill>
                              <a:srgbClr val="000000"/>
                            </a:solidFill>
                          </a:uFill>
                          <a:latin typeface="Calibri"/>
                          <a:ea typeface="Calibri"/>
                          <a:cs typeface="Calibri"/>
                          <a:sym typeface="Calibri"/>
                        </a:defRPr>
                      </a:pPr>
                      <a:r>
                        <a:rPr>
                          <a:latin typeface="細明體"/>
                          <a:ea typeface="細明體"/>
                          <a:cs typeface="細明體"/>
                          <a:sym typeface="細明體"/>
                        </a:rPr>
                        <a:t>使用者選取清單上想要查看的歷史紀錄後，顯示該歷史紀錄的詳細資料</a:t>
                      </a:r>
                      <a:r>
                        <a:t>。</a:t>
                      </a:r>
                    </a:p>
                    <a:p>
                      <a:pPr algn="l" defTabSz="304800">
                        <a:defRPr>
                          <a:solidFill>
                            <a:srgbClr val="000000"/>
                          </a:solidFill>
                          <a:uFill>
                            <a:solidFill>
                              <a:srgbClr val="000000"/>
                            </a:solidFill>
                          </a:uFill>
                          <a:latin typeface="Calibri"/>
                          <a:ea typeface="Calibri"/>
                          <a:cs typeface="Calibri"/>
                          <a:sym typeface="Calibri"/>
                        </a:defRPr>
                      </a:pPr>
                      <a:r>
                        <a:rPr>
                          <a:latin typeface="細明體"/>
                          <a:ea typeface="細明體"/>
                          <a:cs typeface="細明體"/>
                          <a:sym typeface="細明體"/>
                        </a:rPr>
                        <a:t>使用者重複</a:t>
                      </a:r>
                      <a:r>
                        <a:t>2-3</a:t>
                      </a:r>
                      <a:r>
                        <a:rPr>
                          <a:latin typeface="細明體"/>
                          <a:ea typeface="細明體"/>
                          <a:cs typeface="細明體"/>
                          <a:sym typeface="細明體"/>
                        </a:rPr>
                        <a:t>的步驟直到查看完成</a:t>
                      </a:r>
                      <a:r>
                        <a:t>。</a:t>
                      </a:r>
                    </a:p>
                  </a:txBody>
                  <a:tcPr marL="50800" marR="50800" marT="50800" marB="50800" anchor="t" anchorCtr="0" horzOverflow="overflow">
                    <a:lnL w="6350">
                      <a:solidFill>
                        <a:srgbClr val="FFFFFF"/>
                      </a:solidFill>
                      <a:miter lim="400000"/>
                    </a:lnL>
                    <a:lnR w="6350">
                      <a:solidFill>
                        <a:srgbClr val="95B3D7"/>
                      </a:solidFill>
                      <a:miter lim="400000"/>
                    </a:lnR>
                    <a:lnT w="6350">
                      <a:solidFill>
                        <a:srgbClr val="FFFFFF"/>
                      </a:solidFill>
                      <a:miter lim="400000"/>
                    </a:lnT>
                    <a:lnB w="6350">
                      <a:solidFill>
                        <a:srgbClr val="FFFFFF"/>
                      </a:solidFill>
                      <a:miter lim="400000"/>
                    </a:lnB>
                    <a:solidFill>
                      <a:srgbClr val="DBE5F1"/>
                    </a:solidFill>
                  </a:tcPr>
                </a:tc>
              </a:tr>
            </a:tbl>
          </a:graphicData>
        </a:graphic>
      </p:graphicFrame>
      <p:sp>
        <p:nvSpPr>
          <p:cNvPr id="171" name="幻燈片編號"/>
          <p:cNvSpPr txBox="1"/>
          <p:nvPr>
            <p:ph type="sldNum" sz="quarter" idx="4294967295"/>
          </p:nvPr>
        </p:nvSpPr>
        <p:spPr>
          <a:xfrm>
            <a:off x="6313808" y="9197831"/>
            <a:ext cx="376244"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73" name="表格"/>
          <p:cNvGraphicFramePr/>
          <p:nvPr/>
        </p:nvGraphicFramePr>
        <p:xfrm>
          <a:off x="1029422" y="2276468"/>
          <a:ext cx="10945956" cy="1143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110211"/>
                <a:gridCol w="7835742"/>
              </a:tblGrid>
              <a:tr h="228600">
                <a:tc>
                  <a:txBody>
                    <a:bodyPr/>
                    <a:lstStyle/>
                    <a:p>
                      <a:pPr algn="l" defTabSz="304800">
                        <a:defRPr b="1">
                          <a:uFill>
                            <a:solidFill>
                              <a:srgbClr val="FFFFFF"/>
                            </a:solidFill>
                          </a:uFill>
                          <a:latin typeface="Calibri"/>
                          <a:ea typeface="Calibri"/>
                          <a:cs typeface="Calibri"/>
                          <a:sym typeface="Calibri"/>
                        </a:defRPr>
                      </a:pPr>
                      <a:r>
                        <a:t>Extensions</a:t>
                      </a:r>
                    </a:p>
                  </a:txBody>
                  <a:tcPr marL="50800" marR="50800" marT="50800" marB="50800" anchor="t" anchorCtr="0" horzOverflow="overflow">
                    <a:lnL w="6350">
                      <a:solidFill>
                        <a:srgbClr val="95B3D7"/>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Trebuchet MS"/>
                          <a:ea typeface="Trebuchet MS"/>
                          <a:cs typeface="Trebuchet MS"/>
                          <a:sym typeface="Trebuchet MS"/>
                        </a:defRPr>
                      </a:pPr>
                      <a:r>
                        <a:t>1a. </a:t>
                      </a:r>
                      <a:r>
                        <a:t>伺服器斷線，使用者無法進入測試歷史紀錄頁面。</a:t>
                      </a:r>
                    </a:p>
                    <a:p>
                      <a:pPr algn="l" defTabSz="304800">
                        <a:defRPr>
                          <a:solidFill>
                            <a:srgbClr val="000000"/>
                          </a:solidFill>
                          <a:uFill>
                            <a:solidFill>
                              <a:srgbClr val="000000"/>
                            </a:solidFill>
                          </a:uFill>
                          <a:latin typeface="Trebuchet MS"/>
                          <a:ea typeface="Trebuchet MS"/>
                          <a:cs typeface="Trebuchet MS"/>
                          <a:sym typeface="Trebuchet MS"/>
                        </a:defRPr>
                      </a:pPr>
                      <a:r>
                        <a:t>　</a:t>
                      </a:r>
                      <a:r>
                        <a:t>1. </a:t>
                      </a:r>
                      <a:r>
                        <a:t>跳出錯誤視窗，告訴使用者錯誤原因。</a:t>
                      </a:r>
                    </a:p>
                    <a:p>
                      <a:pPr algn="l" defTabSz="304800">
                        <a:defRPr>
                          <a:solidFill>
                            <a:srgbClr val="000000"/>
                          </a:solidFill>
                          <a:uFill>
                            <a:solidFill>
                              <a:srgbClr val="000000"/>
                            </a:solidFill>
                          </a:uFill>
                          <a:latin typeface="Trebuchet MS"/>
                          <a:ea typeface="Trebuchet MS"/>
                          <a:cs typeface="Trebuchet MS"/>
                          <a:sym typeface="Trebuchet MS"/>
                        </a:defRPr>
                      </a:pPr>
                      <a:r>
                        <a:t>　</a:t>
                      </a:r>
                      <a:r>
                        <a:t>2. </a:t>
                      </a:r>
                      <a:r>
                        <a:t>重新載入系統。</a:t>
                      </a:r>
                    </a:p>
                    <a:p>
                      <a:pPr algn="l" defTabSz="304800">
                        <a:defRPr>
                          <a:solidFill>
                            <a:srgbClr val="000000"/>
                          </a:solidFill>
                          <a:uFill>
                            <a:solidFill>
                              <a:srgbClr val="000000"/>
                            </a:solidFill>
                          </a:uFill>
                          <a:latin typeface="Trebuchet MS"/>
                          <a:ea typeface="Trebuchet MS"/>
                          <a:cs typeface="Trebuchet MS"/>
                          <a:sym typeface="Trebuchet MS"/>
                        </a:defRPr>
                      </a:pPr>
                      <a:r>
                        <a:t>2a. </a:t>
                      </a:r>
                      <a:r>
                        <a:t>與資料庫連線發生錯誤。</a:t>
                      </a:r>
                    </a:p>
                    <a:p>
                      <a:pPr algn="l" defTabSz="304800">
                        <a:defRPr>
                          <a:solidFill>
                            <a:srgbClr val="000000"/>
                          </a:solidFill>
                          <a:uFill>
                            <a:solidFill>
                              <a:srgbClr val="000000"/>
                            </a:solidFill>
                          </a:uFill>
                          <a:latin typeface="Trebuchet MS"/>
                          <a:ea typeface="Trebuchet MS"/>
                          <a:cs typeface="Trebuchet MS"/>
                          <a:sym typeface="Trebuchet MS"/>
                        </a:defRPr>
                      </a:pPr>
                      <a:r>
                        <a:t>　</a:t>
                      </a:r>
                      <a:r>
                        <a:t>1. </a:t>
                      </a:r>
                      <a:r>
                        <a:t>跳出錯誤視窗，告訴使用者錯誤原因。</a:t>
                      </a:r>
                    </a:p>
                    <a:p>
                      <a:pPr algn="l" defTabSz="304800">
                        <a:defRPr>
                          <a:solidFill>
                            <a:srgbClr val="000000"/>
                          </a:solidFill>
                          <a:uFill>
                            <a:solidFill>
                              <a:srgbClr val="000000"/>
                            </a:solidFill>
                          </a:uFill>
                          <a:latin typeface="Trebuchet MS"/>
                          <a:ea typeface="Trebuchet MS"/>
                          <a:cs typeface="Trebuchet MS"/>
                          <a:sym typeface="Trebuchet MS"/>
                        </a:defRPr>
                      </a:pPr>
                      <a:r>
                        <a:t>　</a:t>
                      </a:r>
                      <a:r>
                        <a:t>2. </a:t>
                      </a:r>
                      <a:r>
                        <a:t>重新載入系統。</a:t>
                      </a:r>
                    </a:p>
                    <a:p>
                      <a:pPr algn="l" defTabSz="304800">
                        <a:defRPr>
                          <a:solidFill>
                            <a:srgbClr val="000000"/>
                          </a:solidFill>
                          <a:uFill>
                            <a:solidFill>
                              <a:srgbClr val="000000"/>
                            </a:solidFill>
                          </a:uFill>
                          <a:latin typeface="Trebuchet MS"/>
                          <a:ea typeface="Trebuchet MS"/>
                          <a:cs typeface="Trebuchet MS"/>
                          <a:sym typeface="Trebuchet MS"/>
                        </a:defRPr>
                      </a:pPr>
                      <a:r>
                        <a:t>3a. </a:t>
                      </a:r>
                      <a:r>
                        <a:t>系統找不到資料庫中的歷史紀錄詳細資料。</a:t>
                      </a:r>
                    </a:p>
                    <a:p>
                      <a:pPr algn="l" defTabSz="304800">
                        <a:defRPr>
                          <a:solidFill>
                            <a:srgbClr val="000000"/>
                          </a:solidFill>
                          <a:uFill>
                            <a:solidFill>
                              <a:srgbClr val="000000"/>
                            </a:solidFill>
                          </a:uFill>
                          <a:latin typeface="Trebuchet MS"/>
                          <a:ea typeface="Trebuchet MS"/>
                          <a:cs typeface="Trebuchet MS"/>
                          <a:sym typeface="Trebuchet MS"/>
                        </a:defRPr>
                      </a:pPr>
                      <a:r>
                        <a:t>　</a:t>
                      </a:r>
                      <a:r>
                        <a:t>1. </a:t>
                      </a:r>
                      <a:r>
                        <a:t>跳出錯誤視窗，告訴使用者錯誤原因。</a:t>
                      </a:r>
                    </a:p>
                    <a:p>
                      <a:pPr algn="l" defTabSz="304800">
                        <a:defRPr>
                          <a:solidFill>
                            <a:srgbClr val="000000"/>
                          </a:solidFill>
                          <a:uFill>
                            <a:solidFill>
                              <a:srgbClr val="000000"/>
                            </a:solidFill>
                          </a:uFill>
                          <a:latin typeface="Trebuchet MS"/>
                          <a:ea typeface="Trebuchet MS"/>
                          <a:cs typeface="Trebuchet MS"/>
                          <a:sym typeface="Trebuchet MS"/>
                        </a:defRPr>
                      </a:pPr>
                      <a:r>
                        <a:t>　</a:t>
                      </a:r>
                      <a:r>
                        <a:t>2. </a:t>
                      </a:r>
                      <a:r>
                        <a:t>重新載入系統。</a:t>
                      </a:r>
                    </a:p>
                  </a:txBody>
                  <a:tcPr marL="50800" marR="50800" marT="50800" marB="50800" anchor="t" anchorCtr="0" horzOverflow="overflow">
                    <a:lnL w="6350">
                      <a:solidFill>
                        <a:srgbClr val="FFFFFF"/>
                      </a:solidFill>
                      <a:miter lim="400000"/>
                    </a:lnL>
                    <a:lnR w="6350">
                      <a:solidFill>
                        <a:srgbClr val="95B3D7"/>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Special Requirements</a:t>
                      </a:r>
                    </a:p>
                  </a:txBody>
                  <a:tcPr marL="50800" marR="50800" marT="50800" marB="50800" anchor="t" anchorCtr="0" horzOverflow="overflow">
                    <a:lnL w="6350">
                      <a:solidFill>
                        <a:srgbClr val="95B3D7"/>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Trebuchet MS"/>
                          <a:ea typeface="Trebuchet MS"/>
                          <a:cs typeface="Trebuchet MS"/>
                          <a:sym typeface="Trebuchet MS"/>
                        </a:defRPr>
                      </a:pPr>
                      <a:r>
                        <a:t>必須要能夠與伺服器及資料庫連線保持順暢。</a:t>
                      </a:r>
                    </a:p>
                  </a:txBody>
                  <a:tcPr marL="50800" marR="50800" marT="50800" marB="50800" anchor="t" anchorCtr="0" horzOverflow="overflow">
                    <a:lnL w="6350">
                      <a:solidFill>
                        <a:srgbClr val="FFFFFF"/>
                      </a:solidFill>
                      <a:miter lim="400000"/>
                    </a:lnL>
                    <a:lnR w="6350">
                      <a:solidFill>
                        <a:srgbClr val="95B3D7"/>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Technology and Data Variations List</a:t>
                      </a:r>
                    </a:p>
                  </a:txBody>
                  <a:tcPr marL="50800" marR="50800" marT="50800" marB="50800" anchor="t" anchorCtr="0" horzOverflow="overflow">
                    <a:lnL w="6350">
                      <a:solidFill>
                        <a:srgbClr val="95B3D7"/>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Trebuchet MS"/>
                          <a:ea typeface="Trebuchet MS"/>
                          <a:cs typeface="Trebuchet MS"/>
                          <a:sym typeface="Trebuchet MS"/>
                        </a:defRPr>
                      </a:pPr>
                      <a:r>
                        <a:t>4a. </a:t>
                      </a:r>
                      <a:r>
                        <a:t>使用文字敘述或是圖表的方式來呈現容易理解的測試結果資訊。</a:t>
                      </a:r>
                    </a:p>
                  </a:txBody>
                  <a:tcPr marL="50800" marR="50800" marT="50800" marB="50800" anchor="t" anchorCtr="0" horzOverflow="overflow">
                    <a:lnL w="6350">
                      <a:solidFill>
                        <a:srgbClr val="FFFFFF"/>
                      </a:solidFill>
                      <a:miter lim="400000"/>
                    </a:lnL>
                    <a:lnR w="6350">
                      <a:solidFill>
                        <a:srgbClr val="95B3D7"/>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Frequency of Occurrence</a:t>
                      </a:r>
                    </a:p>
                  </a:txBody>
                  <a:tcPr marL="50800" marR="50800" marT="50800" marB="50800" anchor="t" anchorCtr="0" horzOverflow="overflow">
                    <a:lnL w="6350">
                      <a:solidFill>
                        <a:srgbClr val="95B3D7"/>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Trebuchet MS"/>
                          <a:ea typeface="Trebuchet MS"/>
                          <a:cs typeface="Trebuchet MS"/>
                          <a:sym typeface="Trebuchet MS"/>
                        </a:defRPr>
                      </a:pPr>
                      <a:r>
                        <a:t>時常發生（若時常有新的版本需測試）</a:t>
                      </a:r>
                    </a:p>
                  </a:txBody>
                  <a:tcPr marL="50800" marR="50800" marT="50800" marB="50800" anchor="t" anchorCtr="0" horzOverflow="overflow">
                    <a:lnL w="6350">
                      <a:solidFill>
                        <a:srgbClr val="FFFFFF"/>
                      </a:solidFill>
                      <a:miter lim="400000"/>
                    </a:lnL>
                    <a:lnR w="6350">
                      <a:solidFill>
                        <a:srgbClr val="95B3D7"/>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Miscellaneous</a:t>
                      </a:r>
                    </a:p>
                  </a:txBody>
                  <a:tcPr marL="50800" marR="50800" marT="50800" marB="50800" anchor="t" anchorCtr="0" horzOverflow="overflow">
                    <a:lnL w="6350">
                      <a:solidFill>
                        <a:srgbClr val="95B3D7"/>
                      </a:solidFill>
                      <a:miter lim="400000"/>
                    </a:lnL>
                    <a:lnR w="6350">
                      <a:solidFill>
                        <a:srgbClr val="FFFFFF"/>
                      </a:solidFill>
                      <a:miter lim="400000"/>
                    </a:lnR>
                    <a:lnT w="6350">
                      <a:solidFill>
                        <a:srgbClr val="FFFFFF"/>
                      </a:solidFill>
                      <a:miter lim="400000"/>
                    </a:lnT>
                    <a:lnB w="6350">
                      <a:solidFill>
                        <a:srgbClr val="95B3D7"/>
                      </a:solidFill>
                      <a:miter lim="400000"/>
                    </a:lnB>
                    <a:solidFill>
                      <a:srgbClr val="4F81BD"/>
                    </a:solidFill>
                  </a:tcPr>
                </a:tc>
                <a:tc>
                  <a:txBody>
                    <a:bodyPr/>
                    <a:lstStyle/>
                    <a:p>
                      <a:pPr algn="l" defTabSz="304800">
                        <a:defRPr>
                          <a:solidFill>
                            <a:srgbClr val="000000"/>
                          </a:solidFill>
                          <a:uFill>
                            <a:solidFill>
                              <a:srgbClr val="000000"/>
                            </a:solidFill>
                          </a:uFill>
                          <a:latin typeface="Trebuchet MS"/>
                          <a:ea typeface="Trebuchet MS"/>
                          <a:cs typeface="Trebuchet MS"/>
                          <a:sym typeface="Trebuchet MS"/>
                        </a:defRPr>
                      </a:pPr>
                      <a:r>
                        <a:t>是否需要提供搜尋功能來查找歷史紀錄？</a:t>
                      </a:r>
                    </a:p>
                    <a:p>
                      <a:pPr algn="l" defTabSz="304800">
                        <a:defRPr>
                          <a:solidFill>
                            <a:srgbClr val="000000"/>
                          </a:solidFill>
                          <a:uFill>
                            <a:solidFill>
                              <a:srgbClr val="000000"/>
                            </a:solidFill>
                          </a:uFill>
                          <a:latin typeface="Trebuchet MS"/>
                          <a:ea typeface="Trebuchet MS"/>
                          <a:cs typeface="Trebuchet MS"/>
                          <a:sym typeface="Trebuchet MS"/>
                        </a:defRPr>
                      </a:pPr>
                      <a:r>
                        <a:t>是否有更直觀的方式來呈現歷史測試結果？</a:t>
                      </a:r>
                    </a:p>
                  </a:txBody>
                  <a:tcPr marL="50800" marR="50800" marT="50800" marB="50800" anchor="t" anchorCtr="0" horzOverflow="overflow">
                    <a:lnL w="6350">
                      <a:solidFill>
                        <a:srgbClr val="FFFFFF"/>
                      </a:solidFill>
                      <a:miter lim="400000"/>
                    </a:lnL>
                    <a:lnR w="6350">
                      <a:solidFill>
                        <a:srgbClr val="95B3D7"/>
                      </a:solidFill>
                      <a:miter lim="400000"/>
                    </a:lnR>
                    <a:lnT w="6350">
                      <a:solidFill>
                        <a:srgbClr val="FFFFFF"/>
                      </a:solidFill>
                      <a:miter lim="400000"/>
                    </a:lnT>
                    <a:lnB w="6350">
                      <a:solidFill>
                        <a:srgbClr val="95B3D7"/>
                      </a:solidFill>
                      <a:miter lim="400000"/>
                    </a:lnB>
                    <a:solidFill>
                      <a:srgbClr val="DBE5F1"/>
                    </a:solidFill>
                  </a:tcPr>
                </a:tc>
              </a:tr>
            </a:tbl>
          </a:graphicData>
        </a:graphic>
      </p:graphicFrame>
      <p:sp>
        <p:nvSpPr>
          <p:cNvPr id="174" name="幻燈片編號"/>
          <p:cNvSpPr txBox="1"/>
          <p:nvPr>
            <p:ph type="sldNum" sz="quarter" idx="4294967295"/>
          </p:nvPr>
        </p:nvSpPr>
        <p:spPr>
          <a:xfrm>
            <a:off x="6297137" y="9197831"/>
            <a:ext cx="409587"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Domain Model"/>
          <p:cNvSpPr txBox="1"/>
          <p:nvPr>
            <p:ph type="title"/>
          </p:nvPr>
        </p:nvSpPr>
        <p:spPr>
          <a:xfrm>
            <a:off x="1270000" y="-235086"/>
            <a:ext cx="10464800" cy="2540001"/>
          </a:xfrm>
          <a:prstGeom prst="rect">
            <a:avLst/>
          </a:prstGeom>
        </p:spPr>
        <p:txBody>
          <a:bodyPr/>
          <a:lstStyle/>
          <a:p>
            <a:pPr/>
            <a:r>
              <a:t>Domain Model</a:t>
            </a:r>
          </a:p>
        </p:txBody>
      </p:sp>
      <p:sp>
        <p:nvSpPr>
          <p:cNvPr id="177" name="幻燈片編號"/>
          <p:cNvSpPr txBox="1"/>
          <p:nvPr>
            <p:ph type="sldNum" sz="quarter" idx="4294967295"/>
          </p:nvPr>
        </p:nvSpPr>
        <p:spPr>
          <a:xfrm>
            <a:off x="6270993" y="9197831"/>
            <a:ext cx="461874"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8" name="Domain Model.png" descr="Domain Model.png"/>
          <p:cNvPicPr>
            <a:picLocks noChangeAspect="1"/>
          </p:cNvPicPr>
          <p:nvPr/>
        </p:nvPicPr>
        <p:blipFill>
          <a:blip r:embed="rId2">
            <a:extLst/>
          </a:blip>
          <a:stretch>
            <a:fillRect/>
          </a:stretch>
        </p:blipFill>
        <p:spPr>
          <a:xfrm>
            <a:off x="-90150" y="1794733"/>
            <a:ext cx="13185100" cy="7321068"/>
          </a:xfrm>
          <a:prstGeom prst="rect">
            <a:avLst/>
          </a:prstGeom>
          <a:ln w="889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Use-case realizations with GRASP Patterns"/>
          <p:cNvSpPr txBox="1"/>
          <p:nvPr>
            <p:ph type="title"/>
          </p:nvPr>
        </p:nvSpPr>
        <p:spPr>
          <a:prstGeom prst="rect">
            <a:avLst/>
          </a:prstGeom>
        </p:spPr>
        <p:txBody>
          <a:bodyPr/>
          <a:lstStyle>
            <a:lvl1pPr defTabSz="425195">
              <a:defRPr sz="6696"/>
            </a:lvl1pPr>
          </a:lstStyle>
          <a:p>
            <a:pPr/>
            <a:r>
              <a:t>Use-case realizations with GRASP Patterns</a:t>
            </a:r>
          </a:p>
        </p:txBody>
      </p:sp>
      <p:sp>
        <p:nvSpPr>
          <p:cNvPr id="181" name="幻燈片編號"/>
          <p:cNvSpPr txBox="1"/>
          <p:nvPr>
            <p:ph type="sldNum" sz="quarter" idx="4294967295"/>
          </p:nvPr>
        </p:nvSpPr>
        <p:spPr>
          <a:xfrm>
            <a:off x="6302568" y="9197831"/>
            <a:ext cx="398725"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ystem Sequence Diagram for the use case"/>
          <p:cNvSpPr txBox="1"/>
          <p:nvPr>
            <p:ph type="title"/>
          </p:nvPr>
        </p:nvSpPr>
        <p:spPr>
          <a:prstGeom prst="rect">
            <a:avLst/>
          </a:prstGeom>
        </p:spPr>
        <p:txBody>
          <a:bodyPr/>
          <a:lstStyle>
            <a:lvl1pPr defTabSz="356615">
              <a:defRPr sz="5615"/>
            </a:lvl1pPr>
          </a:lstStyle>
          <a:p>
            <a:pPr/>
            <a:r>
              <a:t>System Sequence Diagram for the use case</a:t>
            </a:r>
          </a:p>
        </p:txBody>
      </p:sp>
      <p:sp>
        <p:nvSpPr>
          <p:cNvPr id="186" name="幻燈片編號"/>
          <p:cNvSpPr txBox="1"/>
          <p:nvPr>
            <p:ph type="sldNum" sz="quarter" idx="4294967295"/>
          </p:nvPr>
        </p:nvSpPr>
        <p:spPr>
          <a:xfrm>
            <a:off x="6305346" y="9197831"/>
            <a:ext cx="393168"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Execute Testing…"/>
          <p:cNvSpPr txBox="1"/>
          <p:nvPr/>
        </p:nvSpPr>
        <p:spPr>
          <a:xfrm>
            <a:off x="351853" y="4108449"/>
            <a:ext cx="5092898" cy="1536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Execute Testing</a:t>
            </a:r>
          </a:p>
          <a:p>
            <a:pPr/>
            <a:r>
              <a:t>（執行測試）</a:t>
            </a:r>
          </a:p>
        </p:txBody>
      </p:sp>
      <p:sp>
        <p:nvSpPr>
          <p:cNvPr id="189" name="幻燈片編號"/>
          <p:cNvSpPr txBox="1"/>
          <p:nvPr>
            <p:ph type="sldNum" sz="quarter" idx="4294967295"/>
          </p:nvPr>
        </p:nvSpPr>
        <p:spPr>
          <a:xfrm>
            <a:off x="6307872" y="9197831"/>
            <a:ext cx="388116"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92" name="SSD_UC02.png"/>
          <p:cNvGrpSpPr/>
          <p:nvPr/>
        </p:nvGrpSpPr>
        <p:grpSpPr>
          <a:xfrm>
            <a:off x="5592440" y="1187883"/>
            <a:ext cx="7140626" cy="7377834"/>
            <a:chOff x="0" y="0"/>
            <a:chExt cx="7140625" cy="7377832"/>
          </a:xfrm>
        </p:grpSpPr>
        <p:pic>
          <p:nvPicPr>
            <p:cNvPr id="191" name="SSD_UC02.png" descr="SSD_UC02.png"/>
            <p:cNvPicPr>
              <a:picLocks noChangeAspect="1"/>
            </p:cNvPicPr>
            <p:nvPr/>
          </p:nvPicPr>
          <p:blipFill>
            <a:blip r:embed="rId2">
              <a:extLst/>
            </a:blip>
            <a:stretch>
              <a:fillRect/>
            </a:stretch>
          </p:blipFill>
          <p:spPr>
            <a:xfrm>
              <a:off x="215900" y="139700"/>
              <a:ext cx="6708826" cy="6819033"/>
            </a:xfrm>
            <a:prstGeom prst="rect">
              <a:avLst/>
            </a:prstGeom>
            <a:ln>
              <a:noFill/>
            </a:ln>
            <a:effectLst/>
          </p:spPr>
        </p:pic>
        <p:pic>
          <p:nvPicPr>
            <p:cNvPr id="190" name="SSD_UC02.png" descr="SSD_UC02.png"/>
            <p:cNvPicPr>
              <a:picLocks noChangeAspect="0"/>
            </p:cNvPicPr>
            <p:nvPr/>
          </p:nvPicPr>
          <p:blipFill>
            <a:blip r:embed="rId3">
              <a:extLst/>
            </a:blip>
            <a:stretch>
              <a:fillRect/>
            </a:stretch>
          </p:blipFill>
          <p:spPr>
            <a:xfrm>
              <a:off x="0" y="0"/>
              <a:ext cx="7140626" cy="7377833"/>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View Testing…"/>
          <p:cNvSpPr txBox="1"/>
          <p:nvPr/>
        </p:nvSpPr>
        <p:spPr>
          <a:xfrm>
            <a:off x="229599" y="3765550"/>
            <a:ext cx="5448301" cy="2222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View Testing</a:t>
            </a:r>
          </a:p>
          <a:p>
            <a:pPr/>
            <a:r>
              <a:t>History</a:t>
            </a:r>
          </a:p>
          <a:p>
            <a:pPr/>
            <a:r>
              <a:t>（查看測試歷史紀錄）</a:t>
            </a:r>
          </a:p>
        </p:txBody>
      </p:sp>
      <p:grpSp>
        <p:nvGrpSpPr>
          <p:cNvPr id="197" name="SSD_UC04.png"/>
          <p:cNvGrpSpPr/>
          <p:nvPr/>
        </p:nvGrpSpPr>
        <p:grpSpPr>
          <a:xfrm>
            <a:off x="5731364" y="673739"/>
            <a:ext cx="7020844" cy="8406122"/>
            <a:chOff x="0" y="0"/>
            <a:chExt cx="7020842" cy="8406121"/>
          </a:xfrm>
        </p:grpSpPr>
        <p:pic>
          <p:nvPicPr>
            <p:cNvPr id="196" name="SSD_UC04.png" descr="SSD_UC04.png"/>
            <p:cNvPicPr>
              <a:picLocks noChangeAspect="1"/>
            </p:cNvPicPr>
            <p:nvPr/>
          </p:nvPicPr>
          <p:blipFill>
            <a:blip r:embed="rId2">
              <a:extLst/>
            </a:blip>
            <a:stretch>
              <a:fillRect/>
            </a:stretch>
          </p:blipFill>
          <p:spPr>
            <a:xfrm>
              <a:off x="215900" y="139700"/>
              <a:ext cx="6589043" cy="7847322"/>
            </a:xfrm>
            <a:prstGeom prst="rect">
              <a:avLst/>
            </a:prstGeom>
            <a:ln>
              <a:noFill/>
            </a:ln>
            <a:effectLst/>
          </p:spPr>
        </p:pic>
        <p:pic>
          <p:nvPicPr>
            <p:cNvPr id="195" name="SSD_UC04.png" descr="SSD_UC04.png"/>
            <p:cNvPicPr>
              <a:picLocks noChangeAspect="0"/>
            </p:cNvPicPr>
            <p:nvPr/>
          </p:nvPicPr>
          <p:blipFill>
            <a:blip r:embed="rId3">
              <a:extLst/>
            </a:blip>
            <a:stretch>
              <a:fillRect/>
            </a:stretch>
          </p:blipFill>
          <p:spPr>
            <a:xfrm>
              <a:off x="0" y="0"/>
              <a:ext cx="7020843" cy="8406122"/>
            </a:xfrm>
            <a:prstGeom prst="rect">
              <a:avLst/>
            </a:prstGeom>
            <a:effectLst/>
          </p:spPr>
        </p:pic>
      </p:grpSp>
      <p:sp>
        <p:nvSpPr>
          <p:cNvPr id="198" name="幻燈片編號"/>
          <p:cNvSpPr txBox="1"/>
          <p:nvPr>
            <p:ph type="sldNum" sz="quarter" idx="4294967295"/>
          </p:nvPr>
        </p:nvSpPr>
        <p:spPr>
          <a:xfrm>
            <a:off x="6284002" y="9197831"/>
            <a:ext cx="435857"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A sequence diagram for a system event"/>
          <p:cNvSpPr txBox="1"/>
          <p:nvPr>
            <p:ph type="title"/>
          </p:nvPr>
        </p:nvSpPr>
        <p:spPr>
          <a:prstGeom prst="rect">
            <a:avLst/>
          </a:prstGeom>
        </p:spPr>
        <p:txBody>
          <a:bodyPr/>
          <a:lstStyle>
            <a:lvl1pPr defTabSz="448055">
              <a:defRPr sz="7056"/>
            </a:lvl1pPr>
          </a:lstStyle>
          <a:p>
            <a:pPr/>
            <a:r>
              <a:t>A sequence diagram for a system event</a:t>
            </a:r>
          </a:p>
        </p:txBody>
      </p:sp>
      <p:sp>
        <p:nvSpPr>
          <p:cNvPr id="201" name="幻燈片編號"/>
          <p:cNvSpPr txBox="1"/>
          <p:nvPr>
            <p:ph type="sldNum" sz="quarter" idx="4294967295"/>
          </p:nvPr>
        </p:nvSpPr>
        <p:spPr>
          <a:xfrm>
            <a:off x="6312798" y="9197831"/>
            <a:ext cx="378265"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Outline"/>
          <p:cNvSpPr txBox="1"/>
          <p:nvPr>
            <p:ph type="title"/>
          </p:nvPr>
        </p:nvSpPr>
        <p:spPr>
          <a:prstGeom prst="rect">
            <a:avLst/>
          </a:prstGeom>
        </p:spPr>
        <p:txBody>
          <a:bodyPr/>
          <a:lstStyle/>
          <a:p>
            <a:pPr/>
            <a:r>
              <a:t>Outline</a:t>
            </a:r>
          </a:p>
        </p:txBody>
      </p:sp>
      <p:sp>
        <p:nvSpPr>
          <p:cNvPr id="123" name="Problem statement…"/>
          <p:cNvSpPr txBox="1"/>
          <p:nvPr>
            <p:ph type="body" sz="half" idx="1"/>
          </p:nvPr>
        </p:nvSpPr>
        <p:spPr>
          <a:xfrm>
            <a:off x="959903" y="2768600"/>
            <a:ext cx="5417119" cy="5740400"/>
          </a:xfrm>
          <a:prstGeom prst="rect">
            <a:avLst/>
          </a:prstGeom>
        </p:spPr>
        <p:txBody>
          <a:bodyPr/>
          <a:lstStyle/>
          <a:p>
            <a:pPr marL="388620" indent="-388620" defTabSz="310895">
              <a:spcBef>
                <a:spcPts val="2400"/>
              </a:spcBef>
              <a:buBlip>
                <a:blip r:embed="rId2"/>
              </a:buBlip>
              <a:defRPr sz="2448"/>
            </a:pPr>
            <a:r>
              <a:t>Problem statement</a:t>
            </a:r>
          </a:p>
          <a:p>
            <a:pPr marL="388620" indent="-388620" defTabSz="310895">
              <a:spcBef>
                <a:spcPts val="2400"/>
              </a:spcBef>
              <a:buBlip>
                <a:blip r:embed="rId2"/>
              </a:buBlip>
              <a:defRPr sz="2448"/>
            </a:pPr>
            <a:r>
              <a:t>System Context Diagram</a:t>
            </a:r>
          </a:p>
          <a:p>
            <a:pPr marL="388620" indent="-388620" defTabSz="310895">
              <a:spcBef>
                <a:spcPts val="2400"/>
              </a:spcBef>
              <a:buBlip>
                <a:blip r:embed="rId2"/>
              </a:buBlip>
              <a:defRPr sz="2448"/>
            </a:pPr>
            <a:r>
              <a:t>Use Case Diagram</a:t>
            </a:r>
          </a:p>
          <a:p>
            <a:pPr marL="388620" indent="-388620" defTabSz="310895">
              <a:spcBef>
                <a:spcPts val="2400"/>
              </a:spcBef>
              <a:buBlip>
                <a:blip r:embed="rId2"/>
              </a:buBlip>
              <a:defRPr sz="2448"/>
            </a:pPr>
            <a:r>
              <a:t>Demonstration</a:t>
            </a:r>
          </a:p>
          <a:p>
            <a:pPr marL="388620" indent="-388620" defTabSz="310895">
              <a:spcBef>
                <a:spcPts val="2400"/>
              </a:spcBef>
              <a:buBlip>
                <a:blip r:embed="rId2"/>
              </a:buBlip>
              <a:defRPr sz="2448"/>
            </a:pPr>
            <a:r>
              <a:t>Significant Use Cases</a:t>
            </a:r>
          </a:p>
          <a:p>
            <a:pPr marL="388620" indent="-388620" defTabSz="310895">
              <a:spcBef>
                <a:spcPts val="2400"/>
              </a:spcBef>
              <a:buBlip>
                <a:blip r:embed="rId2"/>
              </a:buBlip>
              <a:defRPr sz="2448"/>
            </a:pPr>
            <a:r>
              <a:t>Domain Model</a:t>
            </a:r>
          </a:p>
          <a:p>
            <a:pPr marL="388620" indent="-388620" defTabSz="310895">
              <a:spcBef>
                <a:spcPts val="2400"/>
              </a:spcBef>
              <a:buBlip>
                <a:blip r:embed="rId2"/>
              </a:buBlip>
              <a:defRPr sz="2448"/>
            </a:pPr>
            <a:r>
              <a:t>Use-case realizations with GRASP Patterns</a:t>
            </a:r>
          </a:p>
        </p:txBody>
      </p:sp>
      <p:sp>
        <p:nvSpPr>
          <p:cNvPr id="124" name="Design Class Diagram…"/>
          <p:cNvSpPr txBox="1"/>
          <p:nvPr/>
        </p:nvSpPr>
        <p:spPr>
          <a:xfrm>
            <a:off x="6627778" y="2768600"/>
            <a:ext cx="5417118" cy="574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77190" indent="-377190" algn="l" defTabSz="301752">
              <a:spcBef>
                <a:spcPts val="2300"/>
              </a:spcBef>
              <a:buSzPct val="43000"/>
              <a:buBlip>
                <a:blip r:embed="rId2"/>
              </a:buBlip>
              <a:defRPr sz="2376"/>
            </a:pPr>
            <a:r>
              <a:t>Design Class Diagram</a:t>
            </a:r>
          </a:p>
          <a:p>
            <a:pPr marL="377190" indent="-377190" algn="l" defTabSz="301752">
              <a:spcBef>
                <a:spcPts val="2300"/>
              </a:spcBef>
              <a:buSzPct val="43000"/>
              <a:buBlip>
                <a:blip r:embed="rId2"/>
              </a:buBlip>
              <a:defRPr sz="2376"/>
            </a:pPr>
            <a:r>
              <a:t>Implementation Class Diagram</a:t>
            </a:r>
          </a:p>
          <a:p>
            <a:pPr marL="377190" indent="-377190" algn="l" defTabSz="301752">
              <a:spcBef>
                <a:spcPts val="2300"/>
              </a:spcBef>
              <a:buSzPct val="43000"/>
              <a:buBlip>
                <a:blip r:embed="rId2"/>
              </a:buBlip>
              <a:defRPr sz="2376"/>
            </a:pPr>
            <a:r>
              <a:t>Show the source code of a significant functionality</a:t>
            </a:r>
          </a:p>
          <a:p>
            <a:pPr marL="377190" indent="-377190" algn="l" defTabSz="301752">
              <a:spcBef>
                <a:spcPts val="2300"/>
              </a:spcBef>
              <a:buSzPct val="43000"/>
              <a:buBlip>
                <a:blip r:embed="rId2"/>
              </a:buBlip>
              <a:defRPr sz="2376"/>
            </a:pPr>
            <a:r>
              <a:t>Run the all Unit Tests</a:t>
            </a:r>
          </a:p>
          <a:p>
            <a:pPr marL="377190" indent="-377190" algn="l" defTabSz="301752">
              <a:spcBef>
                <a:spcPts val="2300"/>
              </a:spcBef>
              <a:buSzPct val="43000"/>
              <a:buBlip>
                <a:blip r:embed="rId2"/>
              </a:buBlip>
              <a:defRPr sz="2376"/>
            </a:pPr>
            <a:r>
              <a:t>Show the source code of a significant test case</a:t>
            </a:r>
          </a:p>
          <a:p>
            <a:pPr marL="377190" indent="-377190" algn="l" defTabSz="301752">
              <a:spcBef>
                <a:spcPts val="2300"/>
              </a:spcBef>
              <a:buSzPct val="43000"/>
              <a:buBlip>
                <a:blip r:embed="rId2"/>
              </a:buBlip>
              <a:defRPr sz="2376"/>
            </a:pPr>
            <a:r>
              <a:t>Project Information</a:t>
            </a:r>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MakeNewTestMission"/>
          <p:cNvSpPr txBox="1"/>
          <p:nvPr/>
        </p:nvSpPr>
        <p:spPr>
          <a:xfrm>
            <a:off x="3415184" y="421663"/>
            <a:ext cx="6174432"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MakeNewTestMission</a:t>
            </a:r>
          </a:p>
        </p:txBody>
      </p:sp>
      <p:sp>
        <p:nvSpPr>
          <p:cNvPr id="204" name="幻燈片編號"/>
          <p:cNvSpPr txBox="1"/>
          <p:nvPr>
            <p:ph type="sldNum" sz="quarter" idx="4294967295"/>
          </p:nvPr>
        </p:nvSpPr>
        <p:spPr>
          <a:xfrm>
            <a:off x="6301810" y="9197831"/>
            <a:ext cx="400240"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5" name="SD_MakeNewTestMission.png" descr="SD_MakeNewTestMission.png"/>
          <p:cNvPicPr>
            <a:picLocks noChangeAspect="1"/>
          </p:cNvPicPr>
          <p:nvPr/>
        </p:nvPicPr>
        <p:blipFill>
          <a:blip r:embed="rId2">
            <a:extLst/>
          </a:blip>
          <a:stretch>
            <a:fillRect/>
          </a:stretch>
        </p:blipFill>
        <p:spPr>
          <a:xfrm>
            <a:off x="-63213" y="1246350"/>
            <a:ext cx="13131226" cy="8093242"/>
          </a:xfrm>
          <a:prstGeom prst="rect">
            <a:avLst/>
          </a:prstGeom>
          <a:ln w="889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09" name="SD_EnterHistoryPage.png"/>
          <p:cNvGrpSpPr/>
          <p:nvPr/>
        </p:nvGrpSpPr>
        <p:grpSpPr>
          <a:xfrm>
            <a:off x="748333" y="2075037"/>
            <a:ext cx="11508134" cy="6662309"/>
            <a:chOff x="0" y="0"/>
            <a:chExt cx="11508133" cy="6662307"/>
          </a:xfrm>
        </p:grpSpPr>
        <p:pic>
          <p:nvPicPr>
            <p:cNvPr id="208" name="SD_EnterHistoryPage.png" descr="SD_EnterHistoryPage.png"/>
            <p:cNvPicPr>
              <a:picLocks noChangeAspect="1"/>
            </p:cNvPicPr>
            <p:nvPr/>
          </p:nvPicPr>
          <p:blipFill>
            <a:blip r:embed="rId2">
              <a:extLst/>
            </a:blip>
            <a:stretch>
              <a:fillRect/>
            </a:stretch>
          </p:blipFill>
          <p:spPr>
            <a:xfrm>
              <a:off x="215900" y="139700"/>
              <a:ext cx="11076334" cy="6103508"/>
            </a:xfrm>
            <a:prstGeom prst="rect">
              <a:avLst/>
            </a:prstGeom>
            <a:ln>
              <a:noFill/>
            </a:ln>
            <a:effectLst/>
          </p:spPr>
        </p:pic>
        <p:pic>
          <p:nvPicPr>
            <p:cNvPr id="207" name="SD_EnterHistoryPage.png" descr="SD_EnterHistoryPage.png"/>
            <p:cNvPicPr>
              <a:picLocks noChangeAspect="0"/>
            </p:cNvPicPr>
            <p:nvPr/>
          </p:nvPicPr>
          <p:blipFill>
            <a:blip r:embed="rId3">
              <a:extLst/>
            </a:blip>
            <a:stretch>
              <a:fillRect/>
            </a:stretch>
          </p:blipFill>
          <p:spPr>
            <a:xfrm>
              <a:off x="0" y="0"/>
              <a:ext cx="11508134" cy="6662308"/>
            </a:xfrm>
            <a:prstGeom prst="rect">
              <a:avLst/>
            </a:prstGeom>
            <a:effectLst/>
          </p:spPr>
        </p:pic>
      </p:grpSp>
      <p:sp>
        <p:nvSpPr>
          <p:cNvPr id="210" name="EnterHistoryPage"/>
          <p:cNvSpPr txBox="1"/>
          <p:nvPr/>
        </p:nvSpPr>
        <p:spPr>
          <a:xfrm>
            <a:off x="3917641" y="834224"/>
            <a:ext cx="5169518"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EnterHistoryPage</a:t>
            </a:r>
          </a:p>
        </p:txBody>
      </p:sp>
      <p:sp>
        <p:nvSpPr>
          <p:cNvPr id="211" name="幻燈片編號"/>
          <p:cNvSpPr txBox="1"/>
          <p:nvPr>
            <p:ph type="sldNum" sz="quarter" idx="4294967295"/>
          </p:nvPr>
        </p:nvSpPr>
        <p:spPr>
          <a:xfrm>
            <a:off x="6311409" y="9197831"/>
            <a:ext cx="381043"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15" name="SD_SetTestVerionCategory.png"/>
          <p:cNvGrpSpPr/>
          <p:nvPr/>
        </p:nvGrpSpPr>
        <p:grpSpPr>
          <a:xfrm>
            <a:off x="894744" y="2188087"/>
            <a:ext cx="11215312" cy="6500952"/>
            <a:chOff x="0" y="0"/>
            <a:chExt cx="11215310" cy="6500950"/>
          </a:xfrm>
        </p:grpSpPr>
        <p:pic>
          <p:nvPicPr>
            <p:cNvPr id="214" name="SD_SetTestVerionCategory.png" descr="SD_SetTestVerionCategory.png"/>
            <p:cNvPicPr>
              <a:picLocks noChangeAspect="1"/>
            </p:cNvPicPr>
            <p:nvPr/>
          </p:nvPicPr>
          <p:blipFill>
            <a:blip r:embed="rId2">
              <a:extLst/>
            </a:blip>
            <a:stretch>
              <a:fillRect/>
            </a:stretch>
          </p:blipFill>
          <p:spPr>
            <a:xfrm>
              <a:off x="215899" y="139699"/>
              <a:ext cx="10783512" cy="5942152"/>
            </a:xfrm>
            <a:prstGeom prst="rect">
              <a:avLst/>
            </a:prstGeom>
            <a:ln>
              <a:noFill/>
            </a:ln>
            <a:effectLst/>
          </p:spPr>
        </p:pic>
        <p:pic>
          <p:nvPicPr>
            <p:cNvPr id="213" name="SD_SetTestVerionCategory.png" descr="SD_SetTestVerionCategory.png"/>
            <p:cNvPicPr>
              <a:picLocks noChangeAspect="0"/>
            </p:cNvPicPr>
            <p:nvPr/>
          </p:nvPicPr>
          <p:blipFill>
            <a:blip r:embed="rId3">
              <a:extLst/>
            </a:blip>
            <a:stretch>
              <a:fillRect/>
            </a:stretch>
          </p:blipFill>
          <p:spPr>
            <a:xfrm>
              <a:off x="-1" y="-1"/>
              <a:ext cx="11215312" cy="6500952"/>
            </a:xfrm>
            <a:prstGeom prst="rect">
              <a:avLst/>
            </a:prstGeom>
            <a:effectLst/>
          </p:spPr>
        </p:pic>
      </p:grpSp>
      <p:sp>
        <p:nvSpPr>
          <p:cNvPr id="216" name="EnterTestResult"/>
          <p:cNvSpPr txBox="1"/>
          <p:nvPr/>
        </p:nvSpPr>
        <p:spPr>
          <a:xfrm>
            <a:off x="4111551" y="898967"/>
            <a:ext cx="4781698"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EnterTestResult</a:t>
            </a:r>
          </a:p>
        </p:txBody>
      </p:sp>
      <p:sp>
        <p:nvSpPr>
          <p:cNvPr id="217" name="幻燈片編號"/>
          <p:cNvSpPr txBox="1"/>
          <p:nvPr>
            <p:ph type="sldNum" sz="quarter" idx="4294967295"/>
          </p:nvPr>
        </p:nvSpPr>
        <p:spPr>
          <a:xfrm>
            <a:off x="6316208" y="9197831"/>
            <a:ext cx="371444"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Design Class Diagram"/>
          <p:cNvSpPr txBox="1"/>
          <p:nvPr>
            <p:ph type="title"/>
          </p:nvPr>
        </p:nvSpPr>
        <p:spPr>
          <a:prstGeom prst="rect">
            <a:avLst/>
          </a:prstGeom>
        </p:spPr>
        <p:txBody>
          <a:bodyPr/>
          <a:lstStyle/>
          <a:p>
            <a:pPr/>
            <a:r>
              <a:t>Design Class Diagram</a:t>
            </a:r>
          </a:p>
        </p:txBody>
      </p:sp>
      <p:sp>
        <p:nvSpPr>
          <p:cNvPr id="220" name="幻燈片編號"/>
          <p:cNvSpPr txBox="1"/>
          <p:nvPr>
            <p:ph type="sldNum" sz="quarter" idx="4294967295"/>
          </p:nvPr>
        </p:nvSpPr>
        <p:spPr>
          <a:xfrm>
            <a:off x="6301936" y="9197831"/>
            <a:ext cx="399988"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2" name="Class Diagram.png" descr="Class Diagram.png"/>
          <p:cNvPicPr>
            <a:picLocks noChangeAspect="1"/>
          </p:cNvPicPr>
          <p:nvPr/>
        </p:nvPicPr>
        <p:blipFill>
          <a:blip r:embed="rId2">
            <a:extLst/>
          </a:blip>
          <a:stretch>
            <a:fillRect/>
          </a:stretch>
        </p:blipFill>
        <p:spPr>
          <a:xfrm>
            <a:off x="-123180" y="111213"/>
            <a:ext cx="13251160" cy="9531174"/>
          </a:xfrm>
          <a:prstGeom prst="rect">
            <a:avLst/>
          </a:prstGeom>
          <a:ln w="88900">
            <a:miter lim="400000"/>
          </a:ln>
        </p:spPr>
      </p:pic>
      <p:sp>
        <p:nvSpPr>
          <p:cNvPr id="223" name="幻燈片編號"/>
          <p:cNvSpPr txBox="1"/>
          <p:nvPr>
            <p:ph type="sldNum" sz="quarter" idx="4294967295"/>
          </p:nvPr>
        </p:nvSpPr>
        <p:spPr>
          <a:xfrm>
            <a:off x="6278697" y="9197831"/>
            <a:ext cx="446466" cy="454170"/>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Implementation Class Diagram"/>
          <p:cNvSpPr txBox="1"/>
          <p:nvPr>
            <p:ph type="title"/>
          </p:nvPr>
        </p:nvSpPr>
        <p:spPr>
          <a:prstGeom prst="rect">
            <a:avLst/>
          </a:prstGeom>
        </p:spPr>
        <p:txBody>
          <a:bodyPr/>
          <a:lstStyle/>
          <a:p>
            <a:pPr/>
            <a:r>
              <a:t>Implementation Class Diagram</a:t>
            </a:r>
          </a:p>
        </p:txBody>
      </p:sp>
      <p:sp>
        <p:nvSpPr>
          <p:cNvPr id="226" name="幻燈片編號"/>
          <p:cNvSpPr txBox="1"/>
          <p:nvPr>
            <p:ph type="sldNum" sz="quarter" idx="4294967295"/>
          </p:nvPr>
        </p:nvSpPr>
        <p:spPr>
          <a:xfrm>
            <a:off x="6307367" y="9197831"/>
            <a:ext cx="389126"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8" name="implentment_class_diagram.png" descr="implentment_class_diagram.png"/>
          <p:cNvPicPr>
            <a:picLocks noChangeAspect="1"/>
          </p:cNvPicPr>
          <p:nvPr/>
        </p:nvPicPr>
        <p:blipFill>
          <a:blip r:embed="rId2">
            <a:extLst/>
          </a:blip>
          <a:stretch>
            <a:fillRect/>
          </a:stretch>
        </p:blipFill>
        <p:spPr>
          <a:xfrm>
            <a:off x="-86894" y="-61426"/>
            <a:ext cx="13178588" cy="9876452"/>
          </a:xfrm>
          <a:prstGeom prst="rect">
            <a:avLst/>
          </a:prstGeom>
          <a:ln w="88900">
            <a:miter lim="400000"/>
          </a:ln>
        </p:spPr>
      </p:pic>
      <p:sp>
        <p:nvSpPr>
          <p:cNvPr id="229" name="幻燈片編號"/>
          <p:cNvSpPr txBox="1"/>
          <p:nvPr>
            <p:ph type="sldNum" sz="quarter" idx="4294967295"/>
          </p:nvPr>
        </p:nvSpPr>
        <p:spPr>
          <a:xfrm>
            <a:off x="6304336" y="9197831"/>
            <a:ext cx="395189" cy="454170"/>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ow the source code of a significant functionality"/>
          <p:cNvSpPr txBox="1"/>
          <p:nvPr>
            <p:ph type="title"/>
          </p:nvPr>
        </p:nvSpPr>
        <p:spPr>
          <a:prstGeom prst="rect">
            <a:avLst/>
          </a:prstGeom>
        </p:spPr>
        <p:txBody>
          <a:bodyPr/>
          <a:lstStyle>
            <a:lvl1pPr defTabSz="338327">
              <a:defRPr sz="5328"/>
            </a:lvl1pPr>
          </a:lstStyle>
          <a:p>
            <a:pPr/>
            <a:r>
              <a:t>Show the source code of a significant functionality</a:t>
            </a:r>
          </a:p>
        </p:txBody>
      </p:sp>
      <p:sp>
        <p:nvSpPr>
          <p:cNvPr id="232" name="幻燈片編號"/>
          <p:cNvSpPr txBox="1"/>
          <p:nvPr>
            <p:ph type="sldNum" sz="quarter" idx="4294967295"/>
          </p:nvPr>
        </p:nvSpPr>
        <p:spPr>
          <a:xfrm>
            <a:off x="6312672" y="9197831"/>
            <a:ext cx="378517"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6" name="testMission.PNG" descr="testMission.PNG"/>
          <p:cNvPicPr>
            <a:picLocks noChangeAspect="1"/>
          </p:cNvPicPr>
          <p:nvPr/>
        </p:nvPicPr>
        <p:blipFill>
          <a:blip r:embed="rId2">
            <a:extLst/>
          </a:blip>
          <a:stretch>
            <a:fillRect/>
          </a:stretch>
        </p:blipFill>
        <p:spPr>
          <a:xfrm>
            <a:off x="0" y="692630"/>
            <a:ext cx="13570279" cy="8368340"/>
          </a:xfrm>
          <a:prstGeom prst="rect">
            <a:avLst/>
          </a:prstGeom>
          <a:ln w="88900">
            <a:miter lim="400000"/>
          </a:ln>
        </p:spPr>
      </p:pic>
      <p:sp>
        <p:nvSpPr>
          <p:cNvPr id="237" name="幻燈片編號"/>
          <p:cNvSpPr txBox="1"/>
          <p:nvPr>
            <p:ph type="sldNum" sz="quarter" idx="4294967295"/>
          </p:nvPr>
        </p:nvSpPr>
        <p:spPr>
          <a:xfrm>
            <a:off x="6288801" y="9197831"/>
            <a:ext cx="426258"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9" name="testVersionManager.PNG" descr="testVersionManager.PNG"/>
          <p:cNvPicPr>
            <a:picLocks noChangeAspect="1"/>
          </p:cNvPicPr>
          <p:nvPr/>
        </p:nvPicPr>
        <p:blipFill>
          <a:blip r:embed="rId2">
            <a:extLst/>
          </a:blip>
          <a:stretch>
            <a:fillRect/>
          </a:stretch>
        </p:blipFill>
        <p:spPr>
          <a:xfrm>
            <a:off x="0" y="978058"/>
            <a:ext cx="13004801" cy="7797484"/>
          </a:xfrm>
          <a:prstGeom prst="rect">
            <a:avLst/>
          </a:prstGeom>
          <a:ln w="88900">
            <a:miter lim="400000"/>
          </a:ln>
        </p:spPr>
      </p:pic>
      <p:sp>
        <p:nvSpPr>
          <p:cNvPr id="240" name="幻燈片編號"/>
          <p:cNvSpPr txBox="1"/>
          <p:nvPr>
            <p:ph type="sldNum" sz="quarter" idx="4294967295"/>
          </p:nvPr>
        </p:nvSpPr>
        <p:spPr>
          <a:xfrm>
            <a:off x="6311535" y="9197831"/>
            <a:ext cx="380791"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Problem statement"/>
          <p:cNvSpPr txBox="1"/>
          <p:nvPr>
            <p:ph type="title"/>
          </p:nvPr>
        </p:nvSpPr>
        <p:spPr>
          <a:prstGeom prst="rect">
            <a:avLst/>
          </a:prstGeom>
        </p:spPr>
        <p:txBody>
          <a:bodyPr/>
          <a:lstStyle/>
          <a:p>
            <a:pPr/>
            <a:r>
              <a:t>Problem statement</a:t>
            </a:r>
          </a:p>
        </p:txBody>
      </p:sp>
      <p:sp>
        <p:nvSpPr>
          <p:cNvPr id="127" name="IoT相關產品需在不同版本、不同環境、不同參數等狀況下確保能夠正確執行，需要多重配對測試…"/>
          <p:cNvSpPr txBox="1"/>
          <p:nvPr>
            <p:ph type="body" idx="1"/>
          </p:nvPr>
        </p:nvSpPr>
        <p:spPr>
          <a:prstGeom prst="rect">
            <a:avLst/>
          </a:prstGeom>
        </p:spPr>
        <p:txBody>
          <a:bodyPr/>
          <a:lstStyle/>
          <a:p>
            <a:pPr marL="537209" indent="-537209" defTabSz="429768">
              <a:spcBef>
                <a:spcPts val="3300"/>
              </a:spcBef>
              <a:buBlip>
                <a:blip r:embed="rId3"/>
              </a:buBlip>
              <a:defRPr sz="3384"/>
            </a:pPr>
            <a:r>
              <a:t>IoT相關產品需在不同版本、不同環境、不同參數等狀況下確保能夠正確執行，需要多重配對測試</a:t>
            </a:r>
          </a:p>
          <a:p>
            <a:pPr marL="537209" indent="-537209" defTabSz="429768">
              <a:spcBef>
                <a:spcPts val="3300"/>
              </a:spcBef>
              <a:buBlip>
                <a:blip r:embed="rId3"/>
              </a:buBlip>
              <a:defRPr sz="3384"/>
            </a:pPr>
            <a:r>
              <a:t>多重配對測試不僅操作繁複、操作枯燥且會產生大量檢測報告</a:t>
            </a:r>
          </a:p>
          <a:p>
            <a:pPr marL="537209" indent="-537209" defTabSz="429768">
              <a:spcBef>
                <a:spcPts val="3300"/>
              </a:spcBef>
              <a:buBlip>
                <a:blip r:embed="rId3"/>
              </a:buBlip>
              <a:defRPr sz="3384"/>
            </a:pPr>
            <a:r>
              <a:t>需要一個</a:t>
            </a:r>
            <a:r>
              <a:rPr>
                <a:solidFill>
                  <a:srgbClr val="FFFC79"/>
                </a:solidFill>
              </a:rPr>
              <a:t>系統整合測試環境</a:t>
            </a:r>
            <a:r>
              <a:t>簡化操作流程及整合結果報表，加快測試速度</a:t>
            </a:r>
          </a:p>
          <a:p>
            <a:pPr marL="537209" indent="-537209" defTabSz="429768">
              <a:spcBef>
                <a:spcPts val="3300"/>
              </a:spcBef>
              <a:buBlip>
                <a:blip r:embed="rId3"/>
              </a:buBlip>
              <a:defRPr sz="3384"/>
            </a:pPr>
            <a:r>
              <a:t>本系統將提供給開發人員及測試人員使用</a:t>
            </a:r>
          </a:p>
        </p:txBody>
      </p:sp>
      <p:sp>
        <p:nvSpPr>
          <p:cNvPr id="128" name="幻燈片編號"/>
          <p:cNvSpPr txBox="1"/>
          <p:nvPr>
            <p:ph type="sldNum" sz="quarter" idx="4294967295"/>
          </p:nvPr>
        </p:nvSpPr>
        <p:spPr>
          <a:xfrm>
            <a:off x="6366222" y="9197831"/>
            <a:ext cx="271416"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Run the all Unit Tests"/>
          <p:cNvSpPr txBox="1"/>
          <p:nvPr>
            <p:ph type="title"/>
          </p:nvPr>
        </p:nvSpPr>
        <p:spPr>
          <a:prstGeom prst="rect">
            <a:avLst/>
          </a:prstGeom>
        </p:spPr>
        <p:txBody>
          <a:bodyPr/>
          <a:lstStyle/>
          <a:p>
            <a:pPr/>
            <a:r>
              <a:t>Run the all Unit Tests</a:t>
            </a:r>
          </a:p>
        </p:txBody>
      </p:sp>
      <p:sp>
        <p:nvSpPr>
          <p:cNvPr id="243" name="幻燈片編號"/>
          <p:cNvSpPr txBox="1"/>
          <p:nvPr>
            <p:ph type="sldNum" sz="quarter" idx="4294967295"/>
          </p:nvPr>
        </p:nvSpPr>
        <p:spPr>
          <a:xfrm>
            <a:off x="6287538" y="9197831"/>
            <a:ext cx="428784"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5" name="testResult.PNG" descr="testResult.PNG"/>
          <p:cNvPicPr>
            <a:picLocks noChangeAspect="1"/>
          </p:cNvPicPr>
          <p:nvPr/>
        </p:nvPicPr>
        <p:blipFill>
          <a:blip r:embed="rId2">
            <a:extLst/>
          </a:blip>
          <a:stretch>
            <a:fillRect/>
          </a:stretch>
        </p:blipFill>
        <p:spPr>
          <a:xfrm>
            <a:off x="1786594" y="508415"/>
            <a:ext cx="9431612" cy="8736770"/>
          </a:xfrm>
          <a:prstGeom prst="rect">
            <a:avLst/>
          </a:prstGeom>
          <a:ln w="88900">
            <a:miter lim="400000"/>
          </a:ln>
        </p:spPr>
      </p:pic>
      <p:sp>
        <p:nvSpPr>
          <p:cNvPr id="246" name="幻燈片編號"/>
          <p:cNvSpPr txBox="1"/>
          <p:nvPr>
            <p:ph type="sldNum" sz="quarter" idx="4294967295"/>
          </p:nvPr>
        </p:nvSpPr>
        <p:spPr>
          <a:xfrm>
            <a:off x="6297137" y="9197831"/>
            <a:ext cx="409587"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ow the source code of a significant test case"/>
          <p:cNvSpPr txBox="1"/>
          <p:nvPr>
            <p:ph type="title"/>
          </p:nvPr>
        </p:nvSpPr>
        <p:spPr>
          <a:prstGeom prst="rect">
            <a:avLst/>
          </a:prstGeom>
        </p:spPr>
        <p:txBody>
          <a:bodyPr/>
          <a:lstStyle>
            <a:lvl1pPr defTabSz="365760">
              <a:defRPr sz="5760"/>
            </a:lvl1pPr>
          </a:lstStyle>
          <a:p>
            <a:pPr/>
            <a:r>
              <a:t>Show the source code of a significant test case</a:t>
            </a:r>
          </a:p>
        </p:txBody>
      </p:sp>
      <p:sp>
        <p:nvSpPr>
          <p:cNvPr id="249" name="幻燈片編號"/>
          <p:cNvSpPr txBox="1"/>
          <p:nvPr>
            <p:ph type="sldNum" sz="quarter" idx="4294967295"/>
          </p:nvPr>
        </p:nvSpPr>
        <p:spPr>
          <a:xfrm>
            <a:off x="6308630" y="9197831"/>
            <a:ext cx="386600"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1" name="test_testMission.PNG" descr="test_testMission.PNG"/>
          <p:cNvPicPr>
            <a:picLocks noChangeAspect="1"/>
          </p:cNvPicPr>
          <p:nvPr/>
        </p:nvPicPr>
        <p:blipFill>
          <a:blip r:embed="rId2">
            <a:extLst/>
          </a:blip>
          <a:stretch>
            <a:fillRect/>
          </a:stretch>
        </p:blipFill>
        <p:spPr>
          <a:xfrm>
            <a:off x="0" y="3290706"/>
            <a:ext cx="13004800" cy="3172188"/>
          </a:xfrm>
          <a:prstGeom prst="rect">
            <a:avLst/>
          </a:prstGeom>
          <a:ln w="88900">
            <a:miter lim="400000"/>
          </a:ln>
        </p:spPr>
      </p:pic>
      <p:sp>
        <p:nvSpPr>
          <p:cNvPr id="252" name="幻燈片編號"/>
          <p:cNvSpPr txBox="1"/>
          <p:nvPr>
            <p:ph type="sldNum" sz="quarter" idx="4294967295"/>
          </p:nvPr>
        </p:nvSpPr>
        <p:spPr>
          <a:xfrm>
            <a:off x="6287665" y="9197831"/>
            <a:ext cx="428531"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4" name="test_testMissionManager.PNG" descr="test_testMissionManager.PNG"/>
          <p:cNvPicPr>
            <a:picLocks noChangeAspect="1"/>
          </p:cNvPicPr>
          <p:nvPr/>
        </p:nvPicPr>
        <p:blipFill>
          <a:blip r:embed="rId2">
            <a:extLst/>
          </a:blip>
          <a:stretch>
            <a:fillRect/>
          </a:stretch>
        </p:blipFill>
        <p:spPr>
          <a:xfrm>
            <a:off x="0" y="1456327"/>
            <a:ext cx="13004800" cy="6840946"/>
          </a:xfrm>
          <a:prstGeom prst="rect">
            <a:avLst/>
          </a:prstGeom>
          <a:ln w="88900">
            <a:miter lim="400000"/>
          </a:ln>
        </p:spPr>
      </p:pic>
      <p:sp>
        <p:nvSpPr>
          <p:cNvPr id="255" name="幻燈片編號"/>
          <p:cNvSpPr txBox="1"/>
          <p:nvPr>
            <p:ph type="sldNum" sz="quarter" idx="4294967295"/>
          </p:nvPr>
        </p:nvSpPr>
        <p:spPr>
          <a:xfrm>
            <a:off x="6261521" y="9197831"/>
            <a:ext cx="480819"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7" name="test_testMissionManager_error.PNG" descr="test_testMissionManager_error.PNG"/>
          <p:cNvPicPr>
            <a:picLocks noChangeAspect="1"/>
          </p:cNvPicPr>
          <p:nvPr/>
        </p:nvPicPr>
        <p:blipFill>
          <a:blip r:embed="rId2">
            <a:extLst/>
          </a:blip>
          <a:stretch>
            <a:fillRect/>
          </a:stretch>
        </p:blipFill>
        <p:spPr>
          <a:xfrm>
            <a:off x="0" y="2915079"/>
            <a:ext cx="13004800" cy="3923442"/>
          </a:xfrm>
          <a:prstGeom prst="rect">
            <a:avLst/>
          </a:prstGeom>
          <a:ln w="88900">
            <a:miter lim="400000"/>
          </a:ln>
        </p:spPr>
      </p:pic>
      <p:sp>
        <p:nvSpPr>
          <p:cNvPr id="258" name="幻燈片編號"/>
          <p:cNvSpPr txBox="1"/>
          <p:nvPr>
            <p:ph type="sldNum" sz="quarter" idx="4294967295"/>
          </p:nvPr>
        </p:nvSpPr>
        <p:spPr>
          <a:xfrm>
            <a:off x="6293095" y="9197831"/>
            <a:ext cx="417670"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0" name="test_testCombination.PNG" descr="test_testCombination.PNG"/>
          <p:cNvPicPr>
            <a:picLocks noChangeAspect="1"/>
          </p:cNvPicPr>
          <p:nvPr/>
        </p:nvPicPr>
        <p:blipFill>
          <a:blip r:embed="rId2">
            <a:extLst/>
          </a:blip>
          <a:stretch>
            <a:fillRect/>
          </a:stretch>
        </p:blipFill>
        <p:spPr>
          <a:xfrm>
            <a:off x="0" y="3026257"/>
            <a:ext cx="13004800" cy="3701086"/>
          </a:xfrm>
          <a:prstGeom prst="rect">
            <a:avLst/>
          </a:prstGeom>
          <a:ln w="88900">
            <a:miter lim="400000"/>
          </a:ln>
        </p:spPr>
      </p:pic>
      <p:sp>
        <p:nvSpPr>
          <p:cNvPr id="261" name="幻燈片編號"/>
          <p:cNvSpPr txBox="1"/>
          <p:nvPr>
            <p:ph type="sldNum" sz="quarter" idx="4294967295"/>
          </p:nvPr>
        </p:nvSpPr>
        <p:spPr>
          <a:xfrm>
            <a:off x="6290064" y="9197831"/>
            <a:ext cx="423732"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3" name="test_testVersion.PNG" descr="test_testVersion.PNG"/>
          <p:cNvPicPr>
            <a:picLocks noChangeAspect="1"/>
          </p:cNvPicPr>
          <p:nvPr/>
        </p:nvPicPr>
        <p:blipFill>
          <a:blip r:embed="rId2">
            <a:extLst/>
          </a:blip>
          <a:stretch>
            <a:fillRect/>
          </a:stretch>
        </p:blipFill>
        <p:spPr>
          <a:xfrm>
            <a:off x="-1" y="3112696"/>
            <a:ext cx="13004801" cy="3528208"/>
          </a:xfrm>
          <a:prstGeom prst="rect">
            <a:avLst/>
          </a:prstGeom>
          <a:ln w="88900">
            <a:miter lim="400000"/>
          </a:ln>
        </p:spPr>
      </p:pic>
      <p:sp>
        <p:nvSpPr>
          <p:cNvPr id="264" name="幻燈片編號"/>
          <p:cNvSpPr txBox="1"/>
          <p:nvPr>
            <p:ph type="sldNum" sz="quarter" idx="4294967295"/>
          </p:nvPr>
        </p:nvSpPr>
        <p:spPr>
          <a:xfrm>
            <a:off x="6298400" y="9197831"/>
            <a:ext cx="407061"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6" name="test_testVersionManager_getCategories.PNG" descr="test_testVersionManager_getCategories.PNG"/>
          <p:cNvPicPr>
            <a:picLocks noChangeAspect="1"/>
          </p:cNvPicPr>
          <p:nvPr/>
        </p:nvPicPr>
        <p:blipFill>
          <a:blip r:embed="rId2">
            <a:extLst/>
          </a:blip>
          <a:stretch>
            <a:fillRect/>
          </a:stretch>
        </p:blipFill>
        <p:spPr>
          <a:xfrm>
            <a:off x="0" y="2649541"/>
            <a:ext cx="13004801" cy="4454518"/>
          </a:xfrm>
          <a:prstGeom prst="rect">
            <a:avLst/>
          </a:prstGeom>
          <a:ln w="88900">
            <a:miter lim="400000"/>
          </a:ln>
        </p:spPr>
      </p:pic>
      <p:sp>
        <p:nvSpPr>
          <p:cNvPr id="267" name="幻燈片編號"/>
          <p:cNvSpPr txBox="1"/>
          <p:nvPr>
            <p:ph type="sldNum" sz="quarter" idx="4294967295"/>
          </p:nvPr>
        </p:nvSpPr>
        <p:spPr>
          <a:xfrm>
            <a:off x="6274530" y="9197831"/>
            <a:ext cx="454801"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9" name="test_testVersionManager_GetVersion.PNG" descr="test_testVersionManager_GetVersion.PNG"/>
          <p:cNvPicPr>
            <a:picLocks noChangeAspect="1"/>
          </p:cNvPicPr>
          <p:nvPr/>
        </p:nvPicPr>
        <p:blipFill>
          <a:blip r:embed="rId2">
            <a:extLst/>
          </a:blip>
          <a:stretch>
            <a:fillRect/>
          </a:stretch>
        </p:blipFill>
        <p:spPr>
          <a:xfrm>
            <a:off x="0" y="1552833"/>
            <a:ext cx="13004800" cy="6647934"/>
          </a:xfrm>
          <a:prstGeom prst="rect">
            <a:avLst/>
          </a:prstGeom>
          <a:ln w="88900">
            <a:miter lim="400000"/>
          </a:ln>
        </p:spPr>
      </p:pic>
      <p:sp>
        <p:nvSpPr>
          <p:cNvPr id="270" name="幻燈片編號"/>
          <p:cNvSpPr txBox="1"/>
          <p:nvPr>
            <p:ph type="sldNum" sz="quarter" idx="4294967295"/>
          </p:nvPr>
        </p:nvSpPr>
        <p:spPr>
          <a:xfrm>
            <a:off x="6297263" y="9197831"/>
            <a:ext cx="409334"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ystem Context Diagram"/>
          <p:cNvSpPr txBox="1"/>
          <p:nvPr>
            <p:ph type="title"/>
          </p:nvPr>
        </p:nvSpPr>
        <p:spPr>
          <a:prstGeom prst="rect">
            <a:avLst/>
          </a:prstGeom>
        </p:spPr>
        <p:txBody>
          <a:bodyPr/>
          <a:lstStyle/>
          <a:p>
            <a:pPr/>
            <a:r>
              <a:t>System Context Diagram</a:t>
            </a:r>
          </a:p>
        </p:txBody>
      </p:sp>
      <p:grpSp>
        <p:nvGrpSpPr>
          <p:cNvPr id="135" name="systemContextDiagram.png"/>
          <p:cNvGrpSpPr/>
          <p:nvPr/>
        </p:nvGrpSpPr>
        <p:grpSpPr>
          <a:xfrm>
            <a:off x="160851" y="3731908"/>
            <a:ext cx="12683098" cy="4169384"/>
            <a:chOff x="0" y="0"/>
            <a:chExt cx="12683097" cy="4169383"/>
          </a:xfrm>
        </p:grpSpPr>
        <p:pic>
          <p:nvPicPr>
            <p:cNvPr id="134" name="systemContextDiagram.png" descr="systemContextDiagram.png"/>
            <p:cNvPicPr>
              <a:picLocks noChangeAspect="1"/>
            </p:cNvPicPr>
            <p:nvPr/>
          </p:nvPicPr>
          <p:blipFill>
            <a:blip r:embed="rId3">
              <a:extLst/>
            </a:blip>
            <a:srcRect l="0" t="0" r="0" b="0"/>
            <a:stretch>
              <a:fillRect/>
            </a:stretch>
          </p:blipFill>
          <p:spPr>
            <a:xfrm>
              <a:off x="215900" y="139700"/>
              <a:ext cx="12251298" cy="3610584"/>
            </a:xfrm>
            <a:prstGeom prst="rect">
              <a:avLst/>
            </a:prstGeom>
            <a:ln>
              <a:noFill/>
            </a:ln>
            <a:effectLst/>
          </p:spPr>
        </p:pic>
        <p:pic>
          <p:nvPicPr>
            <p:cNvPr id="133" name="systemContextDiagram.png" descr="systemContextDiagram.png"/>
            <p:cNvPicPr>
              <a:picLocks noChangeAspect="0"/>
            </p:cNvPicPr>
            <p:nvPr/>
          </p:nvPicPr>
          <p:blipFill>
            <a:blip r:embed="rId4">
              <a:extLst/>
            </a:blip>
            <a:stretch>
              <a:fillRect/>
            </a:stretch>
          </p:blipFill>
          <p:spPr>
            <a:xfrm>
              <a:off x="-1" y="-1"/>
              <a:ext cx="12683098" cy="4169385"/>
            </a:xfrm>
            <a:prstGeom prst="rect">
              <a:avLst/>
            </a:prstGeom>
            <a:effectLst/>
          </p:spPr>
        </p:pic>
      </p:grpSp>
      <p:sp>
        <p:nvSpPr>
          <p:cNvPr id="136" name="幻燈片編號"/>
          <p:cNvSpPr txBox="1"/>
          <p:nvPr>
            <p:ph type="sldNum" sz="quarter" idx="4294967295"/>
          </p:nvPr>
        </p:nvSpPr>
        <p:spPr>
          <a:xfrm>
            <a:off x="6340078" y="9197831"/>
            <a:ext cx="323704"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2" name="test_testVersionManager.PNG" descr="test_testVersionManager.PNG"/>
          <p:cNvPicPr>
            <a:picLocks noChangeAspect="1"/>
          </p:cNvPicPr>
          <p:nvPr/>
        </p:nvPicPr>
        <p:blipFill>
          <a:blip r:embed="rId2">
            <a:extLst/>
          </a:blip>
          <a:stretch>
            <a:fillRect/>
          </a:stretch>
        </p:blipFill>
        <p:spPr>
          <a:xfrm>
            <a:off x="0" y="1754293"/>
            <a:ext cx="13004801" cy="6245014"/>
          </a:xfrm>
          <a:prstGeom prst="rect">
            <a:avLst/>
          </a:prstGeom>
          <a:ln w="88900">
            <a:miter lim="400000"/>
          </a:ln>
        </p:spPr>
      </p:pic>
      <p:sp>
        <p:nvSpPr>
          <p:cNvPr id="273" name="幻燈片編號"/>
          <p:cNvSpPr txBox="1"/>
          <p:nvPr>
            <p:ph type="sldNum" sz="quarter" idx="4294967295"/>
          </p:nvPr>
        </p:nvSpPr>
        <p:spPr>
          <a:xfrm>
            <a:off x="6261395" y="9197831"/>
            <a:ext cx="481071"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Project Information"/>
          <p:cNvSpPr txBox="1"/>
          <p:nvPr>
            <p:ph type="title"/>
          </p:nvPr>
        </p:nvSpPr>
        <p:spPr>
          <a:prstGeom prst="rect">
            <a:avLst/>
          </a:prstGeom>
        </p:spPr>
        <p:txBody>
          <a:bodyPr/>
          <a:lstStyle/>
          <a:p>
            <a:pPr/>
            <a:r>
              <a:t>Project Information</a:t>
            </a:r>
          </a:p>
        </p:txBody>
      </p:sp>
      <p:graphicFrame>
        <p:nvGraphicFramePr>
          <p:cNvPr id="276" name="表格"/>
          <p:cNvGraphicFramePr/>
          <p:nvPr/>
        </p:nvGraphicFramePr>
        <p:xfrm>
          <a:off x="1270000" y="2971800"/>
          <a:ext cx="10477500" cy="57023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9096405"/>
                <a:gridCol w="1368394"/>
              </a:tblGrid>
              <a:tr h="632177">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Project information</a:t>
                      </a:r>
                    </a:p>
                  </a:txBody>
                  <a:tcPr marL="50800" marR="50800" marT="50800" marB="50800" anchor="ctr" anchorCtr="0" horzOverflow="overflow"/>
                </a:tc>
                <a:tc>
                  <a:txBody>
                    <a:bodyPr/>
                    <a:lstStyle/>
                    <a:p>
                      <a:pPr defTabSz="914400">
                        <a:tabLst>
                          <a:tab pos="1295400" algn="l"/>
                        </a:tabLst>
                        <a:defRPr sz="2600">
                          <a:effectLst>
                            <a:outerShdw sx="100000" sy="100000" kx="0" ky="0" algn="b" rotWithShape="0" blurRad="63500" dist="3302" dir="5400000">
                              <a:srgbClr val="000000">
                                <a:alpha val="40000"/>
                              </a:srgbClr>
                            </a:outerShdw>
                          </a:effectLst>
                        </a:defRPr>
                      </a:pPr>
                    </a:p>
                  </a:txBody>
                  <a:tcPr marL="50800" marR="50800" marT="50800" marB="50800" anchor="ctr" anchorCtr="0" horzOverflow="overflow"/>
                </a:tc>
              </a:tr>
              <a:tr h="632177">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LOC of production code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258</a:t>
                      </a:r>
                    </a:p>
                  </a:txBody>
                  <a:tcPr marL="50800" marR="50800" marT="50800" marB="50800" anchor="ctr" anchorCtr="0" horzOverflow="overflow"/>
                </a:tc>
              </a:tr>
              <a:tr h="632177">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The number Classes of production code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6</a:t>
                      </a:r>
                    </a:p>
                  </a:txBody>
                  <a:tcPr marL="50800" marR="50800" marT="50800" marB="50800" anchor="ctr" anchorCtr="0" horzOverflow="overflow"/>
                </a:tc>
              </a:tr>
              <a:tr h="632177">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The number of Methods of production code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33</a:t>
                      </a:r>
                    </a:p>
                  </a:txBody>
                  <a:tcPr marL="50800" marR="50800" marT="50800" marB="50800" anchor="ctr" anchorCtr="0" horzOverflow="overflow"/>
                </a:tc>
              </a:tr>
              <a:tr h="632177">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The number of unit tests (testXXX)</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9</a:t>
                      </a:r>
                    </a:p>
                  </a:txBody>
                  <a:tcPr marL="50800" marR="50800" marT="50800" marB="50800" anchor="ctr" anchorCtr="0" horzOverflow="overflow"/>
                </a:tc>
              </a:tr>
              <a:tr h="632177">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LOC of test code</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184</a:t>
                      </a:r>
                    </a:p>
                  </a:txBody>
                  <a:tcPr marL="50800" marR="50800" marT="50800" marB="50800" anchor="ctr" anchorCtr="0" horzOverflow="overflow"/>
                </a:tc>
              </a:tr>
              <a:tr h="632177">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Team member 林照晟 time efforts (hours)</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56</a:t>
                      </a:r>
                    </a:p>
                  </a:txBody>
                  <a:tcPr marL="50800" marR="50800" marT="50800" marB="50800" anchor="ctr" anchorCtr="0" horzOverflow="overflow"/>
                </a:tc>
              </a:tr>
              <a:tr h="632177">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Team member 林亮勳 time efforts (hours)</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56</a:t>
                      </a:r>
                    </a:p>
                  </a:txBody>
                  <a:tcPr marL="50800" marR="50800" marT="50800" marB="50800" anchor="ctr" anchorCtr="0" horzOverflow="overflow"/>
                </a:tc>
              </a:tr>
              <a:tr h="632177">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Total time efforts (hours)</a:t>
                      </a:r>
                    </a:p>
                  </a:txBody>
                  <a:tcPr marL="50800" marR="50800" marT="50800" marB="50800" anchor="ctr" anchorCtr="0" horzOverflow="overflow"/>
                </a:tc>
                <a:tc>
                  <a:txBody>
                    <a:bodyPr/>
                    <a:lstStyle/>
                    <a:p>
                      <a:pPr defTabSz="914400">
                        <a:tabLst>
                          <a:tab pos="1295400" algn="l"/>
                        </a:tabLst>
                        <a:defRPr>
                          <a:solidFill>
                            <a:srgbClr val="000000"/>
                          </a:solidFill>
                        </a:defRPr>
                      </a:pPr>
                      <a:r>
                        <a:rPr sz="2600">
                          <a:solidFill>
                            <a:srgbClr val="FFFFFF"/>
                          </a:solidFill>
                          <a:effectLst>
                            <a:outerShdw sx="100000" sy="100000" kx="0" ky="0" algn="b" rotWithShape="0" blurRad="63500" dist="3302" dir="5400000">
                              <a:srgbClr val="000000">
                                <a:alpha val="40000"/>
                              </a:srgbClr>
                            </a:outerShdw>
                          </a:effectLst>
                        </a:rPr>
                        <a:t>112</a:t>
                      </a:r>
                    </a:p>
                  </a:txBody>
                  <a:tcPr marL="50800" marR="50800" marT="50800" marB="50800" anchor="ctr" anchorCtr="0" horzOverflow="overflow"/>
                </a:tc>
              </a:tr>
            </a:tbl>
          </a:graphicData>
        </a:graphic>
      </p:graphicFrame>
      <p:sp>
        <p:nvSpPr>
          <p:cNvPr id="277" name="幻燈片編號"/>
          <p:cNvSpPr txBox="1"/>
          <p:nvPr>
            <p:ph type="sldNum" sz="quarter" idx="4294967295"/>
          </p:nvPr>
        </p:nvSpPr>
        <p:spPr>
          <a:xfrm>
            <a:off x="6270993" y="9197831"/>
            <a:ext cx="461874"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Thank you"/>
          <p:cNvSpPr txBox="1"/>
          <p:nvPr>
            <p:ph type="body" idx="14"/>
          </p:nvPr>
        </p:nvSpPr>
        <p:spPr>
          <a:xfrm>
            <a:off x="1270000" y="4518049"/>
            <a:ext cx="10464800" cy="717502"/>
          </a:xfrm>
          <a:prstGeom prst="rect">
            <a:avLst/>
          </a:prstGeom>
        </p:spPr>
        <p:txBody>
          <a:bodyPr/>
          <a:lstStyle/>
          <a:p>
            <a:pPr/>
            <a:r>
              <a:t>Thank you</a:t>
            </a:r>
          </a:p>
        </p:txBody>
      </p:sp>
      <p:sp>
        <p:nvSpPr>
          <p:cNvPr id="280" name="幻燈片編號"/>
          <p:cNvSpPr txBox="1"/>
          <p:nvPr>
            <p:ph type="sldNum" sz="quarter" idx="4294967295"/>
          </p:nvPr>
        </p:nvSpPr>
        <p:spPr>
          <a:xfrm>
            <a:off x="6275793" y="9197831"/>
            <a:ext cx="452275"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Use Case Diagram"/>
          <p:cNvSpPr txBox="1"/>
          <p:nvPr>
            <p:ph type="title"/>
          </p:nvPr>
        </p:nvSpPr>
        <p:spPr>
          <a:prstGeom prst="rect">
            <a:avLst/>
          </a:prstGeom>
        </p:spPr>
        <p:txBody>
          <a:bodyPr/>
          <a:lstStyle/>
          <a:p>
            <a:pPr/>
            <a:r>
              <a:t>Use Case Diagram</a:t>
            </a:r>
          </a:p>
        </p:txBody>
      </p:sp>
      <p:grpSp>
        <p:nvGrpSpPr>
          <p:cNvPr id="143" name="usecaseDiagram_fully.png"/>
          <p:cNvGrpSpPr/>
          <p:nvPr/>
        </p:nvGrpSpPr>
        <p:grpSpPr>
          <a:xfrm>
            <a:off x="2831836" y="2341827"/>
            <a:ext cx="7341128" cy="6949546"/>
            <a:chOff x="0" y="0"/>
            <a:chExt cx="7341126" cy="6949545"/>
          </a:xfrm>
        </p:grpSpPr>
        <p:pic>
          <p:nvPicPr>
            <p:cNvPr id="142" name="usecaseDiagram_fully.png" descr="usecaseDiagram_fully.png"/>
            <p:cNvPicPr>
              <a:picLocks noChangeAspect="1"/>
            </p:cNvPicPr>
            <p:nvPr/>
          </p:nvPicPr>
          <p:blipFill>
            <a:blip r:embed="rId2">
              <a:extLst/>
            </a:blip>
            <a:srcRect l="0" t="0" r="0" b="0"/>
            <a:stretch>
              <a:fillRect/>
            </a:stretch>
          </p:blipFill>
          <p:spPr>
            <a:xfrm>
              <a:off x="215900" y="139700"/>
              <a:ext cx="6909327" cy="6390746"/>
            </a:xfrm>
            <a:prstGeom prst="rect">
              <a:avLst/>
            </a:prstGeom>
            <a:ln>
              <a:noFill/>
            </a:ln>
            <a:effectLst/>
          </p:spPr>
        </p:pic>
        <p:pic>
          <p:nvPicPr>
            <p:cNvPr id="141" name="usecaseDiagram_fully.png" descr="usecaseDiagram_fully.png"/>
            <p:cNvPicPr>
              <a:picLocks noChangeAspect="0"/>
            </p:cNvPicPr>
            <p:nvPr/>
          </p:nvPicPr>
          <p:blipFill>
            <a:blip r:embed="rId3">
              <a:extLst/>
            </a:blip>
            <a:stretch>
              <a:fillRect/>
            </a:stretch>
          </p:blipFill>
          <p:spPr>
            <a:xfrm>
              <a:off x="-1" y="0"/>
              <a:ext cx="7341128" cy="6949546"/>
            </a:xfrm>
            <a:prstGeom prst="rect">
              <a:avLst/>
            </a:prstGeom>
            <a:effectLst/>
          </p:spPr>
        </p:pic>
      </p:grpSp>
      <p:sp>
        <p:nvSpPr>
          <p:cNvPr id="144" name="幻燈片編號"/>
          <p:cNvSpPr txBox="1"/>
          <p:nvPr>
            <p:ph type="sldNum" sz="quarter" idx="4294967295"/>
          </p:nvPr>
        </p:nvSpPr>
        <p:spPr>
          <a:xfrm>
            <a:off x="6371653" y="9197831"/>
            <a:ext cx="260555"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Demonstration"/>
          <p:cNvSpPr txBox="1"/>
          <p:nvPr>
            <p:ph type="title"/>
          </p:nvPr>
        </p:nvSpPr>
        <p:spPr>
          <a:prstGeom prst="rect">
            <a:avLst/>
          </a:prstGeom>
        </p:spPr>
        <p:txBody>
          <a:bodyPr/>
          <a:lstStyle/>
          <a:p>
            <a:pPr/>
            <a:r>
              <a:t>Demonstration</a:t>
            </a:r>
          </a:p>
        </p:txBody>
      </p:sp>
      <p:sp>
        <p:nvSpPr>
          <p:cNvPr id="147" name="幻燈片編號"/>
          <p:cNvSpPr txBox="1"/>
          <p:nvPr>
            <p:ph type="sldNum" sz="quarter" idx="4294967295"/>
          </p:nvPr>
        </p:nvSpPr>
        <p:spPr>
          <a:xfrm>
            <a:off x="6368622" y="9197831"/>
            <a:ext cx="266617"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https://youtu.be/RvQsPhFzm1c">
            <a:hlinkClick r:id="rId3" invalidUrl="" action="" tgtFrame="" tooltip="" history="1" highlightClick="0" endSnd="0"/>
          </p:cNvPr>
          <p:cNvSpPr txBox="1"/>
          <p:nvPr/>
        </p:nvSpPr>
        <p:spPr>
          <a:xfrm>
            <a:off x="1955849" y="4486636"/>
            <a:ext cx="9093102"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https://youtu.be/RvQsPhFzm1c</a:t>
            </a:r>
          </a:p>
        </p:txBody>
      </p:sp>
      <p:sp>
        <p:nvSpPr>
          <p:cNvPr id="152" name="幻燈片編號"/>
          <p:cNvSpPr txBox="1"/>
          <p:nvPr>
            <p:ph type="sldNum" sz="quarter" idx="4294967295"/>
          </p:nvPr>
        </p:nvSpPr>
        <p:spPr>
          <a:xfrm>
            <a:off x="6376958" y="9197831"/>
            <a:ext cx="249945"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ignificant Use Cases"/>
          <p:cNvSpPr txBox="1"/>
          <p:nvPr>
            <p:ph type="title"/>
          </p:nvPr>
        </p:nvSpPr>
        <p:spPr>
          <a:prstGeom prst="rect">
            <a:avLst/>
          </a:prstGeom>
        </p:spPr>
        <p:txBody>
          <a:bodyPr/>
          <a:lstStyle/>
          <a:p>
            <a:pPr/>
            <a:r>
              <a:t>Significant Use Cases</a:t>
            </a:r>
          </a:p>
        </p:txBody>
      </p:sp>
      <p:sp>
        <p:nvSpPr>
          <p:cNvPr id="157" name="幻燈片編號"/>
          <p:cNvSpPr txBox="1"/>
          <p:nvPr>
            <p:ph type="sldNum" sz="quarter" idx="4294967295"/>
          </p:nvPr>
        </p:nvSpPr>
        <p:spPr>
          <a:xfrm>
            <a:off x="6353087" y="9197831"/>
            <a:ext cx="297686"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61" name="表格"/>
          <p:cNvGraphicFramePr/>
          <p:nvPr/>
        </p:nvGraphicFramePr>
        <p:xfrm>
          <a:off x="942137" y="974725"/>
          <a:ext cx="11126876" cy="1231900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159814"/>
                <a:gridCol w="7960710"/>
              </a:tblGrid>
              <a:tr h="228600">
                <a:tc>
                  <a:txBody>
                    <a:bodyPr/>
                    <a:lstStyle/>
                    <a:p>
                      <a:pPr algn="l" defTabSz="304800">
                        <a:defRPr b="1">
                          <a:uFill>
                            <a:solidFill>
                              <a:srgbClr val="FFFFFF"/>
                            </a:solidFill>
                          </a:uFill>
                          <a:latin typeface="Calibri"/>
                          <a:ea typeface="Calibri"/>
                          <a:cs typeface="Calibri"/>
                          <a:sym typeface="Calibri"/>
                        </a:defRPr>
                      </a:pPr>
                      <a:r>
                        <a:t>Use case ID</a:t>
                      </a:r>
                    </a:p>
                  </a:txBody>
                  <a:tcPr marL="50800" marR="50800" marT="50800" marB="50800" anchor="t" anchorCtr="0" horzOverflow="overflow">
                    <a:lnL w="6350">
                      <a:solidFill>
                        <a:srgbClr val="548DD4"/>
                      </a:solidFill>
                      <a:miter lim="400000"/>
                    </a:lnL>
                    <a:lnR w="6350">
                      <a:solidFill>
                        <a:srgbClr val="FFFFFF"/>
                      </a:solidFill>
                      <a:miter lim="400000"/>
                    </a:lnR>
                    <a:lnT w="6350">
                      <a:solidFill>
                        <a:srgbClr val="548DD4"/>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UC-02</a:t>
                      </a:r>
                    </a:p>
                  </a:txBody>
                  <a:tcPr marL="50800" marR="50800" marT="50800" marB="50800" anchor="t" anchorCtr="0" horzOverflow="overflow">
                    <a:lnL w="6350">
                      <a:solidFill>
                        <a:srgbClr val="FFFFFF"/>
                      </a:solidFill>
                      <a:miter lim="400000"/>
                    </a:lnL>
                    <a:lnR w="6350">
                      <a:solidFill>
                        <a:srgbClr val="548DD4"/>
                      </a:solidFill>
                      <a:miter lim="400000"/>
                    </a:lnR>
                    <a:lnT w="6350">
                      <a:solidFill>
                        <a:srgbClr val="548DD4"/>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Use Case Name</a:t>
                      </a:r>
                    </a:p>
                  </a:txBody>
                  <a:tcPr marL="50800" marR="50800" marT="50800" marB="50800" anchor="t" anchorCtr="0" horzOverflow="overflow">
                    <a:lnL w="6350">
                      <a:solidFill>
                        <a:srgbClr val="548DD4"/>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執行測試</a:t>
                      </a:r>
                    </a:p>
                  </a:txBody>
                  <a:tcPr marL="50800" marR="50800" marT="50800" marB="50800" anchor="t" anchorCtr="0" horzOverflow="overflow">
                    <a:lnL w="6350">
                      <a:solidFill>
                        <a:srgbClr val="FFFFFF"/>
                      </a:solidFill>
                      <a:miter lim="400000"/>
                    </a:lnL>
                    <a:lnR w="6350">
                      <a:solidFill>
                        <a:srgbClr val="548DD4"/>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Scope</a:t>
                      </a:r>
                    </a:p>
                  </a:txBody>
                  <a:tcPr marL="50800" marR="50800" marT="50800" marB="50800" anchor="t" anchorCtr="0" horzOverflow="overflow">
                    <a:lnL w="6350">
                      <a:solidFill>
                        <a:srgbClr val="548DD4"/>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IoT</a:t>
                      </a:r>
                      <a:r>
                        <a:t>相容性測試系統</a:t>
                      </a:r>
                    </a:p>
                  </a:txBody>
                  <a:tcPr marL="50800" marR="50800" marT="50800" marB="50800" anchor="t" anchorCtr="0" horzOverflow="overflow">
                    <a:lnL w="6350">
                      <a:solidFill>
                        <a:srgbClr val="FFFFFF"/>
                      </a:solidFill>
                      <a:miter lim="400000"/>
                    </a:lnL>
                    <a:lnR w="6350">
                      <a:solidFill>
                        <a:srgbClr val="548DD4"/>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Level</a:t>
                      </a:r>
                    </a:p>
                  </a:txBody>
                  <a:tcPr marL="50800" marR="50800" marT="50800" marB="50800" anchor="t" anchorCtr="0" horzOverflow="overflow">
                    <a:lnL w="6350">
                      <a:solidFill>
                        <a:srgbClr val="548DD4"/>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User goal</a:t>
                      </a:r>
                    </a:p>
                  </a:txBody>
                  <a:tcPr marL="50800" marR="50800" marT="50800" marB="50800" anchor="t" anchorCtr="0" horzOverflow="overflow">
                    <a:lnL w="6350">
                      <a:solidFill>
                        <a:srgbClr val="FFFFFF"/>
                      </a:solidFill>
                      <a:miter lim="400000"/>
                    </a:lnL>
                    <a:lnR w="6350">
                      <a:solidFill>
                        <a:srgbClr val="548DD4"/>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Primary Actor</a:t>
                      </a:r>
                    </a:p>
                  </a:txBody>
                  <a:tcPr marL="50800" marR="50800" marT="50800" marB="50800" anchor="t" anchorCtr="0" horzOverflow="overflow">
                    <a:lnL w="6350">
                      <a:solidFill>
                        <a:srgbClr val="548DD4"/>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Tester</a:t>
                      </a:r>
                    </a:p>
                  </a:txBody>
                  <a:tcPr marL="50800" marR="50800" marT="50800" marB="50800" anchor="t" anchorCtr="0" horzOverflow="overflow">
                    <a:lnL w="6350">
                      <a:solidFill>
                        <a:srgbClr val="FFFFFF"/>
                      </a:solidFill>
                      <a:miter lim="400000"/>
                    </a:lnL>
                    <a:lnR w="6350">
                      <a:solidFill>
                        <a:srgbClr val="548DD4"/>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Stakeholders and Interests</a:t>
                      </a:r>
                    </a:p>
                  </a:txBody>
                  <a:tcPr marL="50800" marR="50800" marT="50800" marB="50800" anchor="t" anchorCtr="0" horzOverflow="overflow">
                    <a:lnL w="6350">
                      <a:solidFill>
                        <a:srgbClr val="548DD4"/>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Tester</a:t>
                      </a:r>
                      <a:r>
                        <a:t>：操作此系統的使用者，可自由新增測試項目、選擇想要測試的測試版本並送出測試任務。</a:t>
                      </a:r>
                    </a:p>
                    <a:p>
                      <a:pPr algn="l" defTabSz="304800">
                        <a:defRPr>
                          <a:solidFill>
                            <a:srgbClr val="000000"/>
                          </a:solidFill>
                          <a:uFill>
                            <a:solidFill>
                              <a:srgbClr val="000000"/>
                            </a:solidFill>
                          </a:uFill>
                          <a:latin typeface="Calibri"/>
                          <a:ea typeface="Calibri"/>
                          <a:cs typeface="Calibri"/>
                          <a:sym typeface="Calibri"/>
                        </a:defRPr>
                      </a:pPr>
                      <a:r>
                        <a:t>Jenkins</a:t>
                      </a:r>
                      <a:r>
                        <a:t>伺服器：接收測試項目，執行測試，將測試結果回傳至系統。</a:t>
                      </a:r>
                    </a:p>
                  </a:txBody>
                  <a:tcPr marL="50800" marR="50800" marT="50800" marB="50800" anchor="t" anchorCtr="0" horzOverflow="overflow">
                    <a:lnL w="6350">
                      <a:solidFill>
                        <a:srgbClr val="FFFFFF"/>
                      </a:solidFill>
                      <a:miter lim="400000"/>
                    </a:lnL>
                    <a:lnR w="6350">
                      <a:solidFill>
                        <a:srgbClr val="548DD4"/>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Preconditions</a:t>
                      </a:r>
                    </a:p>
                  </a:txBody>
                  <a:tcPr marL="50800" marR="50800" marT="50800" marB="50800" anchor="t" anchorCtr="0" horzOverflow="overflow">
                    <a:lnL w="6350">
                      <a:solidFill>
                        <a:srgbClr val="548DD4"/>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使用者已成功進行</a:t>
                      </a:r>
                      <a:r>
                        <a:rPr b="1"/>
                        <a:t>登入</a:t>
                      </a:r>
                      <a:r>
                        <a:t>（</a:t>
                      </a:r>
                      <a:r>
                        <a:t>UC-01</a:t>
                      </a:r>
                      <a:r>
                        <a:t>）。</a:t>
                      </a:r>
                    </a:p>
                  </a:txBody>
                  <a:tcPr marL="50800" marR="50800" marT="50800" marB="50800" anchor="t" anchorCtr="0" horzOverflow="overflow">
                    <a:lnL w="6350">
                      <a:solidFill>
                        <a:srgbClr val="FFFFFF"/>
                      </a:solidFill>
                      <a:miter lim="400000"/>
                    </a:lnL>
                    <a:lnR w="6350">
                      <a:solidFill>
                        <a:srgbClr val="548DD4"/>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Success Guarantee</a:t>
                      </a:r>
                    </a:p>
                  </a:txBody>
                  <a:tcPr marL="50800" marR="50800" marT="50800" marB="50800" anchor="t" anchorCtr="0" horzOverflow="overflow">
                    <a:lnL w="6350">
                      <a:solidFill>
                        <a:srgbClr val="548DD4"/>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使用者成功送出測試任務，系統將自動執行測試，並在完畢後更新測試任務。</a:t>
                      </a:r>
                    </a:p>
                  </a:txBody>
                  <a:tcPr marL="50800" marR="50800" marT="50800" marB="50800" anchor="t" anchorCtr="0" horzOverflow="overflow">
                    <a:lnL w="6350">
                      <a:solidFill>
                        <a:srgbClr val="FFFFFF"/>
                      </a:solidFill>
                      <a:miter lim="400000"/>
                    </a:lnL>
                    <a:lnR w="6350">
                      <a:solidFill>
                        <a:srgbClr val="548DD4"/>
                      </a:solidFill>
                      <a:miter lim="400000"/>
                    </a:lnR>
                    <a:lnT w="6350">
                      <a:solidFill>
                        <a:srgbClr val="FFFFFF"/>
                      </a:solidFill>
                      <a:miter lim="400000"/>
                    </a:lnT>
                    <a:lnB w="6350">
                      <a:solidFill>
                        <a:srgbClr val="FFFFFF"/>
                      </a:solidFill>
                      <a:miter lim="400000"/>
                    </a:lnB>
                    <a:solidFill>
                      <a:srgbClr val="DBE5F1"/>
                    </a:solidFill>
                  </a:tcPr>
                </a:tc>
              </a:tr>
              <a:tr h="228600">
                <a:tc>
                  <a:txBody>
                    <a:bodyPr/>
                    <a:lstStyle/>
                    <a:p>
                      <a:pPr algn="l" defTabSz="304800">
                        <a:defRPr b="1">
                          <a:uFill>
                            <a:solidFill>
                              <a:srgbClr val="FFFFFF"/>
                            </a:solidFill>
                          </a:uFill>
                          <a:latin typeface="Calibri"/>
                          <a:ea typeface="Calibri"/>
                          <a:cs typeface="Calibri"/>
                          <a:sym typeface="Calibri"/>
                        </a:defRPr>
                      </a:pPr>
                      <a:r>
                        <a:t>Main Success Scenario</a:t>
                      </a:r>
                    </a:p>
                  </a:txBody>
                  <a:tcPr marL="50800" marR="50800" marT="50800" marB="50800" anchor="t" anchorCtr="0" horzOverflow="overflow">
                    <a:lnL w="6350">
                      <a:solidFill>
                        <a:srgbClr val="548DD4"/>
                      </a:solidFill>
                      <a:miter lim="400000"/>
                    </a:lnL>
                    <a:lnR w="6350">
                      <a:solidFill>
                        <a:srgbClr val="FFFFFF"/>
                      </a:solidFill>
                      <a:miter lim="400000"/>
                    </a:lnR>
                    <a:lnT w="6350">
                      <a:solidFill>
                        <a:srgbClr val="FFFFFF"/>
                      </a:solidFill>
                      <a:miter lim="400000"/>
                    </a:lnT>
                    <a:lnB w="6350">
                      <a:solidFill>
                        <a:srgbClr val="FFFFFF"/>
                      </a:solidFill>
                      <a:miter lim="400000"/>
                    </a:lnB>
                    <a:solidFill>
                      <a:srgbClr val="4F81BD"/>
                    </a:solidFill>
                  </a:tcPr>
                </a:tc>
                <a:tc>
                  <a:txBody>
                    <a:bodyPr/>
                    <a:lstStyle/>
                    <a:p>
                      <a:pPr algn="l" defTabSz="304800">
                        <a:defRPr>
                          <a:solidFill>
                            <a:srgbClr val="000000"/>
                          </a:solidFill>
                          <a:uFill>
                            <a:solidFill>
                              <a:srgbClr val="000000"/>
                            </a:solidFill>
                          </a:uFill>
                          <a:latin typeface="Calibri"/>
                          <a:ea typeface="Calibri"/>
                          <a:cs typeface="Calibri"/>
                          <a:sym typeface="Calibri"/>
                        </a:defRPr>
                      </a:pPr>
                      <a:r>
                        <a:t>1. </a:t>
                      </a:r>
                      <a:r>
                        <a:t>使用者勾選所有需要測試之測試版本。</a:t>
                      </a:r>
                    </a:p>
                    <a:p>
                      <a:pPr algn="l" defTabSz="304800">
                        <a:defRPr>
                          <a:solidFill>
                            <a:srgbClr val="000000"/>
                          </a:solidFill>
                          <a:uFill>
                            <a:solidFill>
                              <a:srgbClr val="000000"/>
                            </a:solidFill>
                          </a:uFill>
                          <a:latin typeface="Calibri"/>
                          <a:ea typeface="Calibri"/>
                          <a:cs typeface="Calibri"/>
                          <a:sym typeface="Calibri"/>
                        </a:defRPr>
                      </a:pPr>
                      <a:r>
                        <a:t>使用者不斷重複</a:t>
                      </a:r>
                      <a:r>
                        <a:t>1.</a:t>
                      </a:r>
                      <a:r>
                        <a:t>步驟直到勾選完所有所欲測試之測試版本。</a:t>
                      </a:r>
                    </a:p>
                    <a:p>
                      <a:pPr algn="l" defTabSz="304800">
                        <a:defRPr>
                          <a:solidFill>
                            <a:srgbClr val="000000"/>
                          </a:solidFill>
                          <a:uFill>
                            <a:solidFill>
                              <a:srgbClr val="000000"/>
                            </a:solidFill>
                          </a:uFill>
                          <a:latin typeface="Calibri"/>
                          <a:ea typeface="Calibri"/>
                          <a:cs typeface="Calibri"/>
                          <a:sym typeface="Calibri"/>
                        </a:defRPr>
                      </a:pPr>
                      <a:r>
                        <a:t>2. </a:t>
                      </a:r>
                      <a:r>
                        <a:t>使用者輸入本次測試之辨識名稱。</a:t>
                      </a:r>
                    </a:p>
                    <a:p>
                      <a:pPr algn="l" defTabSz="304800">
                        <a:defRPr>
                          <a:solidFill>
                            <a:srgbClr val="000000"/>
                          </a:solidFill>
                          <a:uFill>
                            <a:solidFill>
                              <a:srgbClr val="000000"/>
                            </a:solidFill>
                          </a:uFill>
                          <a:latin typeface="Calibri"/>
                          <a:ea typeface="Calibri"/>
                          <a:cs typeface="Calibri"/>
                          <a:sym typeface="Calibri"/>
                        </a:defRPr>
                      </a:pPr>
                      <a:r>
                        <a:t>3. </a:t>
                      </a:r>
                      <a:r>
                        <a:t>使用者開始執行測試，網頁介面重新載入。</a:t>
                      </a:r>
                    </a:p>
                    <a:p>
                      <a:pPr algn="l" defTabSz="304800">
                        <a:defRPr>
                          <a:solidFill>
                            <a:srgbClr val="000000"/>
                          </a:solidFill>
                          <a:uFill>
                            <a:solidFill>
                              <a:srgbClr val="000000"/>
                            </a:solidFill>
                          </a:uFill>
                          <a:latin typeface="Calibri"/>
                          <a:ea typeface="Calibri"/>
                          <a:cs typeface="Calibri"/>
                          <a:sym typeface="Calibri"/>
                        </a:defRPr>
                      </a:pPr>
                      <a:r>
                        <a:t>4. </a:t>
                      </a:r>
                      <a:r>
                        <a:t>系統將測試任務寫入資料庫中。</a:t>
                      </a:r>
                    </a:p>
                    <a:p>
                      <a:pPr algn="l" defTabSz="304800">
                        <a:defRPr>
                          <a:solidFill>
                            <a:srgbClr val="000000"/>
                          </a:solidFill>
                          <a:uFill>
                            <a:solidFill>
                              <a:srgbClr val="000000"/>
                            </a:solidFill>
                          </a:uFill>
                          <a:latin typeface="Calibri"/>
                          <a:ea typeface="Calibri"/>
                          <a:cs typeface="Calibri"/>
                          <a:sym typeface="Calibri"/>
                        </a:defRPr>
                      </a:pPr>
                      <a:r>
                        <a:t>5. </a:t>
                      </a:r>
                      <a:r>
                        <a:t>系統通知</a:t>
                      </a:r>
                      <a:r>
                        <a:t>Jenkins</a:t>
                      </a:r>
                      <a:r>
                        <a:t>伺服器執行測試。</a:t>
                      </a:r>
                    </a:p>
                    <a:p>
                      <a:pPr algn="l" defTabSz="304800">
                        <a:defRPr>
                          <a:solidFill>
                            <a:srgbClr val="000000"/>
                          </a:solidFill>
                          <a:uFill>
                            <a:solidFill>
                              <a:srgbClr val="000000"/>
                            </a:solidFill>
                          </a:uFill>
                          <a:latin typeface="Calibri"/>
                          <a:ea typeface="Calibri"/>
                          <a:cs typeface="Calibri"/>
                          <a:sym typeface="Calibri"/>
                        </a:defRPr>
                      </a:pPr>
                      <a:r>
                        <a:t>6. Jenkins</a:t>
                      </a:r>
                      <a:r>
                        <a:t>伺服器從資料庫中讀取測試任務。</a:t>
                      </a:r>
                    </a:p>
                    <a:p>
                      <a:pPr algn="l" defTabSz="304800">
                        <a:defRPr>
                          <a:solidFill>
                            <a:srgbClr val="000000"/>
                          </a:solidFill>
                          <a:uFill>
                            <a:solidFill>
                              <a:srgbClr val="000000"/>
                            </a:solidFill>
                          </a:uFill>
                          <a:latin typeface="Calibri"/>
                          <a:ea typeface="Calibri"/>
                          <a:cs typeface="Calibri"/>
                          <a:sym typeface="Calibri"/>
                        </a:defRPr>
                      </a:pPr>
                      <a:r>
                        <a:t>7. Jenkins</a:t>
                      </a:r>
                      <a:r>
                        <a:t>伺服器執行相對應之測試。</a:t>
                      </a:r>
                    </a:p>
                    <a:p>
                      <a:pPr algn="l" defTabSz="304800">
                        <a:defRPr>
                          <a:solidFill>
                            <a:srgbClr val="000000"/>
                          </a:solidFill>
                          <a:uFill>
                            <a:solidFill>
                              <a:srgbClr val="000000"/>
                            </a:solidFill>
                          </a:uFill>
                          <a:latin typeface="Calibri"/>
                          <a:ea typeface="Calibri"/>
                          <a:cs typeface="Calibri"/>
                          <a:sym typeface="Calibri"/>
                        </a:defRPr>
                      </a:pPr>
                      <a:r>
                        <a:t>8. Jenkins</a:t>
                      </a:r>
                      <a:r>
                        <a:t>伺服器將測試結果回傳至系統。</a:t>
                      </a:r>
                    </a:p>
                    <a:p>
                      <a:pPr algn="l" defTabSz="304800">
                        <a:defRPr>
                          <a:solidFill>
                            <a:srgbClr val="000000"/>
                          </a:solidFill>
                          <a:uFill>
                            <a:solidFill>
                              <a:srgbClr val="000000"/>
                            </a:solidFill>
                          </a:uFill>
                          <a:latin typeface="Calibri"/>
                          <a:ea typeface="Calibri"/>
                          <a:cs typeface="Calibri"/>
                          <a:sym typeface="Calibri"/>
                        </a:defRPr>
                      </a:pPr>
                      <a:r>
                        <a:t>9. </a:t>
                      </a:r>
                      <a:r>
                        <a:t>系統接收測試結果。</a:t>
                      </a:r>
                    </a:p>
                    <a:p>
                      <a:pPr algn="l" defTabSz="304800">
                        <a:defRPr>
                          <a:solidFill>
                            <a:srgbClr val="000000"/>
                          </a:solidFill>
                          <a:uFill>
                            <a:solidFill>
                              <a:srgbClr val="000000"/>
                            </a:solidFill>
                          </a:uFill>
                          <a:latin typeface="Calibri"/>
                          <a:ea typeface="Calibri"/>
                          <a:cs typeface="Calibri"/>
                          <a:sym typeface="Calibri"/>
                        </a:defRPr>
                      </a:pPr>
                      <a:r>
                        <a:t>10. </a:t>
                      </a:r>
                      <a:r>
                        <a:t>系統將結果儲存至硬碟中。</a:t>
                      </a:r>
                    </a:p>
                    <a:p>
                      <a:pPr algn="l" defTabSz="304800">
                        <a:defRPr>
                          <a:solidFill>
                            <a:srgbClr val="000000"/>
                          </a:solidFill>
                          <a:uFill>
                            <a:solidFill>
                              <a:srgbClr val="000000"/>
                            </a:solidFill>
                          </a:uFill>
                          <a:latin typeface="Calibri"/>
                          <a:ea typeface="Calibri"/>
                          <a:cs typeface="Calibri"/>
                          <a:sym typeface="Calibri"/>
                        </a:defRPr>
                      </a:pPr>
                      <a:r>
                        <a:t>11. </a:t>
                      </a:r>
                      <a:r>
                        <a:t>系統更新資料庫中之測試資訊。</a:t>
                      </a:r>
                    </a:p>
                  </a:txBody>
                  <a:tcPr marL="50800" marR="50800" marT="50800" marB="50800" anchor="t" anchorCtr="0" horzOverflow="overflow">
                    <a:lnL w="6350">
                      <a:solidFill>
                        <a:srgbClr val="FFFFFF"/>
                      </a:solidFill>
                      <a:miter lim="400000"/>
                    </a:lnL>
                    <a:lnR w="6350">
                      <a:solidFill>
                        <a:srgbClr val="548DD4"/>
                      </a:solidFill>
                      <a:miter lim="400000"/>
                    </a:lnR>
                    <a:lnT w="6350">
                      <a:solidFill>
                        <a:srgbClr val="FFFFFF"/>
                      </a:solidFill>
                      <a:miter lim="400000"/>
                    </a:lnT>
                    <a:lnB w="6350">
                      <a:solidFill>
                        <a:srgbClr val="FFFFFF"/>
                      </a:solidFill>
                      <a:miter lim="400000"/>
                    </a:lnB>
                    <a:solidFill>
                      <a:srgbClr val="DBE5F1"/>
                    </a:solidFill>
                  </a:tcPr>
                </a:tc>
              </a:tr>
            </a:tbl>
          </a:graphicData>
        </a:graphic>
      </p:graphicFrame>
      <p:sp>
        <p:nvSpPr>
          <p:cNvPr id="162" name="幻燈片編號"/>
          <p:cNvSpPr txBox="1"/>
          <p:nvPr>
            <p:ph type="sldNum" sz="quarter" idx="4294967295"/>
          </p:nvPr>
        </p:nvSpPr>
        <p:spPr>
          <a:xfrm>
            <a:off x="6375821" y="9197831"/>
            <a:ext cx="252219" cy="45417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sld>
</file>

<file path=ppt/theme/_rels/theme1.xml.rels><?xml version="1.0" encoding="UTF-8"?>
<Relationships xmlns="http://schemas.openxmlformats.org/package/2006/relationships"><Relationship Id="rId1" Type="http://schemas.openxmlformats.org/officeDocument/2006/relationships/image" Target="../media/image2.jpeg"/></Relationships>

</file>

<file path=ppt/theme/_rels/theme2.xml.rels><?xml version="1.0" encoding="UTF-8"?>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xmlns:r="http://schemas.openxmlformats.org/officeDocument/2006/relationships" name="Chalkboard">
  <a:themeElements>
    <a:clrScheme name="Chalkboard">
      <a:dk1>
        <a:srgbClr val="BF00FF"/>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halkboard">
  <a:themeElements>
    <a:clrScheme name="Chalkboard">
      <a:dk1>
        <a:srgbClr val="000000"/>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