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問題陳述</a:t>
            </a:r>
          </a:p>
          <a:p>
            <a:pPr/>
          </a:p>
          <a:p>
            <a:pPr/>
            <a:r>
              <a:t>開發人員可手動新增測試版本</a:t>
            </a:r>
          </a:p>
          <a:p>
            <a:pPr/>
            <a:r>
              <a:t>可直接透過網頁勾選測試版本執行測試</a:t>
            </a:r>
          </a:p>
          <a:p>
            <a:pPr/>
            <a:r>
              <a:t>自動化進行多重交互配對測試並瀏覽配對測試之整合測試結果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系統上下文圖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(開網頁)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重要的Use Cases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(開編輯器)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生產代碼的LOC</a:t>
            </a:r>
          </a:p>
          <a:p>
            <a:pPr/>
            <a:r>
              <a:t>生產方法代碼的數量</a:t>
            </a:r>
          </a:p>
          <a:p>
            <a:pPr/>
            <a:r>
              <a:t>生產代碼類的數量</a:t>
            </a:r>
          </a:p>
          <a:p>
            <a:pPr/>
            <a:r>
              <a:t>生產方法代碼的數量</a:t>
            </a:r>
          </a:p>
          <a:p>
            <a:pPr/>
            <a:r>
              <a:t>單元測試的數量（testXXX）</a:t>
            </a:r>
          </a:p>
          <a:p>
            <a:pPr/>
            <a:r>
              <a:t>測試代碼的LOC</a:t>
            </a:r>
          </a:p>
          <a:p>
            <a:pPr/>
            <a:r>
              <a:t>團隊成員約翰時間努力（小時）</a:t>
            </a:r>
          </a:p>
          <a:p>
            <a:pPr/>
            <a:r>
              <a:t>團隊成員瑪麗時間努力（小時）</a:t>
            </a:r>
          </a:p>
          <a:p>
            <a:pPr/>
            <a:r>
              <a:t>總時間（小時）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影印3份</a:t>
            </a:r>
          </a:p>
          <a:p>
            <a:pPr/>
            <a:r>
              <a:t>時間掌握</a:t>
            </a:r>
          </a:p>
          <a:p>
            <a:pPr/>
            <a:r>
              <a:t>多點時間介紹Domain model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/>
          </p:nvPr>
        </p:nvSpPr>
        <p:spPr>
          <a:xfrm>
            <a:off x="1270000" y="6362700"/>
            <a:ext cx="10464800" cy="58487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大標題文字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OT相容性測試系統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IOT相容性測試系統</a:t>
            </a:r>
          </a:p>
        </p:txBody>
      </p:sp>
      <p:sp>
        <p:nvSpPr>
          <p:cNvPr id="120" name="106598006 林照晟 106598039 林亮勳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106598006 林照晟 106598039 林亮勳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表格"/>
          <p:cNvGraphicFramePr/>
          <p:nvPr/>
        </p:nvGraphicFramePr>
        <p:xfrm>
          <a:off x="751249" y="2115866"/>
          <a:ext cx="11508652" cy="13169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268293"/>
                <a:gridCol w="8234008"/>
              </a:tblGrid>
              <a:tr h="2812935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Extensions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548DD4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8a. Jenkins</a:t>
                      </a:r>
                      <a:r>
                        <a:t>伺服器無法連線至系統。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</a:t>
                      </a:r>
                      <a:r>
                        <a:t>1a. Jenkins</a:t>
                      </a:r>
                      <a:r>
                        <a:t>伺服器無法連線至系統。</a:t>
                      </a:r>
                    </a:p>
                    <a:p>
                      <a:pPr marL="457200" indent="-152400"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    </a:t>
                      </a:r>
                      <a:r>
                        <a:t>1. Jenkins</a:t>
                      </a:r>
                      <a:r>
                        <a:t>伺服器將錯誤原因寫入</a:t>
                      </a:r>
                      <a:r>
                        <a:t>log</a:t>
                      </a:r>
                      <a:r>
                        <a:t>檔案中，儲存至伺服器所在之硬碟中。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9a. </a:t>
                      </a:r>
                      <a:r>
                        <a:t>測試結果報告之資訊與資料庫資訊不符。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</a:t>
                      </a:r>
                      <a:r>
                        <a:t>1. </a:t>
                      </a:r>
                      <a:r>
                        <a:t>將有誤部分紀錄為</a:t>
                      </a:r>
                      <a:r>
                        <a:t>log</a:t>
                      </a:r>
                      <a:r>
                        <a:t>資訊輸出於伺服器端介面。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</a:t>
                      </a:r>
                      <a:r>
                        <a:t>2. </a:t>
                      </a:r>
                      <a:r>
                        <a:t>刪除所接收之測試結果報告。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10a. </a:t>
                      </a:r>
                      <a:r>
                        <a:t>儲存硬碟空間不足。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</a:t>
                      </a:r>
                      <a:r>
                        <a:t>1. </a:t>
                      </a:r>
                      <a:r>
                        <a:t>在伺服器端介面輸出硬碟空間不足，需要清出空間後重新執行測試之資訊。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</a:t>
                      </a:r>
                      <a:r>
                        <a:t>2. </a:t>
                      </a:r>
                      <a:r>
                        <a:t>刪除所有本次已儲存之測試結果報告。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11a. </a:t>
                      </a:r>
                      <a:r>
                        <a:t>與資料庫連線發生錯誤。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</a:t>
                      </a:r>
                      <a:r>
                        <a:t>1. </a:t>
                      </a:r>
                      <a:r>
                        <a:t>將欲寫入資料庫之指令及錯誤原因輸出至伺服器端介面。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548DD4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426274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Special Requirements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548DD4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必須要能夠與資料庫及</a:t>
                      </a:r>
                      <a:r>
                        <a:t>Jenkins</a:t>
                      </a:r>
                      <a:r>
                        <a:t>伺服器連線保持順暢。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548DD4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642592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Technology and Data Variations List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548DD4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None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548DD4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426274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Frequency of Occurrence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548DD4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時常發生（若時常有新的版本需測試）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548DD4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426274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Miscellaneous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548DD4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548DD4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測試版本若有新增或移除情形，需要有人進行管理。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548DD4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548DD4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64" name="幻燈片編號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表格"/>
          <p:cNvGraphicFramePr/>
          <p:nvPr/>
        </p:nvGraphicFramePr>
        <p:xfrm>
          <a:off x="1029422" y="2562220"/>
          <a:ext cx="10952306" cy="166941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10211"/>
                <a:gridCol w="7835742"/>
              </a:tblGrid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Use case ID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95B3D7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95B3D7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UC-03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95B3D7"/>
                      </a:solidFill>
                      <a:miter lim="400000"/>
                    </a:lnR>
                    <a:lnT w="6350">
                      <a:solidFill>
                        <a:srgbClr val="95B3D7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Use Case Name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95B3D7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>
                          <a:latin typeface="細明體"/>
                          <a:ea typeface="細明體"/>
                          <a:cs typeface="細明體"/>
                          <a:sym typeface="細明體"/>
                        </a:rPr>
                        <a:t>查看測試歷史紀</a:t>
                      </a:r>
                      <a:r>
                        <a:t>錄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95B3D7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Scope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95B3D7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IoT</a:t>
                      </a:r>
                      <a:r>
                        <a:t>相容性測試系統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95B3D7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Level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95B3D7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User Goal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95B3D7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Primary Actor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95B3D7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Tester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95B3D7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Stakeholders and Interests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95B3D7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Tester</a:t>
                      </a:r>
                      <a:r>
                        <a:rPr>
                          <a:latin typeface="細明體"/>
                          <a:ea typeface="細明體"/>
                          <a:cs typeface="細明體"/>
                          <a:sym typeface="細明體"/>
                        </a:rPr>
                        <a:t>：想要能夠快速地找到想要查看的歷史紀錄，並獲得正確易懂的資訊</a:t>
                      </a:r>
                      <a:r>
                        <a:t>。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95B3D7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Preconditions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95B3D7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>
                          <a:latin typeface="細明體"/>
                          <a:ea typeface="細明體"/>
                          <a:cs typeface="細明體"/>
                          <a:sym typeface="細明體"/>
                        </a:rPr>
                        <a:t>使用者已</a:t>
                      </a:r>
                      <a:r>
                        <a:rPr b="1">
                          <a:latin typeface="細明體"/>
                          <a:ea typeface="細明體"/>
                          <a:cs typeface="細明體"/>
                          <a:sym typeface="細明體"/>
                        </a:rPr>
                        <a:t>執行測試</a:t>
                      </a:r>
                      <a:r>
                        <a:rPr>
                          <a:latin typeface="細明體"/>
                          <a:ea typeface="細明體"/>
                          <a:cs typeface="細明體"/>
                          <a:sym typeface="細明體"/>
                        </a:rPr>
                        <a:t>（</a:t>
                      </a:r>
                      <a:r>
                        <a:t>UC-02</a:t>
                      </a:r>
                      <a:r>
                        <a:rPr>
                          <a:latin typeface="細明體"/>
                          <a:ea typeface="細明體"/>
                          <a:cs typeface="細明體"/>
                          <a:sym typeface="細明體"/>
                        </a:rPr>
                        <a:t>）</a:t>
                      </a:r>
                      <a:r>
                        <a:t>。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95B3D7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Success Guarantee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95B3D7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>
                          <a:latin typeface="細明體"/>
                          <a:ea typeface="細明體"/>
                          <a:cs typeface="細明體"/>
                          <a:sym typeface="細明體"/>
                        </a:rPr>
                        <a:t>使用者可以統一瀏覽所有測試任務</a:t>
                      </a:r>
                      <a:r>
                        <a:t>。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95B3D7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Main Success Scenario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95B3D7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304800">
                        <a:buSzPct val="100000"/>
                        <a:buAutoNum type="arabicPeriod" startAt="1"/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>
                          <a:latin typeface="細明體"/>
                          <a:ea typeface="細明體"/>
                          <a:cs typeface="細明體"/>
                          <a:sym typeface="細明體"/>
                        </a:rPr>
                        <a:t>使用者選擇查看測試歷史紀錄</a:t>
                      </a:r>
                      <a:r>
                        <a:t>。</a:t>
                      </a:r>
                    </a:p>
                    <a:p>
                      <a:pPr marL="342900" indent="-342900" algn="l" defTabSz="304800">
                        <a:buSzPct val="100000"/>
                        <a:buAutoNum type="arabicPeriod" startAt="1"/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>
                          <a:latin typeface="細明體"/>
                          <a:ea typeface="細明體"/>
                          <a:cs typeface="細明體"/>
                          <a:sym typeface="細明體"/>
                        </a:rPr>
                        <a:t>系統讀取資料庫中的所有測試結果，並整理成清單供使用者選取</a:t>
                      </a:r>
                      <a:r>
                        <a:t>。</a:t>
                      </a:r>
                    </a:p>
                    <a:p>
                      <a:pPr marL="342900" indent="-342900" algn="l" defTabSz="304800">
                        <a:buSzPct val="100000"/>
                        <a:buAutoNum type="arabicPeriod" startAt="1"/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>
                          <a:latin typeface="細明體"/>
                          <a:ea typeface="細明體"/>
                          <a:cs typeface="細明體"/>
                          <a:sym typeface="細明體"/>
                        </a:rPr>
                        <a:t>使用者選取清單上想要查看的歷史紀錄後，顯示該歷史紀錄的詳細資料</a:t>
                      </a:r>
                      <a:r>
                        <a:t>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>
                          <a:latin typeface="細明體"/>
                          <a:ea typeface="細明體"/>
                          <a:cs typeface="細明體"/>
                          <a:sym typeface="細明體"/>
                        </a:rPr>
                        <a:t>使用者重複</a:t>
                      </a:r>
                      <a:r>
                        <a:t>2-3</a:t>
                      </a:r>
                      <a:r>
                        <a:rPr>
                          <a:latin typeface="細明體"/>
                          <a:ea typeface="細明體"/>
                          <a:cs typeface="細明體"/>
                          <a:sym typeface="細明體"/>
                        </a:rPr>
                        <a:t>的步驟直到查看完成</a:t>
                      </a:r>
                      <a:r>
                        <a:t>。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95B3D7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67" name="幻燈片編號"/>
          <p:cNvSpPr txBox="1"/>
          <p:nvPr>
            <p:ph type="sldNum" sz="quarter" idx="4294967295"/>
          </p:nvPr>
        </p:nvSpPr>
        <p:spPr>
          <a:xfrm>
            <a:off x="6306609" y="9197831"/>
            <a:ext cx="390642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表格"/>
          <p:cNvGraphicFramePr/>
          <p:nvPr/>
        </p:nvGraphicFramePr>
        <p:xfrm>
          <a:off x="1029422" y="2276468"/>
          <a:ext cx="10945956" cy="1143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10211"/>
                <a:gridCol w="7835742"/>
              </a:tblGrid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Extensions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95B3D7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1a. </a:t>
                      </a:r>
                      <a:r>
                        <a:t>伺服器斷線，使用者無法進入測試歷史紀錄頁面。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　</a:t>
                      </a:r>
                      <a:r>
                        <a:t>1. </a:t>
                      </a:r>
                      <a:r>
                        <a:t>跳出錯誤視窗，告訴使用者錯誤原因。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　</a:t>
                      </a:r>
                      <a:r>
                        <a:t>2. </a:t>
                      </a:r>
                      <a:r>
                        <a:t>重新載入系統。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2a. </a:t>
                      </a:r>
                      <a:r>
                        <a:t>與資料庫連線發生錯誤。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　</a:t>
                      </a:r>
                      <a:r>
                        <a:t>1. </a:t>
                      </a:r>
                      <a:r>
                        <a:t>跳出錯誤視窗，告訴使用者錯誤原因。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　</a:t>
                      </a:r>
                      <a:r>
                        <a:t>2. </a:t>
                      </a:r>
                      <a:r>
                        <a:t>重新載入系統。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3a. </a:t>
                      </a:r>
                      <a:r>
                        <a:t>系統找不到資料庫中的歷史紀錄詳細資料。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　</a:t>
                      </a:r>
                      <a:r>
                        <a:t>1. </a:t>
                      </a:r>
                      <a:r>
                        <a:t>跳出錯誤視窗，告訴使用者錯誤原因。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　</a:t>
                      </a:r>
                      <a:r>
                        <a:t>2. </a:t>
                      </a:r>
                      <a:r>
                        <a:t>重新載入系統。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95B3D7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Special Requirements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95B3D7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必須要能夠與伺服器及資料庫連線保持順暢。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95B3D7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Technology and Data Variations List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95B3D7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4a. </a:t>
                      </a:r>
                      <a:r>
                        <a:t>使用文字敘述或是圖表的方式來呈現容易理解的測試結果資訊。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95B3D7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Frequency of Occurrence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95B3D7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時常發生（若時常有新的版本需測試）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95B3D7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Miscellaneous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95B3D7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95B3D7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是否需要提供搜尋功能來查找歷史紀錄？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ea typeface="Trebuchet MS"/>
                          <a:cs typeface="Trebuchet MS"/>
                          <a:sym typeface="Trebuchet MS"/>
                        </a:defRPr>
                      </a:pPr>
                      <a:r>
                        <a:t>是否有更直觀的方式來呈現歷史測試結果？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95B3D7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95B3D7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70" name="幻燈片編號"/>
          <p:cNvSpPr txBox="1"/>
          <p:nvPr>
            <p:ph type="sldNum" sz="quarter" idx="4294967295"/>
          </p:nvPr>
        </p:nvSpPr>
        <p:spPr>
          <a:xfrm>
            <a:off x="6313808" y="9197831"/>
            <a:ext cx="376244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omain Model"/>
          <p:cNvSpPr txBox="1"/>
          <p:nvPr>
            <p:ph type="title"/>
          </p:nvPr>
        </p:nvSpPr>
        <p:spPr>
          <a:xfrm>
            <a:off x="1270000" y="-235086"/>
            <a:ext cx="10464800" cy="2540001"/>
          </a:xfrm>
          <a:prstGeom prst="rect">
            <a:avLst/>
          </a:prstGeom>
        </p:spPr>
        <p:txBody>
          <a:bodyPr/>
          <a:lstStyle/>
          <a:p>
            <a:pPr/>
            <a:r>
              <a:t>Domain Model</a:t>
            </a:r>
          </a:p>
        </p:txBody>
      </p:sp>
      <p:pic>
        <p:nvPicPr>
          <p:cNvPr id="173" name="Domain Model.png" descr="Domain 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74084"/>
            <a:ext cx="13004801" cy="7220957"/>
          </a:xfrm>
          <a:prstGeom prst="rect">
            <a:avLst/>
          </a:prstGeom>
          <a:ln w="88900">
            <a:miter lim="400000"/>
          </a:ln>
        </p:spPr>
      </p:pic>
      <p:sp>
        <p:nvSpPr>
          <p:cNvPr id="174" name="幻燈片編號"/>
          <p:cNvSpPr txBox="1"/>
          <p:nvPr>
            <p:ph type="sldNum" sz="quarter" idx="4294967295"/>
          </p:nvPr>
        </p:nvSpPr>
        <p:spPr>
          <a:xfrm>
            <a:off x="6297137" y="9197831"/>
            <a:ext cx="409587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Use-case realizations with GRASP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6696"/>
            </a:lvl1pPr>
          </a:lstStyle>
          <a:p>
            <a:pPr/>
            <a:r>
              <a:t>Use-case realizations with GRASP Patterns</a:t>
            </a:r>
          </a:p>
        </p:txBody>
      </p:sp>
      <p:sp>
        <p:nvSpPr>
          <p:cNvPr id="177" name="幻燈片編號"/>
          <p:cNvSpPr txBox="1"/>
          <p:nvPr>
            <p:ph type="sldNum" sz="quarter" idx="4294967295"/>
          </p:nvPr>
        </p:nvSpPr>
        <p:spPr>
          <a:xfrm>
            <a:off x="6270993" y="9197831"/>
            <a:ext cx="461874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ystem Sequence Diagram for the use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6615">
              <a:defRPr sz="5615"/>
            </a:lvl1pPr>
          </a:lstStyle>
          <a:p>
            <a:pPr/>
            <a:r>
              <a:t>System Sequence Diagram for the use case</a:t>
            </a:r>
          </a:p>
        </p:txBody>
      </p:sp>
      <p:sp>
        <p:nvSpPr>
          <p:cNvPr id="180" name="幻燈片編號"/>
          <p:cNvSpPr txBox="1"/>
          <p:nvPr>
            <p:ph type="sldNum" sz="quarter" idx="4294967295"/>
          </p:nvPr>
        </p:nvSpPr>
        <p:spPr>
          <a:xfrm>
            <a:off x="6302568" y="9197831"/>
            <a:ext cx="398725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Execute Testing…"/>
          <p:cNvSpPr txBox="1"/>
          <p:nvPr/>
        </p:nvSpPr>
        <p:spPr>
          <a:xfrm>
            <a:off x="351853" y="4108449"/>
            <a:ext cx="5092898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Execute Testing</a:t>
            </a:r>
          </a:p>
          <a:p>
            <a:pPr/>
            <a:r>
              <a:t>（執行測試）</a:t>
            </a:r>
          </a:p>
        </p:txBody>
      </p:sp>
      <p:sp>
        <p:nvSpPr>
          <p:cNvPr id="183" name="幻燈片編號"/>
          <p:cNvSpPr txBox="1"/>
          <p:nvPr>
            <p:ph type="sldNum" sz="quarter" idx="4294967295"/>
          </p:nvPr>
        </p:nvSpPr>
        <p:spPr>
          <a:xfrm>
            <a:off x="6305346" y="9197831"/>
            <a:ext cx="393168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6" name="SSD_UC02.png"/>
          <p:cNvGrpSpPr/>
          <p:nvPr/>
        </p:nvGrpSpPr>
        <p:grpSpPr>
          <a:xfrm>
            <a:off x="5592440" y="1187883"/>
            <a:ext cx="7140626" cy="7377834"/>
            <a:chOff x="0" y="0"/>
            <a:chExt cx="7140625" cy="7377832"/>
          </a:xfrm>
        </p:grpSpPr>
        <p:pic>
          <p:nvPicPr>
            <p:cNvPr id="185" name="SSD_UC02.png" descr="SSD_UC0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6708826" cy="681903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4" name="SSD_UC02.png" descr="SSD_UC02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140626" cy="737783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View Testing…"/>
          <p:cNvSpPr txBox="1"/>
          <p:nvPr/>
        </p:nvSpPr>
        <p:spPr>
          <a:xfrm>
            <a:off x="229599" y="3765550"/>
            <a:ext cx="5448301" cy="222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View Testing</a:t>
            </a:r>
          </a:p>
          <a:p>
            <a:pPr/>
            <a:r>
              <a:t>History</a:t>
            </a:r>
          </a:p>
          <a:p>
            <a:pPr/>
            <a:r>
              <a:t>（查看測試歷史紀錄）</a:t>
            </a:r>
          </a:p>
        </p:txBody>
      </p:sp>
      <p:grpSp>
        <p:nvGrpSpPr>
          <p:cNvPr id="191" name="SSD_UC04.png"/>
          <p:cNvGrpSpPr/>
          <p:nvPr/>
        </p:nvGrpSpPr>
        <p:grpSpPr>
          <a:xfrm>
            <a:off x="5731364" y="673739"/>
            <a:ext cx="7020844" cy="8406122"/>
            <a:chOff x="0" y="0"/>
            <a:chExt cx="7020842" cy="8406121"/>
          </a:xfrm>
        </p:grpSpPr>
        <p:pic>
          <p:nvPicPr>
            <p:cNvPr id="190" name="SSD_UC04.png" descr="SSD_UC04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6589043" cy="784732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9" name="SSD_UC04.png" descr="SSD_UC04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020843" cy="8406122"/>
            </a:xfrm>
            <a:prstGeom prst="rect">
              <a:avLst/>
            </a:prstGeom>
            <a:effectLst/>
          </p:spPr>
        </p:pic>
      </p:grpSp>
      <p:sp>
        <p:nvSpPr>
          <p:cNvPr id="192" name="幻燈片編號"/>
          <p:cNvSpPr txBox="1"/>
          <p:nvPr>
            <p:ph type="sldNum" sz="quarter" idx="4294967295"/>
          </p:nvPr>
        </p:nvSpPr>
        <p:spPr>
          <a:xfrm>
            <a:off x="6307872" y="9197831"/>
            <a:ext cx="388116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 sequence diagram for a system ev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8055">
              <a:defRPr sz="7056"/>
            </a:lvl1pPr>
          </a:lstStyle>
          <a:p>
            <a:pPr/>
            <a:r>
              <a:t>A sequence diagram for a system event</a:t>
            </a:r>
          </a:p>
        </p:txBody>
      </p:sp>
      <p:sp>
        <p:nvSpPr>
          <p:cNvPr id="195" name="幻燈片編號"/>
          <p:cNvSpPr txBox="1"/>
          <p:nvPr>
            <p:ph type="sldNum" sz="quarter" idx="4294967295"/>
          </p:nvPr>
        </p:nvSpPr>
        <p:spPr>
          <a:xfrm>
            <a:off x="6284002" y="9197831"/>
            <a:ext cx="435857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MakeNewTestMission"/>
          <p:cNvSpPr txBox="1"/>
          <p:nvPr/>
        </p:nvSpPr>
        <p:spPr>
          <a:xfrm>
            <a:off x="3415184" y="421663"/>
            <a:ext cx="6174432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MakeNewTestMission</a:t>
            </a:r>
          </a:p>
        </p:txBody>
      </p:sp>
      <p:sp>
        <p:nvSpPr>
          <p:cNvPr id="198" name="幻燈片編號"/>
          <p:cNvSpPr txBox="1"/>
          <p:nvPr>
            <p:ph type="sldNum" sz="quarter" idx="4294967295"/>
          </p:nvPr>
        </p:nvSpPr>
        <p:spPr>
          <a:xfrm>
            <a:off x="6312798" y="9197831"/>
            <a:ext cx="378265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SD_MakeNewTestMission.png" descr="SD_MakeNewTestMis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213" y="1246350"/>
            <a:ext cx="13131226" cy="8093242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3" name="Problem statement…"/>
          <p:cNvSpPr txBox="1"/>
          <p:nvPr>
            <p:ph type="body" sz="half" idx="1"/>
          </p:nvPr>
        </p:nvSpPr>
        <p:spPr>
          <a:xfrm>
            <a:off x="959903" y="2768600"/>
            <a:ext cx="5417119" cy="5740400"/>
          </a:xfrm>
          <a:prstGeom prst="rect">
            <a:avLst/>
          </a:prstGeom>
        </p:spPr>
        <p:txBody>
          <a:bodyPr/>
          <a:lstStyle/>
          <a:p>
            <a:pPr marL="388620" indent="-388620" defTabSz="310895">
              <a:spcBef>
                <a:spcPts val="2400"/>
              </a:spcBef>
              <a:buBlip>
                <a:blip r:embed="rId2"/>
              </a:buBlip>
              <a:defRPr sz="2448"/>
            </a:pPr>
            <a:r>
              <a:t>Problem statement</a:t>
            </a:r>
          </a:p>
          <a:p>
            <a:pPr marL="388620" indent="-388620" defTabSz="310895">
              <a:spcBef>
                <a:spcPts val="2400"/>
              </a:spcBef>
              <a:buBlip>
                <a:blip r:embed="rId2"/>
              </a:buBlip>
              <a:defRPr sz="2448"/>
            </a:pPr>
            <a:r>
              <a:t>System Context Diagram</a:t>
            </a:r>
          </a:p>
          <a:p>
            <a:pPr marL="388620" indent="-388620" defTabSz="310895">
              <a:spcBef>
                <a:spcPts val="2400"/>
              </a:spcBef>
              <a:buBlip>
                <a:blip r:embed="rId2"/>
              </a:buBlip>
              <a:defRPr sz="2448"/>
            </a:pPr>
            <a:r>
              <a:t>Use Case Diagram</a:t>
            </a:r>
          </a:p>
          <a:p>
            <a:pPr marL="388620" indent="-388620" defTabSz="310895">
              <a:spcBef>
                <a:spcPts val="2400"/>
              </a:spcBef>
              <a:buBlip>
                <a:blip r:embed="rId2"/>
              </a:buBlip>
              <a:defRPr sz="2448"/>
            </a:pPr>
            <a:r>
              <a:t>Demonstration</a:t>
            </a:r>
          </a:p>
          <a:p>
            <a:pPr marL="388620" indent="-388620" defTabSz="310895">
              <a:spcBef>
                <a:spcPts val="2400"/>
              </a:spcBef>
              <a:buBlip>
                <a:blip r:embed="rId2"/>
              </a:buBlip>
              <a:defRPr sz="2448"/>
            </a:pPr>
            <a:r>
              <a:t>Significant Use Cases</a:t>
            </a:r>
          </a:p>
          <a:p>
            <a:pPr marL="388620" indent="-388620" defTabSz="310895">
              <a:spcBef>
                <a:spcPts val="2400"/>
              </a:spcBef>
              <a:buBlip>
                <a:blip r:embed="rId2"/>
              </a:buBlip>
              <a:defRPr sz="2448"/>
            </a:pPr>
            <a:r>
              <a:t>Domain Model</a:t>
            </a:r>
          </a:p>
          <a:p>
            <a:pPr marL="388620" indent="-388620" defTabSz="310895">
              <a:spcBef>
                <a:spcPts val="2400"/>
              </a:spcBef>
              <a:buBlip>
                <a:blip r:embed="rId2"/>
              </a:buBlip>
              <a:defRPr sz="2448"/>
            </a:pPr>
            <a:r>
              <a:t>Use-case realizations with GRASP Patterns</a:t>
            </a:r>
          </a:p>
        </p:txBody>
      </p:sp>
      <p:sp>
        <p:nvSpPr>
          <p:cNvPr id="124" name="幻燈片編號"/>
          <p:cNvSpPr txBox="1"/>
          <p:nvPr>
            <p:ph type="sldNum" sz="quarter" idx="4294967295"/>
          </p:nvPr>
        </p:nvSpPr>
        <p:spPr>
          <a:xfrm>
            <a:off x="6380494" y="9197831"/>
            <a:ext cx="242873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Design Class Diagram…"/>
          <p:cNvSpPr txBox="1"/>
          <p:nvPr/>
        </p:nvSpPr>
        <p:spPr>
          <a:xfrm>
            <a:off x="6627778" y="2768600"/>
            <a:ext cx="5417118" cy="574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77190" indent="-377190" algn="l" defTabSz="301752">
              <a:spcBef>
                <a:spcPts val="2300"/>
              </a:spcBef>
              <a:buSzPct val="43000"/>
              <a:buBlip>
                <a:blip r:embed="rId2"/>
              </a:buBlip>
              <a:defRPr sz="2376"/>
            </a:pPr>
            <a:r>
              <a:t>Design Class Diagram</a:t>
            </a:r>
          </a:p>
          <a:p>
            <a:pPr marL="377190" indent="-377190" algn="l" defTabSz="301752">
              <a:spcBef>
                <a:spcPts val="2300"/>
              </a:spcBef>
              <a:buSzPct val="43000"/>
              <a:buBlip>
                <a:blip r:embed="rId2"/>
              </a:buBlip>
              <a:defRPr sz="2376"/>
            </a:pPr>
            <a:r>
              <a:t>Implementation Class Diagram</a:t>
            </a:r>
          </a:p>
          <a:p>
            <a:pPr marL="377190" indent="-377190" algn="l" defTabSz="301752">
              <a:spcBef>
                <a:spcPts val="2300"/>
              </a:spcBef>
              <a:buSzPct val="43000"/>
              <a:buBlip>
                <a:blip r:embed="rId2"/>
              </a:buBlip>
              <a:defRPr sz="2376"/>
            </a:pPr>
            <a:r>
              <a:t>Show the source code of a significant functionality</a:t>
            </a:r>
          </a:p>
          <a:p>
            <a:pPr marL="377190" indent="-377190" algn="l" defTabSz="301752">
              <a:spcBef>
                <a:spcPts val="2300"/>
              </a:spcBef>
              <a:buSzPct val="43000"/>
              <a:buBlip>
                <a:blip r:embed="rId2"/>
              </a:buBlip>
              <a:defRPr sz="2376"/>
            </a:pPr>
            <a:r>
              <a:t>Run the all Unit Tests</a:t>
            </a:r>
          </a:p>
          <a:p>
            <a:pPr marL="377190" indent="-377190" algn="l" defTabSz="301752">
              <a:spcBef>
                <a:spcPts val="2300"/>
              </a:spcBef>
              <a:buSzPct val="43000"/>
              <a:buBlip>
                <a:blip r:embed="rId2"/>
              </a:buBlip>
              <a:defRPr sz="2376"/>
            </a:pPr>
            <a:r>
              <a:t>Show the source code of a significant test case</a:t>
            </a:r>
          </a:p>
          <a:p>
            <a:pPr marL="377190" indent="-377190" algn="l" defTabSz="301752">
              <a:spcBef>
                <a:spcPts val="2300"/>
              </a:spcBef>
              <a:buSzPct val="43000"/>
              <a:buBlip>
                <a:blip r:embed="rId2"/>
              </a:buBlip>
              <a:defRPr sz="2376"/>
            </a:pPr>
            <a:r>
              <a:t>Project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SD_EnterHistoryPage.png"/>
          <p:cNvGrpSpPr/>
          <p:nvPr/>
        </p:nvGrpSpPr>
        <p:grpSpPr>
          <a:xfrm>
            <a:off x="748333" y="2075037"/>
            <a:ext cx="11508134" cy="6662309"/>
            <a:chOff x="0" y="0"/>
            <a:chExt cx="11508133" cy="6662307"/>
          </a:xfrm>
        </p:grpSpPr>
        <p:pic>
          <p:nvPicPr>
            <p:cNvPr id="202" name="SD_EnterHistoryPage.png" descr="SD_EnterHistoryP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11076334" cy="610350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1" name="SD_EnterHistoryPage.png" descr="SD_EnterHistoryPage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508134" cy="6662308"/>
            </a:xfrm>
            <a:prstGeom prst="rect">
              <a:avLst/>
            </a:prstGeom>
            <a:effectLst/>
          </p:spPr>
        </p:pic>
      </p:grpSp>
      <p:sp>
        <p:nvSpPr>
          <p:cNvPr id="204" name="EnterHistoryPage"/>
          <p:cNvSpPr txBox="1"/>
          <p:nvPr/>
        </p:nvSpPr>
        <p:spPr>
          <a:xfrm>
            <a:off x="3917641" y="834224"/>
            <a:ext cx="5169518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EnterHistoryPage</a:t>
            </a:r>
          </a:p>
        </p:txBody>
      </p:sp>
      <p:sp>
        <p:nvSpPr>
          <p:cNvPr id="205" name="幻燈片編號"/>
          <p:cNvSpPr txBox="1"/>
          <p:nvPr>
            <p:ph type="sldNum" sz="quarter" idx="4294967295"/>
          </p:nvPr>
        </p:nvSpPr>
        <p:spPr>
          <a:xfrm>
            <a:off x="6301810" y="9197831"/>
            <a:ext cx="400240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SD_SetTestVerionCategory.png"/>
          <p:cNvGrpSpPr/>
          <p:nvPr/>
        </p:nvGrpSpPr>
        <p:grpSpPr>
          <a:xfrm>
            <a:off x="894744" y="2188087"/>
            <a:ext cx="11215312" cy="6500952"/>
            <a:chOff x="0" y="0"/>
            <a:chExt cx="11215310" cy="6500950"/>
          </a:xfrm>
        </p:grpSpPr>
        <p:pic>
          <p:nvPicPr>
            <p:cNvPr id="208" name="SD_SetTestVerionCategory.png" descr="SD_SetTestVerionCategory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899" y="139699"/>
              <a:ext cx="10783512" cy="594215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7" name="SD_SetTestVerionCategory.png" descr="SD_SetTestVerionCategory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11215312" cy="6500952"/>
            </a:xfrm>
            <a:prstGeom prst="rect">
              <a:avLst/>
            </a:prstGeom>
            <a:effectLst/>
          </p:spPr>
        </p:pic>
      </p:grpSp>
      <p:sp>
        <p:nvSpPr>
          <p:cNvPr id="210" name="EnterTestResult"/>
          <p:cNvSpPr txBox="1"/>
          <p:nvPr/>
        </p:nvSpPr>
        <p:spPr>
          <a:xfrm>
            <a:off x="4111551" y="898967"/>
            <a:ext cx="4781698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EnterTestResult</a:t>
            </a:r>
          </a:p>
        </p:txBody>
      </p:sp>
      <p:sp>
        <p:nvSpPr>
          <p:cNvPr id="211" name="幻燈片編號"/>
          <p:cNvSpPr txBox="1"/>
          <p:nvPr>
            <p:ph type="sldNum" sz="quarter" idx="4294967295"/>
          </p:nvPr>
        </p:nvSpPr>
        <p:spPr>
          <a:xfrm>
            <a:off x="6311409" y="9197831"/>
            <a:ext cx="381043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esign Class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Class Diagram</a:t>
            </a:r>
          </a:p>
        </p:txBody>
      </p:sp>
      <p:sp>
        <p:nvSpPr>
          <p:cNvPr id="214" name="幻燈片編號"/>
          <p:cNvSpPr txBox="1"/>
          <p:nvPr>
            <p:ph type="sldNum" sz="quarter" idx="4294967295"/>
          </p:nvPr>
        </p:nvSpPr>
        <p:spPr>
          <a:xfrm>
            <a:off x="6316208" y="9197831"/>
            <a:ext cx="371444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Class Diagram.png" descr="Class 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3180" y="111213"/>
            <a:ext cx="13251160" cy="9531174"/>
          </a:xfrm>
          <a:prstGeom prst="rect">
            <a:avLst/>
          </a:prstGeom>
          <a:ln w="88900">
            <a:miter lim="400000"/>
          </a:ln>
        </p:spPr>
      </p:pic>
      <p:sp>
        <p:nvSpPr>
          <p:cNvPr id="217" name="幻燈片編號"/>
          <p:cNvSpPr txBox="1"/>
          <p:nvPr>
            <p:ph type="sldNum" sz="quarter" idx="4294967295"/>
          </p:nvPr>
        </p:nvSpPr>
        <p:spPr>
          <a:xfrm>
            <a:off x="6301936" y="9197831"/>
            <a:ext cx="399988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Implementation Class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 Class Diagram</a:t>
            </a:r>
          </a:p>
        </p:txBody>
      </p:sp>
      <p:sp>
        <p:nvSpPr>
          <p:cNvPr id="220" name="幻燈片編號"/>
          <p:cNvSpPr txBox="1"/>
          <p:nvPr>
            <p:ph type="sldNum" sz="quarter" idx="4294967295"/>
          </p:nvPr>
        </p:nvSpPr>
        <p:spPr>
          <a:xfrm>
            <a:off x="6278697" y="9197831"/>
            <a:ext cx="446466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implentment_class_diagram.png" descr="implentment_class_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6894" y="-61426"/>
            <a:ext cx="13178588" cy="9876452"/>
          </a:xfrm>
          <a:prstGeom prst="rect">
            <a:avLst/>
          </a:prstGeom>
          <a:ln w="88900">
            <a:miter lim="400000"/>
          </a:ln>
        </p:spPr>
      </p:pic>
      <p:sp>
        <p:nvSpPr>
          <p:cNvPr id="223" name="幻燈片編號"/>
          <p:cNvSpPr txBox="1"/>
          <p:nvPr>
            <p:ph type="sldNum" sz="quarter" idx="4294967295"/>
          </p:nvPr>
        </p:nvSpPr>
        <p:spPr>
          <a:xfrm>
            <a:off x="6307367" y="9197831"/>
            <a:ext cx="389126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ow the source code of a significant function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327">
              <a:defRPr sz="5328"/>
            </a:lvl1pPr>
          </a:lstStyle>
          <a:p>
            <a:pPr/>
            <a:r>
              <a:t>Show the source code of a significant functionality</a:t>
            </a:r>
          </a:p>
        </p:txBody>
      </p:sp>
      <p:sp>
        <p:nvSpPr>
          <p:cNvPr id="226" name="幻燈片編號"/>
          <p:cNvSpPr txBox="1"/>
          <p:nvPr>
            <p:ph type="sldNum" sz="quarter" idx="4294967295"/>
          </p:nvPr>
        </p:nvSpPr>
        <p:spPr>
          <a:xfrm>
            <a:off x="6304336" y="9197831"/>
            <a:ext cx="395189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un the all Unit 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 the all Unit Tests</a:t>
            </a:r>
          </a:p>
        </p:txBody>
      </p:sp>
      <p:sp>
        <p:nvSpPr>
          <p:cNvPr id="231" name="幻燈片編號"/>
          <p:cNvSpPr txBox="1"/>
          <p:nvPr>
            <p:ph type="sldNum" sz="quarter" idx="4294967295"/>
          </p:nvPr>
        </p:nvSpPr>
        <p:spPr>
          <a:xfrm>
            <a:off x="6312672" y="9197831"/>
            <a:ext cx="378517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ow the source code of a significant test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5760">
              <a:defRPr sz="5760"/>
            </a:lvl1pPr>
          </a:lstStyle>
          <a:p>
            <a:pPr/>
            <a:r>
              <a:t>Show the source code of a significant test case</a:t>
            </a:r>
          </a:p>
        </p:txBody>
      </p:sp>
      <p:sp>
        <p:nvSpPr>
          <p:cNvPr id="234" name="幻燈片編號"/>
          <p:cNvSpPr txBox="1"/>
          <p:nvPr>
            <p:ph type="sldNum" sz="quarter" idx="4294967295"/>
          </p:nvPr>
        </p:nvSpPr>
        <p:spPr>
          <a:xfrm>
            <a:off x="6288801" y="9197831"/>
            <a:ext cx="426258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roject Infor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Information</a:t>
            </a:r>
          </a:p>
        </p:txBody>
      </p:sp>
      <p:graphicFrame>
        <p:nvGraphicFramePr>
          <p:cNvPr id="237" name="表格"/>
          <p:cNvGraphicFramePr/>
          <p:nvPr/>
        </p:nvGraphicFramePr>
        <p:xfrm>
          <a:off x="1270000" y="2971800"/>
          <a:ext cx="10477500" cy="57023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096405"/>
                <a:gridCol w="1368394"/>
              </a:tblGrid>
              <a:tr h="632177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Project information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 sz="2600"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32177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LOC of production 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258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2177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The number Classes of production 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2177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The number of Methods of production 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33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2177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The number of unit tests (testXXX)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2177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LOC of test code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184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2177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Team member 林照晟 time efforts (hours)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56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2177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Team member 林亮勳 time efforts (hours)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56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2177"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Total time efforts (hours)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95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112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8" name="幻燈片編號"/>
          <p:cNvSpPr txBox="1"/>
          <p:nvPr>
            <p:ph type="sldNum" sz="quarter" idx="4294967295"/>
          </p:nvPr>
        </p:nvSpPr>
        <p:spPr>
          <a:xfrm>
            <a:off x="6311535" y="9197831"/>
            <a:ext cx="380791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28" name="IoT相關產品需在不同版本、不同環境、不同參數等狀況下確保能夠正確執行，需要多重配對測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7209" indent="-537209" defTabSz="429768">
              <a:spcBef>
                <a:spcPts val="3300"/>
              </a:spcBef>
              <a:buBlip>
                <a:blip r:embed="rId3"/>
              </a:buBlip>
              <a:defRPr sz="3384"/>
            </a:pPr>
            <a:r>
              <a:t>IoT相關產品需在不同版本、不同環境、不同參數等狀況下確保能夠正確執行，需要多重配對測試</a:t>
            </a:r>
          </a:p>
          <a:p>
            <a:pPr marL="537209" indent="-537209" defTabSz="429768">
              <a:spcBef>
                <a:spcPts val="3300"/>
              </a:spcBef>
              <a:buBlip>
                <a:blip r:embed="rId3"/>
              </a:buBlip>
              <a:defRPr sz="3384"/>
            </a:pPr>
            <a:r>
              <a:t>多重配對測試不僅操作繁複、操作枯燥且會產生大量檢測報告</a:t>
            </a:r>
          </a:p>
          <a:p>
            <a:pPr marL="537209" indent="-537209" defTabSz="429768">
              <a:spcBef>
                <a:spcPts val="3300"/>
              </a:spcBef>
              <a:buBlip>
                <a:blip r:embed="rId3"/>
              </a:buBlip>
              <a:defRPr sz="3384"/>
            </a:pPr>
            <a:r>
              <a:t>需要一個系統整合測試環境簡化操作流程及整合結果報表，加快測試速度</a:t>
            </a:r>
          </a:p>
          <a:p>
            <a:pPr marL="537209" indent="-537209" defTabSz="429768">
              <a:spcBef>
                <a:spcPts val="3300"/>
              </a:spcBef>
              <a:buBlip>
                <a:blip r:embed="rId3"/>
              </a:buBlip>
              <a:defRPr sz="3384"/>
            </a:pPr>
            <a:r>
              <a:t>本系統將提供給開發人員及測試人員使用</a:t>
            </a:r>
          </a:p>
        </p:txBody>
      </p:sp>
      <p:sp>
        <p:nvSpPr>
          <p:cNvPr id="129" name="幻燈片編號"/>
          <p:cNvSpPr txBox="1"/>
          <p:nvPr>
            <p:ph type="sldNum" sz="quarter" idx="4294967295"/>
          </p:nvPr>
        </p:nvSpPr>
        <p:spPr>
          <a:xfrm>
            <a:off x="6366222" y="9197831"/>
            <a:ext cx="271416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hank you"/>
          <p:cNvSpPr txBox="1"/>
          <p:nvPr>
            <p:ph type="body" idx="14"/>
          </p:nvPr>
        </p:nvSpPr>
        <p:spPr>
          <a:xfrm>
            <a:off x="1270000" y="4518049"/>
            <a:ext cx="10464800" cy="717502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ystem Context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Context Diagram</a:t>
            </a:r>
          </a:p>
        </p:txBody>
      </p:sp>
      <p:grpSp>
        <p:nvGrpSpPr>
          <p:cNvPr id="136" name="systemContextDiagram.png"/>
          <p:cNvGrpSpPr/>
          <p:nvPr/>
        </p:nvGrpSpPr>
        <p:grpSpPr>
          <a:xfrm>
            <a:off x="160851" y="3731908"/>
            <a:ext cx="12683098" cy="4169384"/>
            <a:chOff x="0" y="0"/>
            <a:chExt cx="12683097" cy="4169383"/>
          </a:xfrm>
        </p:grpSpPr>
        <p:pic>
          <p:nvPicPr>
            <p:cNvPr id="135" name="systemContextDiagram.png" descr="systemContextDiagra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15900" y="139700"/>
              <a:ext cx="12251298" cy="361058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4" name="systemContextDiagram.png" descr="systemContextDiagram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12683098" cy="4169385"/>
            </a:xfrm>
            <a:prstGeom prst="rect">
              <a:avLst/>
            </a:prstGeom>
            <a:effectLst/>
          </p:spPr>
        </p:pic>
      </p:grpSp>
      <p:sp>
        <p:nvSpPr>
          <p:cNvPr id="137" name="幻燈片編號"/>
          <p:cNvSpPr txBox="1"/>
          <p:nvPr>
            <p:ph type="sldNum" sz="quarter" idx="4294967295"/>
          </p:nvPr>
        </p:nvSpPr>
        <p:spPr>
          <a:xfrm>
            <a:off x="6340078" y="9197831"/>
            <a:ext cx="323704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Use Case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 Diagram</a:t>
            </a:r>
          </a:p>
        </p:txBody>
      </p:sp>
      <p:grpSp>
        <p:nvGrpSpPr>
          <p:cNvPr id="144" name="usecaseDiagram_fully.png"/>
          <p:cNvGrpSpPr/>
          <p:nvPr/>
        </p:nvGrpSpPr>
        <p:grpSpPr>
          <a:xfrm>
            <a:off x="2831836" y="2341827"/>
            <a:ext cx="7341128" cy="6949546"/>
            <a:chOff x="0" y="0"/>
            <a:chExt cx="7341126" cy="6949545"/>
          </a:xfrm>
        </p:grpSpPr>
        <p:pic>
          <p:nvPicPr>
            <p:cNvPr id="143" name="usecaseDiagram_fully.png" descr="usecaseDiagram_fully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15900" y="139700"/>
              <a:ext cx="6909327" cy="639074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2" name="usecaseDiagram_fully.png" descr="usecaseDiagram_fully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7341128" cy="6949546"/>
            </a:xfrm>
            <a:prstGeom prst="rect">
              <a:avLst/>
            </a:prstGeom>
            <a:effectLst/>
          </p:spPr>
        </p:pic>
      </p:grpSp>
      <p:sp>
        <p:nvSpPr>
          <p:cNvPr id="145" name="幻燈片編號"/>
          <p:cNvSpPr txBox="1"/>
          <p:nvPr>
            <p:ph type="sldNum" sz="quarter" idx="4294967295"/>
          </p:nvPr>
        </p:nvSpPr>
        <p:spPr>
          <a:xfrm>
            <a:off x="6371653" y="9197831"/>
            <a:ext cx="260555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emon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Demonstration</a:t>
            </a:r>
          </a:p>
        </p:txBody>
      </p:sp>
      <p:sp>
        <p:nvSpPr>
          <p:cNvPr id="148" name="幻燈片編號"/>
          <p:cNvSpPr txBox="1"/>
          <p:nvPr>
            <p:ph type="sldNum" sz="quarter" idx="4294967295"/>
          </p:nvPr>
        </p:nvSpPr>
        <p:spPr>
          <a:xfrm>
            <a:off x="6368622" y="9197831"/>
            <a:ext cx="266617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ignificant Use C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Significant Use Cases</a:t>
            </a:r>
          </a:p>
        </p:txBody>
      </p:sp>
      <p:sp>
        <p:nvSpPr>
          <p:cNvPr id="153" name="幻燈片編號"/>
          <p:cNvSpPr txBox="1"/>
          <p:nvPr>
            <p:ph type="sldNum" sz="quarter" idx="4294967295"/>
          </p:nvPr>
        </p:nvSpPr>
        <p:spPr>
          <a:xfrm>
            <a:off x="6376958" y="9197831"/>
            <a:ext cx="249945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表格"/>
          <p:cNvGraphicFramePr/>
          <p:nvPr/>
        </p:nvGraphicFramePr>
        <p:xfrm>
          <a:off x="942137" y="974725"/>
          <a:ext cx="11126876" cy="12319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9814"/>
                <a:gridCol w="7960710"/>
              </a:tblGrid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Use case ID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548DD4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548DD4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UC-02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548DD4"/>
                      </a:solidFill>
                      <a:miter lim="400000"/>
                    </a:lnR>
                    <a:lnT w="6350">
                      <a:solidFill>
                        <a:srgbClr val="548DD4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Use Case Name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548DD4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執行測試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548DD4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Scope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548DD4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IoT</a:t>
                      </a:r>
                      <a:r>
                        <a:t>相容性測試系統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548DD4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Level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548DD4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User goal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548DD4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Primary Actor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548DD4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Tester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548DD4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Stakeholders and Interests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548DD4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Tester</a:t>
                      </a:r>
                      <a:r>
                        <a:t>：操作此系統的使用者，可自由新增測試項目、選擇想要測試的測試版本並送出測試任務。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Jenkins</a:t>
                      </a:r>
                      <a:r>
                        <a:t>伺服器：接收測試項目，執行測試，將測試結果回傳至系統。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548DD4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Preconditions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548DD4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使用者已成功進行</a:t>
                      </a:r>
                      <a:r>
                        <a:rPr b="1"/>
                        <a:t>登入</a:t>
                      </a:r>
                      <a:r>
                        <a:t>（</a:t>
                      </a:r>
                      <a:r>
                        <a:t>UC-01</a:t>
                      </a:r>
                      <a:r>
                        <a:t>）。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548DD4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Success Guarantee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548DD4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使用者成功送出測試任務，系統將自動執行測試，並在完畢後更新測試任務。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548DD4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Main Success Scenario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548DD4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1. </a:t>
                      </a:r>
                      <a:r>
                        <a:t>使用者勾選所有需要測試之測試版本。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使用者不斷重複</a:t>
                      </a:r>
                      <a:r>
                        <a:t>1.</a:t>
                      </a:r>
                      <a:r>
                        <a:t>步驟直到勾選完所有所欲測試之測試版本。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2. </a:t>
                      </a:r>
                      <a:r>
                        <a:t>使用者輸入本次測試之辨識名稱。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3. </a:t>
                      </a:r>
                      <a:r>
                        <a:t>使用者開始執行測試，網頁介面重新載入。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4. </a:t>
                      </a:r>
                      <a:r>
                        <a:t>系統將測試任務寫入資料庫中。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5. </a:t>
                      </a:r>
                      <a:r>
                        <a:t>系統通知</a:t>
                      </a:r>
                      <a:r>
                        <a:t>Jenkins</a:t>
                      </a:r>
                      <a:r>
                        <a:t>伺服器執行測試。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6. Jenkins</a:t>
                      </a:r>
                      <a:r>
                        <a:t>伺服器從資料庫中讀取測試任務。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7. Jenkins</a:t>
                      </a:r>
                      <a:r>
                        <a:t>伺服器執行相對應之測試。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8. Jenkins</a:t>
                      </a:r>
                      <a:r>
                        <a:t>伺服器將測試結果回傳至系統。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9. </a:t>
                      </a:r>
                      <a:r>
                        <a:t>系統接收測試結果。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10. </a:t>
                      </a:r>
                      <a:r>
                        <a:t>系統將結果儲存至硬碟中。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11. </a:t>
                      </a:r>
                      <a:r>
                        <a:t>系統更新資料庫中之測試資訊。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548DD4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58" name="幻燈片編號"/>
          <p:cNvSpPr txBox="1"/>
          <p:nvPr>
            <p:ph type="sldNum" sz="quarter" idx="4294967295"/>
          </p:nvPr>
        </p:nvSpPr>
        <p:spPr>
          <a:xfrm>
            <a:off x="6353087" y="9197831"/>
            <a:ext cx="297686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表格"/>
          <p:cNvGraphicFramePr/>
          <p:nvPr/>
        </p:nvGraphicFramePr>
        <p:xfrm>
          <a:off x="569400" y="1594574"/>
          <a:ext cx="11872350" cy="65708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71635"/>
                <a:gridCol w="8494363"/>
              </a:tblGrid>
              <a:tr h="6564451">
                <a:tc>
                  <a:txBody>
                    <a:bodyPr/>
                    <a:lstStyle/>
                    <a:p>
                      <a:pPr algn="l" defTabSz="304800">
                        <a:defRPr b="1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Extensions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548DD4"/>
                      </a:solidFill>
                      <a:miter lim="400000"/>
                    </a:lnL>
                    <a:lnR w="6350">
                      <a:solidFill>
                        <a:srgbClr val="FFFFFF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3a. </a:t>
                      </a:r>
                      <a:r>
                        <a:t>未選擇足夠的測試版本（至少包含兩個項目）。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</a:t>
                      </a:r>
                      <a:r>
                        <a:t>1. </a:t>
                      </a:r>
                      <a:r>
                        <a:t>跳出錯誤視窗，告訴使用者尚未選擇完成。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3b. </a:t>
                      </a:r>
                      <a:r>
                        <a:t>辨識名稱與過去之測試重複。</a:t>
                      </a:r>
                    </a:p>
                    <a:p>
                      <a:pPr marL="495300" indent="-342900" algn="l" defTabSz="304800">
                        <a:buSzPct val="100000"/>
                        <a:buAutoNum type="arabicPeriod" startAt="1"/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跳出錯誤視窗，告訴使用者名稱重複。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4a. </a:t>
                      </a:r>
                      <a:r>
                        <a:t>與資料庫連線發生錯誤。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</a:t>
                      </a:r>
                      <a:r>
                        <a:t>1. </a:t>
                      </a:r>
                      <a:r>
                        <a:t>跳出錯誤視窗，告訴使用者錯誤原因。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</a:t>
                      </a:r>
                      <a:r>
                        <a:t>2. </a:t>
                      </a:r>
                      <a:r>
                        <a:t>重新載入系統。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5a. </a:t>
                      </a:r>
                      <a:r>
                        <a:t>系統無法連線至</a:t>
                      </a:r>
                      <a:r>
                        <a:t>Jenkins</a:t>
                      </a:r>
                      <a:r>
                        <a:t>伺服器。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</a:t>
                      </a:r>
                      <a:r>
                        <a:t>1. </a:t>
                      </a:r>
                      <a:r>
                        <a:t>系統更新測試任務為「連線失敗」。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6a. Jenkins</a:t>
                      </a:r>
                      <a:r>
                        <a:t>伺服器與資料庫連線發生錯誤。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</a:t>
                      </a:r>
                      <a:r>
                        <a:t>1. Jenkins</a:t>
                      </a:r>
                      <a:r>
                        <a:t>伺服器回傳測試失敗訊息給系統。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　</a:t>
                      </a:r>
                      <a:r>
                        <a:t>1a. Jenkins</a:t>
                      </a:r>
                      <a:r>
                        <a:t>伺服器無法連線至系統。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            1. </a:t>
                      </a:r>
                      <a:r>
                        <a:t>Jenkins</a:t>
                      </a:r>
                      <a:r>
                        <a:t>伺服器將錯誤原因寫入</a:t>
                      </a:r>
                      <a:r>
                        <a:t>log</a:t>
                      </a:r>
                      <a:r>
                        <a:t>檔案中，儲存至伺服器所在之硬碟中。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</a:t>
                      </a:r>
                      <a:r>
                        <a:t>2. </a:t>
                      </a:r>
                      <a:r>
                        <a:t>系統跳出錯誤視窗，告訴使用者錯誤原因。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7a. Jenkins</a:t>
                      </a:r>
                      <a:r>
                        <a:t>伺服器無法找到對應之測試。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</a:t>
                      </a:r>
                      <a:r>
                        <a:t>1. Jenkins</a:t>
                      </a:r>
                      <a:r>
                        <a:t>伺服器回傳測試失敗訊息給系統。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　</a:t>
                      </a:r>
                      <a:r>
                        <a:t>1a. Jenkins</a:t>
                      </a:r>
                      <a:r>
                        <a:t>伺服器無法連線至系統。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　　  </a:t>
                      </a:r>
                      <a:r>
                        <a:t>1. Jenkins</a:t>
                      </a:r>
                      <a:r>
                        <a:t>伺服器將錯誤原因寫入</a:t>
                      </a:r>
                      <a:r>
                        <a:t>log</a:t>
                      </a:r>
                      <a:r>
                        <a:t>檔案中，儲存至伺服器所在之硬碟中。</a:t>
                      </a:r>
                    </a:p>
                    <a:p>
                      <a:pPr algn="l" defTabSz="304800">
                        <a:defRPr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　</a:t>
                      </a:r>
                      <a:r>
                        <a:t>2. </a:t>
                      </a:r>
                      <a:r>
                        <a:t>系統跳出錯誤視窗，告訴使用者錯誤原因。</a:t>
                      </a:r>
                      <a:r>
                        <a:t> 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FFFFFF"/>
                      </a:solidFill>
                      <a:miter lim="400000"/>
                    </a:lnL>
                    <a:lnR w="6350">
                      <a:solidFill>
                        <a:srgbClr val="548DD4"/>
                      </a:solidFill>
                      <a:miter lim="400000"/>
                    </a:lnR>
                    <a:lnT w="6350">
                      <a:solidFill>
                        <a:srgbClr val="FFFFFF"/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61" name="幻燈片編號"/>
          <p:cNvSpPr txBox="1"/>
          <p:nvPr>
            <p:ph type="sldNum" sz="quarter" idx="4294967295"/>
          </p:nvPr>
        </p:nvSpPr>
        <p:spPr>
          <a:xfrm>
            <a:off x="6375821" y="9197831"/>
            <a:ext cx="252219" cy="454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F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