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344" r:id="rId7"/>
    <p:sldId id="345" r:id="rId8"/>
    <p:sldId id="346" r:id="rId9"/>
    <p:sldId id="347" r:id="rId10"/>
    <p:sldId id="300" r:id="rId11"/>
    <p:sldId id="348" r:id="rId12"/>
    <p:sldId id="33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9/11/22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9/11/22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918" y="1416818"/>
            <a:ext cx="9883996" cy="2100105"/>
          </a:xfrm>
        </p:spPr>
        <p:txBody>
          <a:bodyPr/>
          <a:lstStyle/>
          <a:p>
            <a:r>
              <a:rPr lang="en-US" sz="7200" dirty="0"/>
              <a:t>Information Systems</a:t>
            </a:r>
            <a:br>
              <a:rPr lang="en-US" dirty="0"/>
            </a:br>
            <a:r>
              <a:rPr lang="en-US" dirty="0"/>
              <a:t>          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8055195" cy="119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CIS*6030 F22</a:t>
            </a:r>
          </a:p>
          <a:p>
            <a:pPr marL="0" indent="0">
              <a:buNone/>
            </a:pPr>
            <a:r>
              <a:rPr lang="en-US" sz="3200" dirty="0" err="1"/>
              <a:t>Fangju</a:t>
            </a:r>
            <a:r>
              <a:rPr lang="en-US" sz="3200" dirty="0"/>
              <a:t> Wang – University of Guelph 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272" y="2001520"/>
            <a:ext cx="6929888" cy="1283071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3775" y="1898224"/>
            <a:ext cx="10258425" cy="3732237"/>
          </a:xfrm>
        </p:spPr>
        <p:txBody>
          <a:bodyPr/>
          <a:lstStyle/>
          <a:p>
            <a:r>
              <a:rPr lang="en-US" sz="2400" dirty="0"/>
              <a:t>An information system is a system composed of </a:t>
            </a:r>
            <a:r>
              <a:rPr lang="en-US" sz="2400" i="1" dirty="0"/>
              <a:t>people</a:t>
            </a:r>
            <a:r>
              <a:rPr lang="en-US" sz="2400" dirty="0"/>
              <a:t> and </a:t>
            </a:r>
            <a:r>
              <a:rPr lang="en-US" sz="2400" i="1" dirty="0"/>
              <a:t>computer hardware, software</a:t>
            </a:r>
            <a:r>
              <a:rPr lang="en-US" sz="2400" dirty="0"/>
              <a:t>, and </a:t>
            </a:r>
            <a:r>
              <a:rPr lang="en-US" sz="2400" i="1" dirty="0"/>
              <a:t>network</a:t>
            </a:r>
            <a:r>
              <a:rPr lang="en-US" sz="2400" dirty="0"/>
              <a:t> that collect, store, process, communicate, and analyze information. </a:t>
            </a:r>
          </a:p>
          <a:p>
            <a:r>
              <a:rPr lang="en-US" sz="2400" dirty="0"/>
              <a:t>The term of information system is also used in a narrower sense to refer to an integrated set of components for collecting, storing, and processing data, and for providing information and knowledge. </a:t>
            </a:r>
          </a:p>
          <a:p>
            <a:r>
              <a:rPr lang="en-US" sz="2400" dirty="0"/>
              <a:t>An information system can be used to support </a:t>
            </a:r>
            <a:r>
              <a:rPr lang="en-US" sz="2400" i="1" dirty="0"/>
              <a:t>daily operation </a:t>
            </a:r>
            <a:r>
              <a:rPr lang="en-US" sz="2400" dirty="0"/>
              <a:t>or </a:t>
            </a:r>
            <a:r>
              <a:rPr lang="en-US" sz="2400" i="1" dirty="0"/>
              <a:t>decision making</a:t>
            </a:r>
            <a:r>
              <a:rPr lang="en-US" sz="2400" dirty="0"/>
              <a:t> of an organization.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and Analytical Information Systems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3775" y="2012140"/>
            <a:ext cx="10258425" cy="350778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Information systems can be categorized into operational information systems and analytical information systems.</a:t>
            </a:r>
          </a:p>
          <a:p>
            <a:pPr lvl="1"/>
            <a:r>
              <a:rPr lang="en-US" sz="2200" dirty="0"/>
              <a:t>An </a:t>
            </a:r>
            <a:r>
              <a:rPr lang="en-US" sz="2200" i="1" dirty="0"/>
              <a:t>operational </a:t>
            </a:r>
            <a:r>
              <a:rPr lang="en-US" sz="2200" dirty="0"/>
              <a:t>information system stores data generated by day-to-day operations of an organization. It is mainly used to support the daily operation of an organization.</a:t>
            </a:r>
          </a:p>
          <a:p>
            <a:pPr lvl="1"/>
            <a:r>
              <a:rPr lang="en-US" sz="2200" dirty="0"/>
              <a:t>An </a:t>
            </a:r>
            <a:r>
              <a:rPr lang="en-US" sz="2200" i="1" dirty="0"/>
              <a:t>analytical </a:t>
            </a:r>
            <a:r>
              <a:rPr lang="en-US" sz="2200" dirty="0"/>
              <a:t>information system stores historical and present data for discovering or detecting trends, patterns, relationships, etc. It is mainly used to analyze data for making business decisions.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Information Systems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3775" y="1486242"/>
            <a:ext cx="10258425" cy="4633204"/>
          </a:xfrm>
        </p:spPr>
        <p:txBody>
          <a:bodyPr/>
          <a:lstStyle/>
          <a:p>
            <a:r>
              <a:rPr lang="en-US" sz="2400" dirty="0"/>
              <a:t>An operational information system is also called an online transactional processing (OLTP) system.</a:t>
            </a:r>
          </a:p>
          <a:p>
            <a:r>
              <a:rPr lang="en-US" sz="2400" dirty="0"/>
              <a:t>The database in an operational information system</a:t>
            </a:r>
          </a:p>
          <a:p>
            <a:pPr lvl="1"/>
            <a:r>
              <a:rPr lang="en-US" sz="2200" dirty="0"/>
              <a:t>stores </a:t>
            </a:r>
            <a:r>
              <a:rPr lang="en-US" sz="2200" i="1" dirty="0"/>
              <a:t>structured</a:t>
            </a:r>
            <a:r>
              <a:rPr lang="en-US" sz="2200" dirty="0"/>
              <a:t> data.</a:t>
            </a:r>
          </a:p>
          <a:p>
            <a:pPr lvl="1"/>
            <a:r>
              <a:rPr lang="en-US" sz="2200" dirty="0"/>
              <a:t>involves querying, inserting, deleting, and updating small amounts of data. </a:t>
            </a:r>
          </a:p>
          <a:p>
            <a:pPr lvl="1"/>
            <a:r>
              <a:rPr lang="en-US" sz="2200" dirty="0"/>
              <a:t>provides </a:t>
            </a:r>
            <a:r>
              <a:rPr lang="en-US" sz="2200" i="1" dirty="0"/>
              <a:t>real-time</a:t>
            </a:r>
            <a:r>
              <a:rPr lang="en-US" sz="2200" dirty="0"/>
              <a:t> accesses.</a:t>
            </a:r>
          </a:p>
          <a:p>
            <a:r>
              <a:rPr lang="en-US" sz="2400" i="1" dirty="0"/>
              <a:t>Relational</a:t>
            </a:r>
            <a:r>
              <a:rPr lang="en-US" sz="2400" dirty="0"/>
              <a:t> databases are the mainstream databases in operational information systems.</a:t>
            </a:r>
          </a:p>
          <a:p>
            <a:r>
              <a:rPr lang="en-US" sz="2400" dirty="0"/>
              <a:t>SQL (Structured Query Language) is the language for building and manipulating relational databases.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4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32986"/>
            <a:ext cx="11214100" cy="535531"/>
          </a:xfrm>
        </p:spPr>
        <p:txBody>
          <a:bodyPr/>
          <a:lstStyle/>
          <a:p>
            <a:r>
              <a:rPr lang="en-US" dirty="0"/>
              <a:t>Analytical Information Systems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6787" y="1504283"/>
            <a:ext cx="10258425" cy="4524728"/>
          </a:xfrm>
        </p:spPr>
        <p:txBody>
          <a:bodyPr/>
          <a:lstStyle/>
          <a:p>
            <a:r>
              <a:rPr lang="en-US" sz="2400" dirty="0"/>
              <a:t>An analytical information system stores historical and present data for data </a:t>
            </a:r>
            <a:r>
              <a:rPr lang="en-US" sz="2400" i="1" dirty="0"/>
              <a:t>analysis</a:t>
            </a:r>
            <a:r>
              <a:rPr lang="en-US" sz="2400" dirty="0"/>
              <a:t>.</a:t>
            </a:r>
          </a:p>
          <a:p>
            <a:r>
              <a:rPr lang="en-US" sz="2400" dirty="0"/>
              <a:t>The data can be </a:t>
            </a:r>
            <a:r>
              <a:rPr lang="en-US" sz="2400" i="1" dirty="0"/>
              <a:t>structured</a:t>
            </a:r>
            <a:r>
              <a:rPr lang="en-US" sz="2400" dirty="0"/>
              <a:t>, </a:t>
            </a:r>
            <a:r>
              <a:rPr lang="en-US" sz="2400" i="1" dirty="0"/>
              <a:t>semi-structured</a:t>
            </a:r>
            <a:r>
              <a:rPr lang="en-US" sz="2400" dirty="0"/>
              <a:t>, and </a:t>
            </a:r>
            <a:r>
              <a:rPr lang="en-US" sz="2400" i="1" dirty="0"/>
              <a:t>unstructured</a:t>
            </a:r>
            <a:r>
              <a:rPr lang="en-US" sz="2400" dirty="0"/>
              <a:t>.</a:t>
            </a:r>
          </a:p>
          <a:p>
            <a:r>
              <a:rPr lang="en-US" sz="2400" dirty="0"/>
              <a:t>Data analysis is the process of examining data to find </a:t>
            </a:r>
            <a:r>
              <a:rPr lang="en-US" sz="2400" i="1" dirty="0"/>
              <a:t>facts</a:t>
            </a:r>
            <a:r>
              <a:rPr lang="en-US" sz="2400" dirty="0"/>
              <a:t>, </a:t>
            </a:r>
            <a:r>
              <a:rPr lang="en-US" sz="2400" i="1" dirty="0"/>
              <a:t>relationships, patterns, insights</a:t>
            </a:r>
            <a:r>
              <a:rPr lang="en-US" sz="2400" dirty="0"/>
              <a:t> and/or </a:t>
            </a:r>
            <a:r>
              <a:rPr lang="en-US" sz="2400" i="1" dirty="0"/>
              <a:t>trends</a:t>
            </a:r>
            <a:r>
              <a:rPr lang="en-US" sz="2400" dirty="0"/>
              <a:t>. </a:t>
            </a:r>
          </a:p>
          <a:p>
            <a:r>
              <a:rPr lang="en-US" sz="2400" dirty="0"/>
              <a:t>The overall goal of data </a:t>
            </a:r>
            <a:r>
              <a:rPr lang="en-US" sz="2400" i="1" dirty="0"/>
              <a:t>analytics</a:t>
            </a:r>
            <a:r>
              <a:rPr lang="en-US" sz="2400" dirty="0"/>
              <a:t> is to support better decision-making.</a:t>
            </a:r>
          </a:p>
          <a:p>
            <a:r>
              <a:rPr lang="en-US" sz="2400" dirty="0"/>
              <a:t>An analytical information system is characterized by storing and processing </a:t>
            </a:r>
            <a:r>
              <a:rPr lang="en-US" sz="2400" i="1" dirty="0"/>
              <a:t>big data</a:t>
            </a:r>
            <a:r>
              <a:rPr lang="en-US" sz="2400" dirty="0"/>
              <a:t>. It supports </a:t>
            </a:r>
            <a:r>
              <a:rPr lang="en-US" sz="2400" i="1" dirty="0"/>
              <a:t>batch</a:t>
            </a:r>
            <a:r>
              <a:rPr lang="en-US" sz="2400" dirty="0"/>
              <a:t> data input, output and analytics.</a:t>
            </a:r>
          </a:p>
          <a:p>
            <a:r>
              <a:rPr lang="en-US" sz="2400" dirty="0"/>
              <a:t>Data analytics can be classified into </a:t>
            </a:r>
            <a:r>
              <a:rPr lang="en-US" sz="2400" i="1" dirty="0"/>
              <a:t>descriptive</a:t>
            </a:r>
            <a:r>
              <a:rPr lang="en-US" sz="2400" dirty="0"/>
              <a:t> analytics, </a:t>
            </a:r>
            <a:r>
              <a:rPr lang="en-US" sz="2400" i="1" dirty="0"/>
              <a:t>diagnostic</a:t>
            </a:r>
            <a:r>
              <a:rPr lang="en-US" sz="2400" dirty="0"/>
              <a:t> analytics, </a:t>
            </a:r>
            <a:r>
              <a:rPr lang="en-US" sz="2400" i="1" dirty="0"/>
              <a:t>predictive</a:t>
            </a:r>
            <a:r>
              <a:rPr lang="en-US" sz="2400" dirty="0"/>
              <a:t> analytics, and </a:t>
            </a:r>
            <a:r>
              <a:rPr lang="en-US" sz="2400" i="1" dirty="0"/>
              <a:t>prescriptive</a:t>
            </a:r>
            <a:r>
              <a:rPr lang="en-US" sz="2400" dirty="0"/>
              <a:t> analytics.</a:t>
            </a:r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0312" y="1772229"/>
            <a:ext cx="10451375" cy="3849072"/>
          </a:xfrm>
        </p:spPr>
        <p:txBody>
          <a:bodyPr/>
          <a:lstStyle/>
          <a:p>
            <a:r>
              <a:rPr lang="en-US" sz="2400" dirty="0"/>
              <a:t>In recent years, with more and more analytical information systems are built for decision support, new techniques have been developed for data storage, analysis, and processing in such systems. </a:t>
            </a:r>
          </a:p>
          <a:p>
            <a:r>
              <a:rPr lang="en-US" sz="2400" dirty="0"/>
              <a:t>In this course, we mainly study techniques for analytical information systems, including systems for big data, storage of structured, semi-structured, and unstructured data, and analytical features in two major programming languages.</a:t>
            </a:r>
          </a:p>
          <a:p>
            <a:r>
              <a:rPr lang="en-US" sz="2400" dirty="0"/>
              <a:t>We will also study machine learning techniques for performing </a:t>
            </a:r>
            <a:r>
              <a:rPr lang="en-US" sz="2400" i="1" dirty="0"/>
              <a:t>diagnostic</a:t>
            </a:r>
            <a:r>
              <a:rPr lang="en-US" sz="2400" dirty="0"/>
              <a:t> analytics and </a:t>
            </a:r>
            <a:r>
              <a:rPr lang="en-US" sz="2400" i="1" dirty="0"/>
              <a:t>predictive</a:t>
            </a:r>
            <a:r>
              <a:rPr lang="en-US" sz="2400" dirty="0"/>
              <a:t> analytics.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Topics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25" y="1452491"/>
            <a:ext cx="10451375" cy="4497735"/>
          </a:xfrm>
        </p:spPr>
        <p:txBody>
          <a:bodyPr/>
          <a:lstStyle/>
          <a:p>
            <a:r>
              <a:rPr lang="en-US" sz="2400" dirty="0"/>
              <a:t>Data files, indexing, and hashing</a:t>
            </a:r>
          </a:p>
          <a:p>
            <a:r>
              <a:rPr lang="en-US" sz="2400" dirty="0"/>
              <a:t>Relational database and SQL</a:t>
            </a:r>
          </a:p>
          <a:p>
            <a:r>
              <a:rPr lang="en-US" sz="2400" dirty="0"/>
              <a:t>Big data and analytics </a:t>
            </a:r>
          </a:p>
          <a:p>
            <a:r>
              <a:rPr lang="en-US" sz="2400" dirty="0"/>
              <a:t>Big data storage – the Hadoop system, HDFS and MapReduce </a:t>
            </a:r>
          </a:p>
          <a:p>
            <a:r>
              <a:rPr lang="en-US" sz="2400" dirty="0"/>
              <a:t>Supervised machine learning for analytics -- classification </a:t>
            </a:r>
          </a:p>
          <a:p>
            <a:r>
              <a:rPr lang="en-US" sz="2400" dirty="0"/>
              <a:t>Unsupervised machine learning for analytics – clustering</a:t>
            </a:r>
          </a:p>
          <a:p>
            <a:r>
              <a:rPr lang="en-US" sz="2400" dirty="0"/>
              <a:t>Support vector machine for analytics</a:t>
            </a:r>
          </a:p>
          <a:p>
            <a:r>
              <a:rPr lang="en-US" sz="2400" dirty="0"/>
              <a:t>Deep learning and Convolutional neural networks (CNN)</a:t>
            </a:r>
          </a:p>
          <a:p>
            <a:r>
              <a:rPr lang="en-US" sz="2400" dirty="0"/>
              <a:t>Python and R for analytics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6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Textbooks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896291" cy="384069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sz="2400" dirty="0"/>
              <a:t>H. Garcia-Molina, J. Ullman, and J. </a:t>
            </a:r>
            <a:r>
              <a:rPr lang="en-CA" sz="2400" dirty="0" err="1"/>
              <a:t>Widom</a:t>
            </a:r>
            <a:r>
              <a:rPr lang="en-CA" sz="2400" i="1" dirty="0"/>
              <a:t>, Database Systems, the Complete book (Second Edition), </a:t>
            </a:r>
            <a:r>
              <a:rPr lang="en-CA" sz="2400" dirty="0"/>
              <a:t>Pearson, 2009</a:t>
            </a:r>
            <a:r>
              <a:rPr lang="en-CA" sz="2400" i="1" dirty="0"/>
              <a:t>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R. </a:t>
            </a:r>
            <a:r>
              <a:rPr lang="en-US" sz="2400" dirty="0" err="1"/>
              <a:t>Elmasri</a:t>
            </a:r>
            <a:r>
              <a:rPr lang="en-US" sz="2400" dirty="0"/>
              <a:t> and S. </a:t>
            </a:r>
            <a:r>
              <a:rPr lang="en-US" sz="2400" dirty="0" err="1"/>
              <a:t>Navathe</a:t>
            </a:r>
            <a:r>
              <a:rPr lang="en-US" sz="2400" dirty="0"/>
              <a:t>, </a:t>
            </a:r>
            <a:r>
              <a:rPr lang="en-US" sz="2400" i="1" dirty="0"/>
              <a:t>Fundamentals of Database Systems (Seventh Edition), </a:t>
            </a:r>
            <a:r>
              <a:rPr lang="en-US" sz="2400" dirty="0"/>
              <a:t>Pearson, 2019.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R. Sharda, D. </a:t>
            </a:r>
            <a:r>
              <a:rPr lang="en-US" sz="2400" dirty="0" err="1"/>
              <a:t>Delen</a:t>
            </a:r>
            <a:r>
              <a:rPr lang="en-US" sz="2400" dirty="0"/>
              <a:t> and E. Turban, </a:t>
            </a:r>
            <a:r>
              <a:rPr lang="en-US" sz="2400" i="1" dirty="0"/>
              <a:t>Analytics, Data Science, &amp; Artificial Intelligence</a:t>
            </a:r>
            <a:r>
              <a:rPr lang="en-US" sz="2400" dirty="0"/>
              <a:t>, Pearson, 2020.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T. </a:t>
            </a:r>
            <a:r>
              <a:rPr lang="en-US" sz="2400" dirty="0" err="1"/>
              <a:t>Erl</a:t>
            </a:r>
            <a:r>
              <a:rPr lang="en-US" sz="2400" dirty="0"/>
              <a:t>, W. Khattak, and P. Buhler, </a:t>
            </a:r>
            <a:r>
              <a:rPr lang="en-US" sz="2400" i="1" dirty="0"/>
              <a:t>Big Data Fundamentals Concepts, Drivers, &amp; Techniques</a:t>
            </a:r>
            <a:r>
              <a:rPr lang="en-US" sz="2400" dirty="0"/>
              <a:t>, Prentice Hall, 2016.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5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Trade Gothic LT Pro</vt:lpstr>
      <vt:lpstr>Arial</vt:lpstr>
      <vt:lpstr>Calibri</vt:lpstr>
      <vt:lpstr>Trebuchet MS</vt:lpstr>
      <vt:lpstr>Office Theme</vt:lpstr>
      <vt:lpstr>Information Systems                   </vt:lpstr>
      <vt:lpstr>Course Overview</vt:lpstr>
      <vt:lpstr>Information Systems</vt:lpstr>
      <vt:lpstr>Operational and Analytical Information Systems</vt:lpstr>
      <vt:lpstr>Operational Information Systems</vt:lpstr>
      <vt:lpstr>Analytical Information Systems</vt:lpstr>
      <vt:lpstr>Course Contents</vt:lpstr>
      <vt:lpstr>List of Topics</vt:lpstr>
      <vt:lpstr>Recommended Textbooks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2020-08-14T22:16:27Z</dcterms:created>
  <dcterms:modified xsi:type="dcterms:W3CDTF">2022-09-11T10:31:12Z</dcterms:modified>
</cp:coreProperties>
</file>