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76"/>
  </p:notesMasterIdLst>
  <p:handoutMasterIdLst>
    <p:handoutMasterId r:id="rId77"/>
  </p:handoutMasterIdLst>
  <p:sldIdLst>
    <p:sldId id="344" r:id="rId5"/>
    <p:sldId id="257" r:id="rId6"/>
    <p:sldId id="357" r:id="rId7"/>
    <p:sldId id="355" r:id="rId8"/>
    <p:sldId id="339" r:id="rId9"/>
    <p:sldId id="381" r:id="rId10"/>
    <p:sldId id="356" r:id="rId11"/>
    <p:sldId id="414" r:id="rId12"/>
    <p:sldId id="358" r:id="rId13"/>
    <p:sldId id="380" r:id="rId14"/>
    <p:sldId id="340" r:id="rId15"/>
    <p:sldId id="342" r:id="rId16"/>
    <p:sldId id="359" r:id="rId17"/>
    <p:sldId id="348" r:id="rId18"/>
    <p:sldId id="345" r:id="rId19"/>
    <p:sldId id="349" r:id="rId20"/>
    <p:sldId id="415" r:id="rId21"/>
    <p:sldId id="350" r:id="rId22"/>
    <p:sldId id="360" r:id="rId23"/>
    <p:sldId id="351" r:id="rId24"/>
    <p:sldId id="407" r:id="rId25"/>
    <p:sldId id="352" r:id="rId26"/>
    <p:sldId id="353" r:id="rId27"/>
    <p:sldId id="354" r:id="rId28"/>
    <p:sldId id="361" r:id="rId29"/>
    <p:sldId id="362" r:id="rId30"/>
    <p:sldId id="363" r:id="rId31"/>
    <p:sldId id="410" r:id="rId32"/>
    <p:sldId id="364" r:id="rId33"/>
    <p:sldId id="365" r:id="rId34"/>
    <p:sldId id="366" r:id="rId35"/>
    <p:sldId id="375" r:id="rId36"/>
    <p:sldId id="300" r:id="rId37"/>
    <p:sldId id="367" r:id="rId38"/>
    <p:sldId id="368" r:id="rId39"/>
    <p:sldId id="376" r:id="rId40"/>
    <p:sldId id="408" r:id="rId41"/>
    <p:sldId id="371" r:id="rId42"/>
    <p:sldId id="370" r:id="rId43"/>
    <p:sldId id="409" r:id="rId44"/>
    <p:sldId id="372" r:id="rId45"/>
    <p:sldId id="411" r:id="rId46"/>
    <p:sldId id="373" r:id="rId47"/>
    <p:sldId id="412" r:id="rId48"/>
    <p:sldId id="413" r:id="rId49"/>
    <p:sldId id="374" r:id="rId50"/>
    <p:sldId id="378" r:id="rId51"/>
    <p:sldId id="379" r:id="rId52"/>
    <p:sldId id="382" r:id="rId53"/>
    <p:sldId id="383" r:id="rId54"/>
    <p:sldId id="398" r:id="rId55"/>
    <p:sldId id="384" r:id="rId56"/>
    <p:sldId id="385" r:id="rId57"/>
    <p:sldId id="399" r:id="rId58"/>
    <p:sldId id="400" r:id="rId59"/>
    <p:sldId id="387" r:id="rId60"/>
    <p:sldId id="401" r:id="rId61"/>
    <p:sldId id="389" r:id="rId62"/>
    <p:sldId id="390" r:id="rId63"/>
    <p:sldId id="388" r:id="rId64"/>
    <p:sldId id="402" r:id="rId65"/>
    <p:sldId id="403" r:id="rId66"/>
    <p:sldId id="391" r:id="rId67"/>
    <p:sldId id="392" r:id="rId68"/>
    <p:sldId id="405" r:id="rId69"/>
    <p:sldId id="393" r:id="rId70"/>
    <p:sldId id="406" r:id="rId71"/>
    <p:sldId id="394" r:id="rId72"/>
    <p:sldId id="404" r:id="rId73"/>
    <p:sldId id="395" r:id="rId74"/>
    <p:sldId id="33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25" autoAdjust="0"/>
    <p:restoredTop sz="94660"/>
  </p:normalViewPr>
  <p:slideViewPr>
    <p:cSldViewPr snapToGrid="0">
      <p:cViewPr varScale="1">
        <p:scale>
          <a:sx n="128" d="100"/>
          <a:sy n="128" d="100"/>
        </p:scale>
        <p:origin x="512" y="17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9/11/22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9/11/22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0.png"/><Relationship Id="rId1" Type="http://schemas.openxmlformats.org/officeDocument/2006/relationships/slideLayout" Target="../slideLayouts/slideLayout10.xml"/><Relationship Id="rId4" Type="http://schemas.openxmlformats.org/officeDocument/2006/relationships/image" Target="../media/image13.jp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10.png"/><Relationship Id="rId1" Type="http://schemas.openxmlformats.org/officeDocument/2006/relationships/slideLayout" Target="../slideLayouts/slideLayout10.xml"/><Relationship Id="rId4" Type="http://schemas.openxmlformats.org/officeDocument/2006/relationships/image" Target="../media/image13.jp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0.png"/><Relationship Id="rId1" Type="http://schemas.openxmlformats.org/officeDocument/2006/relationships/slideLayout" Target="../slideLayouts/slideLayout10.xml"/><Relationship Id="rId4" Type="http://schemas.openxmlformats.org/officeDocument/2006/relationships/image" Target="../media/image13.jpg"/></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3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30.png"/><Relationship Id="rId1" Type="http://schemas.openxmlformats.org/officeDocument/2006/relationships/slideLayout" Target="../slideLayouts/slideLayout14.xml"/><Relationship Id="rId4" Type="http://schemas.openxmlformats.org/officeDocument/2006/relationships/image" Target="../media/image13.jpg"/></Relationships>
</file>

<file path=ppt/slides/_rels/slide3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30.png"/><Relationship Id="rId1" Type="http://schemas.openxmlformats.org/officeDocument/2006/relationships/slideLayout" Target="../slideLayouts/slideLayout15.xml"/><Relationship Id="rId4" Type="http://schemas.openxmlformats.org/officeDocument/2006/relationships/image" Target="../media/image16.jpg"/></Relationships>
</file>

<file path=ppt/slides/_rels/slide3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8.jp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18.jpg"/></Relationships>
</file>

<file path=ppt/slides/_rels/slide4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20.jpg"/></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4.jp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1.jpg"/></Relationships>
</file>

<file path=ppt/slides/_rels/slide6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049918" y="1416818"/>
            <a:ext cx="9883996" cy="2100105"/>
          </a:xfrm>
        </p:spPr>
        <p:txBody>
          <a:bodyPr/>
          <a:lstStyle/>
          <a:p>
            <a:r>
              <a:rPr lang="en-US" sz="7200" dirty="0">
                <a:latin typeface="Century Gothic" panose="020B0502020202020204" pitchFamily="34" charset="0"/>
              </a:rPr>
              <a:t>Information Systems</a:t>
            </a:r>
            <a:br>
              <a:rPr lang="en-US" dirty="0"/>
            </a:br>
            <a:r>
              <a:rPr lang="en-US" dirty="0"/>
              <a:t>                  </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8055195" cy="1196080"/>
          </a:xfrm>
        </p:spPr>
        <p:txBody>
          <a:bodyPr>
            <a:normAutofit fontScale="92500"/>
          </a:bodyPr>
          <a:lstStyle/>
          <a:p>
            <a:pPr marL="0" indent="0">
              <a:buNone/>
            </a:pPr>
            <a:r>
              <a:rPr lang="en-US" sz="3200" b="1" dirty="0">
                <a:latin typeface="Century Gothic" panose="020B0502020202020204" pitchFamily="34" charset="0"/>
              </a:rPr>
              <a:t>CIS*6030 F22</a:t>
            </a:r>
          </a:p>
          <a:p>
            <a:pPr marL="0" indent="0">
              <a:buNone/>
            </a:pPr>
            <a:r>
              <a:rPr lang="en-US" sz="3200" b="1" dirty="0" err="1">
                <a:latin typeface="Century Gothic" panose="020B0502020202020204" pitchFamily="34" charset="0"/>
              </a:rPr>
              <a:t>Fangju</a:t>
            </a:r>
            <a:r>
              <a:rPr lang="en-US" sz="3200" b="1" dirty="0">
                <a:latin typeface="Century Gothic" panose="020B0502020202020204" pitchFamily="34" charset="0"/>
              </a:rPr>
              <a:t> Wang – University of Guelph </a:t>
            </a:r>
          </a:p>
        </p:txBody>
      </p:sp>
    </p:spTree>
    <p:extLst>
      <p:ext uri="{BB962C8B-B14F-4D97-AF65-F5344CB8AC3E}">
        <p14:creationId xmlns:p14="http://schemas.microsoft.com/office/powerpoint/2010/main" val="92682215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pPr marL="0" indent="0" algn="l">
              <a:buNone/>
            </a:pPr>
            <a:r>
              <a:rPr lang="en-US" sz="3200" i="0" u="none" strike="noStrike" baseline="0" dirty="0">
                <a:latin typeface="CMSSBX10"/>
              </a:rPr>
              <a:t>Headers of Blocks and Records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57237" y="2035631"/>
            <a:ext cx="10677525" cy="3380430"/>
          </a:xfrm>
        </p:spPr>
        <p:txBody>
          <a:bodyPr/>
          <a:lstStyle/>
          <a:p>
            <a:pPr algn="l"/>
            <a:r>
              <a:rPr lang="en-US" sz="2400" b="0" i="0" u="none" strike="noStrike" baseline="0" dirty="0">
                <a:latin typeface="CMSS10"/>
              </a:rPr>
              <a:t>A key consideration in structuring and storing record data in a disk file is that the data must be "restored" or "interpreted" </a:t>
            </a:r>
            <a:r>
              <a:rPr lang="en-US" sz="2400" dirty="0">
                <a:latin typeface="CMSS10"/>
              </a:rPr>
              <a:t>back to</a:t>
            </a:r>
            <a:r>
              <a:rPr lang="en-US" sz="2400" b="0" i="0" u="none" strike="noStrike" baseline="0" dirty="0">
                <a:latin typeface="CMSS10"/>
              </a:rPr>
              <a:t> the original records of fields when read from the file to main </a:t>
            </a:r>
            <a:r>
              <a:rPr lang="en-CA" sz="2400" b="0" i="0" u="none" strike="noStrike" baseline="0" dirty="0">
                <a:latin typeface="CMSS10"/>
              </a:rPr>
              <a:t>memory.</a:t>
            </a:r>
          </a:p>
          <a:p>
            <a:pPr algn="l"/>
            <a:r>
              <a:rPr lang="en-US" sz="2400" b="0" i="0" u="none" strike="noStrike" baseline="0" dirty="0">
                <a:latin typeface="CMSS10"/>
              </a:rPr>
              <a:t>The program that reads data from a disk file needs information about how to restore the data.</a:t>
            </a:r>
          </a:p>
          <a:p>
            <a:pPr algn="l"/>
            <a:r>
              <a:rPr lang="en-US" sz="2400" b="0" i="0" u="none" strike="noStrike" baseline="0" dirty="0">
                <a:latin typeface="CMSS10"/>
              </a:rPr>
              <a:t>Each record and block has a </a:t>
            </a:r>
            <a:r>
              <a:rPr lang="en-US" sz="2400" b="1" i="0" u="none" strike="noStrike" baseline="0" dirty="0">
                <a:latin typeface="CMSSBX10"/>
              </a:rPr>
              <a:t>header</a:t>
            </a:r>
            <a:r>
              <a:rPr lang="en-US" sz="2400" b="0" i="0" u="none" strike="noStrike" baseline="0" dirty="0">
                <a:latin typeface="CMSS10"/>
              </a:rPr>
              <a:t>, which is a fixed-length region providing information for correctly </a:t>
            </a:r>
            <a:r>
              <a:rPr lang="en-US" sz="2400" b="0" i="1" u="none" strike="noStrike" baseline="0" dirty="0">
                <a:latin typeface="CMSS10"/>
              </a:rPr>
              <a:t>restoring</a:t>
            </a:r>
            <a:r>
              <a:rPr lang="en-US" sz="2400" b="0" i="0" u="none" strike="noStrike" baseline="0" dirty="0">
                <a:latin typeface="CMSS10"/>
              </a:rPr>
              <a:t> the data.</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77690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A Record and Fields</a:t>
            </a:r>
          </a:p>
        </p:txBody>
      </p:sp>
      <p:sp>
        <p:nvSpPr>
          <p:cNvPr id="15" name="Text Placeholder 2">
            <a:extLst>
              <a:ext uri="{FF2B5EF4-FFF2-40B4-BE49-F238E27FC236}">
                <a16:creationId xmlns:a16="http://schemas.microsoft.com/office/drawing/2014/main" id="{A50954AD-1A39-33A3-6321-7E9099C4736C}"/>
              </a:ext>
            </a:extLst>
          </p:cNvPr>
          <p:cNvSpPr>
            <a:spLocks noGrp="1"/>
          </p:cNvSpPr>
          <p:nvPr>
            <p:ph type="body" sz="quarter" idx="18"/>
          </p:nvPr>
        </p:nvSpPr>
        <p:spPr>
          <a:xfrm>
            <a:off x="1350547" y="4340577"/>
            <a:ext cx="9402006" cy="1463040"/>
          </a:xfrm>
        </p:spPr>
        <p:txBody>
          <a:bodyPr/>
          <a:lstStyle/>
          <a:p>
            <a:pPr marL="285750" indent="-285750">
              <a:buFont typeface="Arial" panose="020B0604020202020204" pitchFamily="34" charset="0"/>
              <a:buChar char="•"/>
            </a:pPr>
            <a:r>
              <a:rPr lang="en-US" sz="2400" dirty="0"/>
              <a:t>A record consists of fields.</a:t>
            </a:r>
          </a:p>
          <a:p>
            <a:pPr marL="285750" indent="-285750">
              <a:buFont typeface="Arial" panose="020B0604020202020204" pitchFamily="34" charset="0"/>
              <a:buChar char="•"/>
            </a:pPr>
            <a:r>
              <a:rPr lang="en-US" sz="2400" dirty="0"/>
              <a:t>A record may have a header stores information about the record and fields.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11</a:t>
            </a:fld>
            <a:endParaRPr lang="en-US"/>
          </a:p>
        </p:txBody>
      </p:sp>
      <p:pic>
        <p:nvPicPr>
          <p:cNvPr id="4" name="Picture 3" descr="Table&#10;&#10;Description automatically generated">
            <a:extLst>
              <a:ext uri="{FF2B5EF4-FFF2-40B4-BE49-F238E27FC236}">
                <a16:creationId xmlns:a16="http://schemas.microsoft.com/office/drawing/2014/main" id="{3F5DFB95-75DE-7CCF-13F7-004AB0D2201B}"/>
              </a:ext>
            </a:extLst>
          </p:cNvPr>
          <p:cNvPicPr>
            <a:picLocks noChangeAspect="1"/>
          </p:cNvPicPr>
          <p:nvPr/>
        </p:nvPicPr>
        <p:blipFill>
          <a:blip r:embed="rId2"/>
          <a:stretch>
            <a:fillRect/>
          </a:stretch>
        </p:blipFill>
        <p:spPr>
          <a:xfrm>
            <a:off x="2824718" y="1352575"/>
            <a:ext cx="6542562" cy="2289897"/>
          </a:xfrm>
          <a:prstGeom prst="rect">
            <a:avLst/>
          </a:prstGeom>
          <a:noFill/>
        </p:spPr>
      </p:pic>
      <p:sp>
        <p:nvSpPr>
          <p:cNvPr id="3" name="Rectangle 2">
            <a:extLst>
              <a:ext uri="{FF2B5EF4-FFF2-40B4-BE49-F238E27FC236}">
                <a16:creationId xmlns:a16="http://schemas.microsoft.com/office/drawing/2014/main" id="{F88E6C88-2651-92BF-481A-F0F1EEFC3897}"/>
              </a:ext>
            </a:extLst>
          </p:cNvPr>
          <p:cNvSpPr/>
          <p:nvPr/>
        </p:nvSpPr>
        <p:spPr>
          <a:xfrm>
            <a:off x="3235569" y="2311121"/>
            <a:ext cx="984739" cy="6631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750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A Block and Records</a:t>
            </a:r>
          </a:p>
        </p:txBody>
      </p:sp>
      <p:sp>
        <p:nvSpPr>
          <p:cNvPr id="15" name="Text Placeholder 2">
            <a:extLst>
              <a:ext uri="{FF2B5EF4-FFF2-40B4-BE49-F238E27FC236}">
                <a16:creationId xmlns:a16="http://schemas.microsoft.com/office/drawing/2014/main" id="{BBC057C7-1BD0-EC37-2132-36DE4EFBA12D}"/>
              </a:ext>
            </a:extLst>
          </p:cNvPr>
          <p:cNvSpPr>
            <a:spLocks noGrp="1"/>
          </p:cNvSpPr>
          <p:nvPr>
            <p:ph type="body" sz="quarter" idx="18"/>
          </p:nvPr>
        </p:nvSpPr>
        <p:spPr>
          <a:xfrm>
            <a:off x="984738" y="4240092"/>
            <a:ext cx="9897626" cy="1999933"/>
          </a:xfrm>
        </p:spPr>
        <p:txBody>
          <a:bodyPr/>
          <a:lstStyle/>
          <a:p>
            <a:pPr marL="342900" indent="-342900" algn="l">
              <a:buFont typeface="Arial" panose="020B0604020202020204" pitchFamily="34" charset="0"/>
              <a:buChar char="•"/>
            </a:pPr>
            <a:r>
              <a:rPr lang="en-US" sz="2400" b="0" i="0" u="none" strike="noStrike" baseline="0" dirty="0"/>
              <a:t>Records of the same or different relations (or object classes, etc.) can be packed together into blocks.</a:t>
            </a:r>
          </a:p>
          <a:p>
            <a:pPr marL="342900" indent="-342900">
              <a:buFont typeface="Arial" panose="020B0604020202020204" pitchFamily="34" charset="0"/>
              <a:buChar char="•"/>
            </a:pPr>
            <a:r>
              <a:rPr lang="en-US" sz="2400" dirty="0"/>
              <a:t>A block may have a header stores information about the block and records.</a:t>
            </a:r>
          </a:p>
          <a:p>
            <a:pPr algn="l"/>
            <a:r>
              <a:rPr lang="en-US" sz="2400" b="0" i="0" u="none" strike="noStrike" baseline="0" dirty="0">
                <a:latin typeface="CMSS10"/>
              </a:rPr>
              <a:t> </a:t>
            </a:r>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12</a:t>
            </a:fld>
            <a:endParaRPr lang="en-US"/>
          </a:p>
        </p:txBody>
      </p:sp>
      <p:pic>
        <p:nvPicPr>
          <p:cNvPr id="4" name="Picture 3" descr="Calendar&#10;&#10;Description automatically generated with low confidence">
            <a:extLst>
              <a:ext uri="{FF2B5EF4-FFF2-40B4-BE49-F238E27FC236}">
                <a16:creationId xmlns:a16="http://schemas.microsoft.com/office/drawing/2014/main" id="{27FBCEBB-6B25-0A65-F007-77D3DBA4411E}"/>
              </a:ext>
            </a:extLst>
          </p:cNvPr>
          <p:cNvPicPr>
            <a:picLocks noChangeAspect="1"/>
          </p:cNvPicPr>
          <p:nvPr/>
        </p:nvPicPr>
        <p:blipFill>
          <a:blip r:embed="rId2"/>
          <a:stretch>
            <a:fillRect/>
          </a:stretch>
        </p:blipFill>
        <p:spPr>
          <a:xfrm>
            <a:off x="1350547" y="1882499"/>
            <a:ext cx="9402006" cy="1574711"/>
          </a:xfrm>
          <a:prstGeom prst="rect">
            <a:avLst/>
          </a:prstGeom>
          <a:noFill/>
        </p:spPr>
      </p:pic>
      <p:sp>
        <p:nvSpPr>
          <p:cNvPr id="3" name="Rectangle 2">
            <a:extLst>
              <a:ext uri="{FF2B5EF4-FFF2-40B4-BE49-F238E27FC236}">
                <a16:creationId xmlns:a16="http://schemas.microsoft.com/office/drawing/2014/main" id="{0F87EACA-E9E5-C8F7-98B6-DC1EB9A4CCFD}"/>
              </a:ext>
            </a:extLst>
          </p:cNvPr>
          <p:cNvSpPr/>
          <p:nvPr/>
        </p:nvSpPr>
        <p:spPr>
          <a:xfrm>
            <a:off x="1718268" y="2110154"/>
            <a:ext cx="1215851" cy="10852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2046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Fixed-length Records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30087"/>
            <a:ext cx="11327004" cy="4073767"/>
          </a:xfrm>
        </p:spPr>
        <p:txBody>
          <a:bodyPr/>
          <a:lstStyle/>
          <a:p>
            <a:pPr marL="0" indent="0" algn="l">
              <a:buNone/>
            </a:pPr>
            <a:r>
              <a:rPr lang="en-US" sz="2400" b="0" i="0" u="none" strike="noStrike" baseline="0" dirty="0">
                <a:latin typeface="CMSSBX10"/>
              </a:rPr>
              <a:t>Storing fields and records of </a:t>
            </a:r>
            <a:r>
              <a:rPr lang="en-US" sz="2400" i="1" u="none" strike="noStrike" baseline="0" dirty="0">
                <a:latin typeface="CMSSBX10"/>
              </a:rPr>
              <a:t>fixed-length</a:t>
            </a:r>
          </a:p>
          <a:p>
            <a:pPr algn="l"/>
            <a:r>
              <a:rPr lang="en-US" sz="2400" b="0" i="0" u="none" strike="noStrike" baseline="0" dirty="0">
                <a:latin typeface="CMSS10"/>
              </a:rPr>
              <a:t>A </a:t>
            </a:r>
            <a:r>
              <a:rPr lang="en-US" sz="2400" b="0" i="1" u="none" strike="noStrike" baseline="0" dirty="0">
                <a:latin typeface="CMSS10"/>
              </a:rPr>
              <a:t>fi</a:t>
            </a:r>
            <a:r>
              <a:rPr lang="en-US" sz="2400" b="0" i="1" u="none" strike="noStrike" baseline="0" dirty="0">
                <a:latin typeface="CMSSBX10"/>
              </a:rPr>
              <a:t>xed-length</a:t>
            </a:r>
            <a:r>
              <a:rPr lang="en-US" sz="2400" b="0" i="0" u="none" strike="noStrike" baseline="0" dirty="0">
                <a:latin typeface="CMSSBX10"/>
              </a:rPr>
              <a:t> </a:t>
            </a:r>
            <a:r>
              <a:rPr lang="en-US" sz="2400" b="0" i="1" u="none" strike="noStrike" baseline="0" dirty="0">
                <a:latin typeface="CMSSBX10"/>
              </a:rPr>
              <a:t>field</a:t>
            </a:r>
            <a:r>
              <a:rPr lang="en-US" sz="2400" b="0" i="0" u="none" strike="noStrike" baseline="0" dirty="0">
                <a:latin typeface="CMSSBX10"/>
              </a:rPr>
              <a:t> </a:t>
            </a:r>
            <a:r>
              <a:rPr lang="en-US" sz="2400" b="0" i="0" u="none" strike="noStrike" baseline="0" dirty="0">
                <a:latin typeface="CMSS10"/>
              </a:rPr>
              <a:t>has a fixed size. It can be stored as contiguous bytes.</a:t>
            </a:r>
          </a:p>
          <a:p>
            <a:pPr algn="l"/>
            <a:r>
              <a:rPr lang="en-US" sz="2400" b="0" i="0" u="none" strike="noStrike" baseline="0" dirty="0">
                <a:latin typeface="CMSS10"/>
              </a:rPr>
              <a:t>A </a:t>
            </a:r>
            <a:r>
              <a:rPr lang="en-US" sz="2400" b="0" i="1" u="none" strike="noStrike" baseline="0" dirty="0">
                <a:latin typeface="CMSS10"/>
              </a:rPr>
              <a:t>fi</a:t>
            </a:r>
            <a:r>
              <a:rPr lang="en-US" sz="2400" b="0" i="1" u="none" strike="noStrike" baseline="0" dirty="0">
                <a:latin typeface="CMSSBX10"/>
              </a:rPr>
              <a:t>xed-length record</a:t>
            </a:r>
            <a:r>
              <a:rPr lang="en-US" sz="2400" b="0" i="0" u="none" strike="noStrike" baseline="0" dirty="0">
                <a:latin typeface="CMSSBX10"/>
              </a:rPr>
              <a:t> </a:t>
            </a:r>
            <a:r>
              <a:rPr lang="en-US" sz="2400" b="0" i="0" u="none" strike="noStrike" baseline="0" dirty="0">
                <a:latin typeface="CMSS10"/>
              </a:rPr>
              <a:t>is one that has a fixed </a:t>
            </a:r>
            <a:r>
              <a:rPr lang="en-US" sz="2400" b="0" i="1" u="none" strike="noStrike" baseline="0" dirty="0">
                <a:latin typeface="CMSS10"/>
              </a:rPr>
              <a:t>number</a:t>
            </a:r>
            <a:r>
              <a:rPr lang="en-US" sz="2400" b="0" i="0" u="none" strike="noStrike" baseline="0" dirty="0">
                <a:latin typeface="CMSS10"/>
              </a:rPr>
              <a:t> of fields, and all the fields are </a:t>
            </a:r>
            <a:r>
              <a:rPr lang="en-US" sz="2400" b="0" i="1" u="none" strike="noStrike" baseline="0" dirty="0">
                <a:latin typeface="CMSS10"/>
              </a:rPr>
              <a:t>fixed-length</a:t>
            </a:r>
            <a:r>
              <a:rPr lang="en-US" sz="2400" b="0" i="0" u="none" strike="noStrike" baseline="0" dirty="0">
                <a:latin typeface="CMSS10"/>
              </a:rPr>
              <a:t>. A fixed-length record can be stored by putting the fields together in a predefined order. The order must be followed by programs that write or read the records.</a:t>
            </a:r>
          </a:p>
          <a:p>
            <a:pPr algn="l"/>
            <a:r>
              <a:rPr lang="en-US" sz="2400" b="0" i="0" u="none" strike="noStrike" baseline="0" dirty="0">
                <a:latin typeface="CMSS10"/>
              </a:rPr>
              <a:t>A record may have a header that may include a pointer to the </a:t>
            </a:r>
            <a:r>
              <a:rPr lang="en-CA" sz="2400" b="0" i="0" u="none" strike="noStrike" baseline="0" dirty="0">
                <a:latin typeface="CMSS10"/>
              </a:rPr>
              <a:t>record's schema, </a:t>
            </a:r>
            <a:r>
              <a:rPr lang="en-CA" sz="2400" b="0" i="0" u="none" strike="noStrike" baseline="0" dirty="0" err="1">
                <a:latin typeface="CMSS10"/>
              </a:rPr>
              <a:t>etc</a:t>
            </a:r>
            <a:endParaRPr lang="en-US" sz="2400" b="0" i="0" u="none" strike="noStrike" baseline="0" dirty="0">
              <a:latin typeface="CMSS1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3" name="Picture 2" descr="Table&#10;&#10;Description automatically generated">
            <a:extLst>
              <a:ext uri="{FF2B5EF4-FFF2-40B4-BE49-F238E27FC236}">
                <a16:creationId xmlns:a16="http://schemas.microsoft.com/office/drawing/2014/main" id="{8E390CCD-3948-29CA-E269-C181B56A271B}"/>
              </a:ext>
            </a:extLst>
          </p:cNvPr>
          <p:cNvPicPr>
            <a:picLocks noChangeAspect="1"/>
          </p:cNvPicPr>
          <p:nvPr/>
        </p:nvPicPr>
        <p:blipFill>
          <a:blip r:embed="rId2"/>
          <a:stretch>
            <a:fillRect/>
          </a:stretch>
        </p:blipFill>
        <p:spPr>
          <a:xfrm>
            <a:off x="2709930" y="4158905"/>
            <a:ext cx="6542562" cy="2289897"/>
          </a:xfrm>
          <a:prstGeom prst="rect">
            <a:avLst/>
          </a:prstGeom>
          <a:noFill/>
        </p:spPr>
      </p:pic>
    </p:spTree>
    <p:extLst>
      <p:ext uri="{BB962C8B-B14F-4D97-AF65-F5344CB8AC3E}">
        <p14:creationId xmlns:p14="http://schemas.microsoft.com/office/powerpoint/2010/main" val="6067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Variable-length Records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28601" y="2019481"/>
            <a:ext cx="4001756" cy="4097713"/>
          </a:xfrm>
        </p:spPr>
        <p:txBody>
          <a:bodyPr/>
          <a:lstStyle/>
          <a:p>
            <a:pPr lvl="1"/>
            <a:r>
              <a:rPr lang="en-US" sz="2000" b="0" i="0" u="none" strike="noStrike" baseline="0" dirty="0">
                <a:latin typeface="CMSS10"/>
              </a:rPr>
              <a:t>A </a:t>
            </a:r>
            <a:r>
              <a:rPr lang="en-US" sz="2000" b="0" i="1" u="none" strike="noStrike" baseline="0" dirty="0">
                <a:latin typeface="CMSS10"/>
              </a:rPr>
              <a:t>variable length </a:t>
            </a:r>
            <a:r>
              <a:rPr lang="en-US" sz="2000" b="0" i="0" u="none" strike="noStrike" baseline="0" dirty="0">
                <a:latin typeface="CMSS10"/>
              </a:rPr>
              <a:t>record is one with</a:t>
            </a:r>
          </a:p>
          <a:p>
            <a:pPr lvl="2"/>
            <a:r>
              <a:rPr lang="en-CA" sz="2000" b="0" i="1" u="none" strike="noStrike" baseline="0" dirty="0">
                <a:latin typeface="CMSS9"/>
              </a:rPr>
              <a:t>variable-length</a:t>
            </a:r>
            <a:r>
              <a:rPr lang="en-CA" sz="2000" b="0" i="0" u="none" strike="noStrike" baseline="0" dirty="0">
                <a:latin typeface="CMSS9"/>
              </a:rPr>
              <a:t> fields,</a:t>
            </a:r>
          </a:p>
          <a:p>
            <a:pPr lvl="2"/>
            <a:r>
              <a:rPr lang="en-CA" sz="2000" b="0" i="1" u="none" strike="noStrike" baseline="0" dirty="0">
                <a:latin typeface="CMSS9"/>
              </a:rPr>
              <a:t>repeating</a:t>
            </a:r>
            <a:r>
              <a:rPr lang="en-CA" sz="2000" b="0" i="0" u="none" strike="noStrike" baseline="0" dirty="0">
                <a:latin typeface="CMSS9"/>
              </a:rPr>
              <a:t> fields,</a:t>
            </a:r>
          </a:p>
          <a:p>
            <a:pPr lvl="2"/>
            <a:r>
              <a:rPr lang="en-US" sz="2000" b="0" i="1" u="none" strike="noStrike" baseline="0" dirty="0">
                <a:latin typeface="CMSS9"/>
              </a:rPr>
              <a:t>variable-format</a:t>
            </a:r>
            <a:r>
              <a:rPr lang="en-US" sz="2000" b="0" i="0" u="none" strike="noStrike" baseline="0" dirty="0">
                <a:latin typeface="CMSS9"/>
              </a:rPr>
              <a:t> records</a:t>
            </a:r>
            <a:r>
              <a:rPr lang="en-US" sz="2000" dirty="0">
                <a:latin typeface="CMSS9"/>
              </a:rPr>
              <a:t>.</a:t>
            </a:r>
            <a:endParaRPr lang="en-US" sz="2000" b="0" i="0" u="none" strike="noStrike" baseline="0" dirty="0">
              <a:latin typeface="CMSS9"/>
            </a:endParaRPr>
          </a:p>
          <a:p>
            <a:pPr lvl="1"/>
            <a:r>
              <a:rPr lang="en-US" sz="2000" b="0" i="0" u="none" strike="noStrike" baseline="0" dirty="0">
                <a:latin typeface="CMSS10"/>
              </a:rPr>
              <a:t>When variable-length records are stored in a block. In the </a:t>
            </a:r>
            <a:r>
              <a:rPr lang="en-US" sz="2000" i="1" u="none" strike="noStrike" baseline="0" dirty="0">
                <a:latin typeface="CMSS10"/>
              </a:rPr>
              <a:t>header</a:t>
            </a:r>
            <a:r>
              <a:rPr lang="en-US" sz="2000" b="0" i="0" u="none" strike="noStrike" baseline="0" dirty="0">
                <a:latin typeface="CMSS10"/>
              </a:rPr>
              <a:t> of the block, </a:t>
            </a:r>
            <a:r>
              <a:rPr lang="en-US" sz="2000" i="1" u="none" strike="noStrike" baseline="0" dirty="0">
                <a:latin typeface="CMSS10"/>
              </a:rPr>
              <a:t>pointers</a:t>
            </a:r>
            <a:r>
              <a:rPr lang="en-US" sz="2000" b="1" i="0" u="none" strike="noStrike" baseline="0" dirty="0">
                <a:latin typeface="CMSS10"/>
              </a:rPr>
              <a:t> </a:t>
            </a:r>
            <a:r>
              <a:rPr lang="en-US" sz="2000" b="0" i="0" u="none" strike="noStrike" baseline="0" dirty="0">
                <a:latin typeface="CMSS10"/>
              </a:rPr>
              <a:t>to the records must be contained.</a:t>
            </a:r>
          </a:p>
          <a:p>
            <a:pPr marL="0" indent="0" algn="l">
              <a:buNone/>
            </a:pPr>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3" name="Picture 2" descr="Diagram&#10;&#10;Description automatically generated">
            <a:extLst>
              <a:ext uri="{FF2B5EF4-FFF2-40B4-BE49-F238E27FC236}">
                <a16:creationId xmlns:a16="http://schemas.microsoft.com/office/drawing/2014/main" id="{7278A4A4-A14E-1EF1-A5A8-682841CDB4BE}"/>
              </a:ext>
            </a:extLst>
          </p:cNvPr>
          <p:cNvPicPr>
            <a:picLocks noChangeAspect="1"/>
          </p:cNvPicPr>
          <p:nvPr/>
        </p:nvPicPr>
        <p:blipFill>
          <a:blip r:embed="rId2"/>
          <a:stretch>
            <a:fillRect/>
          </a:stretch>
        </p:blipFill>
        <p:spPr>
          <a:xfrm>
            <a:off x="4511710" y="2499024"/>
            <a:ext cx="7522028" cy="2914785"/>
          </a:xfrm>
          <a:prstGeom prst="rect">
            <a:avLst/>
          </a:prstGeom>
          <a:noFill/>
        </p:spPr>
      </p:pic>
      <p:sp>
        <p:nvSpPr>
          <p:cNvPr id="6" name="Rectangle 5">
            <a:extLst>
              <a:ext uri="{FF2B5EF4-FFF2-40B4-BE49-F238E27FC236}">
                <a16:creationId xmlns:a16="http://schemas.microsoft.com/office/drawing/2014/main" id="{45116A4F-E47A-0749-BAAD-DA19E706A6AA}"/>
              </a:ext>
            </a:extLst>
          </p:cNvPr>
          <p:cNvSpPr/>
          <p:nvPr/>
        </p:nvSpPr>
        <p:spPr>
          <a:xfrm>
            <a:off x="4915282" y="3707297"/>
            <a:ext cx="1515335" cy="6926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1540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A Record and Pointers to Fields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15</a:t>
            </a:fld>
            <a:endParaRPr lang="en-US"/>
          </a:p>
        </p:txBody>
      </p:sp>
      <p:pic>
        <p:nvPicPr>
          <p:cNvPr id="4" name="Picture 3" descr="Diagram&#10;&#10;Description automatically generated">
            <a:extLst>
              <a:ext uri="{FF2B5EF4-FFF2-40B4-BE49-F238E27FC236}">
                <a16:creationId xmlns:a16="http://schemas.microsoft.com/office/drawing/2014/main" id="{01879853-2E74-9070-1D86-31E207992A63}"/>
              </a:ext>
            </a:extLst>
          </p:cNvPr>
          <p:cNvPicPr>
            <a:picLocks noChangeAspect="1"/>
          </p:cNvPicPr>
          <p:nvPr/>
        </p:nvPicPr>
        <p:blipFill>
          <a:blip r:embed="rId2"/>
          <a:stretch>
            <a:fillRect/>
          </a:stretch>
        </p:blipFill>
        <p:spPr>
          <a:xfrm>
            <a:off x="1668026" y="2103090"/>
            <a:ext cx="9337431" cy="3594911"/>
          </a:xfrm>
          <a:prstGeom prst="rect">
            <a:avLst/>
          </a:prstGeom>
          <a:noFill/>
        </p:spPr>
      </p:pic>
      <p:sp>
        <p:nvSpPr>
          <p:cNvPr id="3" name="Rectangle 2">
            <a:extLst>
              <a:ext uri="{FF2B5EF4-FFF2-40B4-BE49-F238E27FC236}">
                <a16:creationId xmlns:a16="http://schemas.microsoft.com/office/drawing/2014/main" id="{8773680E-847F-0C67-8855-0BD46896127A}"/>
              </a:ext>
            </a:extLst>
          </p:cNvPr>
          <p:cNvSpPr/>
          <p:nvPr/>
        </p:nvSpPr>
        <p:spPr>
          <a:xfrm>
            <a:off x="2391508" y="4119824"/>
            <a:ext cx="1969477" cy="9746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13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Storing Records with Variable-length Fields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57237" y="2046346"/>
            <a:ext cx="10677525" cy="2408458"/>
          </a:xfrm>
        </p:spPr>
        <p:txBody>
          <a:bodyPr/>
          <a:lstStyle/>
          <a:p>
            <a:pPr lvl="1"/>
            <a:r>
              <a:rPr lang="en-US" sz="2400" b="0" i="0" u="none" strike="noStrike" baseline="0" dirty="0"/>
              <a:t>Store all the fields in the record body. </a:t>
            </a:r>
          </a:p>
          <a:p>
            <a:pPr lvl="1"/>
            <a:r>
              <a:rPr lang="en-US" sz="2400" b="0" i="0" u="none" strike="noStrike" baseline="0" dirty="0"/>
              <a:t>Place all the fixed-length fields ahead of the variable-length records. </a:t>
            </a:r>
          </a:p>
          <a:p>
            <a:pPr lvl="1"/>
            <a:r>
              <a:rPr lang="en-US" sz="2400" b="0" i="0" u="none" strike="noStrike" baseline="0" dirty="0"/>
              <a:t>The total length of the record and pointers to the variable-length fields must be included in the record header.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241491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A Record and Pointers to Data in Other Blocks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17</a:t>
            </a:fld>
            <a:endParaRPr lang="en-US"/>
          </a:p>
        </p:txBody>
      </p:sp>
      <p:pic>
        <p:nvPicPr>
          <p:cNvPr id="4" name="Picture 3" descr="Diagram&#10;&#10;Description automatically generated">
            <a:extLst>
              <a:ext uri="{FF2B5EF4-FFF2-40B4-BE49-F238E27FC236}">
                <a16:creationId xmlns:a16="http://schemas.microsoft.com/office/drawing/2014/main" id="{B12DEE2C-81FD-7D33-207F-6EFE673996A3}"/>
              </a:ext>
            </a:extLst>
          </p:cNvPr>
          <p:cNvPicPr>
            <a:picLocks noChangeAspect="1"/>
          </p:cNvPicPr>
          <p:nvPr/>
        </p:nvPicPr>
        <p:blipFill>
          <a:blip r:embed="rId2"/>
          <a:stretch>
            <a:fillRect/>
          </a:stretch>
        </p:blipFill>
        <p:spPr>
          <a:xfrm>
            <a:off x="2345685" y="2056738"/>
            <a:ext cx="7500630" cy="3806570"/>
          </a:xfrm>
          <a:prstGeom prst="rect">
            <a:avLst/>
          </a:prstGeom>
          <a:noFill/>
        </p:spPr>
      </p:pic>
      <p:sp>
        <p:nvSpPr>
          <p:cNvPr id="3" name="Rectangle 2">
            <a:extLst>
              <a:ext uri="{FF2B5EF4-FFF2-40B4-BE49-F238E27FC236}">
                <a16:creationId xmlns:a16="http://schemas.microsoft.com/office/drawing/2014/main" id="{ECFDE239-C700-1C95-FF67-D6DA6614DC27}"/>
              </a:ext>
            </a:extLst>
          </p:cNvPr>
          <p:cNvSpPr/>
          <p:nvPr/>
        </p:nvSpPr>
        <p:spPr>
          <a:xfrm>
            <a:off x="2632668" y="3597311"/>
            <a:ext cx="2019719" cy="8038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8454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sz="3200" i="0" u="none" strike="noStrike" baseline="0" dirty="0">
                <a:latin typeface="CMSSBX10"/>
              </a:rPr>
              <a:t>Storing Records with Repeating Fields</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77875" y="1681221"/>
            <a:ext cx="10677525" cy="4052830"/>
          </a:xfrm>
        </p:spPr>
        <p:txBody>
          <a:bodyPr/>
          <a:lstStyle/>
          <a:p>
            <a:pPr marL="0" indent="0" algn="l">
              <a:buNone/>
            </a:pPr>
            <a:r>
              <a:rPr lang="en-US" sz="2400" b="0" i="0" u="none" strike="noStrike" baseline="0" dirty="0"/>
              <a:t>Storing records with repeating fields (of fixed lengths):</a:t>
            </a:r>
          </a:p>
          <a:p>
            <a:pPr lvl="1"/>
            <a:r>
              <a:rPr lang="en-US" sz="2400" b="0" i="0" u="none" strike="noStrike" baseline="0" dirty="0"/>
              <a:t>Method 1: Store all the fields in the record body. Ahead of the fields, include a pointer to the first repeating field and the number of repetitions, and the length of the fields.</a:t>
            </a:r>
          </a:p>
          <a:p>
            <a:pPr lvl="1"/>
            <a:r>
              <a:rPr lang="en-US" sz="2400" b="0" i="0" u="none" strike="noStrike" baseline="0" dirty="0"/>
              <a:t>Method 2: Store the repeating fields in a different place. In the record body, store the pointer to the first repeating field, the number of repetitions, and the length of the fields.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298591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pPr marL="0" indent="0" algn="l">
              <a:buNone/>
            </a:pPr>
            <a:r>
              <a:rPr lang="en-US" sz="3200" b="0" i="0" u="none" strike="noStrike" baseline="0" dirty="0">
                <a:latin typeface="CMSSBX10"/>
              </a:rPr>
              <a:t>Representing Block and Record Addresses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85875" y="1474708"/>
            <a:ext cx="6859414" cy="4633854"/>
          </a:xfrm>
        </p:spPr>
        <p:txBody>
          <a:bodyPr/>
          <a:lstStyle/>
          <a:p>
            <a:pPr lvl="1"/>
            <a:r>
              <a:rPr lang="en-US" sz="2400" b="0" i="0" u="none" strike="noStrike" baseline="0" dirty="0">
                <a:latin typeface="CMSS10"/>
              </a:rPr>
              <a:t>A record may contain the address of a data item in the same or different block, for accessing the item.</a:t>
            </a:r>
          </a:p>
          <a:p>
            <a:pPr lvl="1"/>
            <a:r>
              <a:rPr lang="en-US" sz="2400" b="0" i="0" u="none" strike="noStrike" baseline="0" dirty="0">
                <a:latin typeface="CMSS10"/>
              </a:rPr>
              <a:t>When an </a:t>
            </a:r>
            <a:r>
              <a:rPr lang="en-US" sz="2400" dirty="0">
                <a:latin typeface="CMSS10"/>
              </a:rPr>
              <a:t>item</a:t>
            </a:r>
            <a:r>
              <a:rPr lang="en-US" sz="2400" b="0" i="0" u="none" strike="noStrike" baseline="0" dirty="0">
                <a:latin typeface="CMSS10"/>
              </a:rPr>
              <a:t> is in the secondary storage, its address should be one in the secondary storage, for example, (device number, block number). We call such address </a:t>
            </a:r>
            <a:r>
              <a:rPr lang="en-US" sz="2400" b="1" u="none" strike="noStrike" baseline="0" dirty="0">
                <a:latin typeface="CMSSBX10"/>
              </a:rPr>
              <a:t>database address</a:t>
            </a:r>
            <a:r>
              <a:rPr lang="en-US" sz="2400" b="0" i="0" u="none" strike="noStrike" baseline="0" dirty="0">
                <a:latin typeface="CMSS10"/>
              </a:rPr>
              <a:t>.</a:t>
            </a:r>
          </a:p>
          <a:p>
            <a:pPr lvl="1"/>
            <a:r>
              <a:rPr lang="en-US" sz="2400" b="0" i="0" u="none" strike="noStrike" baseline="0" dirty="0">
                <a:latin typeface="CMSS10"/>
              </a:rPr>
              <a:t>When </a:t>
            </a:r>
            <a:r>
              <a:rPr lang="en-US" sz="2400" dirty="0">
                <a:latin typeface="CMSS10"/>
              </a:rPr>
              <a:t>an item</a:t>
            </a:r>
            <a:r>
              <a:rPr lang="en-US" sz="2400" b="0" i="0" u="none" strike="noStrike" baseline="0" dirty="0">
                <a:latin typeface="CMSS10"/>
              </a:rPr>
              <a:t> is in main memory, its address should be one in main memory. We call this address </a:t>
            </a:r>
            <a:r>
              <a:rPr lang="en-US" sz="2400" b="1" i="0" u="none" strike="noStrike" baseline="0" dirty="0">
                <a:latin typeface="CMSSBX10"/>
              </a:rPr>
              <a:t>memory address</a:t>
            </a:r>
            <a:r>
              <a:rPr lang="en-US" sz="2400" b="0" i="0" u="none" strike="noStrike" baseline="0" dirty="0">
                <a:latin typeface="CMSS10"/>
              </a:rPr>
              <a:t>. It may be a four-byte or eight-byte virtual memory address</a:t>
            </a:r>
            <a:r>
              <a:rPr lang="en-US" sz="2400" dirty="0">
                <a:latin typeface="CMSS10"/>
              </a:rPr>
              <a:t>.</a:t>
            </a:r>
            <a:endParaRPr lang="en-US" sz="2400" b="0" i="0" u="none" strike="noStrike" baseline="0" dirty="0">
              <a:latin typeface="CMSS1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4" name="Rectangle: Rounded Corners 3">
            <a:extLst>
              <a:ext uri="{FF2B5EF4-FFF2-40B4-BE49-F238E27FC236}">
                <a16:creationId xmlns:a16="http://schemas.microsoft.com/office/drawing/2014/main" id="{FA324C36-FA1A-2E94-E722-76B495231A64}"/>
              </a:ext>
            </a:extLst>
          </p:cNvPr>
          <p:cNvSpPr/>
          <p:nvPr/>
        </p:nvSpPr>
        <p:spPr>
          <a:xfrm>
            <a:off x="7948246" y="1748412"/>
            <a:ext cx="1055077" cy="72348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41B833BA-EB1B-DAB2-52CB-604A2AC0EE74}"/>
              </a:ext>
            </a:extLst>
          </p:cNvPr>
          <p:cNvSpPr/>
          <p:nvPr/>
        </p:nvSpPr>
        <p:spPr>
          <a:xfrm>
            <a:off x="9946472" y="1750087"/>
            <a:ext cx="1055077" cy="72348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F82D302B-FCF8-D3E9-0190-7B6BA9C3450C}"/>
              </a:ext>
            </a:extLst>
          </p:cNvPr>
          <p:cNvSpPr/>
          <p:nvPr/>
        </p:nvSpPr>
        <p:spPr>
          <a:xfrm>
            <a:off x="9946472" y="4389455"/>
            <a:ext cx="1055077" cy="72348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0467D120-2C9B-3F0D-69FE-AFD151CA98C8}"/>
              </a:ext>
            </a:extLst>
          </p:cNvPr>
          <p:cNvSpPr/>
          <p:nvPr/>
        </p:nvSpPr>
        <p:spPr>
          <a:xfrm>
            <a:off x="7948245" y="4389455"/>
            <a:ext cx="1055077" cy="72348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FF687808-0168-40F8-71EC-EC9A1E5A2AED}"/>
              </a:ext>
            </a:extLst>
          </p:cNvPr>
          <p:cNvSpPr/>
          <p:nvPr/>
        </p:nvSpPr>
        <p:spPr>
          <a:xfrm>
            <a:off x="7496071" y="1158842"/>
            <a:ext cx="4049485" cy="215711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B69779BE-80BC-F572-408A-B1F4DDAF6523}"/>
              </a:ext>
            </a:extLst>
          </p:cNvPr>
          <p:cNvSpPr/>
          <p:nvPr/>
        </p:nvSpPr>
        <p:spPr>
          <a:xfrm>
            <a:off x="7496070" y="3851486"/>
            <a:ext cx="4049485" cy="215711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E402F803-A92A-A08E-639A-A1B601238DD0}"/>
              </a:ext>
            </a:extLst>
          </p:cNvPr>
          <p:cNvSpPr txBox="1"/>
          <p:nvPr/>
        </p:nvSpPr>
        <p:spPr>
          <a:xfrm>
            <a:off x="8294913" y="1904999"/>
            <a:ext cx="361740" cy="461665"/>
          </a:xfrm>
          <a:prstGeom prst="rect">
            <a:avLst/>
          </a:prstGeom>
          <a:noFill/>
        </p:spPr>
        <p:txBody>
          <a:bodyPr wrap="square" rtlCol="0">
            <a:spAutoFit/>
          </a:bodyPr>
          <a:lstStyle/>
          <a:p>
            <a:r>
              <a:rPr lang="en-CA" sz="2400" dirty="0">
                <a:solidFill>
                  <a:schemeClr val="bg1"/>
                </a:solidFill>
              </a:rPr>
              <a:t>A</a:t>
            </a:r>
          </a:p>
        </p:txBody>
      </p:sp>
      <p:sp>
        <p:nvSpPr>
          <p:cNvPr id="13" name="TextBox 12">
            <a:extLst>
              <a:ext uri="{FF2B5EF4-FFF2-40B4-BE49-F238E27FC236}">
                <a16:creationId xmlns:a16="http://schemas.microsoft.com/office/drawing/2014/main" id="{DF96316E-4223-CBF2-15E4-0B718853DAD3}"/>
              </a:ext>
            </a:extLst>
          </p:cNvPr>
          <p:cNvSpPr txBox="1"/>
          <p:nvPr/>
        </p:nvSpPr>
        <p:spPr>
          <a:xfrm>
            <a:off x="8249693" y="4520363"/>
            <a:ext cx="361740" cy="461665"/>
          </a:xfrm>
          <a:prstGeom prst="rect">
            <a:avLst/>
          </a:prstGeom>
          <a:noFill/>
        </p:spPr>
        <p:txBody>
          <a:bodyPr wrap="square" rtlCol="0">
            <a:spAutoFit/>
          </a:bodyPr>
          <a:lstStyle/>
          <a:p>
            <a:r>
              <a:rPr lang="en-CA" sz="2400" dirty="0">
                <a:solidFill>
                  <a:schemeClr val="bg1"/>
                </a:solidFill>
              </a:rPr>
              <a:t>A</a:t>
            </a:r>
          </a:p>
        </p:txBody>
      </p:sp>
      <p:sp>
        <p:nvSpPr>
          <p:cNvPr id="14" name="TextBox 13">
            <a:extLst>
              <a:ext uri="{FF2B5EF4-FFF2-40B4-BE49-F238E27FC236}">
                <a16:creationId xmlns:a16="http://schemas.microsoft.com/office/drawing/2014/main" id="{2E7E0DDE-A5EA-A5EA-7DD3-4A4AD7C71A31}"/>
              </a:ext>
            </a:extLst>
          </p:cNvPr>
          <p:cNvSpPr txBox="1"/>
          <p:nvPr/>
        </p:nvSpPr>
        <p:spPr>
          <a:xfrm>
            <a:off x="10293140" y="4498313"/>
            <a:ext cx="361740" cy="461665"/>
          </a:xfrm>
          <a:prstGeom prst="rect">
            <a:avLst/>
          </a:prstGeom>
          <a:noFill/>
        </p:spPr>
        <p:txBody>
          <a:bodyPr wrap="square" rtlCol="0">
            <a:spAutoFit/>
          </a:bodyPr>
          <a:lstStyle/>
          <a:p>
            <a:r>
              <a:rPr lang="en-CA" sz="2400" dirty="0">
                <a:solidFill>
                  <a:schemeClr val="bg1"/>
                </a:solidFill>
              </a:rPr>
              <a:t>B</a:t>
            </a:r>
          </a:p>
        </p:txBody>
      </p:sp>
      <p:sp>
        <p:nvSpPr>
          <p:cNvPr id="15" name="TextBox 14">
            <a:extLst>
              <a:ext uri="{FF2B5EF4-FFF2-40B4-BE49-F238E27FC236}">
                <a16:creationId xmlns:a16="http://schemas.microsoft.com/office/drawing/2014/main" id="{6334A514-1F49-CDFC-AE59-4DFC7BFD7E1F}"/>
              </a:ext>
            </a:extLst>
          </p:cNvPr>
          <p:cNvSpPr txBox="1"/>
          <p:nvPr/>
        </p:nvSpPr>
        <p:spPr>
          <a:xfrm>
            <a:off x="10287417" y="1901371"/>
            <a:ext cx="361740" cy="461665"/>
          </a:xfrm>
          <a:prstGeom prst="rect">
            <a:avLst/>
          </a:prstGeom>
          <a:noFill/>
        </p:spPr>
        <p:txBody>
          <a:bodyPr wrap="square" rtlCol="0">
            <a:spAutoFit/>
          </a:bodyPr>
          <a:lstStyle/>
          <a:p>
            <a:r>
              <a:rPr lang="en-CA" sz="2400" dirty="0">
                <a:solidFill>
                  <a:schemeClr val="bg1"/>
                </a:solidFill>
              </a:rPr>
              <a:t>B</a:t>
            </a:r>
          </a:p>
        </p:txBody>
      </p:sp>
      <p:sp>
        <p:nvSpPr>
          <p:cNvPr id="16" name="TextBox 15">
            <a:extLst>
              <a:ext uri="{FF2B5EF4-FFF2-40B4-BE49-F238E27FC236}">
                <a16:creationId xmlns:a16="http://schemas.microsoft.com/office/drawing/2014/main" id="{28BCF5C3-92AA-5917-AA3C-CD8692506062}"/>
              </a:ext>
            </a:extLst>
          </p:cNvPr>
          <p:cNvSpPr txBox="1"/>
          <p:nvPr/>
        </p:nvSpPr>
        <p:spPr>
          <a:xfrm>
            <a:off x="7496070" y="1185762"/>
            <a:ext cx="798843" cy="369332"/>
          </a:xfrm>
          <a:prstGeom prst="rect">
            <a:avLst/>
          </a:prstGeom>
          <a:noFill/>
        </p:spPr>
        <p:txBody>
          <a:bodyPr wrap="square" rtlCol="0">
            <a:spAutoFit/>
          </a:bodyPr>
          <a:lstStyle/>
          <a:p>
            <a:r>
              <a:rPr lang="en-CA" dirty="0">
                <a:solidFill>
                  <a:schemeClr val="bg1"/>
                </a:solidFill>
              </a:rPr>
              <a:t>RAM</a:t>
            </a:r>
          </a:p>
        </p:txBody>
      </p:sp>
      <p:sp>
        <p:nvSpPr>
          <p:cNvPr id="17" name="TextBox 16">
            <a:extLst>
              <a:ext uri="{FF2B5EF4-FFF2-40B4-BE49-F238E27FC236}">
                <a16:creationId xmlns:a16="http://schemas.microsoft.com/office/drawing/2014/main" id="{FB94AECE-CF66-7AA7-2744-DFE94D029279}"/>
              </a:ext>
            </a:extLst>
          </p:cNvPr>
          <p:cNvSpPr txBox="1"/>
          <p:nvPr/>
        </p:nvSpPr>
        <p:spPr>
          <a:xfrm>
            <a:off x="7496070" y="3851486"/>
            <a:ext cx="798843" cy="369332"/>
          </a:xfrm>
          <a:prstGeom prst="rect">
            <a:avLst/>
          </a:prstGeom>
          <a:noFill/>
        </p:spPr>
        <p:txBody>
          <a:bodyPr wrap="square" rtlCol="0">
            <a:spAutoFit/>
          </a:bodyPr>
          <a:lstStyle/>
          <a:p>
            <a:r>
              <a:rPr lang="en-CA" dirty="0">
                <a:solidFill>
                  <a:schemeClr val="bg1"/>
                </a:solidFill>
              </a:rPr>
              <a:t>DISK</a:t>
            </a:r>
          </a:p>
        </p:txBody>
      </p:sp>
      <p:cxnSp>
        <p:nvCxnSpPr>
          <p:cNvPr id="23" name="Straight Arrow Connector 22">
            <a:extLst>
              <a:ext uri="{FF2B5EF4-FFF2-40B4-BE49-F238E27FC236}">
                <a16:creationId xmlns:a16="http://schemas.microsoft.com/office/drawing/2014/main" id="{8F911355-AC95-F589-48C0-56088BD27482}"/>
              </a:ext>
            </a:extLst>
          </p:cNvPr>
          <p:cNvCxnSpPr>
            <a:endCxn id="6" idx="1"/>
          </p:cNvCxnSpPr>
          <p:nvPr/>
        </p:nvCxnSpPr>
        <p:spPr>
          <a:xfrm>
            <a:off x="8802356" y="4751195"/>
            <a:ext cx="1144116"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12EB7D5-936C-D594-33EB-F02B3D3E0D75}"/>
              </a:ext>
            </a:extLst>
          </p:cNvPr>
          <p:cNvCxnSpPr/>
          <p:nvPr/>
        </p:nvCxnSpPr>
        <p:spPr>
          <a:xfrm>
            <a:off x="8772210" y="2110153"/>
            <a:ext cx="1144116"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16B4A1-605D-2D7C-E011-455E4976AACF}"/>
              </a:ext>
            </a:extLst>
          </p:cNvPr>
          <p:cNvCxnSpPr>
            <a:cxnSpLocks/>
            <a:endCxn id="6" idx="1"/>
          </p:cNvCxnSpPr>
          <p:nvPr/>
        </p:nvCxnSpPr>
        <p:spPr>
          <a:xfrm>
            <a:off x="8786166" y="2112589"/>
            <a:ext cx="1160306" cy="263860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A8C9F2A-4A5A-FEF8-005A-12FF3A0F50D1}"/>
              </a:ext>
            </a:extLst>
          </p:cNvPr>
          <p:cNvCxnSpPr>
            <a:cxnSpLocks/>
            <a:endCxn id="5" idx="1"/>
          </p:cNvCxnSpPr>
          <p:nvPr/>
        </p:nvCxnSpPr>
        <p:spPr>
          <a:xfrm flipV="1">
            <a:off x="8802356" y="2111828"/>
            <a:ext cx="1144116" cy="263936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6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22600" y="2002636"/>
            <a:ext cx="10722473" cy="1283071"/>
          </a:xfrm>
        </p:spPr>
        <p:txBody>
          <a:bodyPr/>
          <a:lstStyle/>
          <a:p>
            <a:r>
              <a:rPr lang="en-US" dirty="0"/>
              <a:t>Data Files, Indexes, and Hashing</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Insertion of Records into a File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9355015" y="3460880"/>
            <a:ext cx="2303585" cy="887224"/>
          </a:xfrm>
        </p:spPr>
        <p:txBody>
          <a:bodyPr/>
          <a:lstStyle/>
          <a:p>
            <a:pPr algn="l"/>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3" name="Rectangle 2">
            <a:extLst>
              <a:ext uri="{FF2B5EF4-FFF2-40B4-BE49-F238E27FC236}">
                <a16:creationId xmlns:a16="http://schemas.microsoft.com/office/drawing/2014/main" id="{E74DE3C5-AAA8-E6B3-C178-BD95C39FDD64}"/>
              </a:ext>
            </a:extLst>
          </p:cNvPr>
          <p:cNvSpPr/>
          <p:nvPr/>
        </p:nvSpPr>
        <p:spPr>
          <a:xfrm>
            <a:off x="1055077" y="1708220"/>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E77E83C8-C22F-D0B6-A555-502752CF49C0}"/>
              </a:ext>
            </a:extLst>
          </p:cNvPr>
          <p:cNvSpPr/>
          <p:nvPr/>
        </p:nvSpPr>
        <p:spPr>
          <a:xfrm>
            <a:off x="3989195" y="1708220"/>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A5487464-CFA1-E607-A786-1E4ECAC0B97A}"/>
              </a:ext>
            </a:extLst>
          </p:cNvPr>
          <p:cNvSpPr/>
          <p:nvPr/>
        </p:nvSpPr>
        <p:spPr>
          <a:xfrm>
            <a:off x="1055077" y="1708220"/>
            <a:ext cx="631372"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DFFF7A92-666C-69E3-B268-EF0128A5F215}"/>
              </a:ext>
            </a:extLst>
          </p:cNvPr>
          <p:cNvSpPr/>
          <p:nvPr/>
        </p:nvSpPr>
        <p:spPr>
          <a:xfrm>
            <a:off x="1735016" y="1708220"/>
            <a:ext cx="106847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889843F3-03DE-9249-B251-D1768FE1453B}"/>
              </a:ext>
            </a:extLst>
          </p:cNvPr>
          <p:cNvSpPr/>
          <p:nvPr/>
        </p:nvSpPr>
        <p:spPr>
          <a:xfrm>
            <a:off x="3989195" y="1708220"/>
            <a:ext cx="89430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F38DE17-A6A0-A7CF-428C-5AC5AD72CC03}"/>
              </a:ext>
            </a:extLst>
          </p:cNvPr>
          <p:cNvSpPr/>
          <p:nvPr/>
        </p:nvSpPr>
        <p:spPr>
          <a:xfrm>
            <a:off x="4923691" y="1708220"/>
            <a:ext cx="472274"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DE04A727-B59C-AAA4-601D-96DE34348EC0}"/>
              </a:ext>
            </a:extLst>
          </p:cNvPr>
          <p:cNvSpPr/>
          <p:nvPr/>
        </p:nvSpPr>
        <p:spPr>
          <a:xfrm>
            <a:off x="1055077" y="2353112"/>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31FD244A-2DAD-7390-2081-CCB8E4BA0B62}"/>
              </a:ext>
            </a:extLst>
          </p:cNvPr>
          <p:cNvSpPr/>
          <p:nvPr/>
        </p:nvSpPr>
        <p:spPr>
          <a:xfrm>
            <a:off x="3989195" y="2353112"/>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5DA02F68-BFD0-2227-8C23-A93ABD81E42D}"/>
              </a:ext>
            </a:extLst>
          </p:cNvPr>
          <p:cNvSpPr/>
          <p:nvPr/>
        </p:nvSpPr>
        <p:spPr>
          <a:xfrm>
            <a:off x="1055077" y="2353112"/>
            <a:ext cx="631372"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5351FF7B-155D-28E0-BF32-55BC4D932AC5}"/>
              </a:ext>
            </a:extLst>
          </p:cNvPr>
          <p:cNvSpPr/>
          <p:nvPr/>
        </p:nvSpPr>
        <p:spPr>
          <a:xfrm>
            <a:off x="3989195" y="2353112"/>
            <a:ext cx="89430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274590C6-1BEB-3974-3D2D-3D23E1C68994}"/>
              </a:ext>
            </a:extLst>
          </p:cNvPr>
          <p:cNvSpPr/>
          <p:nvPr/>
        </p:nvSpPr>
        <p:spPr>
          <a:xfrm>
            <a:off x="1729992" y="2353112"/>
            <a:ext cx="939522" cy="351692"/>
          </a:xfrm>
          <a:prstGeom prst="rect">
            <a:avLst/>
          </a:prstGeom>
          <a:solidFill>
            <a:schemeClr val="bg2">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DB5542BA-466A-0B2B-B957-D1BC82502549}"/>
              </a:ext>
            </a:extLst>
          </p:cNvPr>
          <p:cNvSpPr/>
          <p:nvPr/>
        </p:nvSpPr>
        <p:spPr>
          <a:xfrm>
            <a:off x="2713057" y="2348032"/>
            <a:ext cx="106847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DBB59CC8-3FDF-30F5-B34B-EFB9F36BD255}"/>
              </a:ext>
            </a:extLst>
          </p:cNvPr>
          <p:cNvSpPr txBox="1"/>
          <p:nvPr/>
        </p:nvSpPr>
        <p:spPr>
          <a:xfrm>
            <a:off x="756949" y="1151682"/>
            <a:ext cx="364550" cy="369332"/>
          </a:xfrm>
          <a:prstGeom prst="rect">
            <a:avLst/>
          </a:prstGeom>
          <a:noFill/>
        </p:spPr>
        <p:txBody>
          <a:bodyPr wrap="square" rtlCol="0">
            <a:spAutoFit/>
          </a:bodyPr>
          <a:lstStyle/>
          <a:p>
            <a:r>
              <a:rPr lang="en-CA" dirty="0">
                <a:solidFill>
                  <a:schemeClr val="bg1"/>
                </a:solidFill>
              </a:rPr>
              <a:t>1</a:t>
            </a:r>
          </a:p>
        </p:txBody>
      </p:sp>
      <p:sp>
        <p:nvSpPr>
          <p:cNvPr id="20" name="Rectangle 19">
            <a:extLst>
              <a:ext uri="{FF2B5EF4-FFF2-40B4-BE49-F238E27FC236}">
                <a16:creationId xmlns:a16="http://schemas.microsoft.com/office/drawing/2014/main" id="{4B92E5FA-0DEE-3A6E-9E5B-7E745346430B}"/>
              </a:ext>
            </a:extLst>
          </p:cNvPr>
          <p:cNvSpPr/>
          <p:nvPr/>
        </p:nvSpPr>
        <p:spPr>
          <a:xfrm>
            <a:off x="4927043" y="2348032"/>
            <a:ext cx="472274"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D7CD18D6-91FC-12D0-D2BA-1AFDE421EC4C}"/>
              </a:ext>
            </a:extLst>
          </p:cNvPr>
          <p:cNvSpPr/>
          <p:nvPr/>
        </p:nvSpPr>
        <p:spPr>
          <a:xfrm>
            <a:off x="1055077" y="3500906"/>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1348E0B8-54F9-FE3F-B0A4-D83933A9A76C}"/>
              </a:ext>
            </a:extLst>
          </p:cNvPr>
          <p:cNvSpPr/>
          <p:nvPr/>
        </p:nvSpPr>
        <p:spPr>
          <a:xfrm>
            <a:off x="3989195" y="3500906"/>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71C9E539-E02F-D00C-8D0F-DA9607481FDD}"/>
              </a:ext>
            </a:extLst>
          </p:cNvPr>
          <p:cNvSpPr/>
          <p:nvPr/>
        </p:nvSpPr>
        <p:spPr>
          <a:xfrm>
            <a:off x="1055077" y="3500906"/>
            <a:ext cx="631372"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D31EF42E-5CF0-1E26-68FB-C7E15D434ACB}"/>
              </a:ext>
            </a:extLst>
          </p:cNvPr>
          <p:cNvSpPr/>
          <p:nvPr/>
        </p:nvSpPr>
        <p:spPr>
          <a:xfrm>
            <a:off x="1735016" y="3500906"/>
            <a:ext cx="106847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4EFBA9C8-EA45-3D41-4BAE-1735D407A325}"/>
              </a:ext>
            </a:extLst>
          </p:cNvPr>
          <p:cNvSpPr/>
          <p:nvPr/>
        </p:nvSpPr>
        <p:spPr>
          <a:xfrm>
            <a:off x="3989195" y="3500906"/>
            <a:ext cx="89430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F7F6E78-7080-3F27-09BB-9BA8121A7D6F}"/>
              </a:ext>
            </a:extLst>
          </p:cNvPr>
          <p:cNvSpPr/>
          <p:nvPr/>
        </p:nvSpPr>
        <p:spPr>
          <a:xfrm>
            <a:off x="4923691" y="3500906"/>
            <a:ext cx="472274"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C84D917C-726E-0762-5283-58320BA71916}"/>
              </a:ext>
            </a:extLst>
          </p:cNvPr>
          <p:cNvSpPr/>
          <p:nvPr/>
        </p:nvSpPr>
        <p:spPr>
          <a:xfrm>
            <a:off x="1055077" y="4145798"/>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BA4E0D83-3E84-40AB-F8F7-6029AAD3892D}"/>
              </a:ext>
            </a:extLst>
          </p:cNvPr>
          <p:cNvSpPr/>
          <p:nvPr/>
        </p:nvSpPr>
        <p:spPr>
          <a:xfrm>
            <a:off x="3989195" y="4145798"/>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a:extLst>
              <a:ext uri="{FF2B5EF4-FFF2-40B4-BE49-F238E27FC236}">
                <a16:creationId xmlns:a16="http://schemas.microsoft.com/office/drawing/2014/main" id="{92A368A7-E30C-4150-B6CD-59A6DA407B1B}"/>
              </a:ext>
            </a:extLst>
          </p:cNvPr>
          <p:cNvSpPr/>
          <p:nvPr/>
        </p:nvSpPr>
        <p:spPr>
          <a:xfrm>
            <a:off x="1055077" y="4145798"/>
            <a:ext cx="631372"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A6279881-DE7D-4242-FFE2-307025F23C37}"/>
              </a:ext>
            </a:extLst>
          </p:cNvPr>
          <p:cNvSpPr/>
          <p:nvPr/>
        </p:nvSpPr>
        <p:spPr>
          <a:xfrm>
            <a:off x="5101217" y="4150766"/>
            <a:ext cx="89430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52BA7410-9C30-EA10-8CE6-152BA764CFA9}"/>
              </a:ext>
            </a:extLst>
          </p:cNvPr>
          <p:cNvSpPr/>
          <p:nvPr/>
        </p:nvSpPr>
        <p:spPr>
          <a:xfrm>
            <a:off x="1729991" y="4145798"/>
            <a:ext cx="1796979" cy="351692"/>
          </a:xfrm>
          <a:prstGeom prst="rect">
            <a:avLst/>
          </a:prstGeom>
          <a:solidFill>
            <a:schemeClr val="bg2">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5D39FC33-33A6-64A1-6CB5-33871FB76964}"/>
              </a:ext>
            </a:extLst>
          </p:cNvPr>
          <p:cNvSpPr/>
          <p:nvPr/>
        </p:nvSpPr>
        <p:spPr>
          <a:xfrm>
            <a:off x="3997571" y="4153197"/>
            <a:ext cx="106847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947FD4B3-FDF7-50E5-A203-4E56B095F434}"/>
              </a:ext>
            </a:extLst>
          </p:cNvPr>
          <p:cNvSpPr txBox="1"/>
          <p:nvPr/>
        </p:nvSpPr>
        <p:spPr>
          <a:xfrm>
            <a:off x="756949" y="2944368"/>
            <a:ext cx="364550" cy="369332"/>
          </a:xfrm>
          <a:prstGeom prst="rect">
            <a:avLst/>
          </a:prstGeom>
          <a:noFill/>
        </p:spPr>
        <p:txBody>
          <a:bodyPr wrap="square" rtlCol="0">
            <a:spAutoFit/>
          </a:bodyPr>
          <a:lstStyle/>
          <a:p>
            <a:r>
              <a:rPr lang="en-CA" dirty="0">
                <a:solidFill>
                  <a:schemeClr val="bg1"/>
                </a:solidFill>
              </a:rPr>
              <a:t>2</a:t>
            </a:r>
          </a:p>
        </p:txBody>
      </p:sp>
      <p:sp>
        <p:nvSpPr>
          <p:cNvPr id="34" name="Rectangle 33">
            <a:extLst>
              <a:ext uri="{FF2B5EF4-FFF2-40B4-BE49-F238E27FC236}">
                <a16:creationId xmlns:a16="http://schemas.microsoft.com/office/drawing/2014/main" id="{0AB3F904-E993-A783-0F6F-D805E3DE6309}"/>
              </a:ext>
            </a:extLst>
          </p:cNvPr>
          <p:cNvSpPr/>
          <p:nvPr/>
        </p:nvSpPr>
        <p:spPr>
          <a:xfrm>
            <a:off x="6052464" y="4150766"/>
            <a:ext cx="472274"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4CDBC57B-8D56-0208-2745-815BD03F2255}"/>
              </a:ext>
            </a:extLst>
          </p:cNvPr>
          <p:cNvSpPr txBox="1"/>
          <p:nvPr/>
        </p:nvSpPr>
        <p:spPr>
          <a:xfrm>
            <a:off x="1204938" y="1705511"/>
            <a:ext cx="364550" cy="369332"/>
          </a:xfrm>
          <a:prstGeom prst="rect">
            <a:avLst/>
          </a:prstGeom>
          <a:noFill/>
        </p:spPr>
        <p:txBody>
          <a:bodyPr wrap="square" rtlCol="0">
            <a:spAutoFit/>
          </a:bodyPr>
          <a:lstStyle/>
          <a:p>
            <a:r>
              <a:rPr lang="en-CA" dirty="0"/>
              <a:t>D</a:t>
            </a:r>
          </a:p>
        </p:txBody>
      </p:sp>
      <p:sp>
        <p:nvSpPr>
          <p:cNvPr id="36" name="TextBox 35">
            <a:extLst>
              <a:ext uri="{FF2B5EF4-FFF2-40B4-BE49-F238E27FC236}">
                <a16:creationId xmlns:a16="http://schemas.microsoft.com/office/drawing/2014/main" id="{88B2EE24-1572-F993-F148-BA9339EDB2FC}"/>
              </a:ext>
            </a:extLst>
          </p:cNvPr>
          <p:cNvSpPr txBox="1"/>
          <p:nvPr/>
        </p:nvSpPr>
        <p:spPr>
          <a:xfrm>
            <a:off x="2099242" y="1709436"/>
            <a:ext cx="364550" cy="369332"/>
          </a:xfrm>
          <a:prstGeom prst="rect">
            <a:avLst/>
          </a:prstGeom>
          <a:noFill/>
        </p:spPr>
        <p:txBody>
          <a:bodyPr wrap="square" rtlCol="0">
            <a:spAutoFit/>
          </a:bodyPr>
          <a:lstStyle/>
          <a:p>
            <a:r>
              <a:rPr lang="en-CA" dirty="0"/>
              <a:t>G</a:t>
            </a:r>
          </a:p>
        </p:txBody>
      </p:sp>
      <p:sp>
        <p:nvSpPr>
          <p:cNvPr id="37" name="TextBox 36">
            <a:extLst>
              <a:ext uri="{FF2B5EF4-FFF2-40B4-BE49-F238E27FC236}">
                <a16:creationId xmlns:a16="http://schemas.microsoft.com/office/drawing/2014/main" id="{FC9A7CF9-30D2-7EFE-A824-EAFFDFABE055}"/>
              </a:ext>
            </a:extLst>
          </p:cNvPr>
          <p:cNvSpPr txBox="1"/>
          <p:nvPr/>
        </p:nvSpPr>
        <p:spPr>
          <a:xfrm>
            <a:off x="4222793" y="1709436"/>
            <a:ext cx="364550" cy="369332"/>
          </a:xfrm>
          <a:prstGeom prst="rect">
            <a:avLst/>
          </a:prstGeom>
          <a:noFill/>
        </p:spPr>
        <p:txBody>
          <a:bodyPr wrap="square" rtlCol="0">
            <a:spAutoFit/>
          </a:bodyPr>
          <a:lstStyle/>
          <a:p>
            <a:r>
              <a:rPr lang="en-CA" dirty="0"/>
              <a:t>I</a:t>
            </a:r>
          </a:p>
        </p:txBody>
      </p:sp>
      <p:sp>
        <p:nvSpPr>
          <p:cNvPr id="38" name="TextBox 37">
            <a:extLst>
              <a:ext uri="{FF2B5EF4-FFF2-40B4-BE49-F238E27FC236}">
                <a16:creationId xmlns:a16="http://schemas.microsoft.com/office/drawing/2014/main" id="{B9B16515-8998-047C-6270-E1F787D66C5A}"/>
              </a:ext>
            </a:extLst>
          </p:cNvPr>
          <p:cNvSpPr txBox="1"/>
          <p:nvPr/>
        </p:nvSpPr>
        <p:spPr>
          <a:xfrm>
            <a:off x="4977553" y="1709436"/>
            <a:ext cx="364550" cy="369332"/>
          </a:xfrm>
          <a:prstGeom prst="rect">
            <a:avLst/>
          </a:prstGeom>
          <a:noFill/>
        </p:spPr>
        <p:txBody>
          <a:bodyPr wrap="square" rtlCol="0">
            <a:spAutoFit/>
          </a:bodyPr>
          <a:lstStyle/>
          <a:p>
            <a:r>
              <a:rPr lang="en-CA" dirty="0"/>
              <a:t>J</a:t>
            </a:r>
          </a:p>
        </p:txBody>
      </p:sp>
      <p:sp>
        <p:nvSpPr>
          <p:cNvPr id="39" name="TextBox 38">
            <a:extLst>
              <a:ext uri="{FF2B5EF4-FFF2-40B4-BE49-F238E27FC236}">
                <a16:creationId xmlns:a16="http://schemas.microsoft.com/office/drawing/2014/main" id="{D241014A-81A9-21E1-D3D3-CB760CD65F6D}"/>
              </a:ext>
            </a:extLst>
          </p:cNvPr>
          <p:cNvSpPr txBox="1"/>
          <p:nvPr/>
        </p:nvSpPr>
        <p:spPr>
          <a:xfrm>
            <a:off x="1200886" y="2355198"/>
            <a:ext cx="364550" cy="369332"/>
          </a:xfrm>
          <a:prstGeom prst="rect">
            <a:avLst/>
          </a:prstGeom>
          <a:noFill/>
        </p:spPr>
        <p:txBody>
          <a:bodyPr wrap="square" rtlCol="0">
            <a:spAutoFit/>
          </a:bodyPr>
          <a:lstStyle/>
          <a:p>
            <a:r>
              <a:rPr lang="en-CA" dirty="0"/>
              <a:t>D</a:t>
            </a:r>
          </a:p>
        </p:txBody>
      </p:sp>
      <p:sp>
        <p:nvSpPr>
          <p:cNvPr id="42" name="TextBox 41">
            <a:extLst>
              <a:ext uri="{FF2B5EF4-FFF2-40B4-BE49-F238E27FC236}">
                <a16:creationId xmlns:a16="http://schemas.microsoft.com/office/drawing/2014/main" id="{147B759B-7015-198A-AE29-C1F0486F3CE6}"/>
              </a:ext>
            </a:extLst>
          </p:cNvPr>
          <p:cNvSpPr txBox="1"/>
          <p:nvPr/>
        </p:nvSpPr>
        <p:spPr>
          <a:xfrm>
            <a:off x="3090407" y="2355198"/>
            <a:ext cx="364550" cy="369332"/>
          </a:xfrm>
          <a:prstGeom prst="rect">
            <a:avLst/>
          </a:prstGeom>
          <a:noFill/>
        </p:spPr>
        <p:txBody>
          <a:bodyPr wrap="square" rtlCol="0">
            <a:spAutoFit/>
          </a:bodyPr>
          <a:lstStyle/>
          <a:p>
            <a:r>
              <a:rPr lang="en-CA" dirty="0"/>
              <a:t>G</a:t>
            </a:r>
          </a:p>
        </p:txBody>
      </p:sp>
      <p:sp>
        <p:nvSpPr>
          <p:cNvPr id="43" name="TextBox 42">
            <a:extLst>
              <a:ext uri="{FF2B5EF4-FFF2-40B4-BE49-F238E27FC236}">
                <a16:creationId xmlns:a16="http://schemas.microsoft.com/office/drawing/2014/main" id="{59D3B52D-A8E1-4B79-8B88-B6C38D417843}"/>
              </a:ext>
            </a:extLst>
          </p:cNvPr>
          <p:cNvSpPr txBox="1"/>
          <p:nvPr/>
        </p:nvSpPr>
        <p:spPr>
          <a:xfrm>
            <a:off x="4235917" y="2364574"/>
            <a:ext cx="364550" cy="369332"/>
          </a:xfrm>
          <a:prstGeom prst="rect">
            <a:avLst/>
          </a:prstGeom>
          <a:noFill/>
        </p:spPr>
        <p:txBody>
          <a:bodyPr wrap="square" rtlCol="0">
            <a:spAutoFit/>
          </a:bodyPr>
          <a:lstStyle/>
          <a:p>
            <a:r>
              <a:rPr lang="en-CA" dirty="0"/>
              <a:t>I</a:t>
            </a:r>
          </a:p>
        </p:txBody>
      </p:sp>
      <p:sp>
        <p:nvSpPr>
          <p:cNvPr id="44" name="TextBox 43">
            <a:extLst>
              <a:ext uri="{FF2B5EF4-FFF2-40B4-BE49-F238E27FC236}">
                <a16:creationId xmlns:a16="http://schemas.microsoft.com/office/drawing/2014/main" id="{49FE1247-8125-2AC2-B813-F3BBDC582BE3}"/>
              </a:ext>
            </a:extLst>
          </p:cNvPr>
          <p:cNvSpPr txBox="1"/>
          <p:nvPr/>
        </p:nvSpPr>
        <p:spPr>
          <a:xfrm>
            <a:off x="4977553" y="2355198"/>
            <a:ext cx="364550" cy="369332"/>
          </a:xfrm>
          <a:prstGeom prst="rect">
            <a:avLst/>
          </a:prstGeom>
          <a:noFill/>
        </p:spPr>
        <p:txBody>
          <a:bodyPr wrap="square" rtlCol="0">
            <a:spAutoFit/>
          </a:bodyPr>
          <a:lstStyle/>
          <a:p>
            <a:r>
              <a:rPr lang="en-CA" dirty="0"/>
              <a:t>J</a:t>
            </a:r>
          </a:p>
        </p:txBody>
      </p:sp>
      <p:sp>
        <p:nvSpPr>
          <p:cNvPr id="45" name="TextBox 44">
            <a:extLst>
              <a:ext uri="{FF2B5EF4-FFF2-40B4-BE49-F238E27FC236}">
                <a16:creationId xmlns:a16="http://schemas.microsoft.com/office/drawing/2014/main" id="{B9E662BE-9049-86B4-B69D-942CBE7797DF}"/>
              </a:ext>
            </a:extLst>
          </p:cNvPr>
          <p:cNvSpPr txBox="1"/>
          <p:nvPr/>
        </p:nvSpPr>
        <p:spPr>
          <a:xfrm>
            <a:off x="2076930" y="2355824"/>
            <a:ext cx="364550" cy="369332"/>
          </a:xfrm>
          <a:prstGeom prst="rect">
            <a:avLst/>
          </a:prstGeom>
          <a:noFill/>
        </p:spPr>
        <p:txBody>
          <a:bodyPr wrap="square" rtlCol="0">
            <a:spAutoFit/>
          </a:bodyPr>
          <a:lstStyle/>
          <a:p>
            <a:r>
              <a:rPr lang="en-CA" dirty="0"/>
              <a:t>F</a:t>
            </a:r>
          </a:p>
        </p:txBody>
      </p:sp>
      <p:sp>
        <p:nvSpPr>
          <p:cNvPr id="46" name="TextBox 45">
            <a:extLst>
              <a:ext uri="{FF2B5EF4-FFF2-40B4-BE49-F238E27FC236}">
                <a16:creationId xmlns:a16="http://schemas.microsoft.com/office/drawing/2014/main" id="{C4D9034E-845C-1DFF-9984-66AFBA47BCCF}"/>
              </a:ext>
            </a:extLst>
          </p:cNvPr>
          <p:cNvSpPr txBox="1"/>
          <p:nvPr/>
        </p:nvSpPr>
        <p:spPr>
          <a:xfrm>
            <a:off x="1234217" y="3500906"/>
            <a:ext cx="364550" cy="369332"/>
          </a:xfrm>
          <a:prstGeom prst="rect">
            <a:avLst/>
          </a:prstGeom>
          <a:noFill/>
        </p:spPr>
        <p:txBody>
          <a:bodyPr wrap="square" rtlCol="0">
            <a:spAutoFit/>
          </a:bodyPr>
          <a:lstStyle/>
          <a:p>
            <a:r>
              <a:rPr lang="en-CA" dirty="0"/>
              <a:t>D</a:t>
            </a:r>
          </a:p>
        </p:txBody>
      </p:sp>
      <p:sp>
        <p:nvSpPr>
          <p:cNvPr id="47" name="TextBox 46">
            <a:extLst>
              <a:ext uri="{FF2B5EF4-FFF2-40B4-BE49-F238E27FC236}">
                <a16:creationId xmlns:a16="http://schemas.microsoft.com/office/drawing/2014/main" id="{3F263E2D-76B7-D5AB-9995-D2820B4ED6D1}"/>
              </a:ext>
            </a:extLst>
          </p:cNvPr>
          <p:cNvSpPr txBox="1"/>
          <p:nvPr/>
        </p:nvSpPr>
        <p:spPr>
          <a:xfrm>
            <a:off x="1234217" y="4153197"/>
            <a:ext cx="364550" cy="369332"/>
          </a:xfrm>
          <a:prstGeom prst="rect">
            <a:avLst/>
          </a:prstGeom>
          <a:noFill/>
        </p:spPr>
        <p:txBody>
          <a:bodyPr wrap="square" rtlCol="0">
            <a:spAutoFit/>
          </a:bodyPr>
          <a:lstStyle/>
          <a:p>
            <a:r>
              <a:rPr lang="en-CA" dirty="0"/>
              <a:t>D</a:t>
            </a:r>
          </a:p>
        </p:txBody>
      </p:sp>
      <p:sp>
        <p:nvSpPr>
          <p:cNvPr id="48" name="TextBox 47">
            <a:extLst>
              <a:ext uri="{FF2B5EF4-FFF2-40B4-BE49-F238E27FC236}">
                <a16:creationId xmlns:a16="http://schemas.microsoft.com/office/drawing/2014/main" id="{4B625F2B-544B-DDAC-5327-1AF26544BC7D}"/>
              </a:ext>
            </a:extLst>
          </p:cNvPr>
          <p:cNvSpPr txBox="1"/>
          <p:nvPr/>
        </p:nvSpPr>
        <p:spPr>
          <a:xfrm>
            <a:off x="2031713" y="3500906"/>
            <a:ext cx="364550" cy="369332"/>
          </a:xfrm>
          <a:prstGeom prst="rect">
            <a:avLst/>
          </a:prstGeom>
          <a:noFill/>
        </p:spPr>
        <p:txBody>
          <a:bodyPr wrap="square" rtlCol="0">
            <a:spAutoFit/>
          </a:bodyPr>
          <a:lstStyle/>
          <a:p>
            <a:r>
              <a:rPr lang="en-CA" dirty="0"/>
              <a:t>G</a:t>
            </a:r>
          </a:p>
        </p:txBody>
      </p:sp>
      <p:sp>
        <p:nvSpPr>
          <p:cNvPr id="49" name="TextBox 48">
            <a:extLst>
              <a:ext uri="{FF2B5EF4-FFF2-40B4-BE49-F238E27FC236}">
                <a16:creationId xmlns:a16="http://schemas.microsoft.com/office/drawing/2014/main" id="{20AE98DA-B3C2-2CE0-0029-A4C032986B83}"/>
              </a:ext>
            </a:extLst>
          </p:cNvPr>
          <p:cNvSpPr txBox="1"/>
          <p:nvPr/>
        </p:nvSpPr>
        <p:spPr>
          <a:xfrm>
            <a:off x="4235917" y="3500906"/>
            <a:ext cx="364550" cy="369332"/>
          </a:xfrm>
          <a:prstGeom prst="rect">
            <a:avLst/>
          </a:prstGeom>
          <a:noFill/>
        </p:spPr>
        <p:txBody>
          <a:bodyPr wrap="square" rtlCol="0">
            <a:spAutoFit/>
          </a:bodyPr>
          <a:lstStyle/>
          <a:p>
            <a:r>
              <a:rPr lang="en-CA" dirty="0"/>
              <a:t>I</a:t>
            </a:r>
          </a:p>
        </p:txBody>
      </p:sp>
      <p:sp>
        <p:nvSpPr>
          <p:cNvPr id="50" name="TextBox 49">
            <a:extLst>
              <a:ext uri="{FF2B5EF4-FFF2-40B4-BE49-F238E27FC236}">
                <a16:creationId xmlns:a16="http://schemas.microsoft.com/office/drawing/2014/main" id="{F6497643-7630-BD47-1322-AC2729EED487}"/>
              </a:ext>
            </a:extLst>
          </p:cNvPr>
          <p:cNvSpPr txBox="1"/>
          <p:nvPr/>
        </p:nvSpPr>
        <p:spPr>
          <a:xfrm>
            <a:off x="5342103" y="4153197"/>
            <a:ext cx="364550" cy="369332"/>
          </a:xfrm>
          <a:prstGeom prst="rect">
            <a:avLst/>
          </a:prstGeom>
          <a:noFill/>
        </p:spPr>
        <p:txBody>
          <a:bodyPr wrap="square" rtlCol="0">
            <a:spAutoFit/>
          </a:bodyPr>
          <a:lstStyle/>
          <a:p>
            <a:r>
              <a:rPr lang="en-CA" dirty="0"/>
              <a:t>I</a:t>
            </a:r>
          </a:p>
        </p:txBody>
      </p:sp>
      <p:sp>
        <p:nvSpPr>
          <p:cNvPr id="51" name="TextBox 50">
            <a:extLst>
              <a:ext uri="{FF2B5EF4-FFF2-40B4-BE49-F238E27FC236}">
                <a16:creationId xmlns:a16="http://schemas.microsoft.com/office/drawing/2014/main" id="{B48F6439-AEBF-99F2-4AED-E70BAE9D106E}"/>
              </a:ext>
            </a:extLst>
          </p:cNvPr>
          <p:cNvSpPr txBox="1"/>
          <p:nvPr/>
        </p:nvSpPr>
        <p:spPr>
          <a:xfrm>
            <a:off x="5014126" y="3492086"/>
            <a:ext cx="364550" cy="369332"/>
          </a:xfrm>
          <a:prstGeom prst="rect">
            <a:avLst/>
          </a:prstGeom>
          <a:noFill/>
        </p:spPr>
        <p:txBody>
          <a:bodyPr wrap="square" rtlCol="0">
            <a:spAutoFit/>
          </a:bodyPr>
          <a:lstStyle/>
          <a:p>
            <a:r>
              <a:rPr lang="en-CA" dirty="0"/>
              <a:t>J</a:t>
            </a:r>
          </a:p>
        </p:txBody>
      </p:sp>
      <p:sp>
        <p:nvSpPr>
          <p:cNvPr id="52" name="TextBox 51">
            <a:extLst>
              <a:ext uri="{FF2B5EF4-FFF2-40B4-BE49-F238E27FC236}">
                <a16:creationId xmlns:a16="http://schemas.microsoft.com/office/drawing/2014/main" id="{24910A9C-3609-9ECD-3B4E-F57A82FA3AC6}"/>
              </a:ext>
            </a:extLst>
          </p:cNvPr>
          <p:cNvSpPr txBox="1"/>
          <p:nvPr/>
        </p:nvSpPr>
        <p:spPr>
          <a:xfrm>
            <a:off x="6120799" y="4153197"/>
            <a:ext cx="364550" cy="369332"/>
          </a:xfrm>
          <a:prstGeom prst="rect">
            <a:avLst/>
          </a:prstGeom>
          <a:noFill/>
        </p:spPr>
        <p:txBody>
          <a:bodyPr wrap="square" rtlCol="0">
            <a:spAutoFit/>
          </a:bodyPr>
          <a:lstStyle/>
          <a:p>
            <a:r>
              <a:rPr lang="en-CA" dirty="0"/>
              <a:t>J</a:t>
            </a:r>
          </a:p>
        </p:txBody>
      </p:sp>
      <p:sp>
        <p:nvSpPr>
          <p:cNvPr id="53" name="TextBox 52">
            <a:extLst>
              <a:ext uri="{FF2B5EF4-FFF2-40B4-BE49-F238E27FC236}">
                <a16:creationId xmlns:a16="http://schemas.microsoft.com/office/drawing/2014/main" id="{6E2F6F22-4876-A54E-8888-35EC94D3F053}"/>
              </a:ext>
            </a:extLst>
          </p:cNvPr>
          <p:cNvSpPr txBox="1"/>
          <p:nvPr/>
        </p:nvSpPr>
        <p:spPr>
          <a:xfrm>
            <a:off x="4274442" y="4163438"/>
            <a:ext cx="364550" cy="369332"/>
          </a:xfrm>
          <a:prstGeom prst="rect">
            <a:avLst/>
          </a:prstGeom>
          <a:noFill/>
        </p:spPr>
        <p:txBody>
          <a:bodyPr wrap="square" rtlCol="0">
            <a:spAutoFit/>
          </a:bodyPr>
          <a:lstStyle/>
          <a:p>
            <a:r>
              <a:rPr lang="en-CA" dirty="0"/>
              <a:t>G</a:t>
            </a:r>
          </a:p>
        </p:txBody>
      </p:sp>
      <p:sp>
        <p:nvSpPr>
          <p:cNvPr id="54" name="TextBox 53">
            <a:extLst>
              <a:ext uri="{FF2B5EF4-FFF2-40B4-BE49-F238E27FC236}">
                <a16:creationId xmlns:a16="http://schemas.microsoft.com/office/drawing/2014/main" id="{47959892-CFC5-7B7F-DB7A-CE3F6CD9720C}"/>
              </a:ext>
            </a:extLst>
          </p:cNvPr>
          <p:cNvSpPr txBox="1"/>
          <p:nvPr/>
        </p:nvSpPr>
        <p:spPr>
          <a:xfrm>
            <a:off x="2389560" y="4163438"/>
            <a:ext cx="364550" cy="369332"/>
          </a:xfrm>
          <a:prstGeom prst="rect">
            <a:avLst/>
          </a:prstGeom>
          <a:noFill/>
        </p:spPr>
        <p:txBody>
          <a:bodyPr wrap="square" rtlCol="0">
            <a:spAutoFit/>
          </a:bodyPr>
          <a:lstStyle/>
          <a:p>
            <a:r>
              <a:rPr lang="en-CA" dirty="0"/>
              <a:t>F</a:t>
            </a:r>
          </a:p>
        </p:txBody>
      </p:sp>
      <p:sp>
        <p:nvSpPr>
          <p:cNvPr id="55" name="Rectangle 54">
            <a:extLst>
              <a:ext uri="{FF2B5EF4-FFF2-40B4-BE49-F238E27FC236}">
                <a16:creationId xmlns:a16="http://schemas.microsoft.com/office/drawing/2014/main" id="{222C0FD9-72DB-3767-90AB-5E9D4E0C5869}"/>
              </a:ext>
            </a:extLst>
          </p:cNvPr>
          <p:cNvSpPr/>
          <p:nvPr/>
        </p:nvSpPr>
        <p:spPr>
          <a:xfrm>
            <a:off x="1055077" y="5289088"/>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A2A8F48B-E481-FEF5-E094-92ACE5E542B5}"/>
              </a:ext>
            </a:extLst>
          </p:cNvPr>
          <p:cNvSpPr/>
          <p:nvPr/>
        </p:nvSpPr>
        <p:spPr>
          <a:xfrm>
            <a:off x="3989195" y="5289088"/>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Rectangle 56">
            <a:extLst>
              <a:ext uri="{FF2B5EF4-FFF2-40B4-BE49-F238E27FC236}">
                <a16:creationId xmlns:a16="http://schemas.microsoft.com/office/drawing/2014/main" id="{342ED946-60D3-C80A-7053-B5FD375310FD}"/>
              </a:ext>
            </a:extLst>
          </p:cNvPr>
          <p:cNvSpPr/>
          <p:nvPr/>
        </p:nvSpPr>
        <p:spPr>
          <a:xfrm>
            <a:off x="1055077" y="5289088"/>
            <a:ext cx="631372"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Rectangle 57">
            <a:extLst>
              <a:ext uri="{FF2B5EF4-FFF2-40B4-BE49-F238E27FC236}">
                <a16:creationId xmlns:a16="http://schemas.microsoft.com/office/drawing/2014/main" id="{5CA41EC0-4C56-8CE1-4EBD-CE2CA85FF8A1}"/>
              </a:ext>
            </a:extLst>
          </p:cNvPr>
          <p:cNvSpPr/>
          <p:nvPr/>
        </p:nvSpPr>
        <p:spPr>
          <a:xfrm>
            <a:off x="1735016" y="5289088"/>
            <a:ext cx="106847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Rectangle 58">
            <a:extLst>
              <a:ext uri="{FF2B5EF4-FFF2-40B4-BE49-F238E27FC236}">
                <a16:creationId xmlns:a16="http://schemas.microsoft.com/office/drawing/2014/main" id="{78C64128-CFA0-E359-E805-BEC857028494}"/>
              </a:ext>
            </a:extLst>
          </p:cNvPr>
          <p:cNvSpPr/>
          <p:nvPr/>
        </p:nvSpPr>
        <p:spPr>
          <a:xfrm>
            <a:off x="3989195" y="5289088"/>
            <a:ext cx="89430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Rectangle 59">
            <a:extLst>
              <a:ext uri="{FF2B5EF4-FFF2-40B4-BE49-F238E27FC236}">
                <a16:creationId xmlns:a16="http://schemas.microsoft.com/office/drawing/2014/main" id="{9A902722-BB81-B86B-348F-3D4F4B474074}"/>
              </a:ext>
            </a:extLst>
          </p:cNvPr>
          <p:cNvSpPr/>
          <p:nvPr/>
        </p:nvSpPr>
        <p:spPr>
          <a:xfrm>
            <a:off x="4923691" y="5289088"/>
            <a:ext cx="472274"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Rectangle 60">
            <a:extLst>
              <a:ext uri="{FF2B5EF4-FFF2-40B4-BE49-F238E27FC236}">
                <a16:creationId xmlns:a16="http://schemas.microsoft.com/office/drawing/2014/main" id="{94C917E0-99B5-B23C-7710-A613EC06D481}"/>
              </a:ext>
            </a:extLst>
          </p:cNvPr>
          <p:cNvSpPr/>
          <p:nvPr/>
        </p:nvSpPr>
        <p:spPr>
          <a:xfrm>
            <a:off x="1055077" y="5933980"/>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742A02B3-EA83-B04A-E03A-2C68709B2052}"/>
              </a:ext>
            </a:extLst>
          </p:cNvPr>
          <p:cNvSpPr/>
          <p:nvPr/>
        </p:nvSpPr>
        <p:spPr>
          <a:xfrm>
            <a:off x="3981491" y="6257157"/>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Rectangle 62">
            <a:extLst>
              <a:ext uri="{FF2B5EF4-FFF2-40B4-BE49-F238E27FC236}">
                <a16:creationId xmlns:a16="http://schemas.microsoft.com/office/drawing/2014/main" id="{5E997F3A-09C6-4D8A-45A3-8D1799D167E2}"/>
              </a:ext>
            </a:extLst>
          </p:cNvPr>
          <p:cNvSpPr/>
          <p:nvPr/>
        </p:nvSpPr>
        <p:spPr>
          <a:xfrm>
            <a:off x="1055077" y="5933980"/>
            <a:ext cx="631372"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TextBox 66">
            <a:extLst>
              <a:ext uri="{FF2B5EF4-FFF2-40B4-BE49-F238E27FC236}">
                <a16:creationId xmlns:a16="http://schemas.microsoft.com/office/drawing/2014/main" id="{6B47EA28-CEF5-D63C-46D6-8922D4568BC4}"/>
              </a:ext>
            </a:extLst>
          </p:cNvPr>
          <p:cNvSpPr txBox="1"/>
          <p:nvPr/>
        </p:nvSpPr>
        <p:spPr>
          <a:xfrm>
            <a:off x="756949" y="4732550"/>
            <a:ext cx="364550" cy="369332"/>
          </a:xfrm>
          <a:prstGeom prst="rect">
            <a:avLst/>
          </a:prstGeom>
          <a:noFill/>
        </p:spPr>
        <p:txBody>
          <a:bodyPr wrap="square" rtlCol="0">
            <a:spAutoFit/>
          </a:bodyPr>
          <a:lstStyle/>
          <a:p>
            <a:r>
              <a:rPr lang="en-CA" dirty="0">
                <a:solidFill>
                  <a:schemeClr val="bg1"/>
                </a:solidFill>
              </a:rPr>
              <a:t>3</a:t>
            </a:r>
          </a:p>
        </p:txBody>
      </p:sp>
      <p:sp>
        <p:nvSpPr>
          <p:cNvPr id="69" name="TextBox 68">
            <a:extLst>
              <a:ext uri="{FF2B5EF4-FFF2-40B4-BE49-F238E27FC236}">
                <a16:creationId xmlns:a16="http://schemas.microsoft.com/office/drawing/2014/main" id="{ED45C338-D8D9-E7E1-6616-144A6FB97E34}"/>
              </a:ext>
            </a:extLst>
          </p:cNvPr>
          <p:cNvSpPr txBox="1"/>
          <p:nvPr/>
        </p:nvSpPr>
        <p:spPr>
          <a:xfrm>
            <a:off x="1234217" y="5289088"/>
            <a:ext cx="364550" cy="369332"/>
          </a:xfrm>
          <a:prstGeom prst="rect">
            <a:avLst/>
          </a:prstGeom>
          <a:noFill/>
        </p:spPr>
        <p:txBody>
          <a:bodyPr wrap="square" rtlCol="0">
            <a:spAutoFit/>
          </a:bodyPr>
          <a:lstStyle/>
          <a:p>
            <a:r>
              <a:rPr lang="en-CA" dirty="0"/>
              <a:t>D</a:t>
            </a:r>
          </a:p>
        </p:txBody>
      </p:sp>
      <p:sp>
        <p:nvSpPr>
          <p:cNvPr id="70" name="TextBox 69">
            <a:extLst>
              <a:ext uri="{FF2B5EF4-FFF2-40B4-BE49-F238E27FC236}">
                <a16:creationId xmlns:a16="http://schemas.microsoft.com/office/drawing/2014/main" id="{24149022-C293-9ECE-84C6-ED00706DA389}"/>
              </a:ext>
            </a:extLst>
          </p:cNvPr>
          <p:cNvSpPr txBox="1"/>
          <p:nvPr/>
        </p:nvSpPr>
        <p:spPr>
          <a:xfrm>
            <a:off x="1234217" y="5941379"/>
            <a:ext cx="364550" cy="369332"/>
          </a:xfrm>
          <a:prstGeom prst="rect">
            <a:avLst/>
          </a:prstGeom>
          <a:noFill/>
        </p:spPr>
        <p:txBody>
          <a:bodyPr wrap="square" rtlCol="0">
            <a:spAutoFit/>
          </a:bodyPr>
          <a:lstStyle/>
          <a:p>
            <a:r>
              <a:rPr lang="en-CA" dirty="0"/>
              <a:t>D</a:t>
            </a:r>
          </a:p>
        </p:txBody>
      </p:sp>
      <p:sp>
        <p:nvSpPr>
          <p:cNvPr id="71" name="TextBox 70">
            <a:extLst>
              <a:ext uri="{FF2B5EF4-FFF2-40B4-BE49-F238E27FC236}">
                <a16:creationId xmlns:a16="http://schemas.microsoft.com/office/drawing/2014/main" id="{7F241613-1CC1-B6A6-E1C6-28563296121F}"/>
              </a:ext>
            </a:extLst>
          </p:cNvPr>
          <p:cNvSpPr txBox="1"/>
          <p:nvPr/>
        </p:nvSpPr>
        <p:spPr>
          <a:xfrm>
            <a:off x="2031713" y="5289088"/>
            <a:ext cx="364550" cy="369332"/>
          </a:xfrm>
          <a:prstGeom prst="rect">
            <a:avLst/>
          </a:prstGeom>
          <a:noFill/>
        </p:spPr>
        <p:txBody>
          <a:bodyPr wrap="square" rtlCol="0">
            <a:spAutoFit/>
          </a:bodyPr>
          <a:lstStyle/>
          <a:p>
            <a:r>
              <a:rPr lang="en-CA" dirty="0"/>
              <a:t>G</a:t>
            </a:r>
          </a:p>
        </p:txBody>
      </p:sp>
      <p:sp>
        <p:nvSpPr>
          <p:cNvPr id="72" name="TextBox 71">
            <a:extLst>
              <a:ext uri="{FF2B5EF4-FFF2-40B4-BE49-F238E27FC236}">
                <a16:creationId xmlns:a16="http://schemas.microsoft.com/office/drawing/2014/main" id="{6BCD8FF6-124B-5BE6-F4F9-0B606C10F3FF}"/>
              </a:ext>
            </a:extLst>
          </p:cNvPr>
          <p:cNvSpPr txBox="1"/>
          <p:nvPr/>
        </p:nvSpPr>
        <p:spPr>
          <a:xfrm>
            <a:off x="4235917" y="5289088"/>
            <a:ext cx="364550" cy="369332"/>
          </a:xfrm>
          <a:prstGeom prst="rect">
            <a:avLst/>
          </a:prstGeom>
          <a:noFill/>
        </p:spPr>
        <p:txBody>
          <a:bodyPr wrap="square" rtlCol="0">
            <a:spAutoFit/>
          </a:bodyPr>
          <a:lstStyle/>
          <a:p>
            <a:r>
              <a:rPr lang="en-CA" dirty="0"/>
              <a:t>I</a:t>
            </a:r>
          </a:p>
        </p:txBody>
      </p:sp>
      <p:sp>
        <p:nvSpPr>
          <p:cNvPr id="74" name="TextBox 73">
            <a:extLst>
              <a:ext uri="{FF2B5EF4-FFF2-40B4-BE49-F238E27FC236}">
                <a16:creationId xmlns:a16="http://schemas.microsoft.com/office/drawing/2014/main" id="{F541F6B1-286F-A26C-0E1D-8DDCD701A418}"/>
              </a:ext>
            </a:extLst>
          </p:cNvPr>
          <p:cNvSpPr txBox="1"/>
          <p:nvPr/>
        </p:nvSpPr>
        <p:spPr>
          <a:xfrm>
            <a:off x="5014126" y="5280268"/>
            <a:ext cx="364550" cy="369332"/>
          </a:xfrm>
          <a:prstGeom prst="rect">
            <a:avLst/>
          </a:prstGeom>
          <a:noFill/>
        </p:spPr>
        <p:txBody>
          <a:bodyPr wrap="square" rtlCol="0">
            <a:spAutoFit/>
          </a:bodyPr>
          <a:lstStyle/>
          <a:p>
            <a:r>
              <a:rPr lang="en-CA" dirty="0"/>
              <a:t>J</a:t>
            </a:r>
          </a:p>
        </p:txBody>
      </p:sp>
      <p:sp>
        <p:nvSpPr>
          <p:cNvPr id="78" name="Rectangle 77">
            <a:extLst>
              <a:ext uri="{FF2B5EF4-FFF2-40B4-BE49-F238E27FC236}">
                <a16:creationId xmlns:a16="http://schemas.microsoft.com/office/drawing/2014/main" id="{D4A8D41D-8A3A-0AD2-4E33-CCC9F0777A8A}"/>
              </a:ext>
            </a:extLst>
          </p:cNvPr>
          <p:cNvSpPr/>
          <p:nvPr/>
        </p:nvSpPr>
        <p:spPr>
          <a:xfrm>
            <a:off x="1724162" y="5933980"/>
            <a:ext cx="106847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TextBox 78">
            <a:extLst>
              <a:ext uri="{FF2B5EF4-FFF2-40B4-BE49-F238E27FC236}">
                <a16:creationId xmlns:a16="http://schemas.microsoft.com/office/drawing/2014/main" id="{D2CE4EE8-3DEF-B606-F28A-3515E26B15D9}"/>
              </a:ext>
            </a:extLst>
          </p:cNvPr>
          <p:cNvSpPr txBox="1"/>
          <p:nvPr/>
        </p:nvSpPr>
        <p:spPr>
          <a:xfrm>
            <a:off x="2035903" y="5951620"/>
            <a:ext cx="364550" cy="369332"/>
          </a:xfrm>
          <a:prstGeom prst="rect">
            <a:avLst/>
          </a:prstGeom>
          <a:noFill/>
        </p:spPr>
        <p:txBody>
          <a:bodyPr wrap="square" rtlCol="0">
            <a:spAutoFit/>
          </a:bodyPr>
          <a:lstStyle/>
          <a:p>
            <a:r>
              <a:rPr lang="en-CA" dirty="0"/>
              <a:t>G</a:t>
            </a:r>
          </a:p>
        </p:txBody>
      </p:sp>
      <p:sp>
        <p:nvSpPr>
          <p:cNvPr id="80" name="Rectangle 79">
            <a:extLst>
              <a:ext uri="{FF2B5EF4-FFF2-40B4-BE49-F238E27FC236}">
                <a16:creationId xmlns:a16="http://schemas.microsoft.com/office/drawing/2014/main" id="{E15A3A0E-2723-46DD-D910-BF46B76A0786}"/>
              </a:ext>
            </a:extLst>
          </p:cNvPr>
          <p:cNvSpPr/>
          <p:nvPr/>
        </p:nvSpPr>
        <p:spPr>
          <a:xfrm>
            <a:off x="6908239" y="5942800"/>
            <a:ext cx="2803490" cy="35169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Rectangle 80">
            <a:extLst>
              <a:ext uri="{FF2B5EF4-FFF2-40B4-BE49-F238E27FC236}">
                <a16:creationId xmlns:a16="http://schemas.microsoft.com/office/drawing/2014/main" id="{2E803C1A-A0B3-4C30-F2DF-F77234559216}"/>
              </a:ext>
            </a:extLst>
          </p:cNvPr>
          <p:cNvSpPr/>
          <p:nvPr/>
        </p:nvSpPr>
        <p:spPr>
          <a:xfrm>
            <a:off x="6908239" y="5942800"/>
            <a:ext cx="894303"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Rectangle 81">
            <a:extLst>
              <a:ext uri="{FF2B5EF4-FFF2-40B4-BE49-F238E27FC236}">
                <a16:creationId xmlns:a16="http://schemas.microsoft.com/office/drawing/2014/main" id="{B3A7B088-E219-9163-6A01-0FF88383C1AA}"/>
              </a:ext>
            </a:extLst>
          </p:cNvPr>
          <p:cNvSpPr/>
          <p:nvPr/>
        </p:nvSpPr>
        <p:spPr>
          <a:xfrm>
            <a:off x="7842735" y="5942800"/>
            <a:ext cx="472274" cy="351692"/>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TextBox 82">
            <a:extLst>
              <a:ext uri="{FF2B5EF4-FFF2-40B4-BE49-F238E27FC236}">
                <a16:creationId xmlns:a16="http://schemas.microsoft.com/office/drawing/2014/main" id="{E0A71728-2A0F-F3A3-6D31-DA3A7AF6960D}"/>
              </a:ext>
            </a:extLst>
          </p:cNvPr>
          <p:cNvSpPr txBox="1"/>
          <p:nvPr/>
        </p:nvSpPr>
        <p:spPr>
          <a:xfrm>
            <a:off x="7154961" y="5942800"/>
            <a:ext cx="364550" cy="369332"/>
          </a:xfrm>
          <a:prstGeom prst="rect">
            <a:avLst/>
          </a:prstGeom>
          <a:noFill/>
        </p:spPr>
        <p:txBody>
          <a:bodyPr wrap="square" rtlCol="0">
            <a:spAutoFit/>
          </a:bodyPr>
          <a:lstStyle/>
          <a:p>
            <a:r>
              <a:rPr lang="en-CA" dirty="0"/>
              <a:t>I</a:t>
            </a:r>
          </a:p>
        </p:txBody>
      </p:sp>
      <p:sp>
        <p:nvSpPr>
          <p:cNvPr id="84" name="TextBox 83">
            <a:extLst>
              <a:ext uri="{FF2B5EF4-FFF2-40B4-BE49-F238E27FC236}">
                <a16:creationId xmlns:a16="http://schemas.microsoft.com/office/drawing/2014/main" id="{BD8F0AB4-E788-C876-626C-52BDA60F52B3}"/>
              </a:ext>
            </a:extLst>
          </p:cNvPr>
          <p:cNvSpPr txBox="1"/>
          <p:nvPr/>
        </p:nvSpPr>
        <p:spPr>
          <a:xfrm>
            <a:off x="7933170" y="5933980"/>
            <a:ext cx="364550" cy="369332"/>
          </a:xfrm>
          <a:prstGeom prst="rect">
            <a:avLst/>
          </a:prstGeom>
          <a:noFill/>
        </p:spPr>
        <p:txBody>
          <a:bodyPr wrap="square" rtlCol="0">
            <a:spAutoFit/>
          </a:bodyPr>
          <a:lstStyle/>
          <a:p>
            <a:r>
              <a:rPr lang="en-CA" dirty="0"/>
              <a:t>J</a:t>
            </a:r>
          </a:p>
        </p:txBody>
      </p:sp>
      <p:sp>
        <p:nvSpPr>
          <p:cNvPr id="85" name="Rectangle 84">
            <a:extLst>
              <a:ext uri="{FF2B5EF4-FFF2-40B4-BE49-F238E27FC236}">
                <a16:creationId xmlns:a16="http://schemas.microsoft.com/office/drawing/2014/main" id="{1ACA176F-E098-CEBD-E1E8-73CDE43855B5}"/>
              </a:ext>
            </a:extLst>
          </p:cNvPr>
          <p:cNvSpPr/>
          <p:nvPr/>
        </p:nvSpPr>
        <p:spPr>
          <a:xfrm>
            <a:off x="3981658" y="6249133"/>
            <a:ext cx="2595653" cy="351692"/>
          </a:xfrm>
          <a:prstGeom prst="rect">
            <a:avLst/>
          </a:prstGeom>
          <a:solidFill>
            <a:schemeClr val="bg2">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TextBox 85">
            <a:extLst>
              <a:ext uri="{FF2B5EF4-FFF2-40B4-BE49-F238E27FC236}">
                <a16:creationId xmlns:a16="http://schemas.microsoft.com/office/drawing/2014/main" id="{94DCED97-6A6C-44AC-5C5D-E61BCB559B81}"/>
              </a:ext>
            </a:extLst>
          </p:cNvPr>
          <p:cNvSpPr txBox="1"/>
          <p:nvPr/>
        </p:nvSpPr>
        <p:spPr>
          <a:xfrm>
            <a:off x="5046884" y="6274797"/>
            <a:ext cx="364550" cy="369332"/>
          </a:xfrm>
          <a:prstGeom prst="rect">
            <a:avLst/>
          </a:prstGeom>
          <a:noFill/>
        </p:spPr>
        <p:txBody>
          <a:bodyPr wrap="square" rtlCol="0">
            <a:spAutoFit/>
          </a:bodyPr>
          <a:lstStyle/>
          <a:p>
            <a:r>
              <a:rPr lang="en-CA" dirty="0"/>
              <a:t>H</a:t>
            </a:r>
          </a:p>
        </p:txBody>
      </p:sp>
    </p:spTree>
    <p:extLst>
      <p:ext uri="{BB962C8B-B14F-4D97-AF65-F5344CB8AC3E}">
        <p14:creationId xmlns:p14="http://schemas.microsoft.com/office/powerpoint/2010/main" val="152699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Insertion of Records into a File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74675" y="1402585"/>
            <a:ext cx="11083925" cy="4797248"/>
          </a:xfrm>
        </p:spPr>
        <p:txBody>
          <a:bodyPr/>
          <a:lstStyle/>
          <a:p>
            <a:pPr algn="l"/>
            <a:r>
              <a:rPr lang="en-US" sz="2400" b="0" i="0" u="none" strike="noStrike" baseline="0" dirty="0">
                <a:latin typeface="CMSS10"/>
              </a:rPr>
              <a:t>If the records are not ordered, the new record can be added to the </a:t>
            </a:r>
            <a:r>
              <a:rPr lang="en-CA" sz="2400" b="0" i="0" u="none" strike="noStrike" baseline="0" dirty="0">
                <a:latin typeface="CMSS10"/>
              </a:rPr>
              <a:t>end of the file.</a:t>
            </a:r>
          </a:p>
          <a:p>
            <a:pPr algn="l"/>
            <a:r>
              <a:rPr lang="en-US" sz="2400" b="0" i="0" u="none" strike="noStrike" baseline="0" dirty="0">
                <a:latin typeface="CMSS10"/>
              </a:rPr>
              <a:t>If the records are ordered,</a:t>
            </a:r>
          </a:p>
          <a:p>
            <a:pPr marL="914400" lvl="1" indent="-457200">
              <a:buFont typeface="+mj-lt"/>
              <a:buAutoNum type="arabicPeriod"/>
            </a:pPr>
            <a:r>
              <a:rPr lang="en-US" sz="2200" b="0" i="0" u="none" strike="noStrike" baseline="0" dirty="0">
                <a:latin typeface="CMSS9"/>
              </a:rPr>
              <a:t>if there is enough space in the target block, slide some records towards the end of the block to make space for the new record, insert it, and modify pointers to the records;</a:t>
            </a:r>
          </a:p>
          <a:p>
            <a:pPr marL="914400" lvl="1" indent="-457200">
              <a:buFont typeface="+mj-lt"/>
              <a:buAutoNum type="arabicPeriod"/>
            </a:pPr>
            <a:r>
              <a:rPr lang="en-US" sz="2200" b="0" i="0" u="none" strike="noStrike" baseline="0" dirty="0">
                <a:latin typeface="CMSS9"/>
              </a:rPr>
              <a:t>if no enough space in the target block but there is enough space in a neighboring block, move some records to that block, and do the insertion in the same way as in the first case. For the records moved to another block, addresses of them must be modified.</a:t>
            </a:r>
          </a:p>
          <a:p>
            <a:pPr marL="914400" lvl="1" indent="-457200">
              <a:buFont typeface="+mj-lt"/>
              <a:buAutoNum type="arabicPeriod"/>
            </a:pPr>
            <a:r>
              <a:rPr lang="en-US" sz="2200" b="0" i="0" u="none" strike="noStrike" baseline="0" dirty="0">
                <a:latin typeface="CMSS9"/>
              </a:rPr>
              <a:t>if no enough space in the target and neighboring blocks, create an </a:t>
            </a:r>
            <a:r>
              <a:rPr lang="en-US" sz="2200" b="1" u="none" strike="noStrike" baseline="0" dirty="0">
                <a:latin typeface="CMSSBX10"/>
              </a:rPr>
              <a:t>overflow</a:t>
            </a:r>
            <a:r>
              <a:rPr lang="en-US" sz="2200" b="0" i="0" u="none" strike="noStrike" baseline="0" dirty="0">
                <a:latin typeface="CMSSBX10"/>
              </a:rPr>
              <a:t> block</a:t>
            </a:r>
            <a:r>
              <a:rPr lang="en-US" sz="2200" b="0" i="0" u="none" strike="noStrike" baseline="0" dirty="0">
                <a:latin typeface="CMSS9"/>
              </a:rPr>
              <a:t>, move some records to that block, and do the insertion in the same way as in the second case.</a:t>
            </a:r>
          </a:p>
          <a:p>
            <a:pPr algn="l"/>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8878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Deletion of Records from a File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77875" y="1681221"/>
            <a:ext cx="10677525" cy="4052830"/>
          </a:xfrm>
        </p:spPr>
        <p:txBody>
          <a:bodyPr/>
          <a:lstStyle/>
          <a:p>
            <a:pPr lvl="1"/>
            <a:r>
              <a:rPr lang="en-US" sz="2200" b="0" i="0" u="none" strike="noStrike" baseline="0" dirty="0">
                <a:latin typeface="CMSS10"/>
              </a:rPr>
              <a:t>Delete the record, slide some records, and modify pointers to those </a:t>
            </a:r>
            <a:r>
              <a:rPr lang="en-CA" sz="2200" b="0" i="0" u="none" strike="noStrike" baseline="0" dirty="0">
                <a:latin typeface="CMSS10"/>
              </a:rPr>
              <a:t>records.</a:t>
            </a:r>
          </a:p>
          <a:p>
            <a:pPr lvl="1"/>
            <a:r>
              <a:rPr lang="en-US" sz="2200" b="0" i="0" u="none" strike="noStrike" baseline="0" dirty="0">
                <a:latin typeface="CMSS10"/>
              </a:rPr>
              <a:t>If the deleted record is in an overflow block chain, after the deletion, blocks in the chain should be examined to see if a block can be removed (in a database reorganization).</a:t>
            </a:r>
          </a:p>
          <a:p>
            <a:pPr lvl="1"/>
            <a:r>
              <a:rPr lang="en-US" sz="2200" b="0" i="0" u="none" strike="noStrike" baseline="0" dirty="0">
                <a:latin typeface="CMSS10"/>
              </a:rPr>
              <a:t>After a deletion, there may still be some pointers to the deleted record. The pointers must be changed to "null" or a "tombstone“ must be placed at the location of the deleted record telling the </a:t>
            </a:r>
            <a:r>
              <a:rPr lang="en-CA" sz="2200" b="0" i="0" u="none" strike="noStrike" baseline="0" dirty="0">
                <a:latin typeface="CMSS10"/>
              </a:rPr>
              <a:t>deletion.</a:t>
            </a:r>
          </a:p>
          <a:p>
            <a:pPr marL="0" indent="0" algn="l">
              <a:buNone/>
            </a:pPr>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181141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Update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77875" y="1681221"/>
            <a:ext cx="10677525" cy="4052830"/>
          </a:xfrm>
        </p:spPr>
        <p:txBody>
          <a:bodyPr/>
          <a:lstStyle/>
          <a:p>
            <a:pPr algn="l"/>
            <a:r>
              <a:rPr lang="en-US" sz="2400" b="0" i="0" u="none" strike="noStrike" baseline="0" dirty="0">
                <a:latin typeface="CMSS10"/>
              </a:rPr>
              <a:t>Updating a fixed length record has no effect on the storage system.</a:t>
            </a:r>
          </a:p>
          <a:p>
            <a:pPr algn="l"/>
            <a:r>
              <a:rPr lang="en-US" sz="2400" b="0" i="0" u="none" strike="noStrike" baseline="0" dirty="0">
                <a:latin typeface="CMSS10"/>
              </a:rPr>
              <a:t>Updating a variable-length record can be done by using the methods of deletion and insertion discussed above.</a:t>
            </a:r>
          </a:p>
          <a:p>
            <a:pPr algn="l"/>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35032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Indexing for Better Efficiency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24</a:t>
            </a:fld>
            <a:endParaRPr lang="en-US"/>
          </a:p>
        </p:txBody>
      </p:sp>
      <p:pic>
        <p:nvPicPr>
          <p:cNvPr id="4" name="Picture 3" descr="Diagram&#10;&#10;Description automatically generated">
            <a:extLst>
              <a:ext uri="{FF2B5EF4-FFF2-40B4-BE49-F238E27FC236}">
                <a16:creationId xmlns:a16="http://schemas.microsoft.com/office/drawing/2014/main" id="{8F456307-9D23-1A81-7E8A-0D4605089C7B}"/>
              </a:ext>
            </a:extLst>
          </p:cNvPr>
          <p:cNvPicPr>
            <a:picLocks noChangeAspect="1"/>
          </p:cNvPicPr>
          <p:nvPr/>
        </p:nvPicPr>
        <p:blipFill>
          <a:blip r:embed="rId2"/>
          <a:stretch>
            <a:fillRect/>
          </a:stretch>
        </p:blipFill>
        <p:spPr>
          <a:xfrm>
            <a:off x="4110087" y="1969724"/>
            <a:ext cx="7548513" cy="3528929"/>
          </a:xfrm>
          <a:prstGeom prst="rect">
            <a:avLst/>
          </a:prstGeom>
          <a:noFill/>
        </p:spPr>
      </p:pic>
      <p:sp>
        <p:nvSpPr>
          <p:cNvPr id="15" name="Text Placeholder 4">
            <a:extLst>
              <a:ext uri="{FF2B5EF4-FFF2-40B4-BE49-F238E27FC236}">
                <a16:creationId xmlns:a16="http://schemas.microsoft.com/office/drawing/2014/main" id="{458EC594-A5C0-3107-5AE7-F55AFD2669C4}"/>
              </a:ext>
            </a:extLst>
          </p:cNvPr>
          <p:cNvSpPr>
            <a:spLocks noGrp="1"/>
          </p:cNvSpPr>
          <p:nvPr>
            <p:ph type="body" sz="half" idx="2"/>
          </p:nvPr>
        </p:nvSpPr>
        <p:spPr>
          <a:xfrm>
            <a:off x="444500" y="2150416"/>
            <a:ext cx="3365063" cy="3167543"/>
          </a:xfrm>
        </p:spPr>
        <p:txBody>
          <a:bodyPr>
            <a:normAutofit/>
          </a:bodyPr>
          <a:lstStyle/>
          <a:p>
            <a:pPr marL="342900" indent="-342900">
              <a:lnSpc>
                <a:spcPct val="100000"/>
              </a:lnSpc>
              <a:buFont typeface="Arial" panose="020B0604020202020204" pitchFamily="34" charset="0"/>
              <a:buChar char="•"/>
            </a:pPr>
            <a:r>
              <a:rPr lang="en-US" sz="2000" dirty="0"/>
              <a:t>In finding the record matching a key value from a file, the algorithm of </a:t>
            </a:r>
            <a:r>
              <a:rPr lang="en-US" sz="2000" i="1" dirty="0"/>
              <a:t>sequential search </a:t>
            </a:r>
            <a:r>
              <a:rPr lang="en-US" sz="2000" dirty="0"/>
              <a:t>is inefficient (</a:t>
            </a:r>
            <a:r>
              <a:rPr lang="en-US" sz="2000" i="1" dirty="0"/>
              <a:t>O</a:t>
            </a:r>
            <a:r>
              <a:rPr lang="en-US" sz="2000" dirty="0"/>
              <a:t>(n)).</a:t>
            </a:r>
          </a:p>
          <a:p>
            <a:pPr marL="342900" indent="-342900">
              <a:lnSpc>
                <a:spcPct val="100000"/>
              </a:lnSpc>
              <a:buFont typeface="Arial" panose="020B0604020202020204" pitchFamily="34" charset="0"/>
              <a:buChar char="•"/>
            </a:pPr>
            <a:r>
              <a:rPr lang="en-US" sz="2000" dirty="0"/>
              <a:t>An index can be used to find the record </a:t>
            </a:r>
            <a:r>
              <a:rPr lang="en-US" sz="2000" i="1" dirty="0"/>
              <a:t>directly</a:t>
            </a:r>
            <a:r>
              <a:rPr lang="en-US" sz="2000" dirty="0"/>
              <a:t>.</a:t>
            </a:r>
          </a:p>
        </p:txBody>
      </p:sp>
      <p:sp>
        <p:nvSpPr>
          <p:cNvPr id="3" name="Rectangle 2">
            <a:extLst>
              <a:ext uri="{FF2B5EF4-FFF2-40B4-BE49-F238E27FC236}">
                <a16:creationId xmlns:a16="http://schemas.microsoft.com/office/drawing/2014/main" id="{AFB4AD68-162E-59ED-4705-B3C3BD0F7BC1}"/>
              </a:ext>
            </a:extLst>
          </p:cNvPr>
          <p:cNvSpPr/>
          <p:nvPr/>
        </p:nvSpPr>
        <p:spPr>
          <a:xfrm>
            <a:off x="5814645" y="3657599"/>
            <a:ext cx="606251" cy="2713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4534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Simple Indexes: Dense Indexes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25</a:t>
            </a:fld>
            <a:endParaRPr lang="en-US"/>
          </a:p>
        </p:txBody>
      </p:sp>
      <p:sp>
        <p:nvSpPr>
          <p:cNvPr id="15" name="Content Placeholder 3">
            <a:extLst>
              <a:ext uri="{FF2B5EF4-FFF2-40B4-BE49-F238E27FC236}">
                <a16:creationId xmlns:a16="http://schemas.microsoft.com/office/drawing/2014/main" id="{1E908F7E-5D77-AB7F-5EF9-E5FCF48EAA56}"/>
              </a:ext>
            </a:extLst>
          </p:cNvPr>
          <p:cNvSpPr>
            <a:spLocks noGrp="1"/>
          </p:cNvSpPr>
          <p:nvPr>
            <p:ph sz="half" idx="1"/>
          </p:nvPr>
        </p:nvSpPr>
        <p:spPr>
          <a:xfrm>
            <a:off x="444500" y="1799069"/>
            <a:ext cx="5184437" cy="4189749"/>
          </a:xfrm>
        </p:spPr>
        <p:txBody>
          <a:bodyPr>
            <a:normAutofit/>
          </a:bodyPr>
          <a:lstStyle/>
          <a:p>
            <a:r>
              <a:rPr lang="en-US" dirty="0"/>
              <a:t>An index is a sequence of (</a:t>
            </a:r>
            <a:r>
              <a:rPr lang="en-US" i="1" dirty="0"/>
              <a:t>key, pointer</a:t>
            </a:r>
            <a:r>
              <a:rPr lang="en-US" dirty="0"/>
              <a:t>) pairs.</a:t>
            </a:r>
          </a:p>
          <a:p>
            <a:r>
              <a:rPr lang="en-US" dirty="0"/>
              <a:t>Such a pair is an </a:t>
            </a:r>
            <a:r>
              <a:rPr lang="en-US" b="1" dirty="0"/>
              <a:t>index entry</a:t>
            </a:r>
            <a:r>
              <a:rPr lang="en-US" dirty="0"/>
              <a:t>.</a:t>
            </a:r>
          </a:p>
          <a:p>
            <a:r>
              <a:rPr lang="en-US" dirty="0"/>
              <a:t>A pointer points to a data record.</a:t>
            </a:r>
          </a:p>
          <a:p>
            <a:r>
              <a:rPr lang="en-US" dirty="0"/>
              <a:t>An index is much smaller than the data file. It can be in memory.</a:t>
            </a:r>
          </a:p>
          <a:p>
            <a:r>
              <a:rPr lang="en-US" dirty="0"/>
              <a:t>Searching an index can be much more efficient.</a:t>
            </a:r>
          </a:p>
          <a:p>
            <a:r>
              <a:rPr lang="en-US" dirty="0"/>
              <a:t>If an index has an entry for every record, the index is a </a:t>
            </a:r>
            <a:r>
              <a:rPr lang="en-US" b="1" dirty="0"/>
              <a:t>dense index</a:t>
            </a:r>
            <a:r>
              <a:rPr lang="en-US" dirty="0"/>
              <a:t>.</a:t>
            </a:r>
          </a:p>
        </p:txBody>
      </p:sp>
      <p:pic>
        <p:nvPicPr>
          <p:cNvPr id="4" name="Picture 3" descr="Diagram&#10;&#10;Description automatically generated with medium confidence">
            <a:extLst>
              <a:ext uri="{FF2B5EF4-FFF2-40B4-BE49-F238E27FC236}">
                <a16:creationId xmlns:a16="http://schemas.microsoft.com/office/drawing/2014/main" id="{8DAC6D2A-DD92-D240-5023-74A5254C47B5}"/>
              </a:ext>
            </a:extLst>
          </p:cNvPr>
          <p:cNvPicPr>
            <a:picLocks noChangeAspect="1"/>
          </p:cNvPicPr>
          <p:nvPr/>
        </p:nvPicPr>
        <p:blipFill>
          <a:blip r:embed="rId2"/>
          <a:stretch>
            <a:fillRect/>
          </a:stretch>
        </p:blipFill>
        <p:spPr>
          <a:xfrm>
            <a:off x="6240026" y="948513"/>
            <a:ext cx="5097738" cy="5228450"/>
          </a:xfrm>
          <a:prstGeom prst="rect">
            <a:avLst/>
          </a:prstGeom>
          <a:noFill/>
        </p:spPr>
      </p:pic>
    </p:spTree>
    <p:extLst>
      <p:ext uri="{BB962C8B-B14F-4D97-AF65-F5344CB8AC3E}">
        <p14:creationId xmlns:p14="http://schemas.microsoft.com/office/powerpoint/2010/main" val="272228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Simple Indexes: Sparse Indexes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26</a:t>
            </a:fld>
            <a:endParaRPr lang="en-US"/>
          </a:p>
        </p:txBody>
      </p:sp>
      <p:sp>
        <p:nvSpPr>
          <p:cNvPr id="15" name="Content Placeholder 3">
            <a:extLst>
              <a:ext uri="{FF2B5EF4-FFF2-40B4-BE49-F238E27FC236}">
                <a16:creationId xmlns:a16="http://schemas.microsoft.com/office/drawing/2014/main" id="{65CEC810-13BB-1F4E-99CD-7B285A7DCEBA}"/>
              </a:ext>
            </a:extLst>
          </p:cNvPr>
          <p:cNvSpPr>
            <a:spLocks noGrp="1"/>
          </p:cNvSpPr>
          <p:nvPr>
            <p:ph sz="half" idx="1"/>
          </p:nvPr>
        </p:nvSpPr>
        <p:spPr>
          <a:xfrm>
            <a:off x="444500" y="2170858"/>
            <a:ext cx="5184437" cy="1911285"/>
          </a:xfrm>
        </p:spPr>
        <p:txBody>
          <a:bodyPr/>
          <a:lstStyle/>
          <a:p>
            <a:r>
              <a:rPr lang="en-US" dirty="0"/>
              <a:t>If an index does not have an entry for </a:t>
            </a:r>
            <a:r>
              <a:rPr lang="en-US" i="1" dirty="0"/>
              <a:t>every</a:t>
            </a:r>
            <a:r>
              <a:rPr lang="en-US" dirty="0"/>
              <a:t> record, the index is a </a:t>
            </a:r>
            <a:r>
              <a:rPr lang="en-US" b="1" dirty="0"/>
              <a:t>sparse index</a:t>
            </a:r>
            <a:r>
              <a:rPr lang="en-US" dirty="0"/>
              <a:t>.</a:t>
            </a:r>
          </a:p>
          <a:p>
            <a:endParaRPr lang="en-US" dirty="0"/>
          </a:p>
        </p:txBody>
      </p:sp>
      <p:pic>
        <p:nvPicPr>
          <p:cNvPr id="4" name="Picture 3" descr="Diagram&#10;&#10;Description automatically generated">
            <a:extLst>
              <a:ext uri="{FF2B5EF4-FFF2-40B4-BE49-F238E27FC236}">
                <a16:creationId xmlns:a16="http://schemas.microsoft.com/office/drawing/2014/main" id="{9CEC7B6C-271C-2DED-1862-F51EF916A375}"/>
              </a:ext>
            </a:extLst>
          </p:cNvPr>
          <p:cNvPicPr>
            <a:picLocks noChangeAspect="1"/>
          </p:cNvPicPr>
          <p:nvPr/>
        </p:nvPicPr>
        <p:blipFill>
          <a:blip r:embed="rId2"/>
          <a:stretch>
            <a:fillRect/>
          </a:stretch>
        </p:blipFill>
        <p:spPr>
          <a:xfrm>
            <a:off x="6296451" y="1112658"/>
            <a:ext cx="5026088" cy="5168215"/>
          </a:xfrm>
          <a:prstGeom prst="rect">
            <a:avLst/>
          </a:prstGeom>
          <a:noFill/>
        </p:spPr>
      </p:pic>
    </p:spTree>
    <p:extLst>
      <p:ext uri="{BB962C8B-B14F-4D97-AF65-F5344CB8AC3E}">
        <p14:creationId xmlns:p14="http://schemas.microsoft.com/office/powerpoint/2010/main" val="168225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Simple Indexes: Multiple Level Indexes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27</a:t>
            </a:fld>
            <a:endParaRPr lang="en-US"/>
          </a:p>
        </p:txBody>
      </p:sp>
      <p:sp>
        <p:nvSpPr>
          <p:cNvPr id="15" name="Content Placeholder 3">
            <a:extLst>
              <a:ext uri="{FF2B5EF4-FFF2-40B4-BE49-F238E27FC236}">
                <a16:creationId xmlns:a16="http://schemas.microsoft.com/office/drawing/2014/main" id="{E3204C07-97A4-6C6A-37CF-DC36599C20D2}"/>
              </a:ext>
            </a:extLst>
          </p:cNvPr>
          <p:cNvSpPr>
            <a:spLocks noGrp="1"/>
          </p:cNvSpPr>
          <p:nvPr>
            <p:ph sz="half" idx="1"/>
          </p:nvPr>
        </p:nvSpPr>
        <p:spPr>
          <a:xfrm>
            <a:off x="754864" y="1778972"/>
            <a:ext cx="4631053" cy="3918443"/>
          </a:xfrm>
        </p:spPr>
        <p:txBody>
          <a:bodyPr>
            <a:normAutofit/>
          </a:bodyPr>
          <a:lstStyle/>
          <a:p>
            <a:pPr>
              <a:lnSpc>
                <a:spcPct val="100000"/>
              </a:lnSpc>
            </a:pPr>
            <a:r>
              <a:rPr lang="en-US" dirty="0"/>
              <a:t>We may create an index for another index when the latter is too big. </a:t>
            </a:r>
          </a:p>
          <a:p>
            <a:pPr>
              <a:lnSpc>
                <a:spcPct val="100000"/>
              </a:lnSpc>
            </a:pPr>
            <a:r>
              <a:rPr lang="en-US" dirty="0"/>
              <a:t>Such an index is a </a:t>
            </a:r>
            <a:r>
              <a:rPr lang="en-US" b="1" dirty="0"/>
              <a:t>multiple level index</a:t>
            </a:r>
            <a:r>
              <a:rPr lang="en-US" dirty="0"/>
              <a:t>.</a:t>
            </a:r>
          </a:p>
          <a:p>
            <a:pPr>
              <a:lnSpc>
                <a:spcPct val="100000"/>
              </a:lnSpc>
            </a:pPr>
            <a:r>
              <a:rPr lang="en-US" dirty="0"/>
              <a:t>A multiple level index can be viewed as a tree.</a:t>
            </a:r>
          </a:p>
          <a:p>
            <a:pPr>
              <a:lnSpc>
                <a:spcPct val="100000"/>
              </a:lnSpc>
            </a:pPr>
            <a:r>
              <a:rPr lang="en-US" dirty="0"/>
              <a:t>When searching for a record, we go through multiple levels.</a:t>
            </a:r>
          </a:p>
        </p:txBody>
      </p:sp>
      <p:pic>
        <p:nvPicPr>
          <p:cNvPr id="4" name="Picture 3" descr="Diagram&#10;&#10;Description automatically generated">
            <a:extLst>
              <a:ext uri="{FF2B5EF4-FFF2-40B4-BE49-F238E27FC236}">
                <a16:creationId xmlns:a16="http://schemas.microsoft.com/office/drawing/2014/main" id="{751A89A1-F4C8-1C8F-611E-45DA381CF390}"/>
              </a:ext>
            </a:extLst>
          </p:cNvPr>
          <p:cNvPicPr>
            <a:picLocks noChangeAspect="1"/>
          </p:cNvPicPr>
          <p:nvPr/>
        </p:nvPicPr>
        <p:blipFill>
          <a:blip r:embed="rId2"/>
          <a:stretch>
            <a:fillRect/>
          </a:stretch>
        </p:blipFill>
        <p:spPr>
          <a:xfrm>
            <a:off x="5908431" y="1455191"/>
            <a:ext cx="5750169" cy="4355753"/>
          </a:xfrm>
          <a:prstGeom prst="rect">
            <a:avLst/>
          </a:prstGeom>
          <a:noFill/>
        </p:spPr>
      </p:pic>
    </p:spTree>
    <p:extLst>
      <p:ext uri="{BB962C8B-B14F-4D97-AF65-F5344CB8AC3E}">
        <p14:creationId xmlns:p14="http://schemas.microsoft.com/office/powerpoint/2010/main" val="156577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Simple Indexes: Multiple Level Indexes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28</a:t>
            </a:fld>
            <a:endParaRPr lang="en-US"/>
          </a:p>
        </p:txBody>
      </p:sp>
      <p:sp>
        <p:nvSpPr>
          <p:cNvPr id="15" name="Content Placeholder 3">
            <a:extLst>
              <a:ext uri="{FF2B5EF4-FFF2-40B4-BE49-F238E27FC236}">
                <a16:creationId xmlns:a16="http://schemas.microsoft.com/office/drawing/2014/main" id="{E3204C07-97A4-6C6A-37CF-DC36599C20D2}"/>
              </a:ext>
            </a:extLst>
          </p:cNvPr>
          <p:cNvSpPr>
            <a:spLocks noGrp="1"/>
          </p:cNvSpPr>
          <p:nvPr>
            <p:ph sz="half" idx="1"/>
          </p:nvPr>
        </p:nvSpPr>
        <p:spPr>
          <a:xfrm>
            <a:off x="565401" y="2532598"/>
            <a:ext cx="3867377" cy="3004043"/>
          </a:xfrm>
        </p:spPr>
        <p:txBody>
          <a:bodyPr>
            <a:normAutofit/>
          </a:bodyPr>
          <a:lstStyle/>
          <a:p>
            <a:pPr>
              <a:lnSpc>
                <a:spcPct val="100000"/>
              </a:lnSpc>
            </a:pPr>
            <a:r>
              <a:rPr lang="en-US" dirty="0"/>
              <a:t>When the tree becomes unbalanced (after many insertions and deletions), searching with the tree may become inefficient.</a:t>
            </a:r>
          </a:p>
        </p:txBody>
      </p:sp>
      <p:sp>
        <p:nvSpPr>
          <p:cNvPr id="3" name="Rectangle 2">
            <a:extLst>
              <a:ext uri="{FF2B5EF4-FFF2-40B4-BE49-F238E27FC236}">
                <a16:creationId xmlns:a16="http://schemas.microsoft.com/office/drawing/2014/main" id="{04D925B7-2C4B-4113-937D-DDBE52442572}"/>
              </a:ext>
            </a:extLst>
          </p:cNvPr>
          <p:cNvSpPr/>
          <p:nvPr/>
        </p:nvSpPr>
        <p:spPr>
          <a:xfrm>
            <a:off x="6370585" y="1661202"/>
            <a:ext cx="733530" cy="5355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C5CBE678-6580-6F99-D065-F6B407499C60}"/>
              </a:ext>
            </a:extLst>
          </p:cNvPr>
          <p:cNvSpPr/>
          <p:nvPr/>
        </p:nvSpPr>
        <p:spPr>
          <a:xfrm>
            <a:off x="9443430" y="4661267"/>
            <a:ext cx="733530" cy="5355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5197DEA4-8198-FE8B-93E6-D175D25C5A56}"/>
              </a:ext>
            </a:extLst>
          </p:cNvPr>
          <p:cNvSpPr/>
          <p:nvPr/>
        </p:nvSpPr>
        <p:spPr>
          <a:xfrm>
            <a:off x="6370585" y="2674332"/>
            <a:ext cx="733530" cy="5355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23220888-B273-A28C-7EEA-CD1E8293A5A6}"/>
              </a:ext>
            </a:extLst>
          </p:cNvPr>
          <p:cNvSpPr/>
          <p:nvPr/>
        </p:nvSpPr>
        <p:spPr>
          <a:xfrm>
            <a:off x="7423150" y="2674332"/>
            <a:ext cx="733530" cy="5355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ACE702-F56A-06F0-A0AE-DB1B11E1218E}"/>
              </a:ext>
            </a:extLst>
          </p:cNvPr>
          <p:cNvSpPr/>
          <p:nvPr/>
        </p:nvSpPr>
        <p:spPr>
          <a:xfrm>
            <a:off x="8425475" y="3671252"/>
            <a:ext cx="733530" cy="5355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1F7F73D7-5421-FF78-861E-426212574B54}"/>
              </a:ext>
            </a:extLst>
          </p:cNvPr>
          <p:cNvSpPr/>
          <p:nvPr/>
        </p:nvSpPr>
        <p:spPr>
          <a:xfrm>
            <a:off x="10445261" y="5653998"/>
            <a:ext cx="733530" cy="5355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1E02882D-D522-8C87-E687-F0C6683E04E2}"/>
              </a:ext>
            </a:extLst>
          </p:cNvPr>
          <p:cNvSpPr/>
          <p:nvPr/>
        </p:nvSpPr>
        <p:spPr>
          <a:xfrm>
            <a:off x="5318020" y="2674332"/>
            <a:ext cx="733530" cy="5355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a:extLst>
              <a:ext uri="{FF2B5EF4-FFF2-40B4-BE49-F238E27FC236}">
                <a16:creationId xmlns:a16="http://schemas.microsoft.com/office/drawing/2014/main" id="{10EC7C74-B924-14B6-3BE4-BE904FBB8FD7}"/>
              </a:ext>
            </a:extLst>
          </p:cNvPr>
          <p:cNvCxnSpPr>
            <a:cxnSpLocks/>
            <a:endCxn id="8" idx="0"/>
          </p:cNvCxnSpPr>
          <p:nvPr/>
        </p:nvCxnSpPr>
        <p:spPr>
          <a:xfrm>
            <a:off x="6762471" y="2217132"/>
            <a:ext cx="1027444" cy="4572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800B2EE-7FA8-031B-E0A3-0B773E16F99F}"/>
              </a:ext>
            </a:extLst>
          </p:cNvPr>
          <p:cNvCxnSpPr>
            <a:cxnSpLocks/>
          </p:cNvCxnSpPr>
          <p:nvPr/>
        </p:nvCxnSpPr>
        <p:spPr>
          <a:xfrm>
            <a:off x="9784582" y="5196798"/>
            <a:ext cx="1027444" cy="4572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A0FBBD-A701-7F3C-9367-EF22BAF82793}"/>
              </a:ext>
            </a:extLst>
          </p:cNvPr>
          <p:cNvCxnSpPr>
            <a:cxnSpLocks/>
          </p:cNvCxnSpPr>
          <p:nvPr/>
        </p:nvCxnSpPr>
        <p:spPr>
          <a:xfrm>
            <a:off x="8817359" y="4213405"/>
            <a:ext cx="1027444" cy="4572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EE0913-6E11-DD8B-E76C-F18A8D9688E0}"/>
              </a:ext>
            </a:extLst>
          </p:cNvPr>
          <p:cNvCxnSpPr>
            <a:cxnSpLocks/>
          </p:cNvCxnSpPr>
          <p:nvPr/>
        </p:nvCxnSpPr>
        <p:spPr>
          <a:xfrm>
            <a:off x="7789915" y="3209863"/>
            <a:ext cx="1027444" cy="4572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A8DA112-1D24-564F-7899-CEEDB63D6301}"/>
              </a:ext>
            </a:extLst>
          </p:cNvPr>
          <p:cNvCxnSpPr>
            <a:cxnSpLocks/>
            <a:endCxn id="6" idx="0"/>
          </p:cNvCxnSpPr>
          <p:nvPr/>
        </p:nvCxnSpPr>
        <p:spPr>
          <a:xfrm>
            <a:off x="6737350" y="2217132"/>
            <a:ext cx="0" cy="4572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B40F171-F2DD-997F-3C2A-C876F9224AEF}"/>
              </a:ext>
            </a:extLst>
          </p:cNvPr>
          <p:cNvCxnSpPr>
            <a:cxnSpLocks/>
            <a:stCxn id="3" idx="2"/>
          </p:cNvCxnSpPr>
          <p:nvPr/>
        </p:nvCxnSpPr>
        <p:spPr>
          <a:xfrm flipH="1">
            <a:off x="5672224" y="2196733"/>
            <a:ext cx="1065126" cy="47759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15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Balanced Tree </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29</a:t>
            </a:fld>
            <a:endParaRPr lang="en-US"/>
          </a:p>
        </p:txBody>
      </p:sp>
      <p:pic>
        <p:nvPicPr>
          <p:cNvPr id="4" name="Picture 3" descr="Diagram, engineering drawing&#10;&#10;Description automatically generated">
            <a:extLst>
              <a:ext uri="{FF2B5EF4-FFF2-40B4-BE49-F238E27FC236}">
                <a16:creationId xmlns:a16="http://schemas.microsoft.com/office/drawing/2014/main" id="{35CE7BEF-52C1-A044-CC30-E29A8F38E04A}"/>
              </a:ext>
            </a:extLst>
          </p:cNvPr>
          <p:cNvPicPr>
            <a:picLocks noChangeAspect="1"/>
          </p:cNvPicPr>
          <p:nvPr/>
        </p:nvPicPr>
        <p:blipFill>
          <a:blip r:embed="rId3"/>
          <a:stretch>
            <a:fillRect/>
          </a:stretch>
        </p:blipFill>
        <p:spPr>
          <a:xfrm>
            <a:off x="2158138" y="1443788"/>
            <a:ext cx="7875724" cy="4351338"/>
          </a:xfrm>
          <a:prstGeom prst="rect">
            <a:avLst/>
          </a:prstGeom>
          <a:noFill/>
        </p:spPr>
      </p:pic>
      <mc:AlternateContent xmlns:mc="http://schemas.openxmlformats.org/markup-compatibility/2006" xmlns:a14="http://schemas.microsoft.com/office/drawing/2010/main">
        <mc:Choice Requires="a14">
          <p:sp>
            <p:nvSpPr>
              <p:cNvPr id="5" name="Title 6">
                <a:extLst>
                  <a:ext uri="{FF2B5EF4-FFF2-40B4-BE49-F238E27FC236}">
                    <a16:creationId xmlns:a16="http://schemas.microsoft.com/office/drawing/2014/main" id="{23AB475A-30C9-FDF8-4E7E-6C9B026EF83C}"/>
                  </a:ext>
                </a:extLst>
              </p:cNvPr>
              <p:cNvSpPr txBox="1">
                <a:spLocks/>
              </p:cNvSpPr>
              <p:nvPr/>
            </p:nvSpPr>
            <p:spPr>
              <a:xfrm>
                <a:off x="2335266" y="5962106"/>
                <a:ext cx="2769297"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400" b="0" dirty="0"/>
                  <a:t>A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oMath>
                </a14:m>
                <a:r>
                  <a:rPr lang="en-US" sz="2400" b="0" dirty="0"/>
                  <a:t>-Tree of </a:t>
                </a:r>
                <a:r>
                  <a:rPr lang="en-US" sz="2400" b="0" i="1" dirty="0"/>
                  <a:t>m</a:t>
                </a:r>
                <a:r>
                  <a:rPr lang="en-US" sz="2400" b="0" dirty="0"/>
                  <a:t> = 3</a:t>
                </a:r>
              </a:p>
            </p:txBody>
          </p:sp>
        </mc:Choice>
        <mc:Fallback xmlns="">
          <p:sp>
            <p:nvSpPr>
              <p:cNvPr id="5" name="Title 6">
                <a:extLst>
                  <a:ext uri="{FF2B5EF4-FFF2-40B4-BE49-F238E27FC236}">
                    <a16:creationId xmlns:a16="http://schemas.microsoft.com/office/drawing/2014/main" id="{23AB475A-30C9-FDF8-4E7E-6C9B026EF83C}"/>
                  </a:ext>
                </a:extLst>
              </p:cNvPr>
              <p:cNvSpPr txBox="1">
                <a:spLocks noRot="1" noChangeAspect="1" noMove="1" noResize="1" noEditPoints="1" noAdjustHandles="1" noChangeArrowheads="1" noChangeShapeType="1" noTextEdit="1"/>
              </p:cNvSpPr>
              <p:nvPr/>
            </p:nvSpPr>
            <p:spPr>
              <a:xfrm>
                <a:off x="2335266" y="5962106"/>
                <a:ext cx="2769297" cy="535531"/>
              </a:xfrm>
              <a:prstGeom prst="rect">
                <a:avLst/>
              </a:prstGeom>
              <a:blipFill>
                <a:blip r:embed="rId4"/>
                <a:stretch>
                  <a:fillRect l="-3304" t="-15909" b="-4545"/>
                </a:stretch>
              </a:blipFill>
            </p:spPr>
            <p:txBody>
              <a:bodyPr/>
              <a:lstStyle/>
              <a:p>
                <a:r>
                  <a:rPr lang="en-CA">
                    <a:noFill/>
                  </a:rPr>
                  <a:t> </a:t>
                </a:r>
              </a:p>
            </p:txBody>
          </p:sp>
        </mc:Fallback>
      </mc:AlternateContent>
      <p:sp>
        <p:nvSpPr>
          <p:cNvPr id="3" name="Oval 2">
            <a:extLst>
              <a:ext uri="{FF2B5EF4-FFF2-40B4-BE49-F238E27FC236}">
                <a16:creationId xmlns:a16="http://schemas.microsoft.com/office/drawing/2014/main" id="{60BD9864-5A17-69A0-DE8D-CCF427209327}"/>
              </a:ext>
            </a:extLst>
          </p:cNvPr>
          <p:cNvSpPr/>
          <p:nvPr/>
        </p:nvSpPr>
        <p:spPr>
          <a:xfrm>
            <a:off x="4039437" y="6013194"/>
            <a:ext cx="381837" cy="3529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153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An 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77875" y="1681221"/>
            <a:ext cx="10677525" cy="4052830"/>
          </a:xfrm>
        </p:spPr>
        <p:txBody>
          <a:bodyPr/>
          <a:lstStyle/>
          <a:p>
            <a:pPr marL="0" indent="0" algn="l">
              <a:buNone/>
            </a:pPr>
            <a:r>
              <a:rPr lang="en-US" sz="3200" dirty="0">
                <a:latin typeface="CMSS10"/>
              </a:rPr>
              <a:t>S</a:t>
            </a:r>
            <a:r>
              <a:rPr lang="en-US" sz="3200" b="0" i="0" u="none" strike="noStrike" baseline="0" dirty="0">
                <a:latin typeface="CMSS10"/>
              </a:rPr>
              <a:t>toring, indexing and hashing data are </a:t>
            </a:r>
            <a:r>
              <a:rPr lang="en-US" sz="3200" dirty="0">
                <a:latin typeface="CMSS10"/>
              </a:rPr>
              <a:t>fundamental</a:t>
            </a:r>
            <a:r>
              <a:rPr lang="en-US" sz="3200" b="0" i="0" u="none" strike="noStrike" baseline="0" dirty="0">
                <a:latin typeface="CMSS10"/>
              </a:rPr>
              <a:t> tasks in building an information system. In this lecture, we discuss</a:t>
            </a:r>
          </a:p>
          <a:p>
            <a:pPr lvl="1"/>
            <a:r>
              <a:rPr lang="en-CA" sz="3000" b="0" i="0" u="none" strike="noStrike" baseline="0" dirty="0">
                <a:latin typeface="CMSS10"/>
              </a:rPr>
              <a:t>Storage of data in disk files</a:t>
            </a:r>
          </a:p>
          <a:p>
            <a:pPr lvl="1"/>
            <a:r>
              <a:rPr lang="en-CA" sz="3000" b="0" i="0" u="none" strike="noStrike" baseline="0" dirty="0">
                <a:latin typeface="CMSS10"/>
              </a:rPr>
              <a:t>Simple indexes</a:t>
            </a:r>
          </a:p>
          <a:p>
            <a:pPr lvl="1"/>
            <a:r>
              <a:rPr lang="en-CA" sz="3000" b="0" i="0" u="none" strike="noStrike" baseline="0" dirty="0">
                <a:latin typeface="CMSS10"/>
              </a:rPr>
              <a:t>Tree-based indexes</a:t>
            </a:r>
          </a:p>
          <a:p>
            <a:pPr lvl="1"/>
            <a:r>
              <a:rPr lang="en-CA" sz="3000" dirty="0">
                <a:latin typeface="CMSS10"/>
              </a:rPr>
              <a:t>Hashing tables.</a:t>
            </a:r>
            <a:endParaRPr lang="en-US" sz="3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51002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Leaf Node</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30</a:t>
            </a:fld>
            <a:endParaRPr lang="en-US"/>
          </a:p>
        </p:txBody>
      </p:sp>
      <p:pic>
        <p:nvPicPr>
          <p:cNvPr id="4" name="Picture 3" descr="Diagram&#10;&#10;Description automatically generated">
            <a:extLst>
              <a:ext uri="{FF2B5EF4-FFF2-40B4-BE49-F238E27FC236}">
                <a16:creationId xmlns:a16="http://schemas.microsoft.com/office/drawing/2014/main" id="{E51FF036-BBE1-DC0A-6CFF-56E4F1F61DAF}"/>
              </a:ext>
            </a:extLst>
          </p:cNvPr>
          <p:cNvPicPr>
            <a:picLocks noChangeAspect="1"/>
          </p:cNvPicPr>
          <p:nvPr/>
        </p:nvPicPr>
        <p:blipFill>
          <a:blip r:embed="rId3"/>
          <a:stretch>
            <a:fillRect/>
          </a:stretch>
        </p:blipFill>
        <p:spPr>
          <a:xfrm>
            <a:off x="4110087" y="1573427"/>
            <a:ext cx="7548513" cy="4321523"/>
          </a:xfrm>
          <a:prstGeom prst="rect">
            <a:avLst/>
          </a:prstGeom>
          <a:noFill/>
        </p:spPr>
      </p:pic>
      <mc:AlternateContent xmlns:mc="http://schemas.openxmlformats.org/markup-compatibility/2006" xmlns:a14="http://schemas.microsoft.com/office/drawing/2010/main">
        <mc:Choice Requires="a14">
          <p:sp>
            <p:nvSpPr>
              <p:cNvPr id="15" name="Text Placeholder 4">
                <a:extLst>
                  <a:ext uri="{FF2B5EF4-FFF2-40B4-BE49-F238E27FC236}">
                    <a16:creationId xmlns:a16="http://schemas.microsoft.com/office/drawing/2014/main" id="{F4B35684-1D42-D5E9-B462-D808CC0DF183}"/>
                  </a:ext>
                </a:extLst>
              </p:cNvPr>
              <p:cNvSpPr>
                <a:spLocks noGrp="1"/>
              </p:cNvSpPr>
              <p:nvPr>
                <p:ph type="body" sz="half" idx="2"/>
              </p:nvPr>
            </p:nvSpPr>
            <p:spPr>
              <a:xfrm>
                <a:off x="533400" y="2145391"/>
                <a:ext cx="3093654" cy="3177593"/>
              </a:xfrm>
            </p:spPr>
            <p:txBody>
              <a:bodyPr>
                <a:normAutofit/>
              </a:bodyPr>
              <a:lstStyle/>
              <a:p>
                <a:pPr>
                  <a:lnSpc>
                    <a:spcPct val="100000"/>
                  </a:lnSpc>
                </a:pPr>
                <a:r>
                  <a:rPr lang="en-US" sz="2000" dirty="0"/>
                  <a:t>In a </a:t>
                </a:r>
                <a14:m>
                  <m:oMath xmlns:m="http://schemas.openxmlformats.org/officeDocument/2006/math">
                    <m:sSup>
                      <m:sSupPr>
                        <m:ctrlPr>
                          <a:rPr lang="en-US" sz="2000" i="1" smtClean="0">
                            <a:latin typeface="Cambria Math" panose="02040503050406030204" pitchFamily="18" charset="0"/>
                          </a:rPr>
                        </m:ctrlPr>
                      </m:sSupPr>
                      <m:e>
                        <m:r>
                          <a:rPr lang="en-US" sz="2000" b="1" i="1" smtClean="0">
                            <a:latin typeface="Cambria Math" panose="02040503050406030204" pitchFamily="18" charset="0"/>
                          </a:rPr>
                          <m:t>𝑩</m:t>
                        </m:r>
                      </m:e>
                      <m:sup>
                        <m:r>
                          <a:rPr lang="en-US" sz="2000" b="1" i="1" smtClean="0">
                            <a:latin typeface="Cambria Math" panose="02040503050406030204" pitchFamily="18" charset="0"/>
                          </a:rPr>
                          <m:t>+</m:t>
                        </m:r>
                      </m:sup>
                    </m:sSup>
                  </m:oMath>
                </a14:m>
                <a:r>
                  <a:rPr lang="en-US" sz="2000" dirty="0"/>
                  <a:t>-Tree, a </a:t>
                </a:r>
                <a:r>
                  <a:rPr lang="en-US" sz="2000" i="1" dirty="0"/>
                  <a:t>leaf</a:t>
                </a:r>
                <a:r>
                  <a:rPr lang="en-US" sz="2000" dirty="0"/>
                  <a:t> node has </a:t>
                </a:r>
                <a:r>
                  <a:rPr lang="en-US" sz="2000" i="1" dirty="0"/>
                  <a:t>pointers</a:t>
                </a:r>
                <a:r>
                  <a:rPr lang="en-US" sz="2000" dirty="0"/>
                  <a:t> to data </a:t>
                </a:r>
                <a:r>
                  <a:rPr lang="en-US" sz="2000" i="1" dirty="0"/>
                  <a:t>records</a:t>
                </a:r>
                <a:r>
                  <a:rPr lang="en-US" sz="2000" dirty="0"/>
                  <a:t> and a pointer to the next leaf node.</a:t>
                </a:r>
              </a:p>
            </p:txBody>
          </p:sp>
        </mc:Choice>
        <mc:Fallback xmlns="">
          <p:sp>
            <p:nvSpPr>
              <p:cNvPr id="15" name="Text Placeholder 4">
                <a:extLst>
                  <a:ext uri="{FF2B5EF4-FFF2-40B4-BE49-F238E27FC236}">
                    <a16:creationId xmlns:a16="http://schemas.microsoft.com/office/drawing/2014/main" id="{F4B35684-1D42-D5E9-B462-D808CC0DF183}"/>
                  </a:ext>
                </a:extLst>
              </p:cNvPr>
              <p:cNvSpPr>
                <a:spLocks noGrp="1" noRot="1" noChangeAspect="1" noMove="1" noResize="1" noEditPoints="1" noAdjustHandles="1" noChangeArrowheads="1" noChangeShapeType="1" noTextEdit="1"/>
              </p:cNvSpPr>
              <p:nvPr>
                <p:ph type="body" sz="half" idx="2"/>
              </p:nvPr>
            </p:nvSpPr>
            <p:spPr>
              <a:xfrm>
                <a:off x="533400" y="2145391"/>
                <a:ext cx="3093654" cy="3177593"/>
              </a:xfrm>
              <a:blipFill>
                <a:blip r:embed="rId4"/>
                <a:stretch>
                  <a:fillRect l="-2170" t="-960" r="-1381"/>
                </a:stretch>
              </a:blipFill>
            </p:spPr>
            <p:txBody>
              <a:bodyPr/>
              <a:lstStyle/>
              <a:p>
                <a:r>
                  <a:rPr lang="en-CA">
                    <a:noFill/>
                  </a:rPr>
                  <a:t> </a:t>
                </a:r>
              </a:p>
            </p:txBody>
          </p:sp>
        </mc:Fallback>
      </mc:AlternateContent>
    </p:spTree>
    <p:extLst>
      <p:ext uri="{BB962C8B-B14F-4D97-AF65-F5344CB8AC3E}">
        <p14:creationId xmlns:p14="http://schemas.microsoft.com/office/powerpoint/2010/main" val="217890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Interior Node</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31</a:t>
            </a:fld>
            <a:endParaRPr lang="en-US"/>
          </a:p>
        </p:txBody>
      </p:sp>
      <p:pic>
        <p:nvPicPr>
          <p:cNvPr id="4" name="Picture 3" descr="Diagram&#10;&#10;Description automatically generated">
            <a:extLst>
              <a:ext uri="{FF2B5EF4-FFF2-40B4-BE49-F238E27FC236}">
                <a16:creationId xmlns:a16="http://schemas.microsoft.com/office/drawing/2014/main" id="{ADE6B273-E351-6DB8-A296-20709D07DA03}"/>
              </a:ext>
            </a:extLst>
          </p:cNvPr>
          <p:cNvPicPr>
            <a:picLocks noChangeAspect="1"/>
          </p:cNvPicPr>
          <p:nvPr/>
        </p:nvPicPr>
        <p:blipFill>
          <a:blip r:embed="rId3"/>
          <a:stretch>
            <a:fillRect/>
          </a:stretch>
        </p:blipFill>
        <p:spPr>
          <a:xfrm>
            <a:off x="4110087" y="1639476"/>
            <a:ext cx="7548513" cy="4189424"/>
          </a:xfrm>
          <a:prstGeom prst="rect">
            <a:avLst/>
          </a:prstGeom>
          <a:noFill/>
        </p:spPr>
      </p:pic>
      <mc:AlternateContent xmlns:mc="http://schemas.openxmlformats.org/markup-compatibility/2006" xmlns:a14="http://schemas.microsoft.com/office/drawing/2010/main">
        <mc:Choice Requires="a14">
          <p:sp>
            <p:nvSpPr>
              <p:cNvPr id="15" name="Text Placeholder 4">
                <a:extLst>
                  <a:ext uri="{FF2B5EF4-FFF2-40B4-BE49-F238E27FC236}">
                    <a16:creationId xmlns:a16="http://schemas.microsoft.com/office/drawing/2014/main" id="{F8EAF4F5-2E86-E1FA-BDC9-4B8667B4CBBD}"/>
                  </a:ext>
                </a:extLst>
              </p:cNvPr>
              <p:cNvSpPr>
                <a:spLocks noGrp="1"/>
              </p:cNvSpPr>
              <p:nvPr>
                <p:ph type="body" sz="half" idx="2"/>
              </p:nvPr>
            </p:nvSpPr>
            <p:spPr>
              <a:xfrm>
                <a:off x="444500" y="1766198"/>
                <a:ext cx="3455394" cy="4189424"/>
              </a:xfrm>
            </p:spPr>
            <p:txBody>
              <a:bodyPr>
                <a:normAutofit/>
              </a:bodyPr>
              <a:lstStyle/>
              <a:p>
                <a:pPr>
                  <a:lnSpc>
                    <a:spcPct val="100000"/>
                  </a:lnSpc>
                </a:pPr>
                <a:r>
                  <a:rPr lang="en-US" sz="2000" dirty="0"/>
                  <a:t>In a </a:t>
                </a:r>
                <a14:m>
                  <m:oMath xmlns:m="http://schemas.openxmlformats.org/officeDocument/2006/math">
                    <m:sSup>
                      <m:sSupPr>
                        <m:ctrlPr>
                          <a:rPr lang="en-US" sz="2000" i="1" smtClean="0">
                            <a:latin typeface="Cambria Math" panose="02040503050406030204" pitchFamily="18" charset="0"/>
                          </a:rPr>
                        </m:ctrlPr>
                      </m:sSupPr>
                      <m:e>
                        <m:r>
                          <a:rPr lang="en-US" sz="2000" b="1" i="1" smtClean="0">
                            <a:latin typeface="Cambria Math" panose="02040503050406030204" pitchFamily="18" charset="0"/>
                          </a:rPr>
                          <m:t>𝑩</m:t>
                        </m:r>
                      </m:e>
                      <m:sup>
                        <m:r>
                          <a:rPr lang="en-US" sz="2000" b="1" i="1" smtClean="0">
                            <a:latin typeface="Cambria Math" panose="02040503050406030204" pitchFamily="18" charset="0"/>
                          </a:rPr>
                          <m:t>+</m:t>
                        </m:r>
                      </m:sup>
                    </m:sSup>
                  </m:oMath>
                </a14:m>
                <a:r>
                  <a:rPr lang="en-US" sz="2000" dirty="0"/>
                  <a:t>-tree, an </a:t>
                </a:r>
                <a:r>
                  <a:rPr lang="en-US" sz="2000" i="1" dirty="0"/>
                  <a:t>interior</a:t>
                </a:r>
                <a:r>
                  <a:rPr lang="en-US" sz="2000" dirty="0"/>
                  <a:t> node has pointers to </a:t>
                </a:r>
                <a:r>
                  <a:rPr lang="en-US" sz="2000" i="1" dirty="0"/>
                  <a:t>subtrees</a:t>
                </a:r>
                <a:r>
                  <a:rPr lang="en-US" sz="2000" dirty="0"/>
                  <a:t>. </a:t>
                </a:r>
              </a:p>
              <a:p>
                <a:pPr>
                  <a:lnSpc>
                    <a:spcPct val="100000"/>
                  </a:lnSpc>
                </a:pPr>
                <a:r>
                  <a:rPr lang="en-US" sz="2000" dirty="0"/>
                  <a:t>The keys in the first subtree are smaller than the first key.</a:t>
                </a:r>
              </a:p>
              <a:p>
                <a:pPr>
                  <a:lnSpc>
                    <a:spcPct val="100000"/>
                  </a:lnSpc>
                </a:pPr>
                <a:r>
                  <a:rPr lang="en-US" sz="2000" dirty="0"/>
                  <a:t>The keys in the last subtree are greater than or equal to the last key.</a:t>
                </a:r>
              </a:p>
              <a:p>
                <a:pPr>
                  <a:lnSpc>
                    <a:spcPct val="100000"/>
                  </a:lnSpc>
                </a:pPr>
                <a:r>
                  <a:rPr lang="en-US" sz="2000" dirty="0"/>
                  <a:t>The keys in the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𝑡h</m:t>
                        </m:r>
                      </m:sup>
                    </m:sSup>
                  </m:oMath>
                </a14:m>
                <a:r>
                  <a:rPr lang="en-US" sz="2000" dirty="0"/>
                  <a:t> subtree are between the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e>
                      <m:sup>
                        <m:r>
                          <a:rPr lang="en-US" sz="2000" b="0" i="1" smtClean="0">
                            <a:latin typeface="Cambria Math" panose="02040503050406030204" pitchFamily="18" charset="0"/>
                          </a:rPr>
                          <m:t>𝑡h</m:t>
                        </m:r>
                      </m:sup>
                    </m:sSup>
                  </m:oMath>
                </a14:m>
                <a:r>
                  <a:rPr lang="en-US" sz="2000" dirty="0"/>
                  <a:t> 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𝑡h</m:t>
                        </m:r>
                      </m:sup>
                    </m:sSup>
                  </m:oMath>
                </a14:m>
                <a:r>
                  <a:rPr lang="en-US" sz="2000" dirty="0"/>
                  <a:t> keys.</a:t>
                </a:r>
              </a:p>
              <a:p>
                <a:endParaRPr lang="en-US" dirty="0"/>
              </a:p>
            </p:txBody>
          </p:sp>
        </mc:Choice>
        <mc:Fallback xmlns="">
          <p:sp>
            <p:nvSpPr>
              <p:cNvPr id="15" name="Text Placeholder 4">
                <a:extLst>
                  <a:ext uri="{FF2B5EF4-FFF2-40B4-BE49-F238E27FC236}">
                    <a16:creationId xmlns:a16="http://schemas.microsoft.com/office/drawing/2014/main" id="{F8EAF4F5-2E86-E1FA-BDC9-4B8667B4CBBD}"/>
                  </a:ext>
                </a:extLst>
              </p:cNvPr>
              <p:cNvSpPr>
                <a:spLocks noGrp="1" noRot="1" noChangeAspect="1" noMove="1" noResize="1" noEditPoints="1" noAdjustHandles="1" noChangeArrowheads="1" noChangeShapeType="1" noTextEdit="1"/>
              </p:cNvSpPr>
              <p:nvPr>
                <p:ph type="body" sz="half" idx="2"/>
              </p:nvPr>
            </p:nvSpPr>
            <p:spPr>
              <a:xfrm>
                <a:off x="444500" y="1766198"/>
                <a:ext cx="3455394" cy="4189424"/>
              </a:xfrm>
              <a:blipFill>
                <a:blip r:embed="rId4"/>
                <a:stretch>
                  <a:fillRect l="-1940" t="-728" r="-3175"/>
                </a:stretch>
              </a:blipFill>
            </p:spPr>
            <p:txBody>
              <a:bodyPr/>
              <a:lstStyle/>
              <a:p>
                <a:r>
                  <a:rPr lang="en-CA">
                    <a:noFill/>
                  </a:rPr>
                  <a:t> </a:t>
                </a:r>
              </a:p>
            </p:txBody>
          </p:sp>
        </mc:Fallback>
      </mc:AlternateContent>
    </p:spTree>
    <p:extLst>
      <p:ext uri="{BB962C8B-B14F-4D97-AF65-F5344CB8AC3E}">
        <p14:creationId xmlns:p14="http://schemas.microsoft.com/office/powerpoint/2010/main" val="27472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Definition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03746" y="1420561"/>
                <a:ext cx="9888221" cy="4193013"/>
              </a:xfrm>
            </p:spPr>
            <p:txBody>
              <a:bodyPr/>
              <a:lstStyle/>
              <a:p>
                <a:pPr marL="0" indent="0" algn="l">
                  <a:buNone/>
                </a:pPr>
                <a:r>
                  <a:rPr lang="en-US" sz="2400" b="1" i="0" u="none" strike="noStrike" baseline="0" dirty="0">
                    <a:latin typeface="CMSS10"/>
                  </a:rPr>
                  <a:t>Denition</a:t>
                </a:r>
                <a:r>
                  <a:rPr lang="en-US" sz="2400" b="0" i="0" u="none" strike="noStrike" baseline="0" dirty="0">
                    <a:latin typeface="CMSS10"/>
                  </a:rPr>
                  <a:t>: A </a:t>
                </a:r>
                <a14:m>
                  <m:oMath xmlns:m="http://schemas.openxmlformats.org/officeDocument/2006/math">
                    <m:sSup>
                      <m:sSupPr>
                        <m:ctrlPr>
                          <a:rPr lang="en-US" sz="2400" i="1" smtClean="0">
                            <a:latin typeface="Cambria Math" panose="02040503050406030204" pitchFamily="18" charset="0"/>
                          </a:rPr>
                        </m:ctrlPr>
                      </m:sSupPr>
                      <m:e>
                        <m:r>
                          <a:rPr lang="en-US" sz="2400" b="1" i="1" smtClean="0">
                            <a:latin typeface="Cambria Math" panose="02040503050406030204" pitchFamily="18" charset="0"/>
                          </a:rPr>
                          <m:t>𝑩</m:t>
                        </m:r>
                      </m:e>
                      <m:sup>
                        <m:r>
                          <a:rPr lang="en-US" sz="2400" b="1" i="1" smtClean="0">
                            <a:latin typeface="Cambria Math" panose="02040503050406030204" pitchFamily="18" charset="0"/>
                          </a:rPr>
                          <m:t>+</m:t>
                        </m:r>
                      </m:sup>
                    </m:sSup>
                  </m:oMath>
                </a14:m>
                <a:r>
                  <a:rPr lang="en-US" sz="2400" dirty="0"/>
                  <a:t>-tree</a:t>
                </a:r>
                <a:r>
                  <a:rPr lang="en-US" sz="2400" b="0" i="0" u="none" strike="noStrike" baseline="0" dirty="0">
                    <a:latin typeface="CMSSBX10"/>
                  </a:rPr>
                  <a:t> </a:t>
                </a:r>
                <a:r>
                  <a:rPr lang="en-US" sz="2400" b="0" i="0" u="none" strike="noStrike" baseline="0" dirty="0">
                    <a:latin typeface="CMSS10"/>
                  </a:rPr>
                  <a:t>of parameter </a:t>
                </a:r>
                <a:r>
                  <a:rPr lang="en-US" sz="2400" b="0" i="1" u="none" strike="noStrike" baseline="0" dirty="0">
                    <a:latin typeface="CMMI10"/>
                  </a:rPr>
                  <a:t>m</a:t>
                </a:r>
                <a:r>
                  <a:rPr lang="en-US" sz="2400" b="0" i="0" u="none" strike="noStrike" baseline="0" dirty="0">
                    <a:latin typeface="CMMI10"/>
                  </a:rPr>
                  <a:t> </a:t>
                </a:r>
                <a:r>
                  <a:rPr lang="en-US" sz="2400" b="0" i="0" u="none" strike="noStrike" baseline="0" dirty="0">
                    <a:latin typeface="CMSS10"/>
                  </a:rPr>
                  <a:t>is a </a:t>
                </a:r>
                <a:r>
                  <a:rPr lang="en-US" sz="2400" b="0" i="0" u="none" strike="noStrike" baseline="0" dirty="0">
                    <a:latin typeface="CMSSBX10"/>
                  </a:rPr>
                  <a:t>balanced </a:t>
                </a:r>
                <a:r>
                  <a:rPr lang="en-US" sz="2400" b="0" i="0" u="none" strike="noStrike" baseline="0" dirty="0">
                    <a:latin typeface="CMSS10"/>
                  </a:rPr>
                  <a:t>(</a:t>
                </a:r>
                <a:r>
                  <a:rPr lang="en-US" sz="2400" b="0" i="1" u="none" strike="noStrike" baseline="0" dirty="0">
                    <a:latin typeface="CMMI10"/>
                  </a:rPr>
                  <a:t>m</a:t>
                </a:r>
                <a:r>
                  <a:rPr lang="en-US" sz="2400" b="0" i="0" u="none" strike="noStrike" baseline="0" dirty="0">
                    <a:latin typeface="CMMI10"/>
                  </a:rPr>
                  <a:t> </a:t>
                </a:r>
                <a:r>
                  <a:rPr lang="en-US" sz="2400" b="0" i="0" u="none" strike="noStrike" baseline="0" dirty="0">
                    <a:latin typeface="CMR10"/>
                  </a:rPr>
                  <a:t>+ 1</a:t>
                </a:r>
                <a:r>
                  <a:rPr lang="en-US" sz="2400" b="0" i="0" u="none" strike="noStrike" baseline="0" dirty="0">
                    <a:latin typeface="CMSS10"/>
                  </a:rPr>
                  <a:t>)-way tree </a:t>
                </a:r>
                <a:r>
                  <a:rPr lang="en-CA" sz="2400" b="0" i="0" u="none" strike="noStrike" baseline="0" dirty="0">
                    <a:latin typeface="CMSS10"/>
                  </a:rPr>
                  <a:t>in which</a:t>
                </a:r>
              </a:p>
              <a:p>
                <a:pPr marL="342900" indent="-342900" algn="l">
                  <a:buFont typeface="+mj-lt"/>
                  <a:buAutoNum type="arabicPeriod"/>
                </a:pPr>
                <a:r>
                  <a:rPr lang="en-US" sz="2400" b="0" i="0" u="none" strike="noStrike" baseline="0" dirty="0">
                    <a:latin typeface="CMSS10"/>
                  </a:rPr>
                  <a:t>All leaves are on the </a:t>
                </a:r>
                <a:r>
                  <a:rPr lang="en-US" sz="2400" b="0" i="0" u="none" strike="noStrike" baseline="0" dirty="0">
                    <a:latin typeface="CMSSBX10"/>
                  </a:rPr>
                  <a:t>same level</a:t>
                </a:r>
                <a:r>
                  <a:rPr lang="en-US" sz="2400" b="0" i="0" u="none" strike="noStrike" baseline="0" dirty="0">
                    <a:latin typeface="CMSS10"/>
                  </a:rPr>
                  <a:t>.</a:t>
                </a:r>
              </a:p>
              <a:p>
                <a:pPr marL="342900" indent="-342900" algn="l">
                  <a:buFont typeface="+mj-lt"/>
                  <a:buAutoNum type="arabicPeriod"/>
                </a:pPr>
                <a:r>
                  <a:rPr lang="en-US" sz="2400" b="0" i="0" u="none" strike="noStrike" baseline="0" dirty="0">
                    <a:latin typeface="CMSS10"/>
                  </a:rPr>
                  <a:t>At a </a:t>
                </a:r>
                <a:r>
                  <a:rPr lang="en-US" sz="2400" b="0" i="1" u="none" strike="noStrike" baseline="0" dirty="0">
                    <a:latin typeface="CMSSBX10"/>
                  </a:rPr>
                  <a:t>leaf</a:t>
                </a:r>
                <a:r>
                  <a:rPr lang="en-US" sz="2400" b="0" i="0" u="none" strike="noStrike" baseline="0" dirty="0">
                    <a:latin typeface="CMSSBX10"/>
                  </a:rPr>
                  <a:t> node</a:t>
                </a:r>
                <a:r>
                  <a:rPr lang="en-US" sz="2400" b="0" i="0" u="none" strike="noStrike" baseline="0" dirty="0">
                    <a:latin typeface="CMSS10"/>
                  </a:rPr>
                  <a:t>, there are </a:t>
                </a:r>
                <a:r>
                  <a:rPr lang="en-US" sz="2400" b="0" i="0" u="none" strike="noStrike" baseline="0" dirty="0">
                    <a:latin typeface="CMSSBX10"/>
                  </a:rPr>
                  <a:t>at most </a:t>
                </a:r>
                <a:r>
                  <a:rPr lang="en-US" sz="2400" b="0" i="1" u="none" strike="noStrike" baseline="0" dirty="0">
                    <a:latin typeface="CMMI10"/>
                  </a:rPr>
                  <a:t>m</a:t>
                </a:r>
                <a:r>
                  <a:rPr lang="en-US" sz="2400" b="0" i="0" u="none" strike="noStrike" baseline="0" dirty="0">
                    <a:latin typeface="CMMI10"/>
                  </a:rPr>
                  <a:t> </a:t>
                </a:r>
                <a:r>
                  <a:rPr lang="en-US" sz="2400" b="0" i="1" u="none" strike="noStrike" baseline="0" dirty="0">
                    <a:latin typeface="CMSS10"/>
                  </a:rPr>
                  <a:t>keys</a:t>
                </a:r>
                <a:r>
                  <a:rPr lang="en-US" sz="2400" b="0" i="0" u="none" strike="noStrike" baseline="0" dirty="0">
                    <a:latin typeface="CMSS10"/>
                  </a:rPr>
                  <a:t> and </a:t>
                </a:r>
                <a:r>
                  <a:rPr lang="en-US" sz="2400" b="0" i="0" u="none" strike="noStrike" baseline="0" dirty="0">
                    <a:latin typeface="CMSSBX10"/>
                  </a:rPr>
                  <a:t>at least </a:t>
                </a:r>
                <a:r>
                  <a:rPr lang="en-US" sz="2400" dirty="0">
                    <a:latin typeface="CMMI10"/>
                  </a:rPr>
                  <a:t>⌊</a:t>
                </a:r>
                <a:r>
                  <a:rPr lang="en-US" sz="2400" b="0" i="0" u="none" strike="noStrike" baseline="0" dirty="0">
                    <a:latin typeface="CMR10"/>
                  </a:rPr>
                  <a:t>(</a:t>
                </a:r>
                <a:r>
                  <a:rPr lang="en-US" sz="2400" b="0" i="1" u="none" strike="noStrike" baseline="0" dirty="0">
                    <a:latin typeface="CMMI10"/>
                  </a:rPr>
                  <a:t>m</a:t>
                </a:r>
                <a:r>
                  <a:rPr lang="en-US" sz="2400" b="0" i="0" u="none" strike="noStrike" baseline="0" dirty="0">
                    <a:latin typeface="CMMI10"/>
                  </a:rPr>
                  <a:t> </a:t>
                </a:r>
                <a:r>
                  <a:rPr lang="en-US" sz="2400" b="0" i="0" u="none" strike="noStrike" baseline="0" dirty="0">
                    <a:latin typeface="CMR10"/>
                  </a:rPr>
                  <a:t>+ 1)</a:t>
                </a:r>
                <a:r>
                  <a:rPr lang="en-US" sz="2400" dirty="0">
                    <a:latin typeface="CMMI10"/>
                  </a:rPr>
                  <a:t>/</a:t>
                </a:r>
                <a:r>
                  <a:rPr lang="en-US" sz="2400" b="0" i="0" u="none" strike="noStrike" baseline="0" dirty="0">
                    <a:latin typeface="CMR10"/>
                  </a:rPr>
                  <a:t>2⌋</a:t>
                </a:r>
                <a:r>
                  <a:rPr lang="en-US" sz="2400" b="0" i="0" u="none" strike="noStrike" baseline="0" dirty="0">
                    <a:latin typeface="CMSY10"/>
                  </a:rPr>
                  <a:t> </a:t>
                </a:r>
                <a:r>
                  <a:rPr lang="en-US" sz="2400" b="0" i="0" u="none" strike="noStrike" baseline="0" dirty="0">
                    <a:latin typeface="CMSSBX10"/>
                  </a:rPr>
                  <a:t>keys</a:t>
                </a:r>
                <a:r>
                  <a:rPr lang="en-US" sz="2400" b="0" i="0" u="none" strike="noStrike" baseline="0" dirty="0">
                    <a:latin typeface="CMSS10"/>
                  </a:rPr>
                  <a:t>.</a:t>
                </a:r>
              </a:p>
              <a:p>
                <a:pPr marL="342900" indent="-342900">
                  <a:buFont typeface="+mj-lt"/>
                  <a:buAutoNum type="arabicPeriod"/>
                </a:pPr>
                <a:r>
                  <a:rPr lang="en-US" sz="2400" b="0" i="0" u="none" strike="noStrike" baseline="0" dirty="0">
                    <a:latin typeface="CMSS10"/>
                  </a:rPr>
                  <a:t>At an </a:t>
                </a:r>
                <a:r>
                  <a:rPr lang="en-US" sz="2400" b="0" i="1" u="none" strike="noStrike" baseline="0" dirty="0">
                    <a:latin typeface="CMSSBX10"/>
                  </a:rPr>
                  <a:t>interior</a:t>
                </a:r>
                <a:r>
                  <a:rPr lang="en-US" sz="2400" b="0" i="0" u="none" strike="noStrike" baseline="0" dirty="0">
                    <a:latin typeface="CMSSBX10"/>
                  </a:rPr>
                  <a:t> node</a:t>
                </a:r>
                <a:r>
                  <a:rPr lang="en-US" sz="2400" b="0" i="0" u="none" strike="noStrike" baseline="0" dirty="0">
                    <a:latin typeface="CMSS10"/>
                  </a:rPr>
                  <a:t>, there are </a:t>
                </a:r>
                <a:r>
                  <a:rPr lang="en-US" sz="2400" b="0" i="0" u="none" strike="noStrike" baseline="0" dirty="0">
                    <a:latin typeface="CMSSBX10"/>
                  </a:rPr>
                  <a:t>at most </a:t>
                </a:r>
                <a:r>
                  <a:rPr lang="en-US" sz="2400" b="0" i="0" u="none" strike="noStrike" baseline="0" dirty="0">
                    <a:latin typeface="CMR10"/>
                  </a:rPr>
                  <a:t>(</a:t>
                </a:r>
                <a:r>
                  <a:rPr lang="en-US" sz="2400" b="0" i="1" u="none" strike="noStrike" baseline="0" dirty="0">
                    <a:latin typeface="CMMI10"/>
                  </a:rPr>
                  <a:t>m</a:t>
                </a:r>
                <a:r>
                  <a:rPr lang="en-US" sz="2400" b="0" i="0" u="none" strike="noStrike" baseline="0" dirty="0">
                    <a:latin typeface="CMMI10"/>
                  </a:rPr>
                  <a:t> </a:t>
                </a:r>
                <a:r>
                  <a:rPr lang="en-US" sz="2400" b="0" i="0" u="none" strike="noStrike" baseline="0" dirty="0">
                    <a:latin typeface="CMR10"/>
                  </a:rPr>
                  <a:t>+ 1) </a:t>
                </a:r>
                <a:r>
                  <a:rPr lang="en-US" sz="2400" b="0" i="1" u="none" strike="noStrike" baseline="0" dirty="0">
                    <a:latin typeface="CMSSBX10"/>
                  </a:rPr>
                  <a:t>pointers</a:t>
                </a:r>
                <a:r>
                  <a:rPr lang="en-US" sz="2400" b="0" i="0" u="none" strike="noStrike" baseline="0" dirty="0">
                    <a:latin typeface="CMSSBX10"/>
                  </a:rPr>
                  <a:t> </a:t>
                </a:r>
                <a:r>
                  <a:rPr lang="en-US" sz="2400" b="0" i="0" u="none" strike="noStrike" baseline="0" dirty="0">
                    <a:latin typeface="CMSS10"/>
                  </a:rPr>
                  <a:t>(to </a:t>
                </a:r>
                <a:r>
                  <a:rPr lang="en-US" sz="2400" b="0" i="0" u="none" strike="noStrike" baseline="0" dirty="0">
                    <a:latin typeface="CMR10"/>
                  </a:rPr>
                  <a:t>(</a:t>
                </a:r>
                <a:r>
                  <a:rPr lang="en-US" sz="2400" b="0" i="1" u="none" strike="noStrike" baseline="0" dirty="0">
                    <a:latin typeface="CMMI10"/>
                  </a:rPr>
                  <a:t>m </a:t>
                </a:r>
                <a:r>
                  <a:rPr lang="en-US" sz="2400" b="0" i="0" u="none" strike="noStrike" baseline="0" dirty="0">
                    <a:latin typeface="CMR10"/>
                  </a:rPr>
                  <a:t>+ 1) </a:t>
                </a:r>
                <a:r>
                  <a:rPr lang="en-US" sz="2400" b="0" i="0" u="none" strike="noStrike" baseline="0" dirty="0">
                    <a:latin typeface="CMSS10"/>
                  </a:rPr>
                  <a:t>subtrees), and </a:t>
                </a:r>
                <a:r>
                  <a:rPr lang="en-US" sz="2400" b="0" i="0" u="none" strike="noStrike" baseline="0" dirty="0">
                    <a:latin typeface="CMSSBX10"/>
                  </a:rPr>
                  <a:t>at least ⌈</a:t>
                </a:r>
                <a:r>
                  <a:rPr lang="en-US" sz="2400" b="0" i="0" u="none" strike="noStrike" baseline="0" dirty="0">
                    <a:latin typeface="CMR10"/>
                  </a:rPr>
                  <a:t>(</a:t>
                </a:r>
                <a:r>
                  <a:rPr lang="en-US" sz="2400" b="0" i="1" u="none" strike="noStrike" baseline="0" dirty="0">
                    <a:latin typeface="CMMI10"/>
                  </a:rPr>
                  <a:t>m </a:t>
                </a:r>
                <a:r>
                  <a:rPr lang="en-US" sz="2400" b="0" i="0" u="none" strike="noStrike" baseline="0" dirty="0">
                    <a:latin typeface="CMR10"/>
                  </a:rPr>
                  <a:t>+ 1)</a:t>
                </a:r>
                <a:r>
                  <a:rPr lang="en-US" sz="2400" dirty="0">
                    <a:latin typeface="CMMI10"/>
                  </a:rPr>
                  <a:t>/</a:t>
                </a:r>
                <a:r>
                  <a:rPr lang="en-US" sz="2400" b="0" i="0" u="none" strike="noStrike" baseline="0" dirty="0">
                    <a:latin typeface="CMR10"/>
                  </a:rPr>
                  <a:t>2⌉</a:t>
                </a:r>
                <a:r>
                  <a:rPr lang="en-US" sz="2400" b="0" i="0" u="none" strike="noStrike" baseline="0" dirty="0">
                    <a:latin typeface="CMSY10"/>
                  </a:rPr>
                  <a:t> </a:t>
                </a:r>
                <a:r>
                  <a:rPr lang="en-US" sz="2400" b="0" i="0" u="none" strike="noStrike" baseline="0" dirty="0">
                    <a:latin typeface="CMSS10"/>
                  </a:rPr>
                  <a:t>pointers. The number of </a:t>
                </a:r>
                <a:r>
                  <a:rPr lang="en-US" sz="2400" b="0" i="1" u="none" strike="noStrike" baseline="0" dirty="0">
                    <a:latin typeface="CMSS10"/>
                  </a:rPr>
                  <a:t>keys</a:t>
                </a:r>
                <a:r>
                  <a:rPr lang="en-US" sz="2400" b="0" i="0" u="none" strike="noStrike" baseline="0" dirty="0">
                    <a:latin typeface="CMSS10"/>
                  </a:rPr>
                  <a:t> is one less than the number of pointers. The </a:t>
                </a:r>
                <a14:m>
                  <m:oMath xmlns:m="http://schemas.openxmlformats.org/officeDocument/2006/math">
                    <m:sSup>
                      <m:sSupPr>
                        <m:ctrlPr>
                          <a:rPr lang="en-US" sz="2400" b="0" i="1" u="none" strike="noStrike" baseline="0" smtClean="0">
                            <a:latin typeface="Cambria Math" panose="02040503050406030204" pitchFamily="18" charset="0"/>
                          </a:rPr>
                        </m:ctrlPr>
                      </m:sSupPr>
                      <m:e>
                        <m:r>
                          <a:rPr lang="en-CA" sz="2400" b="0" i="1" u="none" strike="noStrike" baseline="0" smtClean="0">
                            <a:latin typeface="Cambria Math" panose="02040503050406030204" pitchFamily="18" charset="0"/>
                          </a:rPr>
                          <m:t>𝑖</m:t>
                        </m:r>
                      </m:e>
                      <m:sup>
                        <m:r>
                          <a:rPr lang="en-CA" sz="2400" b="0" i="1" u="none" strike="noStrike" baseline="0" smtClean="0">
                            <a:latin typeface="Cambria Math" panose="02040503050406030204" pitchFamily="18" charset="0"/>
                          </a:rPr>
                          <m:t>𝑡h</m:t>
                        </m:r>
                      </m:sup>
                    </m:sSup>
                  </m:oMath>
                </a14:m>
                <a:r>
                  <a:rPr lang="en-US" sz="2400" b="0" i="0" u="none" strike="noStrike" baseline="0" dirty="0">
                    <a:latin typeface="CMSS10"/>
                  </a:rPr>
                  <a:t> key (</a:t>
                </a:r>
                <a:r>
                  <a:rPr lang="en-US" sz="2400" b="0" i="0" u="none" strike="noStrike" baseline="0" dirty="0">
                    <a:latin typeface="CMR10"/>
                  </a:rPr>
                  <a:t>1 </a:t>
                </a:r>
                <a:r>
                  <a:rPr lang="en-US" sz="2400" dirty="0">
                    <a:latin typeface="CMMI10"/>
                  </a:rPr>
                  <a:t>≤</a:t>
                </a:r>
                <a:r>
                  <a:rPr lang="en-US" sz="2400" b="0" i="0" u="none" strike="noStrike" baseline="0" dirty="0">
                    <a:latin typeface="CMSY10"/>
                  </a:rPr>
                  <a:t> </a:t>
                </a:r>
                <a:r>
                  <a:rPr lang="en-US" sz="2400" b="0" i="0" u="none" strike="noStrike" baseline="0" dirty="0" err="1">
                    <a:latin typeface="CMMI10"/>
                  </a:rPr>
                  <a:t>i</a:t>
                </a:r>
                <a:r>
                  <a:rPr lang="en-US" sz="2400" b="0" i="0" u="none" strike="noStrike" baseline="0" dirty="0">
                    <a:latin typeface="CMMI10"/>
                  </a:rPr>
                  <a:t> ≤</a:t>
                </a:r>
                <a:r>
                  <a:rPr lang="en-US" sz="2400" b="0" i="0" u="none" strike="noStrike" baseline="0" dirty="0">
                    <a:latin typeface="CMSY10"/>
                  </a:rPr>
                  <a:t> </a:t>
                </a:r>
                <a:r>
                  <a:rPr lang="en-US" sz="2400" b="0" i="1" u="none" strike="noStrike" baseline="0" dirty="0">
                    <a:latin typeface="CMMI10"/>
                  </a:rPr>
                  <a:t>m</a:t>
                </a:r>
                <a:r>
                  <a:rPr lang="en-US" sz="2400" b="0" i="0" u="none" strike="noStrike" baseline="0" dirty="0">
                    <a:latin typeface="CMSS10"/>
                  </a:rPr>
                  <a:t>) is the smallest key in the </a:t>
                </a:r>
                <a14:m>
                  <m:oMath xmlns:m="http://schemas.openxmlformats.org/officeDocument/2006/math">
                    <m:sSup>
                      <m:sSupPr>
                        <m:ctrlPr>
                          <a:rPr lang="en-US" sz="2400" b="0" i="1" u="none" strike="noStrike" baseline="0" smtClean="0">
                            <a:latin typeface="Cambria Math" panose="02040503050406030204" pitchFamily="18" charset="0"/>
                          </a:rPr>
                        </m:ctrlPr>
                      </m:sSupPr>
                      <m:e>
                        <m:r>
                          <a:rPr lang="en-CA" sz="2400" b="0" i="1" u="none" strike="noStrike" baseline="0" smtClean="0">
                            <a:latin typeface="Cambria Math" panose="02040503050406030204" pitchFamily="18" charset="0"/>
                          </a:rPr>
                          <m:t>(</m:t>
                        </m:r>
                        <m:r>
                          <a:rPr lang="en-CA" sz="2400" b="0" i="1" u="none" strike="noStrike" baseline="0" smtClean="0">
                            <a:latin typeface="Cambria Math" panose="02040503050406030204" pitchFamily="18" charset="0"/>
                          </a:rPr>
                          <m:t>𝑖</m:t>
                        </m:r>
                        <m:r>
                          <a:rPr lang="en-CA" sz="2400" b="0" i="1" u="none" strike="noStrike" baseline="0" smtClean="0">
                            <a:latin typeface="Cambria Math" panose="02040503050406030204" pitchFamily="18" charset="0"/>
                          </a:rPr>
                          <m:t>+1)</m:t>
                        </m:r>
                      </m:e>
                      <m:sup>
                        <m:r>
                          <a:rPr lang="en-CA" sz="2400" b="0" i="1" u="none" strike="noStrike" baseline="0" smtClean="0">
                            <a:latin typeface="Cambria Math" panose="02040503050406030204" pitchFamily="18" charset="0"/>
                          </a:rPr>
                          <m:t>𝑡h</m:t>
                        </m:r>
                      </m:sup>
                    </m:sSup>
                  </m:oMath>
                </a14:m>
                <a:r>
                  <a:rPr lang="en-US" sz="2400" b="0" i="0" u="none" strike="noStrike" baseline="0" dirty="0">
                    <a:latin typeface="CMSS10"/>
                  </a:rPr>
                  <a:t> subtree.</a:t>
                </a:r>
              </a:p>
              <a:p>
                <a:pPr marL="342900" indent="-342900" algn="l">
                  <a:buFont typeface="+mj-lt"/>
                  <a:buAutoNum type="arabicPeriod"/>
                </a:pPr>
                <a:r>
                  <a:rPr lang="en-US" sz="2400" b="0" i="0" u="none" strike="noStrike" baseline="0" dirty="0">
                    <a:latin typeface="CMSS10"/>
                  </a:rPr>
                  <a:t>The </a:t>
                </a:r>
                <a:r>
                  <a:rPr lang="en-US" sz="2400" b="0" i="1" u="none" strike="noStrike" baseline="0" dirty="0">
                    <a:latin typeface="CMSSBX10"/>
                  </a:rPr>
                  <a:t>root</a:t>
                </a:r>
                <a:r>
                  <a:rPr lang="en-US" sz="2400" b="0" i="0" u="none" strike="noStrike" baseline="0" dirty="0">
                    <a:latin typeface="CMSSBX10"/>
                  </a:rPr>
                  <a:t> </a:t>
                </a:r>
                <a:r>
                  <a:rPr lang="en-US" sz="2400" b="0" i="0" u="none" strike="noStrike" baseline="0" dirty="0">
                    <a:latin typeface="CMSS10"/>
                  </a:rPr>
                  <a:t>has at most </a:t>
                </a:r>
                <a:r>
                  <a:rPr lang="en-US" sz="2400" b="0" i="0" u="none" strike="noStrike" baseline="0" dirty="0">
                    <a:latin typeface="CMR10"/>
                  </a:rPr>
                  <a:t>(</a:t>
                </a:r>
                <a:r>
                  <a:rPr lang="en-US" sz="2400" b="0" i="1" u="none" strike="noStrike" baseline="0" dirty="0">
                    <a:latin typeface="CMMI10"/>
                  </a:rPr>
                  <a:t>m</a:t>
                </a:r>
                <a:r>
                  <a:rPr lang="en-US" sz="2400" b="0" i="0" u="none" strike="noStrike" baseline="0" dirty="0">
                    <a:latin typeface="CMR10"/>
                  </a:rPr>
                  <a:t>+1) </a:t>
                </a:r>
                <a:r>
                  <a:rPr lang="en-US" sz="2400" b="0" i="0" u="none" strike="noStrike" baseline="0" dirty="0">
                    <a:latin typeface="CMSS10"/>
                  </a:rPr>
                  <a:t>pointers to subtrees, but may have as few as 2 if it is not a leaf, or none if the tree consists of the root alone. The number of keys is one less than the number of pointers.</a:t>
                </a:r>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1003746" y="1420561"/>
                <a:ext cx="9888221" cy="4193013"/>
              </a:xfrm>
              <a:blipFill>
                <a:blip r:embed="rId3"/>
                <a:stretch>
                  <a:fillRect l="-986" t="-1308" r="-1480" b="-5087"/>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32</a:t>
            </a:fld>
            <a:endParaRPr lang="en-US" dirty="0"/>
          </a:p>
        </p:txBody>
      </p:sp>
    </p:spTree>
    <p:extLst>
      <p:ext uri="{BB962C8B-B14F-4D97-AF65-F5344CB8AC3E}">
        <p14:creationId xmlns:p14="http://schemas.microsoft.com/office/powerpoint/2010/main" val="274373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33</a:t>
            </a:fld>
            <a:endParaRPr lang="en-US"/>
          </a:p>
        </p:txBody>
      </p:sp>
      <mc:AlternateContent xmlns:mc="http://schemas.openxmlformats.org/markup-compatibility/2006" xmlns:a14="http://schemas.microsoft.com/office/drawing/2010/main">
        <mc:Choice Requires="a14">
          <p:sp>
            <p:nvSpPr>
              <p:cNvPr id="15" name="Content Placeholder 3">
                <a:extLst>
                  <a:ext uri="{FF2B5EF4-FFF2-40B4-BE49-F238E27FC236}">
                    <a16:creationId xmlns:a16="http://schemas.microsoft.com/office/drawing/2014/main" id="{3B5BFEA7-98EC-0532-0B9B-A9442564BE8E}"/>
                  </a:ext>
                </a:extLst>
              </p:cNvPr>
              <p:cNvSpPr>
                <a:spLocks noGrp="1"/>
              </p:cNvSpPr>
              <p:nvPr>
                <p:ph sz="half" idx="1"/>
              </p:nvPr>
            </p:nvSpPr>
            <p:spPr>
              <a:xfrm>
                <a:off x="443366" y="1517715"/>
                <a:ext cx="4600908" cy="4659248"/>
              </a:xfrm>
            </p:spPr>
            <p:txBody>
              <a:bodyPr/>
              <a:lstStyle/>
              <a:p>
                <a:pPr algn="l">
                  <a:lnSpc>
                    <a:spcPct val="100000"/>
                  </a:lnSpc>
                </a:pPr>
                <a:r>
                  <a:rPr lang="en-US" b="0" i="0" u="none" strike="noStrike" baseline="0" dirty="0"/>
                  <a:t>A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a:t>
                </a:r>
                <a:r>
                  <a:rPr lang="en-US" b="0" i="0" u="none" strike="noStrike" baseline="0" dirty="0"/>
                  <a:t> index can be stored in a separate file (from the data file), a block for a node.</a:t>
                </a:r>
              </a:p>
              <a:p>
                <a:pPr>
                  <a:lnSpc>
                    <a:spcPct val="100000"/>
                  </a:lnSpc>
                </a:pPr>
                <a:r>
                  <a:rPr lang="en-US" b="0" i="0" u="none" strike="noStrike" baseline="0" dirty="0"/>
                  <a:t>At a </a:t>
                </a:r>
                <a:r>
                  <a:rPr lang="en-US" b="0" i="1" u="none" strike="noStrike" baseline="0" dirty="0"/>
                  <a:t>leaf</a:t>
                </a:r>
                <a:r>
                  <a:rPr lang="en-US" b="0" i="0" u="none" strike="noStrike" baseline="0" dirty="0"/>
                  <a:t>, there are </a:t>
                </a:r>
                <a:r>
                  <a:rPr lang="en-US" b="0" i="1" u="none" strike="noStrike" baseline="0" dirty="0"/>
                  <a:t>k</a:t>
                </a:r>
                <a:r>
                  <a:rPr lang="en-US" b="0" i="0" u="none" strike="noStrike" baseline="0" dirty="0"/>
                  <a:t> keys (</a:t>
                </a:r>
                <a:r>
                  <a:rPr lang="en-US" b="0" i="0" u="none" strike="noStrike" baseline="0" dirty="0">
                    <a:latin typeface="Cambria Math" panose="02040503050406030204" pitchFamily="18" charset="0"/>
                    <a:ea typeface="Cambria Math" panose="02040503050406030204" pitchFamily="18" charset="0"/>
                  </a:rPr>
                  <a:t>⌊</a:t>
                </a:r>
                <a:r>
                  <a:rPr lang="en-US" b="0" i="0" u="none" strike="noStrike" baseline="0" dirty="0"/>
                  <a:t>(m+ 1)/2</a:t>
                </a:r>
                <a:r>
                  <a:rPr lang="en-US" b="0" i="0" u="none" strike="noStrike" baseline="0" dirty="0">
                    <a:latin typeface="Cambria Math" panose="02040503050406030204" pitchFamily="18" charset="0"/>
                    <a:ea typeface="Cambria Math" panose="02040503050406030204" pitchFamily="18" charset="0"/>
                  </a:rPr>
                  <a:t>⌋ ≤</a:t>
                </a:r>
                <a:r>
                  <a:rPr lang="en-US" b="0" i="0" u="none" strike="noStrike" baseline="0" dirty="0"/>
                  <a:t> </a:t>
                </a:r>
                <a:r>
                  <a:rPr lang="en-US" b="0" i="1" u="none" strike="noStrike" baseline="0" dirty="0"/>
                  <a:t>k</a:t>
                </a:r>
                <a:r>
                  <a:rPr lang="en-US" b="0" i="0" u="none" strike="noStrike" baseline="0" dirty="0"/>
                  <a:t> ≤  </a:t>
                </a:r>
                <a:r>
                  <a:rPr lang="en-US" b="0" i="1" u="none" strike="noStrike" baseline="0" dirty="0"/>
                  <a:t>m</a:t>
                </a:r>
                <a:r>
                  <a:rPr lang="en-US" b="0" i="0" u="none" strike="noStrike" baseline="0" dirty="0"/>
                  <a:t>). The </a:t>
                </a:r>
                <a14:m>
                  <m:oMath xmlns:m="http://schemas.openxmlformats.org/officeDocument/2006/math">
                    <m:sSup>
                      <m:sSupPr>
                        <m:ctrlPr>
                          <a:rPr lang="en-US" b="0" i="1" u="none" strike="noStrike" baseline="0" smtClean="0">
                            <a:latin typeface="Cambria Math" panose="02040503050406030204" pitchFamily="18" charset="0"/>
                          </a:rPr>
                        </m:ctrlPr>
                      </m:sSupPr>
                      <m:e>
                        <m:r>
                          <a:rPr lang="en-CA" b="0" i="1" u="none" strike="noStrike" baseline="0" smtClean="0">
                            <a:latin typeface="Cambria Math" panose="02040503050406030204" pitchFamily="18" charset="0"/>
                          </a:rPr>
                          <m:t>𝑖</m:t>
                        </m:r>
                      </m:e>
                      <m:sup>
                        <m:r>
                          <a:rPr lang="en-CA" b="0" i="1" u="none" strike="noStrike" baseline="0" smtClean="0">
                            <a:latin typeface="Cambria Math" panose="02040503050406030204" pitchFamily="18" charset="0"/>
                          </a:rPr>
                          <m:t>𝑡h</m:t>
                        </m:r>
                      </m:sup>
                    </m:sSup>
                  </m:oMath>
                </a14:m>
                <a:r>
                  <a:rPr lang="en-US" b="0" i="0" u="none" strike="noStrike" baseline="0" dirty="0"/>
                  <a:t> pointer (1</a:t>
                </a:r>
                <a:r>
                  <a:rPr lang="en-US" dirty="0">
                    <a:latin typeface="Cambria Math" panose="02040503050406030204" pitchFamily="18" charset="0"/>
                    <a:ea typeface="Cambria Math" panose="02040503050406030204" pitchFamily="18" charset="0"/>
                  </a:rPr>
                  <a:t> ≤</a:t>
                </a:r>
                <a:r>
                  <a:rPr lang="en-US" b="0" i="0" u="none" strike="noStrike" baseline="0" dirty="0"/>
                  <a:t>  </a:t>
                </a:r>
                <a:r>
                  <a:rPr lang="en-US" b="0" i="1" u="none" strike="noStrike" baseline="0" dirty="0" err="1"/>
                  <a:t>i</a:t>
                </a:r>
                <a:r>
                  <a:rPr lang="en-US" b="0" i="0" u="none" strike="noStrike" baseline="0" dirty="0"/>
                  <a:t> </a:t>
                </a:r>
                <a:r>
                  <a:rPr lang="en-US" dirty="0">
                    <a:latin typeface="Cambria Math" panose="02040503050406030204" pitchFamily="18" charset="0"/>
                    <a:ea typeface="Cambria Math" panose="02040503050406030204" pitchFamily="18" charset="0"/>
                  </a:rPr>
                  <a:t>≤</a:t>
                </a:r>
                <a:r>
                  <a:rPr lang="en-US" b="0" i="0" u="none" strike="noStrike" baseline="0" dirty="0"/>
                  <a:t> </a:t>
                </a:r>
                <a:r>
                  <a:rPr lang="en-US" b="0" i="1" u="none" strike="noStrike" baseline="0" dirty="0"/>
                  <a:t>k</a:t>
                </a:r>
                <a:r>
                  <a:rPr lang="en-US" b="0" i="0" u="none" strike="noStrike" baseline="0" dirty="0"/>
                  <a:t>) is the address of the record with the </a:t>
                </a:r>
                <a14:m>
                  <m:oMath xmlns:m="http://schemas.openxmlformats.org/officeDocument/2006/math">
                    <m:sSup>
                      <m:sSupPr>
                        <m:ctrlPr>
                          <a:rPr lang="en-US" i="1">
                            <a:latin typeface="Cambria Math" panose="02040503050406030204" pitchFamily="18" charset="0"/>
                          </a:rPr>
                        </m:ctrlPr>
                      </m:sSupPr>
                      <m:e>
                        <m:r>
                          <a:rPr lang="en-CA" i="1">
                            <a:latin typeface="Cambria Math" panose="02040503050406030204" pitchFamily="18" charset="0"/>
                          </a:rPr>
                          <m:t>𝑖</m:t>
                        </m:r>
                      </m:e>
                      <m:sup>
                        <m:r>
                          <a:rPr lang="en-CA" i="1">
                            <a:latin typeface="Cambria Math" panose="02040503050406030204" pitchFamily="18" charset="0"/>
                          </a:rPr>
                          <m:t>𝑡h</m:t>
                        </m:r>
                      </m:sup>
                    </m:sSup>
                  </m:oMath>
                </a14:m>
                <a:r>
                  <a:rPr lang="en-US" b="0" i="0" u="none" strike="noStrike" baseline="0" dirty="0"/>
                  <a:t> key or the address of the block containing the record. The last pointer points to the next leaf in sequence.</a:t>
                </a:r>
              </a:p>
              <a:p>
                <a:pPr algn="l">
                  <a:lnSpc>
                    <a:spcPct val="100000"/>
                  </a:lnSpc>
                </a:pPr>
                <a:r>
                  <a:rPr lang="en-US" b="0" i="0" u="none" strike="noStrike" baseline="0" dirty="0"/>
                  <a:t>At an </a:t>
                </a:r>
                <a:r>
                  <a:rPr lang="en-US" b="0" i="1" u="none" strike="noStrike" baseline="0" dirty="0"/>
                  <a:t>interior</a:t>
                </a:r>
                <a:r>
                  <a:rPr lang="en-US" b="0" i="0" u="none" strike="noStrike" baseline="0" dirty="0"/>
                  <a:t> node, there are no pointers to data records.</a:t>
                </a:r>
              </a:p>
              <a:p>
                <a:pPr marL="0" indent="0" algn="l">
                  <a:buNone/>
                </a:pPr>
                <a:endParaRPr lang="en-US" dirty="0"/>
              </a:p>
            </p:txBody>
          </p:sp>
        </mc:Choice>
        <mc:Fallback xmlns="">
          <p:sp>
            <p:nvSpPr>
              <p:cNvPr id="15" name="Content Placeholder 3">
                <a:extLst>
                  <a:ext uri="{FF2B5EF4-FFF2-40B4-BE49-F238E27FC236}">
                    <a16:creationId xmlns:a16="http://schemas.microsoft.com/office/drawing/2014/main" id="{3B5BFEA7-98EC-0532-0B9B-A9442564BE8E}"/>
                  </a:ext>
                </a:extLst>
              </p:cNvPr>
              <p:cNvSpPr>
                <a:spLocks noGrp="1" noRot="1" noChangeAspect="1" noMove="1" noResize="1" noEditPoints="1" noAdjustHandles="1" noChangeArrowheads="1" noChangeShapeType="1" noTextEdit="1"/>
              </p:cNvSpPr>
              <p:nvPr>
                <p:ph sz="half" idx="1"/>
              </p:nvPr>
            </p:nvSpPr>
            <p:spPr>
              <a:xfrm>
                <a:off x="443366" y="1517715"/>
                <a:ext cx="4600908" cy="4659248"/>
              </a:xfrm>
              <a:blipFill>
                <a:blip r:embed="rId3"/>
                <a:stretch>
                  <a:fillRect l="-1194" t="-654" r="-928"/>
                </a:stretch>
              </a:blipFill>
            </p:spPr>
            <p:txBody>
              <a:bodyPr/>
              <a:lstStyle/>
              <a:p>
                <a:r>
                  <a:rPr lang="en-CA">
                    <a:noFill/>
                  </a:rPr>
                  <a:t> </a:t>
                </a:r>
              </a:p>
            </p:txBody>
          </p:sp>
        </mc:Fallback>
      </mc:AlternateContent>
      <p:pic>
        <p:nvPicPr>
          <p:cNvPr id="4" name="Picture 3" descr="Diagram, engineering drawing&#10;&#10;Description automatically generated">
            <a:extLst>
              <a:ext uri="{FF2B5EF4-FFF2-40B4-BE49-F238E27FC236}">
                <a16:creationId xmlns:a16="http://schemas.microsoft.com/office/drawing/2014/main" id="{A46B46E8-D860-B111-DDA5-4CAEB589DD3B}"/>
              </a:ext>
            </a:extLst>
          </p:cNvPr>
          <p:cNvPicPr>
            <a:picLocks noChangeAspect="1"/>
          </p:cNvPicPr>
          <p:nvPr/>
        </p:nvPicPr>
        <p:blipFill>
          <a:blip r:embed="rId4"/>
          <a:stretch>
            <a:fillRect/>
          </a:stretch>
        </p:blipFill>
        <p:spPr>
          <a:xfrm>
            <a:off x="5212861" y="1718268"/>
            <a:ext cx="6445740" cy="3561271"/>
          </a:xfrm>
          <a:prstGeom prst="rect">
            <a:avLst/>
          </a:prstGeom>
          <a:noFill/>
        </p:spPr>
      </p:pic>
    </p:spTree>
    <p:extLst>
      <p:ext uri="{BB962C8B-B14F-4D97-AF65-F5344CB8AC3E}">
        <p14:creationId xmlns:p14="http://schemas.microsoft.com/office/powerpoint/2010/main" val="70925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as Index</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34</a:t>
            </a:fld>
            <a:endParaRPr lang="en-US"/>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6" y="1517715"/>
                <a:ext cx="4420036" cy="4659248"/>
              </a:xfrm>
            </p:spPr>
            <p:txBody>
              <a:bodyPr>
                <a:normAutofit/>
              </a:bodyPr>
              <a:lstStyle/>
              <a:p>
                <a:pPr>
                  <a:lnSpc>
                    <a:spcPct val="100000"/>
                  </a:lnSpc>
                </a:pPr>
                <a:r>
                  <a:rPr lang="en-US" b="0" i="0" u="none" strike="noStrike" baseline="0" dirty="0"/>
                  <a:t>After inserting a data record into the data file, insert the key-pointer pair of the record into the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a:t>
                </a:r>
                <a:r>
                  <a:rPr lang="en-US" b="0" i="0" u="none" strike="noStrike" baseline="0" dirty="0"/>
                  <a:t>.</a:t>
                </a:r>
              </a:p>
              <a:p>
                <a:pPr>
                  <a:lnSpc>
                    <a:spcPct val="100000"/>
                  </a:lnSpc>
                </a:pPr>
                <a:r>
                  <a:rPr lang="en-US" b="0" i="0" u="none" strike="noStrike" baseline="0" dirty="0"/>
                  <a:t>After deleting a data record from the data file, delete the key-pointer pair from the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a:t>
                </a:r>
                <a:endParaRPr lang="en-US" b="0" i="0" u="none" strike="noStrike" baseline="0" dirty="0"/>
              </a:p>
              <a:p>
                <a:pPr>
                  <a:lnSpc>
                    <a:spcPct val="100000"/>
                  </a:lnSpc>
                </a:pPr>
                <a:r>
                  <a:rPr lang="en-US" b="0" i="0" u="none" strike="noStrike" baseline="0" dirty="0"/>
                  <a:t>A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a:t>
                </a:r>
                <a:r>
                  <a:rPr lang="en-US" b="0" i="0" u="none" strike="noStrike" baseline="0" dirty="0"/>
                  <a:t> index can be dense or sparse.</a:t>
                </a:r>
              </a:p>
              <a:p>
                <a:pPr>
                  <a:lnSpc>
                    <a:spcPct val="100000"/>
                  </a:lnSpc>
                </a:pP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a:t>
                </a:r>
                <a:r>
                  <a:rPr lang="en-US" b="0" i="0" u="none" strike="noStrike" baseline="0" dirty="0"/>
                  <a:t> indexes may facilitate range queries.</a:t>
                </a:r>
                <a:endParaRPr lang="en-US" dirty="0"/>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sz="half" idx="1"/>
              </p:nvPr>
            </p:nvSpPr>
            <p:spPr>
              <a:xfrm>
                <a:off x="443366" y="1517715"/>
                <a:ext cx="4420036" cy="4659248"/>
              </a:xfrm>
              <a:blipFill>
                <a:blip r:embed="rId3"/>
                <a:stretch>
                  <a:fillRect l="-1241" t="-654" r="-276"/>
                </a:stretch>
              </a:blipFill>
            </p:spPr>
            <p:txBody>
              <a:bodyPr/>
              <a:lstStyle/>
              <a:p>
                <a:r>
                  <a:rPr lang="en-CA">
                    <a:noFill/>
                  </a:rPr>
                  <a:t> </a:t>
                </a:r>
              </a:p>
            </p:txBody>
          </p:sp>
        </mc:Fallback>
      </mc:AlternateContent>
      <p:pic>
        <p:nvPicPr>
          <p:cNvPr id="4" name="Picture 3" descr="Diagram, engineering drawing&#10;&#10;Description automatically generated">
            <a:extLst>
              <a:ext uri="{FF2B5EF4-FFF2-40B4-BE49-F238E27FC236}">
                <a16:creationId xmlns:a16="http://schemas.microsoft.com/office/drawing/2014/main" id="{A7524F7B-E614-D6DA-BCD6-08CA2394F79F}"/>
              </a:ext>
            </a:extLst>
          </p:cNvPr>
          <p:cNvPicPr>
            <a:picLocks noChangeAspect="1"/>
          </p:cNvPicPr>
          <p:nvPr/>
        </p:nvPicPr>
        <p:blipFill>
          <a:blip r:embed="rId4"/>
          <a:stretch>
            <a:fillRect/>
          </a:stretch>
        </p:blipFill>
        <p:spPr>
          <a:xfrm>
            <a:off x="5215095" y="1719504"/>
            <a:ext cx="6443505" cy="3560036"/>
          </a:xfrm>
          <a:prstGeom prst="rect">
            <a:avLst/>
          </a:prstGeom>
          <a:noFill/>
        </p:spPr>
      </p:pic>
    </p:spTree>
    <p:extLst>
      <p:ext uri="{BB962C8B-B14F-4D97-AF65-F5344CB8AC3E}">
        <p14:creationId xmlns:p14="http://schemas.microsoft.com/office/powerpoint/2010/main" val="113878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Search</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35</a:t>
            </a:fld>
            <a:endParaRPr lang="en-US"/>
          </a:p>
        </p:txBody>
      </p:sp>
      <mc:AlternateContent xmlns:mc="http://schemas.openxmlformats.org/markup-compatibility/2006" xmlns:a14="http://schemas.microsoft.com/office/drawing/2010/main">
        <mc:Choice Requires="a14">
          <p:sp>
            <p:nvSpPr>
              <p:cNvPr id="15" name="Content Placeholder 3">
                <a:extLst>
                  <a:ext uri="{FF2B5EF4-FFF2-40B4-BE49-F238E27FC236}">
                    <a16:creationId xmlns:a16="http://schemas.microsoft.com/office/drawing/2014/main" id="{3C3F7EE5-CB41-FAD8-E317-C3751A55AAB3}"/>
                  </a:ext>
                </a:extLst>
              </p:cNvPr>
              <p:cNvSpPr>
                <a:spLocks noGrp="1"/>
              </p:cNvSpPr>
              <p:nvPr>
                <p:ph sz="half" idx="1"/>
              </p:nvPr>
            </p:nvSpPr>
            <p:spPr>
              <a:xfrm>
                <a:off x="243533" y="1296651"/>
                <a:ext cx="5031852" cy="5114197"/>
              </a:xfrm>
            </p:spPr>
            <p:txBody>
              <a:bodyPr>
                <a:noAutofit/>
              </a:bodyPr>
              <a:lstStyle/>
              <a:p>
                <a:pPr algn="l">
                  <a:lnSpc>
                    <a:spcPct val="100000"/>
                  </a:lnSpc>
                </a:pPr>
                <a:r>
                  <a:rPr lang="en-US" sz="1800" b="0" i="0" u="none" strike="noStrike" baseline="0" dirty="0"/>
                  <a:t>Searching a </a:t>
                </a:r>
                <a14:m>
                  <m:oMath xmlns:m="http://schemas.openxmlformats.org/officeDocument/2006/math">
                    <m:sSup>
                      <m:sSupPr>
                        <m:ctrlPr>
                          <a:rPr lang="en-US" sz="1800" i="1" smtClean="0">
                            <a:latin typeface="Cambria Math" panose="02040503050406030204" pitchFamily="18" charset="0"/>
                          </a:rPr>
                        </m:ctrlPr>
                      </m:sSupPr>
                      <m:e>
                        <m:r>
                          <a:rPr lang="en-US" sz="1800" b="1" i="1" smtClean="0">
                            <a:latin typeface="Cambria Math" panose="02040503050406030204" pitchFamily="18" charset="0"/>
                          </a:rPr>
                          <m:t>𝑩</m:t>
                        </m:r>
                      </m:e>
                      <m:sup>
                        <m:r>
                          <a:rPr lang="en-US" sz="1800" b="1" i="1" smtClean="0">
                            <a:latin typeface="Cambria Math" panose="02040503050406030204" pitchFamily="18" charset="0"/>
                          </a:rPr>
                          <m:t>+</m:t>
                        </m:r>
                      </m:sup>
                    </m:sSup>
                  </m:oMath>
                </a14:m>
                <a:r>
                  <a:rPr lang="en-US" sz="1800" dirty="0"/>
                  <a:t>-tree</a:t>
                </a:r>
                <a:r>
                  <a:rPr lang="en-US" sz="1800" b="0" i="0" u="none" strike="noStrike" baseline="0" dirty="0"/>
                  <a:t> with key </a:t>
                </a:r>
                <a:r>
                  <a:rPr lang="en-US" sz="1800" b="0" i="1" u="none" strike="noStrike" baseline="0" dirty="0"/>
                  <a:t>K</a:t>
                </a:r>
                <a:r>
                  <a:rPr lang="en-US" sz="1800" b="0" i="0" u="none" strike="noStrike" baseline="0" dirty="0"/>
                  <a:t> starts at the root and goes down to a </a:t>
                </a:r>
                <a:r>
                  <a:rPr lang="en-US" sz="1800" b="0" i="1" u="none" strike="noStrike" baseline="0" dirty="0"/>
                  <a:t>leaf</a:t>
                </a:r>
                <a:r>
                  <a:rPr lang="en-US" sz="1800" b="0" i="0" u="none" strike="noStrike" baseline="0" dirty="0"/>
                  <a:t>.</a:t>
                </a:r>
              </a:p>
              <a:p>
                <a:pPr algn="l">
                  <a:lnSpc>
                    <a:spcPct val="100000"/>
                  </a:lnSpc>
                </a:pPr>
                <a:r>
                  <a:rPr lang="en-US" sz="1800" b="0" i="0" u="none" strike="noStrike" baseline="0" dirty="0"/>
                  <a:t>At a leaf node, if the </a:t>
                </a:r>
                <a14:m>
                  <m:oMath xmlns:m="http://schemas.openxmlformats.org/officeDocument/2006/math">
                    <m:sSup>
                      <m:sSupPr>
                        <m:ctrlPr>
                          <a:rPr lang="en-US" sz="1800" b="0" i="1" u="none" strike="noStrike" baseline="0" smtClean="0">
                            <a:latin typeface="Cambria Math" panose="02040503050406030204" pitchFamily="18" charset="0"/>
                          </a:rPr>
                        </m:ctrlPr>
                      </m:sSupPr>
                      <m:e>
                        <m:r>
                          <a:rPr lang="en-CA" sz="1800" b="0" i="1" u="none" strike="noStrike" baseline="0" smtClean="0">
                            <a:latin typeface="Cambria Math" panose="02040503050406030204" pitchFamily="18" charset="0"/>
                          </a:rPr>
                          <m:t>𝑖</m:t>
                        </m:r>
                      </m:e>
                      <m:sup>
                        <m:r>
                          <a:rPr lang="en-CA" sz="1800" b="0" i="1" u="none" strike="noStrike" baseline="0" smtClean="0">
                            <a:latin typeface="Cambria Math" panose="02040503050406030204" pitchFamily="18" charset="0"/>
                          </a:rPr>
                          <m:t>𝑡h</m:t>
                        </m:r>
                      </m:sup>
                    </m:sSup>
                  </m:oMath>
                </a14:m>
                <a:r>
                  <a:rPr lang="en-US" sz="1800" b="0" i="0" u="none" strike="noStrike" baseline="0" dirty="0"/>
                  <a:t> key is equal to </a:t>
                </a:r>
                <a:r>
                  <a:rPr lang="en-US" sz="1800" b="0" i="1" u="none" strike="noStrike" baseline="0" dirty="0"/>
                  <a:t>K</a:t>
                </a:r>
                <a:r>
                  <a:rPr lang="en-US" sz="1800" b="0" i="0" u="none" strike="noStrike" baseline="0" dirty="0"/>
                  <a:t>, it is found; If none of the keys is equal to </a:t>
                </a:r>
                <a:r>
                  <a:rPr lang="en-US" sz="1800" b="0" i="1" u="none" strike="noStrike" baseline="0" dirty="0"/>
                  <a:t>K</a:t>
                </a:r>
                <a:r>
                  <a:rPr lang="en-US" sz="1800" b="0" i="0" u="none" strike="noStrike" baseline="0" dirty="0"/>
                  <a:t>, it cannot be found in the tree.</a:t>
                </a:r>
              </a:p>
              <a:p>
                <a:pPr>
                  <a:lnSpc>
                    <a:spcPct val="100000"/>
                  </a:lnSpc>
                </a:pPr>
                <a:r>
                  <a:rPr lang="en-US" sz="1800" b="0" i="0" u="none" strike="noStrike" baseline="0" dirty="0"/>
                  <a:t>At an interior node, if the </a:t>
                </a:r>
                <a14:m>
                  <m:oMath xmlns:m="http://schemas.openxmlformats.org/officeDocument/2006/math">
                    <m:sSup>
                      <m:sSupPr>
                        <m:ctrlPr>
                          <a:rPr lang="en-US" sz="1800" b="0" i="1" u="none" strike="noStrike" baseline="0" smtClean="0">
                            <a:latin typeface="Cambria Math" panose="02040503050406030204" pitchFamily="18" charset="0"/>
                          </a:rPr>
                        </m:ctrlPr>
                      </m:sSupPr>
                      <m:e>
                        <m:r>
                          <a:rPr lang="en-CA" sz="1800" b="0" i="1" u="none" strike="noStrike" baseline="0" smtClean="0">
                            <a:latin typeface="Cambria Math" panose="02040503050406030204" pitchFamily="18" charset="0"/>
                          </a:rPr>
                          <m:t>𝑖</m:t>
                        </m:r>
                      </m:e>
                      <m:sup>
                        <m:r>
                          <a:rPr lang="en-CA" sz="1800" b="0" i="1" u="none" strike="noStrike" baseline="0" smtClean="0">
                            <a:latin typeface="Cambria Math" panose="02040503050406030204" pitchFamily="18" charset="0"/>
                          </a:rPr>
                          <m:t>𝑡h</m:t>
                        </m:r>
                      </m:sup>
                    </m:sSup>
                  </m:oMath>
                </a14:m>
                <a:r>
                  <a:rPr lang="en-US" sz="1800" b="0" i="0" u="none" strike="noStrike" baseline="0" dirty="0"/>
                  <a:t> key is equal to </a:t>
                </a:r>
                <a:r>
                  <a:rPr lang="en-US" sz="1800" b="0" i="1" u="none" strike="noStrike" baseline="0" dirty="0"/>
                  <a:t>K</a:t>
                </a:r>
                <a:r>
                  <a:rPr lang="en-US" sz="1800" b="0" i="0" u="none" strike="noStrike" baseline="0" dirty="0"/>
                  <a:t>, search the </a:t>
                </a:r>
                <a14:m>
                  <m:oMath xmlns:m="http://schemas.openxmlformats.org/officeDocument/2006/math">
                    <m:sSup>
                      <m:sSupPr>
                        <m:ctrlPr>
                          <a:rPr lang="en-US" sz="1800" i="1">
                            <a:latin typeface="Cambria Math" panose="02040503050406030204" pitchFamily="18" charset="0"/>
                          </a:rPr>
                        </m:ctrlPr>
                      </m:sSupPr>
                      <m:e>
                        <m:r>
                          <a:rPr lang="en-CA" sz="1800" b="0" i="1" smtClean="0">
                            <a:latin typeface="Cambria Math" panose="02040503050406030204" pitchFamily="18" charset="0"/>
                          </a:rPr>
                          <m:t>(</m:t>
                        </m:r>
                        <m:r>
                          <a:rPr lang="en-CA" sz="1800" i="1">
                            <a:latin typeface="Cambria Math" panose="02040503050406030204" pitchFamily="18" charset="0"/>
                          </a:rPr>
                          <m:t>𝑖</m:t>
                        </m:r>
                        <m:r>
                          <a:rPr lang="en-CA" sz="1800" b="0" i="1" smtClean="0">
                            <a:latin typeface="Cambria Math" panose="02040503050406030204" pitchFamily="18" charset="0"/>
                          </a:rPr>
                          <m:t>+1)</m:t>
                        </m:r>
                      </m:e>
                      <m:sup>
                        <m:r>
                          <a:rPr lang="en-CA" sz="1800" i="1">
                            <a:latin typeface="Cambria Math" panose="02040503050406030204" pitchFamily="18" charset="0"/>
                          </a:rPr>
                          <m:t>𝑡h</m:t>
                        </m:r>
                      </m:sup>
                    </m:sSup>
                  </m:oMath>
                </a14:m>
                <a:r>
                  <a:rPr lang="en-US" sz="1800" b="0" i="0" u="none" strike="noStrike" baseline="0" dirty="0"/>
                  <a:t> subtree; Otherwise</a:t>
                </a:r>
              </a:p>
              <a:p>
                <a:pPr lvl="1">
                  <a:lnSpc>
                    <a:spcPct val="100000"/>
                  </a:lnSpc>
                </a:pPr>
                <a:r>
                  <a:rPr lang="en-US" b="0" i="0" u="none" strike="noStrike" baseline="0" dirty="0"/>
                  <a:t>if </a:t>
                </a:r>
                <a:r>
                  <a:rPr lang="en-US" b="0" i="1" u="none" strike="noStrike" baseline="0" dirty="0"/>
                  <a:t>K</a:t>
                </a:r>
                <a:r>
                  <a:rPr lang="en-US" b="0" i="0" u="none" strike="noStrike" baseline="0" dirty="0"/>
                  <a:t> is less than the first key in the node, search the first subtree;</a:t>
                </a:r>
              </a:p>
              <a:p>
                <a:pPr lvl="1">
                  <a:lnSpc>
                    <a:spcPct val="100000"/>
                  </a:lnSpc>
                </a:pPr>
                <a:r>
                  <a:rPr lang="en-US" b="0" i="0" u="none" strike="noStrike" baseline="0" dirty="0"/>
                  <a:t>if </a:t>
                </a:r>
                <a:r>
                  <a:rPr lang="en-US" b="0" i="1" u="none" strike="noStrike" baseline="0" dirty="0"/>
                  <a:t>K</a:t>
                </a:r>
                <a:r>
                  <a:rPr lang="en-US" b="0" i="0" u="none" strike="noStrike" baseline="0" dirty="0"/>
                  <a:t> is greater the last key, search the last subtree;</a:t>
                </a:r>
              </a:p>
              <a:p>
                <a:pPr lvl="1">
                  <a:lnSpc>
                    <a:spcPct val="100000"/>
                  </a:lnSpc>
                </a:pPr>
                <a:r>
                  <a:rPr lang="en-US" b="0" i="0" u="none" strike="noStrike" baseline="0" dirty="0"/>
                  <a:t>if </a:t>
                </a:r>
                <a:r>
                  <a:rPr lang="en-US" b="0" i="1" u="none" strike="noStrike" baseline="0" dirty="0"/>
                  <a:t>K</a:t>
                </a:r>
                <a:r>
                  <a:rPr lang="en-US" b="0" i="0" u="none" strike="noStrike" baseline="0" dirty="0"/>
                  <a:t> is between the </a:t>
                </a:r>
                <a14:m>
                  <m:oMath xmlns:m="http://schemas.openxmlformats.org/officeDocument/2006/math">
                    <m:sSup>
                      <m:sSupPr>
                        <m:ctrlPr>
                          <a:rPr lang="en-US" i="1">
                            <a:latin typeface="Cambria Math" panose="02040503050406030204" pitchFamily="18" charset="0"/>
                          </a:rPr>
                        </m:ctrlPr>
                      </m:sSupPr>
                      <m:e>
                        <m:r>
                          <a:rPr lang="en-CA" i="1">
                            <a:latin typeface="Cambria Math" panose="02040503050406030204" pitchFamily="18" charset="0"/>
                          </a:rPr>
                          <m:t>𝑖</m:t>
                        </m:r>
                      </m:e>
                      <m:sup>
                        <m:r>
                          <a:rPr lang="en-CA" i="1">
                            <a:latin typeface="Cambria Math" panose="02040503050406030204" pitchFamily="18" charset="0"/>
                          </a:rPr>
                          <m:t>𝑡h</m:t>
                        </m:r>
                      </m:sup>
                    </m:sSup>
                  </m:oMath>
                </a14:m>
                <a:r>
                  <a:rPr lang="en-US" b="0" i="0" u="none" strike="noStrike" baseline="0" dirty="0"/>
                  <a:t> and </a:t>
                </a:r>
                <a14:m>
                  <m:oMath xmlns:m="http://schemas.openxmlformats.org/officeDocument/2006/math">
                    <m:sSup>
                      <m:sSupPr>
                        <m:ctrlPr>
                          <a:rPr lang="en-US" sz="1800" i="1" smtClean="0">
                            <a:latin typeface="Cambria Math" panose="02040503050406030204" pitchFamily="18" charset="0"/>
                          </a:rPr>
                        </m:ctrlPr>
                      </m:sSupPr>
                      <m:e>
                        <m:r>
                          <a:rPr lang="en-CA" sz="1800" b="0" i="1" smtClean="0">
                            <a:latin typeface="Cambria Math" panose="02040503050406030204" pitchFamily="18" charset="0"/>
                          </a:rPr>
                          <m:t>(</m:t>
                        </m:r>
                        <m:r>
                          <a:rPr lang="en-CA" sz="1800" i="1">
                            <a:latin typeface="Cambria Math" panose="02040503050406030204" pitchFamily="18" charset="0"/>
                          </a:rPr>
                          <m:t>𝑖</m:t>
                        </m:r>
                        <m:r>
                          <a:rPr lang="en-CA" sz="1800" b="0" i="1" smtClean="0">
                            <a:latin typeface="Cambria Math" panose="02040503050406030204" pitchFamily="18" charset="0"/>
                          </a:rPr>
                          <m:t>+1)</m:t>
                        </m:r>
                      </m:e>
                      <m:sup>
                        <m:r>
                          <a:rPr lang="en-CA" sz="1800" i="1">
                            <a:latin typeface="Cambria Math" panose="02040503050406030204" pitchFamily="18" charset="0"/>
                          </a:rPr>
                          <m:t>𝑡h</m:t>
                        </m:r>
                      </m:sup>
                    </m:sSup>
                  </m:oMath>
                </a14:m>
                <a:r>
                  <a:rPr lang="en-US" b="0" i="0" u="none" strike="noStrike" baseline="0" dirty="0"/>
                  <a:t> keys, search the </a:t>
                </a:r>
                <a14:m>
                  <m:oMath xmlns:m="http://schemas.openxmlformats.org/officeDocument/2006/math">
                    <m:sSup>
                      <m:sSupPr>
                        <m:ctrlPr>
                          <a:rPr lang="en-US" i="1">
                            <a:latin typeface="Cambria Math" panose="02040503050406030204" pitchFamily="18" charset="0"/>
                          </a:rPr>
                        </m:ctrlPr>
                      </m:sSupPr>
                      <m:e>
                        <m:r>
                          <a:rPr lang="en-CA" i="1">
                            <a:latin typeface="Cambria Math" panose="02040503050406030204" pitchFamily="18" charset="0"/>
                          </a:rPr>
                          <m:t>𝑖</m:t>
                        </m:r>
                      </m:e>
                      <m:sup>
                        <m:r>
                          <a:rPr lang="en-CA" i="1">
                            <a:latin typeface="Cambria Math" panose="02040503050406030204" pitchFamily="18" charset="0"/>
                          </a:rPr>
                          <m:t>𝑡h</m:t>
                        </m:r>
                      </m:sup>
                    </m:sSup>
                  </m:oMath>
                </a14:m>
                <a:r>
                  <a:rPr lang="en-US" b="0" i="0" u="none" strike="noStrike" baseline="0" dirty="0"/>
                  <a:t> subtree.</a:t>
                </a:r>
              </a:p>
              <a:p>
                <a:pPr algn="l">
                  <a:lnSpc>
                    <a:spcPct val="100000"/>
                  </a:lnSpc>
                </a:pPr>
                <a:r>
                  <a:rPr lang="en-US" sz="1800" b="0" i="0" u="none" strike="noStrike" baseline="0" dirty="0"/>
                  <a:t>With a </a:t>
                </a:r>
                <a14:m>
                  <m:oMath xmlns:m="http://schemas.openxmlformats.org/officeDocument/2006/math">
                    <m:sSup>
                      <m:sSupPr>
                        <m:ctrlPr>
                          <a:rPr lang="en-US" sz="1800" i="1" smtClean="0">
                            <a:latin typeface="Cambria Math" panose="02040503050406030204" pitchFamily="18" charset="0"/>
                          </a:rPr>
                        </m:ctrlPr>
                      </m:sSupPr>
                      <m:e>
                        <m:r>
                          <a:rPr lang="en-US" sz="1800" b="1" i="1" smtClean="0">
                            <a:latin typeface="Cambria Math" panose="02040503050406030204" pitchFamily="18" charset="0"/>
                          </a:rPr>
                          <m:t>𝑩</m:t>
                        </m:r>
                      </m:e>
                      <m:sup>
                        <m:r>
                          <a:rPr lang="en-US" sz="1800" b="1" i="1" smtClean="0">
                            <a:latin typeface="Cambria Math" panose="02040503050406030204" pitchFamily="18" charset="0"/>
                          </a:rPr>
                          <m:t>+</m:t>
                        </m:r>
                      </m:sup>
                    </m:sSup>
                  </m:oMath>
                </a14:m>
                <a:r>
                  <a:rPr lang="en-US" sz="1800" dirty="0"/>
                  <a:t>-tree</a:t>
                </a:r>
                <a:r>
                  <a:rPr lang="en-US" sz="1800" b="0" i="0" u="none" strike="noStrike" baseline="0" dirty="0"/>
                  <a:t> index, the search efficiency is </a:t>
                </a:r>
                <a:r>
                  <a:rPr lang="en-US" sz="1800" b="0" i="1" u="none" strike="noStrike" baseline="0" dirty="0"/>
                  <a:t>O</a:t>
                </a:r>
                <a:r>
                  <a:rPr lang="en-US" sz="1800" b="0" i="0" u="none" strike="noStrike" baseline="0" dirty="0"/>
                  <a:t>(log n) where </a:t>
                </a:r>
                <a:r>
                  <a:rPr lang="en-US" sz="1800" b="0" i="1" u="none" strike="noStrike" baseline="0" dirty="0"/>
                  <a:t>n</a:t>
                </a:r>
                <a:r>
                  <a:rPr lang="en-US" sz="1800" b="0" i="0" u="none" strike="noStrike" baseline="0" dirty="0"/>
                  <a:t> is the number of keys in the index.</a:t>
                </a:r>
              </a:p>
            </p:txBody>
          </p:sp>
        </mc:Choice>
        <mc:Fallback xmlns="">
          <p:sp>
            <p:nvSpPr>
              <p:cNvPr id="15" name="Content Placeholder 3">
                <a:extLst>
                  <a:ext uri="{FF2B5EF4-FFF2-40B4-BE49-F238E27FC236}">
                    <a16:creationId xmlns:a16="http://schemas.microsoft.com/office/drawing/2014/main" id="{3C3F7EE5-CB41-FAD8-E317-C3751A55AAB3}"/>
                  </a:ext>
                </a:extLst>
              </p:cNvPr>
              <p:cNvSpPr>
                <a:spLocks noGrp="1" noRot="1" noChangeAspect="1" noMove="1" noResize="1" noEditPoints="1" noAdjustHandles="1" noChangeArrowheads="1" noChangeShapeType="1" noTextEdit="1"/>
              </p:cNvSpPr>
              <p:nvPr>
                <p:ph sz="half" idx="1"/>
              </p:nvPr>
            </p:nvSpPr>
            <p:spPr>
              <a:xfrm>
                <a:off x="243533" y="1296651"/>
                <a:ext cx="5031852" cy="5114197"/>
              </a:xfrm>
              <a:blipFill>
                <a:blip r:embed="rId3"/>
                <a:stretch>
                  <a:fillRect l="-848" t="-715" r="-1818" b="-1192"/>
                </a:stretch>
              </a:blipFill>
            </p:spPr>
            <p:txBody>
              <a:bodyPr/>
              <a:lstStyle/>
              <a:p>
                <a:r>
                  <a:rPr lang="en-CA">
                    <a:noFill/>
                  </a:rPr>
                  <a:t> </a:t>
                </a:r>
              </a:p>
            </p:txBody>
          </p:sp>
        </mc:Fallback>
      </mc:AlternateContent>
      <p:pic>
        <p:nvPicPr>
          <p:cNvPr id="4" name="Picture 3" descr="Diagram, engineering drawing&#10;&#10;Description automatically generated">
            <a:extLst>
              <a:ext uri="{FF2B5EF4-FFF2-40B4-BE49-F238E27FC236}">
                <a16:creationId xmlns:a16="http://schemas.microsoft.com/office/drawing/2014/main" id="{823C3030-573D-DC70-11CF-ECF543CCFEE9}"/>
              </a:ext>
            </a:extLst>
          </p:cNvPr>
          <p:cNvPicPr>
            <a:picLocks noChangeAspect="1"/>
          </p:cNvPicPr>
          <p:nvPr/>
        </p:nvPicPr>
        <p:blipFill>
          <a:blip r:embed="rId4"/>
          <a:stretch>
            <a:fillRect/>
          </a:stretch>
        </p:blipFill>
        <p:spPr>
          <a:xfrm>
            <a:off x="5275385" y="1752814"/>
            <a:ext cx="6383215" cy="3526726"/>
          </a:xfrm>
          <a:prstGeom prst="rect">
            <a:avLst/>
          </a:prstGeom>
          <a:noFill/>
        </p:spPr>
      </p:pic>
    </p:spTree>
    <p:extLst>
      <p:ext uri="{BB962C8B-B14F-4D97-AF65-F5344CB8AC3E}">
        <p14:creationId xmlns:p14="http://schemas.microsoft.com/office/powerpoint/2010/main" val="62292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Insertion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36</a:t>
            </a:fld>
            <a:endParaRPr lang="en-US"/>
          </a:p>
        </p:txBody>
      </p:sp>
      <p:pic>
        <p:nvPicPr>
          <p:cNvPr id="4" name="Picture 3" descr="Diagram, engineering drawing&#10;&#10;Description automatically generated">
            <a:extLst>
              <a:ext uri="{FF2B5EF4-FFF2-40B4-BE49-F238E27FC236}">
                <a16:creationId xmlns:a16="http://schemas.microsoft.com/office/drawing/2014/main" id="{1D8E05A7-D187-DD2E-610F-3764D22E7441}"/>
              </a:ext>
            </a:extLst>
          </p:cNvPr>
          <p:cNvPicPr>
            <a:picLocks noChangeAspect="1"/>
          </p:cNvPicPr>
          <p:nvPr/>
        </p:nvPicPr>
        <p:blipFill>
          <a:blip r:embed="rId3"/>
          <a:stretch>
            <a:fillRect/>
          </a:stretch>
        </p:blipFill>
        <p:spPr>
          <a:xfrm>
            <a:off x="5275386" y="1748412"/>
            <a:ext cx="6383214" cy="3608827"/>
          </a:xfrm>
          <a:prstGeom prst="rect">
            <a:avLst/>
          </a:prstGeom>
          <a:noFill/>
        </p:spPr>
      </p:pic>
      <p:sp>
        <p:nvSpPr>
          <p:cNvPr id="15" name="Text Placeholder 4">
            <a:extLst>
              <a:ext uri="{FF2B5EF4-FFF2-40B4-BE49-F238E27FC236}">
                <a16:creationId xmlns:a16="http://schemas.microsoft.com/office/drawing/2014/main" id="{F302DA2B-0057-5AE3-26F3-CAC1B1689234}"/>
              </a:ext>
            </a:extLst>
          </p:cNvPr>
          <p:cNvSpPr>
            <a:spLocks noGrp="1"/>
          </p:cNvSpPr>
          <p:nvPr>
            <p:ph type="body" sz="half" idx="2"/>
          </p:nvPr>
        </p:nvSpPr>
        <p:spPr>
          <a:xfrm>
            <a:off x="444500" y="1748412"/>
            <a:ext cx="4309504" cy="4019342"/>
          </a:xfrm>
        </p:spPr>
        <p:txBody>
          <a:bodyPr>
            <a:normAutofit/>
          </a:bodyPr>
          <a:lstStyle/>
          <a:p>
            <a:pPr algn="l">
              <a:lnSpc>
                <a:spcPct val="100000"/>
              </a:lnSpc>
            </a:pPr>
            <a:r>
              <a:rPr lang="en-US" sz="2000" b="0" i="0" u="none" strike="noStrike" baseline="0" dirty="0"/>
              <a:t>To insert a key-pointer pair into a tree, go down to a </a:t>
            </a:r>
            <a:r>
              <a:rPr lang="en-US" sz="2000" b="0" i="1" u="none" strike="noStrike" baseline="0" dirty="0"/>
              <a:t>leaf</a:t>
            </a:r>
            <a:r>
              <a:rPr lang="en-US" sz="2000" b="0" i="0" u="none" strike="noStrike" baseline="0" dirty="0"/>
              <a:t> node </a:t>
            </a:r>
            <a:r>
              <a:rPr lang="en-US" sz="2000" b="0" i="1" u="none" strike="noStrike" baseline="0" dirty="0"/>
              <a:t>N</a:t>
            </a:r>
            <a:r>
              <a:rPr lang="en-US" sz="2000" b="0" i="0" u="none" strike="noStrike" baseline="0" dirty="0"/>
              <a:t> using the lookup method. We may have two situations at the leaf before the insertion -- the node is full or not full:</a:t>
            </a:r>
          </a:p>
          <a:p>
            <a:pPr algn="l">
              <a:lnSpc>
                <a:spcPct val="100000"/>
              </a:lnSpc>
            </a:pPr>
            <a:r>
              <a:rPr lang="en-US" sz="2000" b="0" i="0" u="none" strike="noStrike" baseline="0" dirty="0"/>
              <a:t>If </a:t>
            </a:r>
            <a:r>
              <a:rPr lang="en-US" sz="2000" b="0" i="1" u="none" strike="noStrike" baseline="0" dirty="0"/>
              <a:t>N</a:t>
            </a:r>
            <a:r>
              <a:rPr lang="en-US" sz="2000" b="0" i="0" u="none" strike="noStrike" baseline="0" dirty="0"/>
              <a:t> is not previously full, insert the new key-pointer pair at a position such that the keys in the node are still in order after the insertion. Adjust the parent node if necessary.</a:t>
            </a:r>
            <a:endParaRPr lang="en-US" sz="2000" dirty="0"/>
          </a:p>
        </p:txBody>
      </p:sp>
      <p:sp>
        <p:nvSpPr>
          <p:cNvPr id="3" name="TextBox 2">
            <a:extLst>
              <a:ext uri="{FF2B5EF4-FFF2-40B4-BE49-F238E27FC236}">
                <a16:creationId xmlns:a16="http://schemas.microsoft.com/office/drawing/2014/main" id="{777E375B-2616-65FA-5B26-6B6989B1DB11}"/>
              </a:ext>
            </a:extLst>
          </p:cNvPr>
          <p:cNvSpPr txBox="1"/>
          <p:nvPr/>
        </p:nvSpPr>
        <p:spPr>
          <a:xfrm>
            <a:off x="8983226" y="4290646"/>
            <a:ext cx="452176" cy="338554"/>
          </a:xfrm>
          <a:prstGeom prst="rect">
            <a:avLst/>
          </a:prstGeom>
          <a:noFill/>
        </p:spPr>
        <p:txBody>
          <a:bodyPr wrap="square" rtlCol="0">
            <a:spAutoFit/>
          </a:bodyPr>
          <a:lstStyle/>
          <a:p>
            <a:r>
              <a:rPr lang="en-CA" sz="1600" dirty="0">
                <a:solidFill>
                  <a:srgbClr val="FF0000"/>
                </a:solidFill>
              </a:rPr>
              <a:t>30</a:t>
            </a:r>
          </a:p>
        </p:txBody>
      </p:sp>
      <p:sp>
        <p:nvSpPr>
          <p:cNvPr id="5" name="TextBox 4">
            <a:extLst>
              <a:ext uri="{FF2B5EF4-FFF2-40B4-BE49-F238E27FC236}">
                <a16:creationId xmlns:a16="http://schemas.microsoft.com/office/drawing/2014/main" id="{A8B67563-BBD1-B060-F115-BFD8D1BAD8A2}"/>
              </a:ext>
            </a:extLst>
          </p:cNvPr>
          <p:cNvSpPr txBox="1"/>
          <p:nvPr/>
        </p:nvSpPr>
        <p:spPr>
          <a:xfrm>
            <a:off x="8556738" y="3921314"/>
            <a:ext cx="331595" cy="369332"/>
          </a:xfrm>
          <a:prstGeom prst="rect">
            <a:avLst/>
          </a:prstGeom>
          <a:noFill/>
        </p:spPr>
        <p:txBody>
          <a:bodyPr wrap="square" rtlCol="0">
            <a:spAutoFit/>
          </a:bodyPr>
          <a:lstStyle/>
          <a:p>
            <a:r>
              <a:rPr lang="en-CA" dirty="0">
                <a:solidFill>
                  <a:srgbClr val="0070C0"/>
                </a:solidFill>
              </a:rPr>
              <a:t>N</a:t>
            </a:r>
          </a:p>
        </p:txBody>
      </p:sp>
      <p:sp>
        <p:nvSpPr>
          <p:cNvPr id="6" name="Text Placeholder 4">
            <a:extLst>
              <a:ext uri="{FF2B5EF4-FFF2-40B4-BE49-F238E27FC236}">
                <a16:creationId xmlns:a16="http://schemas.microsoft.com/office/drawing/2014/main" id="{40647390-E979-AF85-6B4E-0489D87A4921}"/>
              </a:ext>
            </a:extLst>
          </p:cNvPr>
          <p:cNvSpPr txBox="1">
            <a:spLocks/>
          </p:cNvSpPr>
          <p:nvPr/>
        </p:nvSpPr>
        <p:spPr>
          <a:xfrm>
            <a:off x="5162323" y="5568391"/>
            <a:ext cx="3304670" cy="53553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latin typeface="CMSS9"/>
              </a:rPr>
              <a:t>Inserting 30</a:t>
            </a:r>
          </a:p>
        </p:txBody>
      </p:sp>
      <p:cxnSp>
        <p:nvCxnSpPr>
          <p:cNvPr id="9" name="Straight Arrow Connector 8">
            <a:extLst>
              <a:ext uri="{FF2B5EF4-FFF2-40B4-BE49-F238E27FC236}">
                <a16:creationId xmlns:a16="http://schemas.microsoft.com/office/drawing/2014/main" id="{9AE1F771-895C-5D4C-6E63-CDB44CFF68C0}"/>
              </a:ext>
            </a:extLst>
          </p:cNvPr>
          <p:cNvCxnSpPr>
            <a:cxnSpLocks/>
          </p:cNvCxnSpPr>
          <p:nvPr/>
        </p:nvCxnSpPr>
        <p:spPr>
          <a:xfrm>
            <a:off x="8983226" y="4752870"/>
            <a:ext cx="0" cy="3788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82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Insertion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37</a:t>
            </a:fld>
            <a:endParaRPr lang="en-US"/>
          </a:p>
        </p:txBody>
      </p:sp>
      <p:pic>
        <p:nvPicPr>
          <p:cNvPr id="4" name="Picture 3" descr="Diagram, engineering drawing&#10;&#10;Description automatically generated">
            <a:extLst>
              <a:ext uri="{FF2B5EF4-FFF2-40B4-BE49-F238E27FC236}">
                <a16:creationId xmlns:a16="http://schemas.microsoft.com/office/drawing/2014/main" id="{8AD5A94B-B283-113A-8E8F-AF83E1127113}"/>
              </a:ext>
            </a:extLst>
          </p:cNvPr>
          <p:cNvPicPr>
            <a:picLocks noChangeAspect="1"/>
          </p:cNvPicPr>
          <p:nvPr/>
        </p:nvPicPr>
        <p:blipFill>
          <a:blip r:embed="rId3"/>
          <a:stretch>
            <a:fillRect/>
          </a:stretch>
        </p:blipFill>
        <p:spPr>
          <a:xfrm>
            <a:off x="6326554" y="1665636"/>
            <a:ext cx="5584091" cy="4190275"/>
          </a:xfrm>
          <a:prstGeom prst="rect">
            <a:avLst/>
          </a:prstGeom>
          <a:noFill/>
        </p:spPr>
      </p:pic>
      <p:sp>
        <p:nvSpPr>
          <p:cNvPr id="15" name="Text Placeholder 4">
            <a:extLst>
              <a:ext uri="{FF2B5EF4-FFF2-40B4-BE49-F238E27FC236}">
                <a16:creationId xmlns:a16="http://schemas.microsoft.com/office/drawing/2014/main" id="{6FAB7060-27C1-ACFD-0A39-0290FCC61EFB}"/>
              </a:ext>
            </a:extLst>
          </p:cNvPr>
          <p:cNvSpPr>
            <a:spLocks noGrp="1"/>
          </p:cNvSpPr>
          <p:nvPr>
            <p:ph type="body" sz="half" idx="2"/>
          </p:nvPr>
        </p:nvSpPr>
        <p:spPr>
          <a:xfrm>
            <a:off x="443366" y="5488197"/>
            <a:ext cx="3304670" cy="535531"/>
          </a:xfrm>
        </p:spPr>
        <p:txBody>
          <a:bodyPr>
            <a:noAutofit/>
          </a:bodyPr>
          <a:lstStyle/>
          <a:p>
            <a:pPr algn="l"/>
            <a:r>
              <a:rPr lang="en-US" sz="2400" b="0" i="0" u="none" strike="noStrike" baseline="0" dirty="0">
                <a:latin typeface="CMSS9"/>
              </a:rPr>
              <a:t>Inserting 40</a:t>
            </a:r>
          </a:p>
        </p:txBody>
      </p:sp>
      <p:pic>
        <p:nvPicPr>
          <p:cNvPr id="3" name="Picture 2" descr="Diagram, engineering drawing&#10;&#10;Description automatically generated">
            <a:extLst>
              <a:ext uri="{FF2B5EF4-FFF2-40B4-BE49-F238E27FC236}">
                <a16:creationId xmlns:a16="http://schemas.microsoft.com/office/drawing/2014/main" id="{115BB6F7-88D3-6ACD-37D4-DE39D272F8FC}"/>
              </a:ext>
            </a:extLst>
          </p:cNvPr>
          <p:cNvPicPr>
            <a:picLocks noChangeAspect="1"/>
          </p:cNvPicPr>
          <p:nvPr/>
        </p:nvPicPr>
        <p:blipFill>
          <a:blip r:embed="rId4"/>
          <a:stretch>
            <a:fillRect/>
          </a:stretch>
        </p:blipFill>
        <p:spPr>
          <a:xfrm>
            <a:off x="281355" y="1665637"/>
            <a:ext cx="5875714" cy="3246332"/>
          </a:xfrm>
          <a:prstGeom prst="rect">
            <a:avLst/>
          </a:prstGeom>
          <a:noFill/>
        </p:spPr>
      </p:pic>
      <p:sp>
        <p:nvSpPr>
          <p:cNvPr id="5" name="Oval 4">
            <a:extLst>
              <a:ext uri="{FF2B5EF4-FFF2-40B4-BE49-F238E27FC236}">
                <a16:creationId xmlns:a16="http://schemas.microsoft.com/office/drawing/2014/main" id="{5450350B-7C83-1D9D-F0A4-F8CD416F2B4C}"/>
              </a:ext>
            </a:extLst>
          </p:cNvPr>
          <p:cNvSpPr/>
          <p:nvPr/>
        </p:nvSpPr>
        <p:spPr>
          <a:xfrm>
            <a:off x="10274441" y="4911969"/>
            <a:ext cx="266280" cy="24850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CEF02112-65E2-DF11-D713-27FDB012D8BB}"/>
              </a:ext>
            </a:extLst>
          </p:cNvPr>
          <p:cNvSpPr txBox="1"/>
          <p:nvPr/>
        </p:nvSpPr>
        <p:spPr>
          <a:xfrm>
            <a:off x="4024931" y="3660056"/>
            <a:ext cx="331595" cy="369332"/>
          </a:xfrm>
          <a:prstGeom prst="rect">
            <a:avLst/>
          </a:prstGeom>
          <a:noFill/>
        </p:spPr>
        <p:txBody>
          <a:bodyPr wrap="square" rtlCol="0">
            <a:spAutoFit/>
          </a:bodyPr>
          <a:lstStyle/>
          <a:p>
            <a:r>
              <a:rPr lang="en-CA" dirty="0">
                <a:solidFill>
                  <a:srgbClr val="0070C0"/>
                </a:solidFill>
              </a:rPr>
              <a:t>N</a:t>
            </a:r>
          </a:p>
        </p:txBody>
      </p:sp>
      <p:sp>
        <p:nvSpPr>
          <p:cNvPr id="8" name="TextBox 7">
            <a:extLst>
              <a:ext uri="{FF2B5EF4-FFF2-40B4-BE49-F238E27FC236}">
                <a16:creationId xmlns:a16="http://schemas.microsoft.com/office/drawing/2014/main" id="{0F9503A2-9F9A-0CE4-0C4E-AF00EF0A24B4}"/>
              </a:ext>
            </a:extLst>
          </p:cNvPr>
          <p:cNvSpPr txBox="1"/>
          <p:nvPr/>
        </p:nvSpPr>
        <p:spPr>
          <a:xfrm>
            <a:off x="9858103" y="4542637"/>
            <a:ext cx="331595" cy="369332"/>
          </a:xfrm>
          <a:prstGeom prst="rect">
            <a:avLst/>
          </a:prstGeom>
          <a:noFill/>
        </p:spPr>
        <p:txBody>
          <a:bodyPr wrap="square" rtlCol="0">
            <a:spAutoFit/>
          </a:bodyPr>
          <a:lstStyle/>
          <a:p>
            <a:r>
              <a:rPr lang="en-CA" dirty="0">
                <a:solidFill>
                  <a:srgbClr val="0070C0"/>
                </a:solidFill>
              </a:rPr>
              <a:t>N</a:t>
            </a:r>
          </a:p>
        </p:txBody>
      </p:sp>
      <p:sp>
        <p:nvSpPr>
          <p:cNvPr id="9" name="TextBox 8">
            <a:extLst>
              <a:ext uri="{FF2B5EF4-FFF2-40B4-BE49-F238E27FC236}">
                <a16:creationId xmlns:a16="http://schemas.microsoft.com/office/drawing/2014/main" id="{0ABCB47A-5017-979D-4BE7-06F997A54F76}"/>
              </a:ext>
            </a:extLst>
          </p:cNvPr>
          <p:cNvSpPr txBox="1"/>
          <p:nvPr/>
        </p:nvSpPr>
        <p:spPr>
          <a:xfrm>
            <a:off x="10274441" y="4542637"/>
            <a:ext cx="331595" cy="369332"/>
          </a:xfrm>
          <a:prstGeom prst="rect">
            <a:avLst/>
          </a:prstGeom>
          <a:noFill/>
        </p:spPr>
        <p:txBody>
          <a:bodyPr wrap="square" rtlCol="0">
            <a:spAutoFit/>
          </a:bodyPr>
          <a:lstStyle/>
          <a:p>
            <a:r>
              <a:rPr lang="en-CA" dirty="0">
                <a:solidFill>
                  <a:srgbClr val="0070C0"/>
                </a:solidFill>
              </a:rPr>
              <a:t>M</a:t>
            </a:r>
          </a:p>
        </p:txBody>
      </p:sp>
    </p:spTree>
    <p:extLst>
      <p:ext uri="{BB962C8B-B14F-4D97-AF65-F5344CB8AC3E}">
        <p14:creationId xmlns:p14="http://schemas.microsoft.com/office/powerpoint/2010/main" val="51894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Insertion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38</a:t>
            </a:fld>
            <a:endParaRPr lang="en-US"/>
          </a:p>
        </p:txBody>
      </p:sp>
      <p:pic>
        <p:nvPicPr>
          <p:cNvPr id="4" name="Picture 3" descr="Diagram, engineering drawing&#10;&#10;Description automatically generated">
            <a:extLst>
              <a:ext uri="{FF2B5EF4-FFF2-40B4-BE49-F238E27FC236}">
                <a16:creationId xmlns:a16="http://schemas.microsoft.com/office/drawing/2014/main" id="{5583B69B-A69E-FBAD-C56B-63E1B4EB8FB6}"/>
              </a:ext>
            </a:extLst>
          </p:cNvPr>
          <p:cNvPicPr>
            <a:picLocks noChangeAspect="1"/>
          </p:cNvPicPr>
          <p:nvPr/>
        </p:nvPicPr>
        <p:blipFill>
          <a:blip r:embed="rId3"/>
          <a:stretch>
            <a:fillRect/>
          </a:stretch>
        </p:blipFill>
        <p:spPr>
          <a:xfrm>
            <a:off x="6271849" y="1478067"/>
            <a:ext cx="5562599" cy="4190274"/>
          </a:xfrm>
          <a:prstGeom prst="rect">
            <a:avLst/>
          </a:prstGeom>
          <a:noFill/>
        </p:spPr>
      </p:pic>
      <p:pic>
        <p:nvPicPr>
          <p:cNvPr id="3" name="Picture 2" descr="Diagram, engineering drawing&#10;&#10;Description automatically generated">
            <a:extLst>
              <a:ext uri="{FF2B5EF4-FFF2-40B4-BE49-F238E27FC236}">
                <a16:creationId xmlns:a16="http://schemas.microsoft.com/office/drawing/2014/main" id="{74645CD5-0AB1-BD9B-BBF9-615B16136D50}"/>
              </a:ext>
            </a:extLst>
          </p:cNvPr>
          <p:cNvPicPr>
            <a:picLocks noChangeAspect="1"/>
          </p:cNvPicPr>
          <p:nvPr/>
        </p:nvPicPr>
        <p:blipFill>
          <a:blip r:embed="rId4"/>
          <a:stretch>
            <a:fillRect/>
          </a:stretch>
        </p:blipFill>
        <p:spPr>
          <a:xfrm>
            <a:off x="336062" y="1478067"/>
            <a:ext cx="5584091" cy="4190275"/>
          </a:xfrm>
          <a:prstGeom prst="rect">
            <a:avLst/>
          </a:prstGeom>
          <a:noFill/>
        </p:spPr>
      </p:pic>
      <p:sp>
        <p:nvSpPr>
          <p:cNvPr id="5" name="TextBox 4">
            <a:extLst>
              <a:ext uri="{FF2B5EF4-FFF2-40B4-BE49-F238E27FC236}">
                <a16:creationId xmlns:a16="http://schemas.microsoft.com/office/drawing/2014/main" id="{5E662A0E-BC99-E718-C87B-012069CBFCBC}"/>
              </a:ext>
            </a:extLst>
          </p:cNvPr>
          <p:cNvSpPr txBox="1"/>
          <p:nvPr/>
        </p:nvSpPr>
        <p:spPr>
          <a:xfrm>
            <a:off x="3820718" y="2268360"/>
            <a:ext cx="331595" cy="369332"/>
          </a:xfrm>
          <a:prstGeom prst="rect">
            <a:avLst/>
          </a:prstGeom>
          <a:noFill/>
        </p:spPr>
        <p:txBody>
          <a:bodyPr wrap="square" rtlCol="0">
            <a:spAutoFit/>
          </a:bodyPr>
          <a:lstStyle/>
          <a:p>
            <a:r>
              <a:rPr lang="en-CA" dirty="0">
                <a:solidFill>
                  <a:srgbClr val="0070C0"/>
                </a:solidFill>
              </a:rPr>
              <a:t>N</a:t>
            </a:r>
          </a:p>
        </p:txBody>
      </p:sp>
      <p:sp>
        <p:nvSpPr>
          <p:cNvPr id="6" name="TextBox 5">
            <a:extLst>
              <a:ext uri="{FF2B5EF4-FFF2-40B4-BE49-F238E27FC236}">
                <a16:creationId xmlns:a16="http://schemas.microsoft.com/office/drawing/2014/main" id="{093B84F9-717F-4D17-B27D-1BC2D8D98AB8}"/>
              </a:ext>
            </a:extLst>
          </p:cNvPr>
          <p:cNvSpPr txBox="1"/>
          <p:nvPr/>
        </p:nvSpPr>
        <p:spPr>
          <a:xfrm>
            <a:off x="9705703" y="2362145"/>
            <a:ext cx="331595" cy="369332"/>
          </a:xfrm>
          <a:prstGeom prst="rect">
            <a:avLst/>
          </a:prstGeom>
          <a:noFill/>
        </p:spPr>
        <p:txBody>
          <a:bodyPr wrap="square" rtlCol="0">
            <a:spAutoFit/>
          </a:bodyPr>
          <a:lstStyle/>
          <a:p>
            <a:r>
              <a:rPr lang="en-CA" dirty="0">
                <a:solidFill>
                  <a:srgbClr val="0070C0"/>
                </a:solidFill>
              </a:rPr>
              <a:t>N</a:t>
            </a:r>
          </a:p>
        </p:txBody>
      </p:sp>
      <p:sp>
        <p:nvSpPr>
          <p:cNvPr id="8" name="TextBox 7">
            <a:extLst>
              <a:ext uri="{FF2B5EF4-FFF2-40B4-BE49-F238E27FC236}">
                <a16:creationId xmlns:a16="http://schemas.microsoft.com/office/drawing/2014/main" id="{DE4902CD-565A-BE28-9220-29DC6AE4C543}"/>
              </a:ext>
            </a:extLst>
          </p:cNvPr>
          <p:cNvSpPr txBox="1"/>
          <p:nvPr/>
        </p:nvSpPr>
        <p:spPr>
          <a:xfrm>
            <a:off x="10604277" y="2362145"/>
            <a:ext cx="331595" cy="369332"/>
          </a:xfrm>
          <a:prstGeom prst="rect">
            <a:avLst/>
          </a:prstGeom>
          <a:noFill/>
        </p:spPr>
        <p:txBody>
          <a:bodyPr wrap="square" rtlCol="0">
            <a:spAutoFit/>
          </a:bodyPr>
          <a:lstStyle/>
          <a:p>
            <a:r>
              <a:rPr lang="en-CA" dirty="0">
                <a:solidFill>
                  <a:srgbClr val="0070C0"/>
                </a:solidFill>
              </a:rPr>
              <a:t>M</a:t>
            </a:r>
          </a:p>
        </p:txBody>
      </p:sp>
      <p:sp>
        <p:nvSpPr>
          <p:cNvPr id="9" name="Oval 8">
            <a:extLst>
              <a:ext uri="{FF2B5EF4-FFF2-40B4-BE49-F238E27FC236}">
                <a16:creationId xmlns:a16="http://schemas.microsoft.com/office/drawing/2014/main" id="{B45AA135-4E3E-6DF1-83AB-F734024F457D}"/>
              </a:ext>
            </a:extLst>
          </p:cNvPr>
          <p:cNvSpPr/>
          <p:nvPr/>
        </p:nvSpPr>
        <p:spPr>
          <a:xfrm>
            <a:off x="8962716" y="1664678"/>
            <a:ext cx="261340" cy="2813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AF6D4773-326F-4B64-5078-2E14A124DF38}"/>
              </a:ext>
            </a:extLst>
          </p:cNvPr>
          <p:cNvSpPr/>
          <p:nvPr/>
        </p:nvSpPr>
        <p:spPr>
          <a:xfrm>
            <a:off x="10443463" y="2711381"/>
            <a:ext cx="261340" cy="2813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Right 11">
            <a:extLst>
              <a:ext uri="{FF2B5EF4-FFF2-40B4-BE49-F238E27FC236}">
                <a16:creationId xmlns:a16="http://schemas.microsoft.com/office/drawing/2014/main" id="{D49833F9-B8B3-A1A8-F5E7-6025732C43B3}"/>
              </a:ext>
            </a:extLst>
          </p:cNvPr>
          <p:cNvSpPr/>
          <p:nvPr/>
        </p:nvSpPr>
        <p:spPr>
          <a:xfrm rot="9984782">
            <a:off x="9784668" y="2145916"/>
            <a:ext cx="381838" cy="140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Right 12">
            <a:extLst>
              <a:ext uri="{FF2B5EF4-FFF2-40B4-BE49-F238E27FC236}">
                <a16:creationId xmlns:a16="http://schemas.microsoft.com/office/drawing/2014/main" id="{3DF505D9-06B3-AF42-F45F-C9CEC9991C7F}"/>
              </a:ext>
            </a:extLst>
          </p:cNvPr>
          <p:cNvSpPr/>
          <p:nvPr/>
        </p:nvSpPr>
        <p:spPr>
          <a:xfrm rot="9984782">
            <a:off x="10252544" y="3681708"/>
            <a:ext cx="381838" cy="140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 Placeholder 4">
            <a:extLst>
              <a:ext uri="{FF2B5EF4-FFF2-40B4-BE49-F238E27FC236}">
                <a16:creationId xmlns:a16="http://schemas.microsoft.com/office/drawing/2014/main" id="{88C7B756-9441-4B59-A4F0-E92D7A89E35C}"/>
              </a:ext>
            </a:extLst>
          </p:cNvPr>
          <p:cNvSpPr txBox="1">
            <a:spLocks/>
          </p:cNvSpPr>
          <p:nvPr/>
        </p:nvSpPr>
        <p:spPr>
          <a:xfrm>
            <a:off x="242399" y="5890131"/>
            <a:ext cx="3304670" cy="53553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latin typeface="CMSS9"/>
              </a:rPr>
              <a:t>Inserting 40</a:t>
            </a:r>
          </a:p>
        </p:txBody>
      </p:sp>
    </p:spTree>
    <p:extLst>
      <p:ext uri="{BB962C8B-B14F-4D97-AF65-F5344CB8AC3E}">
        <p14:creationId xmlns:p14="http://schemas.microsoft.com/office/powerpoint/2010/main" val="35093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Insertion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39</a:t>
            </a:fld>
            <a:endParaRPr lang="en-US"/>
          </a:p>
        </p:txBody>
      </p:sp>
      <p:sp>
        <p:nvSpPr>
          <p:cNvPr id="15" name="Text Placeholder 4">
            <a:extLst>
              <a:ext uri="{FF2B5EF4-FFF2-40B4-BE49-F238E27FC236}">
                <a16:creationId xmlns:a16="http://schemas.microsoft.com/office/drawing/2014/main" id="{6FAB7060-27C1-ACFD-0A39-0290FCC61EFB}"/>
              </a:ext>
            </a:extLst>
          </p:cNvPr>
          <p:cNvSpPr>
            <a:spLocks noGrp="1"/>
          </p:cNvSpPr>
          <p:nvPr>
            <p:ph type="body" sz="half" idx="2"/>
          </p:nvPr>
        </p:nvSpPr>
        <p:spPr>
          <a:xfrm>
            <a:off x="443365" y="1444649"/>
            <a:ext cx="10911272" cy="4579079"/>
          </a:xfrm>
        </p:spPr>
        <p:txBody>
          <a:bodyPr>
            <a:noAutofit/>
          </a:bodyPr>
          <a:lstStyle/>
          <a:p>
            <a:pPr algn="l"/>
            <a:r>
              <a:rPr lang="en-US" sz="2400" b="0" i="0" u="none" strike="noStrike" baseline="0" dirty="0">
                <a:latin typeface="CMSS10"/>
              </a:rPr>
              <a:t>If the </a:t>
            </a:r>
            <a:r>
              <a:rPr lang="en-US" sz="2400" b="0" i="1" u="none" strike="noStrike" baseline="0" dirty="0">
                <a:latin typeface="CMSS10"/>
              </a:rPr>
              <a:t>leaf</a:t>
            </a:r>
            <a:r>
              <a:rPr lang="en-US" sz="2400" b="0" i="0" u="none" strike="noStrike" baseline="0" dirty="0">
                <a:latin typeface="CMSS10"/>
              </a:rPr>
              <a:t> </a:t>
            </a:r>
            <a:r>
              <a:rPr lang="en-US" sz="2400" b="0" i="1" u="none" strike="noStrike" baseline="0" dirty="0">
                <a:latin typeface="CMMI10"/>
              </a:rPr>
              <a:t>N</a:t>
            </a:r>
            <a:r>
              <a:rPr lang="en-US" sz="2400" b="0" i="0" u="none" strike="noStrike" baseline="0" dirty="0">
                <a:latin typeface="CMMI10"/>
              </a:rPr>
              <a:t> </a:t>
            </a:r>
            <a:r>
              <a:rPr lang="en-US" sz="2400" b="0" i="0" u="none" strike="noStrike" baseline="0" dirty="0">
                <a:latin typeface="CMSS10"/>
              </a:rPr>
              <a:t>is </a:t>
            </a:r>
            <a:r>
              <a:rPr lang="en-US" sz="2400" b="0" i="0" u="none" strike="noStrike" baseline="0" dirty="0">
                <a:latin typeface="CMSSBX10"/>
              </a:rPr>
              <a:t>previously full</a:t>
            </a:r>
            <a:r>
              <a:rPr lang="en-US" sz="2400" b="0" i="0" u="none" strike="noStrike" baseline="0" dirty="0">
                <a:latin typeface="CMSS10"/>
              </a:rPr>
              <a:t>, split it into two new leaf nodes </a:t>
            </a:r>
            <a:r>
              <a:rPr lang="en-US" sz="2400" b="0" i="1" u="none" strike="noStrike" baseline="0" dirty="0">
                <a:latin typeface="CMMI10"/>
              </a:rPr>
              <a:t>N</a:t>
            </a:r>
            <a:r>
              <a:rPr lang="en-US" sz="2400" b="0" i="0" u="none" strike="noStrike" baseline="0" dirty="0">
                <a:latin typeface="CMMI10"/>
              </a:rPr>
              <a:t> </a:t>
            </a:r>
            <a:r>
              <a:rPr lang="en-US" sz="2400" b="0" i="0" u="none" strike="noStrike" baseline="0" dirty="0">
                <a:latin typeface="CMSS10"/>
              </a:rPr>
              <a:t>and </a:t>
            </a:r>
            <a:r>
              <a:rPr lang="en-US" sz="2400" b="0" i="1" u="none" strike="noStrike" baseline="0" dirty="0">
                <a:latin typeface="CMMI10"/>
              </a:rPr>
              <a:t>M</a:t>
            </a:r>
            <a:r>
              <a:rPr lang="en-US" sz="2400" b="0" i="0" u="none" strike="noStrike" baseline="0" dirty="0">
                <a:latin typeface="CMSS10"/>
              </a:rPr>
              <a:t>, with </a:t>
            </a:r>
            <a:r>
              <a:rPr lang="en-US" sz="2400" b="0" i="1" u="none" strike="noStrike" baseline="0" dirty="0">
                <a:latin typeface="CMMI10"/>
              </a:rPr>
              <a:t>M</a:t>
            </a:r>
            <a:r>
              <a:rPr lang="en-US" sz="2400" b="0" i="0" u="none" strike="noStrike" baseline="0" dirty="0">
                <a:latin typeface="CMMI10"/>
              </a:rPr>
              <a:t> </a:t>
            </a:r>
            <a:r>
              <a:rPr lang="en-US" sz="2400" b="0" i="0" u="none" strike="noStrike" baseline="0" dirty="0">
                <a:latin typeface="CMSS10"/>
              </a:rPr>
              <a:t>to the right of </a:t>
            </a:r>
            <a:r>
              <a:rPr lang="en-US" sz="2400" b="0" i="1" u="none" strike="noStrike" baseline="0" dirty="0">
                <a:latin typeface="CMMI10"/>
              </a:rPr>
              <a:t>N</a:t>
            </a:r>
            <a:r>
              <a:rPr lang="en-US" sz="2400" b="0" i="0" u="none" strike="noStrike" baseline="0" dirty="0">
                <a:latin typeface="CMSS10"/>
              </a:rPr>
              <a:t>:</a:t>
            </a:r>
          </a:p>
          <a:p>
            <a:pPr marL="342900" indent="-342900" algn="l">
              <a:buFont typeface="+mj-lt"/>
              <a:buAutoNum type="arabicPeriod"/>
            </a:pPr>
            <a:r>
              <a:rPr lang="en-US" sz="2400" b="0" i="0" u="none" strike="noStrike" baseline="0" dirty="0">
                <a:latin typeface="CMSS9"/>
              </a:rPr>
              <a:t>Sort the key-pointer pairs in </a:t>
            </a:r>
            <a:r>
              <a:rPr lang="en-US" sz="2400" b="0" i="1" u="none" strike="noStrike" baseline="0" dirty="0">
                <a:latin typeface="CMMI9"/>
              </a:rPr>
              <a:t>N</a:t>
            </a:r>
            <a:r>
              <a:rPr lang="en-US" sz="2400" b="0" i="0" u="none" strike="noStrike" baseline="0" dirty="0">
                <a:latin typeface="CMMI9"/>
              </a:rPr>
              <a:t> </a:t>
            </a:r>
            <a:r>
              <a:rPr lang="en-US" sz="2400" b="0" i="0" u="none" strike="noStrike" baseline="0" dirty="0">
                <a:latin typeface="CMSS9"/>
              </a:rPr>
              <a:t>and the new </a:t>
            </a:r>
            <a:r>
              <a:rPr lang="en-US" sz="2400" dirty="0">
                <a:latin typeface="CMSS9"/>
              </a:rPr>
              <a:t>pair</a:t>
            </a:r>
            <a:r>
              <a:rPr lang="en-US" sz="2400" b="0" i="0" u="none" strike="noStrike" baseline="0" dirty="0">
                <a:latin typeface="CMSS9"/>
              </a:rPr>
              <a:t>. Partition them into two lists, so that the first </a:t>
            </a:r>
            <a:r>
              <a:rPr lang="en-US" sz="2400" b="0" i="0" u="none" strike="noStrike" baseline="0" dirty="0">
                <a:latin typeface="CMSY9"/>
              </a:rPr>
              <a:t>⌈</a:t>
            </a:r>
            <a:r>
              <a:rPr lang="en-US" sz="2400" b="0" i="0" u="none" strike="noStrike" baseline="0" dirty="0">
                <a:latin typeface="CMR9"/>
              </a:rPr>
              <a:t>(</a:t>
            </a:r>
            <a:r>
              <a:rPr lang="en-US" sz="2400" b="0" i="0" u="none" strike="noStrike" baseline="0" dirty="0">
                <a:latin typeface="CMMI9"/>
              </a:rPr>
              <a:t>m </a:t>
            </a:r>
            <a:r>
              <a:rPr lang="en-US" sz="2400" b="0" i="0" u="none" strike="noStrike" baseline="0" dirty="0">
                <a:latin typeface="CMR9"/>
              </a:rPr>
              <a:t>+ </a:t>
            </a:r>
            <a:r>
              <a:rPr lang="en-US" sz="2400" dirty="0">
                <a:latin typeface="CMR9"/>
              </a:rPr>
              <a:t>1</a:t>
            </a:r>
            <a:r>
              <a:rPr lang="en-US" sz="2400" b="0" i="0" u="none" strike="noStrike" baseline="0" dirty="0">
                <a:latin typeface="CMR9"/>
              </a:rPr>
              <a:t>)</a:t>
            </a:r>
            <a:r>
              <a:rPr lang="en-US" sz="2400" dirty="0">
                <a:latin typeface="CMMI9"/>
              </a:rPr>
              <a:t>/</a:t>
            </a:r>
            <a:r>
              <a:rPr lang="en-US" sz="2400" b="0" i="0" u="none" strike="noStrike" baseline="0" dirty="0">
                <a:latin typeface="CMR9"/>
              </a:rPr>
              <a:t>2⌉</a:t>
            </a:r>
            <a:r>
              <a:rPr lang="en-US" sz="2400" b="0" i="0" u="none" strike="noStrike" baseline="0" dirty="0">
                <a:latin typeface="CMSY9"/>
              </a:rPr>
              <a:t> </a:t>
            </a:r>
            <a:r>
              <a:rPr lang="en-US" sz="2400" b="0" i="0" u="none" strike="noStrike" baseline="0" dirty="0">
                <a:latin typeface="CMSS9"/>
              </a:rPr>
              <a:t>pairs are in the first list and the </a:t>
            </a:r>
            <a:r>
              <a:rPr lang="en-US" sz="2400" dirty="0">
                <a:latin typeface="CMSS9"/>
              </a:rPr>
              <a:t>remaining</a:t>
            </a:r>
            <a:r>
              <a:rPr lang="en-US" sz="2400" b="0" i="0" u="none" strike="noStrike" baseline="0" dirty="0">
                <a:latin typeface="CMSS9"/>
              </a:rPr>
              <a:t> pairs are in the second list.</a:t>
            </a:r>
          </a:p>
          <a:p>
            <a:pPr marL="342900" indent="-342900" algn="l">
              <a:buFont typeface="+mj-lt"/>
              <a:buAutoNum type="arabicPeriod"/>
            </a:pPr>
            <a:r>
              <a:rPr lang="en-US" sz="2400" b="0" i="0" u="none" strike="noStrike" baseline="0" dirty="0">
                <a:latin typeface="CMSS9"/>
              </a:rPr>
              <a:t>Store the lower list into </a:t>
            </a:r>
            <a:r>
              <a:rPr lang="en-US" sz="2400" b="0" i="1" u="none" strike="noStrike" baseline="0" dirty="0">
                <a:latin typeface="CMMI9"/>
              </a:rPr>
              <a:t>N</a:t>
            </a:r>
            <a:r>
              <a:rPr lang="en-US" sz="2400" b="0" i="0" u="none" strike="noStrike" baseline="0" dirty="0">
                <a:latin typeface="CMSS9"/>
              </a:rPr>
              <a:t>. Store the higher list into </a:t>
            </a:r>
            <a:r>
              <a:rPr lang="en-US" sz="2400" b="0" i="1" u="none" strike="noStrike" baseline="0" dirty="0">
                <a:latin typeface="CMMI9"/>
              </a:rPr>
              <a:t>M</a:t>
            </a:r>
            <a:r>
              <a:rPr lang="en-US" sz="2400" b="0" i="0" u="none" strike="noStrike" baseline="0" dirty="0">
                <a:latin typeface="CMSS9"/>
              </a:rPr>
              <a:t>.</a:t>
            </a:r>
          </a:p>
          <a:p>
            <a:pPr marL="342900" indent="-342900" algn="l">
              <a:buFont typeface="+mj-lt"/>
              <a:buAutoNum type="arabicPeriod"/>
            </a:pPr>
            <a:r>
              <a:rPr lang="en-US" sz="2400" b="0" i="0" u="none" strike="noStrike" baseline="0" dirty="0">
                <a:latin typeface="CMSS9"/>
              </a:rPr>
              <a:t>Insert the smallest key in </a:t>
            </a:r>
            <a:r>
              <a:rPr lang="en-US" sz="2400" b="0" i="1" u="none" strike="noStrike" baseline="0" dirty="0">
                <a:latin typeface="CMMI9"/>
              </a:rPr>
              <a:t>M</a:t>
            </a:r>
            <a:r>
              <a:rPr lang="en-US" sz="2400" b="0" i="0" u="none" strike="noStrike" baseline="0" dirty="0">
                <a:latin typeface="CMMI9"/>
              </a:rPr>
              <a:t> </a:t>
            </a:r>
            <a:r>
              <a:rPr lang="en-US" sz="2400" b="0" i="0" u="none" strike="noStrike" baseline="0" dirty="0">
                <a:latin typeface="CMSS9"/>
              </a:rPr>
              <a:t>and the pointer to </a:t>
            </a:r>
            <a:r>
              <a:rPr lang="en-US" sz="2400" b="0" i="1" u="none" strike="noStrike" baseline="0" dirty="0">
                <a:latin typeface="CMMI9"/>
              </a:rPr>
              <a:t>M</a:t>
            </a:r>
            <a:r>
              <a:rPr lang="en-US" sz="2400" b="0" i="0" u="none" strike="noStrike" baseline="0" dirty="0">
                <a:latin typeface="CMMI9"/>
              </a:rPr>
              <a:t> </a:t>
            </a:r>
            <a:r>
              <a:rPr lang="en-US" sz="2400" b="0" i="0" u="none" strike="noStrike" baseline="0" dirty="0">
                <a:latin typeface="CMSS9"/>
              </a:rPr>
              <a:t>into the </a:t>
            </a:r>
            <a:r>
              <a:rPr lang="en-US" sz="2400" b="0" i="0" u="none" strike="noStrike" baseline="0" dirty="0">
                <a:latin typeface="CMSSBX10"/>
              </a:rPr>
              <a:t>upper level</a:t>
            </a:r>
            <a:r>
              <a:rPr lang="en-US" sz="2400" b="0" i="0" u="none" strike="noStrike" baseline="0" dirty="0">
                <a:latin typeface="CMSS9"/>
              </a:rPr>
              <a:t>, that is, the parent of </a:t>
            </a:r>
            <a:r>
              <a:rPr lang="en-US" sz="2400" b="0" i="1" u="none" strike="noStrike" baseline="0" dirty="0">
                <a:latin typeface="CMMI9"/>
              </a:rPr>
              <a:t>N</a:t>
            </a:r>
            <a:r>
              <a:rPr lang="en-US" sz="2400" b="0" i="0" u="none" strike="noStrike" baseline="0" dirty="0">
                <a:latin typeface="CMSS9"/>
              </a:rPr>
              <a:t>.</a:t>
            </a:r>
          </a:p>
        </p:txBody>
      </p:sp>
    </p:spTree>
    <p:extLst>
      <p:ext uri="{BB962C8B-B14F-4D97-AF65-F5344CB8AC3E}">
        <p14:creationId xmlns:p14="http://schemas.microsoft.com/office/powerpoint/2010/main" val="347016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Autofit/>
          </a:bodyPr>
          <a:lstStyle/>
          <a:p>
            <a:r>
              <a:rPr lang="en-US" dirty="0"/>
              <a:t>Hard Disks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pic>
        <p:nvPicPr>
          <p:cNvPr id="5" name="Picture 4" descr="Diagram&#10;&#10;Description automatically generated">
            <a:extLst>
              <a:ext uri="{FF2B5EF4-FFF2-40B4-BE49-F238E27FC236}">
                <a16:creationId xmlns:a16="http://schemas.microsoft.com/office/drawing/2014/main" id="{C573E27C-F92F-35D6-FEDC-DAFF2DBF23DE}"/>
              </a:ext>
            </a:extLst>
          </p:cNvPr>
          <p:cNvPicPr>
            <a:picLocks noChangeAspect="1"/>
          </p:cNvPicPr>
          <p:nvPr/>
        </p:nvPicPr>
        <p:blipFill>
          <a:blip r:embed="rId2"/>
          <a:stretch>
            <a:fillRect/>
          </a:stretch>
        </p:blipFill>
        <p:spPr>
          <a:xfrm>
            <a:off x="4590042" y="1444649"/>
            <a:ext cx="6588602" cy="4579079"/>
          </a:xfrm>
          <a:prstGeom prst="rect">
            <a:avLst/>
          </a:prstGeom>
          <a:noFill/>
        </p:spPr>
      </p:pic>
      <p:sp>
        <p:nvSpPr>
          <p:cNvPr id="15" name="Text Placeholder 4">
            <a:extLst>
              <a:ext uri="{FF2B5EF4-FFF2-40B4-BE49-F238E27FC236}">
                <a16:creationId xmlns:a16="http://schemas.microsoft.com/office/drawing/2014/main" id="{22CDFDEA-9934-7298-8A58-E51F838ED4B8}"/>
              </a:ext>
            </a:extLst>
          </p:cNvPr>
          <p:cNvSpPr>
            <a:spLocks noGrp="1"/>
          </p:cNvSpPr>
          <p:nvPr>
            <p:ph type="body" sz="half" idx="2"/>
          </p:nvPr>
        </p:nvSpPr>
        <p:spPr>
          <a:xfrm>
            <a:off x="443366" y="1444649"/>
            <a:ext cx="3837232" cy="5066683"/>
          </a:xfrm>
        </p:spPr>
        <p:txBody>
          <a:bodyPr>
            <a:noAutofit/>
          </a:bodyPr>
          <a:lstStyle/>
          <a:p>
            <a:pPr marL="285750" indent="-285750">
              <a:lnSpc>
                <a:spcPct val="100000"/>
              </a:lnSpc>
              <a:buFont typeface="Arial" panose="020B0604020202020204" pitchFamily="34" charset="0"/>
              <a:buChar char="•"/>
            </a:pPr>
            <a:r>
              <a:rPr lang="en-US" sz="2000" b="1" dirty="0"/>
              <a:t>Hard disks </a:t>
            </a:r>
            <a:r>
              <a:rPr lang="en-US" sz="2000" dirty="0"/>
              <a:t>are the main storage devices. They are also called the </a:t>
            </a:r>
            <a:r>
              <a:rPr lang="en-US" sz="2000" b="1" dirty="0"/>
              <a:t>secondary storage</a:t>
            </a:r>
            <a:r>
              <a:rPr lang="en-US" sz="2000" dirty="0"/>
              <a:t>.</a:t>
            </a:r>
          </a:p>
          <a:p>
            <a:pPr marL="285750" indent="-285750">
              <a:lnSpc>
                <a:spcPct val="100000"/>
              </a:lnSpc>
              <a:buFont typeface="Arial" panose="020B0604020202020204" pitchFamily="34" charset="0"/>
              <a:buChar char="•"/>
            </a:pPr>
            <a:r>
              <a:rPr lang="en-US" sz="2000" dirty="0"/>
              <a:t>A disk system may have one or more </a:t>
            </a:r>
            <a:r>
              <a:rPr lang="en-US" sz="2000" b="1" dirty="0"/>
              <a:t>platters</a:t>
            </a:r>
            <a:r>
              <a:rPr lang="en-US" sz="2000" dirty="0"/>
              <a:t>.</a:t>
            </a:r>
          </a:p>
          <a:p>
            <a:pPr marL="285750" indent="-285750">
              <a:lnSpc>
                <a:spcPct val="100000"/>
              </a:lnSpc>
              <a:buFont typeface="Arial" panose="020B0604020202020204" pitchFamily="34" charset="0"/>
              <a:buChar char="•"/>
            </a:pPr>
            <a:r>
              <a:rPr lang="en-US" sz="2000" dirty="0"/>
              <a:t>A platter has two </a:t>
            </a:r>
            <a:r>
              <a:rPr lang="en-US" sz="2000" b="1" dirty="0"/>
              <a:t>surfaces</a:t>
            </a:r>
            <a:r>
              <a:rPr lang="en-US" sz="2000" dirty="0"/>
              <a:t>.</a:t>
            </a:r>
          </a:p>
          <a:p>
            <a:pPr marL="285750" indent="-285750">
              <a:lnSpc>
                <a:spcPct val="100000"/>
              </a:lnSpc>
              <a:buFont typeface="Arial" panose="020B0604020202020204" pitchFamily="34" charset="0"/>
              <a:buChar char="•"/>
            </a:pPr>
            <a:r>
              <a:rPr lang="en-US" sz="2000" dirty="0"/>
              <a:t>A surface has </a:t>
            </a:r>
            <a:r>
              <a:rPr lang="en-US" sz="2000" b="1" dirty="0"/>
              <a:t>tracks</a:t>
            </a:r>
            <a:r>
              <a:rPr lang="en-US" sz="2000" dirty="0"/>
              <a:t>, which are concentric circles.</a:t>
            </a:r>
          </a:p>
          <a:p>
            <a:pPr marL="285750" indent="-285750">
              <a:lnSpc>
                <a:spcPct val="100000"/>
              </a:lnSpc>
              <a:buFont typeface="Arial" panose="020B0604020202020204" pitchFamily="34" charset="0"/>
              <a:buChar char="•"/>
            </a:pPr>
            <a:r>
              <a:rPr lang="en-US" sz="2000" dirty="0"/>
              <a:t>The tracks of the same radius form a </a:t>
            </a:r>
            <a:r>
              <a:rPr lang="en-US" sz="2000" b="1" dirty="0"/>
              <a:t>cylinder</a:t>
            </a:r>
            <a:r>
              <a:rPr lang="en-US" sz="2000" dirty="0"/>
              <a:t>.</a:t>
            </a:r>
          </a:p>
          <a:p>
            <a:pPr marL="285750" indent="-285750">
              <a:lnSpc>
                <a:spcPct val="100000"/>
              </a:lnSpc>
              <a:buFont typeface="Arial" panose="020B0604020202020204" pitchFamily="34" charset="0"/>
              <a:buChar char="•"/>
            </a:pPr>
            <a:r>
              <a:rPr lang="en-US" sz="2000" dirty="0"/>
              <a:t>Disk </a:t>
            </a:r>
            <a:r>
              <a:rPr lang="en-US" sz="2000" b="1" dirty="0"/>
              <a:t>heads</a:t>
            </a:r>
            <a:r>
              <a:rPr lang="en-US" sz="2000" dirty="0"/>
              <a:t> read and write data on tracks.</a:t>
            </a:r>
          </a:p>
        </p:txBody>
      </p:sp>
    </p:spTree>
    <p:extLst>
      <p:ext uri="{BB962C8B-B14F-4D97-AF65-F5344CB8AC3E}">
        <p14:creationId xmlns:p14="http://schemas.microsoft.com/office/powerpoint/2010/main" val="392061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Insertion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40</a:t>
            </a:fld>
            <a:endParaRPr lang="en-US"/>
          </a:p>
        </p:txBody>
      </p:sp>
      <p:sp>
        <p:nvSpPr>
          <p:cNvPr id="15" name="Text Placeholder 3">
            <a:extLst>
              <a:ext uri="{FF2B5EF4-FFF2-40B4-BE49-F238E27FC236}">
                <a16:creationId xmlns:a16="http://schemas.microsoft.com/office/drawing/2014/main" id="{23793316-69DC-EE75-EF1B-966BC85A4993}"/>
              </a:ext>
            </a:extLst>
          </p:cNvPr>
          <p:cNvSpPr>
            <a:spLocks noGrp="1"/>
          </p:cNvSpPr>
          <p:nvPr>
            <p:ph type="body" sz="half" idx="2"/>
          </p:nvPr>
        </p:nvSpPr>
        <p:spPr>
          <a:xfrm>
            <a:off x="443365" y="1444649"/>
            <a:ext cx="10700257" cy="4579079"/>
          </a:xfrm>
        </p:spPr>
        <p:txBody>
          <a:bodyPr>
            <a:noAutofit/>
          </a:bodyPr>
          <a:lstStyle/>
          <a:p>
            <a:pPr algn="l"/>
            <a:r>
              <a:rPr lang="en-US" sz="2400" b="0" i="0" u="none" strike="noStrike" baseline="0" dirty="0">
                <a:latin typeface="CMSS10"/>
              </a:rPr>
              <a:t>At </a:t>
            </a:r>
            <a:r>
              <a:rPr lang="en-US" sz="2400" b="0" i="1" u="none" strike="noStrike" baseline="0" dirty="0">
                <a:latin typeface="CMSS10"/>
              </a:rPr>
              <a:t>interior</a:t>
            </a:r>
            <a:r>
              <a:rPr lang="en-US" sz="2400" b="0" i="0" u="none" strike="noStrike" baseline="0" dirty="0">
                <a:latin typeface="CMSS10"/>
              </a:rPr>
              <a:t> node (now we call it </a:t>
            </a:r>
            <a:r>
              <a:rPr lang="en-US" sz="2400" b="0" i="1" u="none" strike="noStrike" baseline="0" dirty="0">
                <a:latin typeface="CMMI10"/>
              </a:rPr>
              <a:t>N</a:t>
            </a:r>
            <a:r>
              <a:rPr lang="en-US" sz="2400" b="0" i="0" u="none" strike="noStrike" baseline="0" dirty="0">
                <a:latin typeface="CMSS10"/>
              </a:rPr>
              <a:t>), we may also have two situations before the insertion of the </a:t>
            </a:r>
            <a:r>
              <a:rPr lang="en-US" sz="2400" b="0" i="1" u="none" strike="noStrike" baseline="0" dirty="0">
                <a:latin typeface="CMSS10"/>
              </a:rPr>
              <a:t>key-pointer</a:t>
            </a:r>
            <a:r>
              <a:rPr lang="en-US" sz="2400" b="0" i="0" u="none" strike="noStrike" baseline="0" dirty="0">
                <a:latin typeface="CMSS10"/>
              </a:rPr>
              <a:t> pair -- the node is </a:t>
            </a:r>
            <a:r>
              <a:rPr lang="en-US" sz="2400" b="0" i="0" u="none" strike="noStrike" baseline="0" dirty="0">
                <a:latin typeface="CMSSBX10"/>
              </a:rPr>
              <a:t>full </a:t>
            </a:r>
            <a:r>
              <a:rPr lang="en-US" sz="2400" b="0" i="0" u="none" strike="noStrike" baseline="0" dirty="0">
                <a:latin typeface="CMSS10"/>
              </a:rPr>
              <a:t>or </a:t>
            </a:r>
            <a:r>
              <a:rPr lang="en-US" sz="2400" b="0" i="0" u="none" strike="noStrike" baseline="0" dirty="0">
                <a:latin typeface="CMSSBX10"/>
              </a:rPr>
              <a:t>not full</a:t>
            </a:r>
            <a:r>
              <a:rPr lang="en-US" sz="2400" b="0" i="0" u="none" strike="noStrike" baseline="0" dirty="0">
                <a:latin typeface="CMSS10"/>
              </a:rPr>
              <a:t>:</a:t>
            </a:r>
          </a:p>
          <a:p>
            <a:pPr marL="285750" indent="-285750" algn="l">
              <a:buFont typeface="Arial" panose="020B0604020202020204" pitchFamily="34" charset="0"/>
              <a:buChar char="•"/>
            </a:pPr>
            <a:r>
              <a:rPr lang="en-US" sz="2400" b="0" i="0" u="none" strike="noStrike" baseline="0" dirty="0">
                <a:latin typeface="CMSS10"/>
              </a:rPr>
              <a:t>If the node </a:t>
            </a:r>
            <a:r>
              <a:rPr lang="en-US" sz="2400" b="0" i="1" u="none" strike="noStrike" baseline="0" dirty="0">
                <a:latin typeface="CMMI10"/>
              </a:rPr>
              <a:t>N</a:t>
            </a:r>
            <a:r>
              <a:rPr lang="en-US" sz="2400" b="0" i="0" u="none" strike="noStrike" baseline="0" dirty="0">
                <a:latin typeface="CMMI10"/>
              </a:rPr>
              <a:t> </a:t>
            </a:r>
            <a:r>
              <a:rPr lang="en-US" sz="2400" b="0" i="0" u="none" strike="noStrike" baseline="0" dirty="0">
                <a:latin typeface="CMSS10"/>
              </a:rPr>
              <a:t>is </a:t>
            </a:r>
            <a:r>
              <a:rPr lang="en-US" sz="2400" b="0" i="0" u="none" strike="noStrike" baseline="0" dirty="0">
                <a:latin typeface="CMSSBX10"/>
              </a:rPr>
              <a:t>not previously full</a:t>
            </a:r>
            <a:r>
              <a:rPr lang="en-US" sz="2400" b="0" i="0" u="none" strike="noStrike" baseline="0" dirty="0">
                <a:latin typeface="CMSS10"/>
              </a:rPr>
              <a:t>, insert the new </a:t>
            </a:r>
            <a:r>
              <a:rPr lang="en-US" sz="2400" b="0" i="1" u="none" strike="noStrike" baseline="0" dirty="0">
                <a:latin typeface="CMSS10"/>
              </a:rPr>
              <a:t>key-pointer</a:t>
            </a:r>
            <a:r>
              <a:rPr lang="en-US" sz="2400" b="0" i="0" u="none" strike="noStrike" baseline="0" dirty="0">
                <a:latin typeface="CMSS10"/>
              </a:rPr>
              <a:t> pair at a position such that the keys in the node are still in order. Adjust its parent node if necessary.</a:t>
            </a:r>
          </a:p>
          <a:p>
            <a:pPr marL="285750" indent="-285750" algn="l">
              <a:buFont typeface="Arial" panose="020B0604020202020204" pitchFamily="34" charset="0"/>
              <a:buChar char="•"/>
            </a:pPr>
            <a:r>
              <a:rPr lang="en-US" sz="2400" b="0" i="0" u="none" strike="noStrike" baseline="0" dirty="0">
                <a:latin typeface="CMSS10"/>
              </a:rPr>
              <a:t>If the node </a:t>
            </a:r>
            <a:r>
              <a:rPr lang="en-US" sz="2400" b="0" i="1" u="none" strike="noStrike" baseline="0" dirty="0">
                <a:latin typeface="CMMI10"/>
              </a:rPr>
              <a:t>N</a:t>
            </a:r>
            <a:r>
              <a:rPr lang="en-US" sz="2400" b="0" i="0" u="none" strike="noStrike" baseline="0" dirty="0">
                <a:latin typeface="CMMI10"/>
              </a:rPr>
              <a:t> </a:t>
            </a:r>
            <a:r>
              <a:rPr lang="en-US" sz="2400" b="0" i="0" u="none" strike="noStrike" baseline="0" dirty="0">
                <a:latin typeface="CMSS10"/>
              </a:rPr>
              <a:t>is </a:t>
            </a:r>
            <a:r>
              <a:rPr lang="en-US" sz="2400" b="0" i="0" u="none" strike="noStrike" baseline="0" dirty="0">
                <a:latin typeface="CMSSBX10"/>
              </a:rPr>
              <a:t>previously full</a:t>
            </a:r>
            <a:r>
              <a:rPr lang="en-US" sz="2400" b="0" i="0" u="none" strike="noStrike" baseline="0" dirty="0">
                <a:latin typeface="CMSS10"/>
              </a:rPr>
              <a:t>, split it into two new nodes </a:t>
            </a:r>
            <a:r>
              <a:rPr lang="en-US" sz="2400" b="0" i="1" u="none" strike="noStrike" baseline="0" dirty="0">
                <a:latin typeface="CMMI10"/>
              </a:rPr>
              <a:t>N</a:t>
            </a:r>
            <a:r>
              <a:rPr lang="en-US" sz="2400" b="0" i="0" u="none" strike="noStrike" baseline="0" dirty="0">
                <a:latin typeface="CMMI10"/>
              </a:rPr>
              <a:t> </a:t>
            </a:r>
            <a:r>
              <a:rPr lang="en-US" sz="2400" b="0" i="0" u="none" strike="noStrike" baseline="0" dirty="0">
                <a:latin typeface="CMSS10"/>
              </a:rPr>
              <a:t>and </a:t>
            </a:r>
            <a:r>
              <a:rPr lang="en-US" sz="2400" b="0" i="1" u="none" strike="noStrike" baseline="0" dirty="0">
                <a:latin typeface="CMMI10"/>
              </a:rPr>
              <a:t>M</a:t>
            </a:r>
            <a:r>
              <a:rPr lang="en-US" sz="2400" b="0" i="0" u="none" strike="noStrike" baseline="0" dirty="0">
                <a:latin typeface="CMSS10"/>
              </a:rPr>
              <a:t>, with </a:t>
            </a:r>
            <a:r>
              <a:rPr lang="en-US" sz="2400" b="0" i="1" u="none" strike="noStrike" baseline="0" dirty="0">
                <a:latin typeface="CMMI10"/>
              </a:rPr>
              <a:t>M</a:t>
            </a:r>
            <a:r>
              <a:rPr lang="en-US" sz="2400" b="0" i="0" u="none" strike="noStrike" baseline="0" dirty="0">
                <a:latin typeface="CMMI10"/>
              </a:rPr>
              <a:t> </a:t>
            </a:r>
            <a:r>
              <a:rPr lang="en-US" sz="2400" b="0" i="0" u="none" strike="noStrike" baseline="0" dirty="0">
                <a:latin typeface="CMSS10"/>
              </a:rPr>
              <a:t>to the right of </a:t>
            </a:r>
            <a:r>
              <a:rPr lang="en-US" sz="2400" b="0" i="1" u="none" strike="noStrike" baseline="0" dirty="0">
                <a:latin typeface="CMMI10"/>
              </a:rPr>
              <a:t>N</a:t>
            </a:r>
            <a:r>
              <a:rPr lang="en-US" sz="2400" b="0" i="0" u="none" strike="noStrike" baseline="0" dirty="0">
                <a:latin typeface="CMSS10"/>
              </a:rPr>
              <a:t>:</a:t>
            </a:r>
          </a:p>
          <a:p>
            <a:pPr marL="800100" lvl="1" indent="-342900">
              <a:buFont typeface="+mj-lt"/>
              <a:buAutoNum type="arabicPeriod"/>
            </a:pPr>
            <a:r>
              <a:rPr lang="en-US" sz="2400" b="0" i="0" u="none" strike="noStrike" baseline="0" dirty="0">
                <a:solidFill>
                  <a:schemeClr val="bg1"/>
                </a:solidFill>
                <a:latin typeface="CMSS9"/>
              </a:rPr>
              <a:t>Sort the key-pointer pairs in </a:t>
            </a:r>
            <a:r>
              <a:rPr lang="en-US" sz="2400" b="0" i="1" u="none" strike="noStrike" baseline="0" dirty="0">
                <a:solidFill>
                  <a:schemeClr val="bg1"/>
                </a:solidFill>
                <a:latin typeface="CMMI9"/>
              </a:rPr>
              <a:t>N</a:t>
            </a:r>
            <a:r>
              <a:rPr lang="en-US" sz="2400" b="0" i="0" u="none" strike="noStrike" baseline="0" dirty="0">
                <a:solidFill>
                  <a:schemeClr val="bg1"/>
                </a:solidFill>
                <a:latin typeface="CMMI9"/>
              </a:rPr>
              <a:t> </a:t>
            </a:r>
            <a:r>
              <a:rPr lang="en-US" sz="2400" b="0" i="0" u="none" strike="noStrike" baseline="0" dirty="0">
                <a:solidFill>
                  <a:schemeClr val="bg1"/>
                </a:solidFill>
                <a:latin typeface="CMSS9"/>
              </a:rPr>
              <a:t>and the new one.</a:t>
            </a:r>
          </a:p>
          <a:p>
            <a:pPr marL="800100" lvl="1" indent="-342900">
              <a:buFont typeface="+mj-lt"/>
              <a:buAutoNum type="arabicPeriod"/>
            </a:pPr>
            <a:r>
              <a:rPr lang="en-US" sz="2400" b="0" i="0" u="none" strike="noStrike" baseline="0" dirty="0">
                <a:solidFill>
                  <a:schemeClr val="bg1"/>
                </a:solidFill>
                <a:latin typeface="CMSS9"/>
              </a:rPr>
              <a:t>Leave the first </a:t>
            </a:r>
            <a:r>
              <a:rPr lang="en-US" sz="2400" b="0" i="0" u="none" strike="noStrike" baseline="0" dirty="0">
                <a:solidFill>
                  <a:schemeClr val="bg1"/>
                </a:solidFill>
                <a:latin typeface="CMSY9"/>
              </a:rPr>
              <a:t>⌈</a:t>
            </a:r>
            <a:r>
              <a:rPr lang="en-US" sz="2400" b="0" i="0" u="none" strike="noStrike" baseline="0" dirty="0">
                <a:solidFill>
                  <a:schemeClr val="bg1"/>
                </a:solidFill>
                <a:latin typeface="CMR9"/>
              </a:rPr>
              <a:t>(</a:t>
            </a:r>
            <a:r>
              <a:rPr lang="en-US" sz="2400" b="0" i="0" u="none" strike="noStrike" baseline="0" dirty="0">
                <a:solidFill>
                  <a:schemeClr val="bg1"/>
                </a:solidFill>
                <a:latin typeface="CMMI9"/>
              </a:rPr>
              <a:t>m </a:t>
            </a:r>
            <a:r>
              <a:rPr lang="en-US" sz="2400" b="0" i="0" u="none" strike="noStrike" baseline="0" dirty="0">
                <a:solidFill>
                  <a:schemeClr val="bg1"/>
                </a:solidFill>
                <a:latin typeface="CMR9"/>
              </a:rPr>
              <a:t>+ 2)</a:t>
            </a:r>
            <a:r>
              <a:rPr lang="en-US" sz="2400" dirty="0">
                <a:solidFill>
                  <a:schemeClr val="bg1"/>
                </a:solidFill>
                <a:latin typeface="CMMI9"/>
              </a:rPr>
              <a:t>/</a:t>
            </a:r>
            <a:r>
              <a:rPr lang="en-US" sz="2400" b="0" i="0" u="none" strike="noStrike" baseline="0" dirty="0">
                <a:solidFill>
                  <a:schemeClr val="bg1"/>
                </a:solidFill>
                <a:latin typeface="CMR9"/>
              </a:rPr>
              <a:t>2</a:t>
            </a:r>
            <a:r>
              <a:rPr lang="en-US" sz="2400" dirty="0">
                <a:solidFill>
                  <a:schemeClr val="bg1"/>
                </a:solidFill>
                <a:latin typeface="CMSY9"/>
              </a:rPr>
              <a:t>⌉</a:t>
            </a:r>
            <a:r>
              <a:rPr lang="en-US" sz="2400" b="0" i="0" u="none" strike="noStrike" baseline="0" dirty="0">
                <a:solidFill>
                  <a:schemeClr val="bg1"/>
                </a:solidFill>
                <a:latin typeface="CMSY9"/>
              </a:rPr>
              <a:t> </a:t>
            </a:r>
            <a:r>
              <a:rPr lang="en-US" sz="2400" b="0" i="1" u="none" strike="noStrike" baseline="0" dirty="0">
                <a:solidFill>
                  <a:schemeClr val="bg1"/>
                </a:solidFill>
                <a:latin typeface="CMSS9"/>
              </a:rPr>
              <a:t>pointers</a:t>
            </a:r>
            <a:r>
              <a:rPr lang="en-US" sz="2400" b="0" i="0" u="none" strike="noStrike" baseline="0" dirty="0">
                <a:solidFill>
                  <a:schemeClr val="bg1"/>
                </a:solidFill>
                <a:latin typeface="CMSS9"/>
              </a:rPr>
              <a:t> in </a:t>
            </a:r>
            <a:r>
              <a:rPr lang="en-US" sz="2400" b="0" i="1" u="none" strike="noStrike" baseline="0" dirty="0">
                <a:solidFill>
                  <a:schemeClr val="bg1"/>
                </a:solidFill>
                <a:latin typeface="CMMI9"/>
              </a:rPr>
              <a:t>N</a:t>
            </a:r>
            <a:r>
              <a:rPr lang="en-US" sz="2400" b="0" i="0" u="none" strike="noStrike" baseline="0" dirty="0">
                <a:solidFill>
                  <a:schemeClr val="bg1"/>
                </a:solidFill>
                <a:latin typeface="CMMI9"/>
              </a:rPr>
              <a:t> </a:t>
            </a:r>
            <a:r>
              <a:rPr lang="en-US" sz="2400" b="0" i="0" u="none" strike="noStrike" baseline="0" dirty="0">
                <a:solidFill>
                  <a:schemeClr val="bg1"/>
                </a:solidFill>
                <a:latin typeface="CMSS9"/>
              </a:rPr>
              <a:t>and move the last ⌊</a:t>
            </a:r>
            <a:r>
              <a:rPr lang="en-US" sz="2400" b="0" i="0" u="none" strike="noStrike" baseline="0" dirty="0">
                <a:solidFill>
                  <a:schemeClr val="bg1"/>
                </a:solidFill>
                <a:latin typeface="CMR9"/>
              </a:rPr>
              <a:t>(</a:t>
            </a:r>
            <a:r>
              <a:rPr lang="en-US" sz="2400" b="0" i="0" u="none" strike="noStrike" baseline="0" dirty="0">
                <a:solidFill>
                  <a:schemeClr val="bg1"/>
                </a:solidFill>
                <a:latin typeface="CMMI9"/>
              </a:rPr>
              <a:t>m </a:t>
            </a:r>
            <a:r>
              <a:rPr lang="en-US" sz="2400" b="0" i="0" u="none" strike="noStrike" baseline="0" dirty="0">
                <a:solidFill>
                  <a:schemeClr val="bg1"/>
                </a:solidFill>
                <a:latin typeface="CMR9"/>
              </a:rPr>
              <a:t>+ 2)</a:t>
            </a:r>
            <a:r>
              <a:rPr lang="en-US" sz="2400" dirty="0">
                <a:solidFill>
                  <a:schemeClr val="bg1"/>
                </a:solidFill>
                <a:latin typeface="CMMI9"/>
              </a:rPr>
              <a:t>/</a:t>
            </a:r>
            <a:r>
              <a:rPr lang="en-US" sz="2400" b="0" i="0" u="none" strike="noStrike" baseline="0" dirty="0">
                <a:solidFill>
                  <a:schemeClr val="bg1"/>
                </a:solidFill>
                <a:latin typeface="CMR9"/>
              </a:rPr>
              <a:t>2</a:t>
            </a:r>
            <a:r>
              <a:rPr lang="en-US" sz="2400" b="0" i="0" u="none" strike="noStrike" baseline="0" dirty="0">
                <a:solidFill>
                  <a:schemeClr val="bg1"/>
                </a:solidFill>
                <a:latin typeface="CMSY9"/>
              </a:rPr>
              <a:t>⌋ </a:t>
            </a:r>
            <a:r>
              <a:rPr lang="en-US" sz="2400" b="0" i="1" u="none" strike="noStrike" baseline="0" dirty="0">
                <a:solidFill>
                  <a:schemeClr val="bg1"/>
                </a:solidFill>
                <a:latin typeface="CMSS9"/>
              </a:rPr>
              <a:t>pointers</a:t>
            </a:r>
            <a:r>
              <a:rPr lang="en-US" sz="2400" b="0" i="0" u="none" strike="noStrike" baseline="0" dirty="0">
                <a:solidFill>
                  <a:schemeClr val="bg1"/>
                </a:solidFill>
                <a:latin typeface="CMSS9"/>
              </a:rPr>
              <a:t> into </a:t>
            </a:r>
            <a:r>
              <a:rPr lang="en-US" sz="2400" b="0" i="1" u="none" strike="noStrike" baseline="0" dirty="0">
                <a:solidFill>
                  <a:schemeClr val="bg1"/>
                </a:solidFill>
                <a:latin typeface="CMMI9"/>
              </a:rPr>
              <a:t>M</a:t>
            </a:r>
            <a:r>
              <a:rPr lang="en-US" sz="2400" b="0" i="0" u="none" strike="noStrike" baseline="0" dirty="0">
                <a:solidFill>
                  <a:schemeClr val="bg1"/>
                </a:solidFill>
                <a:latin typeface="CMSS9"/>
              </a:rPr>
              <a:t>.</a:t>
            </a:r>
          </a:p>
          <a:p>
            <a:pPr marL="800100" lvl="1" indent="-342900">
              <a:buFont typeface="+mj-lt"/>
              <a:buAutoNum type="arabicPeriod"/>
            </a:pPr>
            <a:r>
              <a:rPr lang="en-US" sz="2400" b="0" i="0" u="none" strike="noStrike" baseline="0" dirty="0">
                <a:solidFill>
                  <a:schemeClr val="bg1"/>
                </a:solidFill>
                <a:latin typeface="CMSS9"/>
              </a:rPr>
              <a:t>Leave the first </a:t>
            </a:r>
            <a:r>
              <a:rPr lang="en-US" sz="2400" b="0" i="0" u="none" strike="noStrike" baseline="0" dirty="0">
                <a:solidFill>
                  <a:schemeClr val="bg1"/>
                </a:solidFill>
                <a:latin typeface="CMSY9"/>
              </a:rPr>
              <a:t>⌈</a:t>
            </a:r>
            <a:r>
              <a:rPr lang="en-US" sz="2400" b="0" i="0" u="none" strike="noStrike" baseline="0" dirty="0">
                <a:solidFill>
                  <a:schemeClr val="bg1"/>
                </a:solidFill>
                <a:latin typeface="CMMI9"/>
              </a:rPr>
              <a:t>m</a:t>
            </a:r>
            <a:r>
              <a:rPr lang="en-US" sz="2400" dirty="0">
                <a:solidFill>
                  <a:schemeClr val="bg1"/>
                </a:solidFill>
                <a:latin typeface="CMMI9"/>
              </a:rPr>
              <a:t>/</a:t>
            </a:r>
            <a:r>
              <a:rPr lang="en-US" sz="2400" b="0" i="0" u="none" strike="noStrike" baseline="0" dirty="0">
                <a:solidFill>
                  <a:schemeClr val="bg1"/>
                </a:solidFill>
                <a:latin typeface="CMR9"/>
              </a:rPr>
              <a:t>2</a:t>
            </a:r>
            <a:r>
              <a:rPr lang="en-US" sz="2400" dirty="0">
                <a:solidFill>
                  <a:schemeClr val="bg1"/>
                </a:solidFill>
                <a:latin typeface="CMSY9"/>
              </a:rPr>
              <a:t>⌉</a:t>
            </a:r>
            <a:r>
              <a:rPr lang="en-US" sz="2400" b="0" i="0" u="none" strike="noStrike" baseline="0" dirty="0">
                <a:solidFill>
                  <a:schemeClr val="bg1"/>
                </a:solidFill>
                <a:latin typeface="CMSY9"/>
              </a:rPr>
              <a:t> </a:t>
            </a:r>
            <a:r>
              <a:rPr lang="en-US" sz="2400" b="0" i="1" u="none" strike="noStrike" baseline="0" dirty="0">
                <a:solidFill>
                  <a:schemeClr val="bg1"/>
                </a:solidFill>
                <a:latin typeface="CMSS9"/>
              </a:rPr>
              <a:t>keys</a:t>
            </a:r>
            <a:r>
              <a:rPr lang="en-US" sz="2400" b="0" i="0" u="none" strike="noStrike" baseline="0" dirty="0">
                <a:solidFill>
                  <a:schemeClr val="bg1"/>
                </a:solidFill>
                <a:latin typeface="CMSS9"/>
              </a:rPr>
              <a:t> in </a:t>
            </a:r>
            <a:r>
              <a:rPr lang="en-US" sz="2400" b="0" i="1" u="none" strike="noStrike" baseline="0" dirty="0">
                <a:solidFill>
                  <a:schemeClr val="bg1"/>
                </a:solidFill>
                <a:latin typeface="CMMI9"/>
              </a:rPr>
              <a:t>N</a:t>
            </a:r>
            <a:r>
              <a:rPr lang="en-US" sz="2400" b="0" i="0" u="none" strike="noStrike" baseline="0" dirty="0">
                <a:solidFill>
                  <a:schemeClr val="bg1"/>
                </a:solidFill>
                <a:latin typeface="CMMI9"/>
              </a:rPr>
              <a:t> </a:t>
            </a:r>
            <a:r>
              <a:rPr lang="en-US" sz="2400" b="0" i="0" u="none" strike="noStrike" baseline="0" dirty="0">
                <a:solidFill>
                  <a:schemeClr val="bg1"/>
                </a:solidFill>
                <a:latin typeface="CMSS9"/>
              </a:rPr>
              <a:t>and move the last ⌊</a:t>
            </a:r>
            <a:r>
              <a:rPr lang="en-US" sz="2400" b="0" i="0" u="none" strike="noStrike" baseline="0" dirty="0">
                <a:solidFill>
                  <a:schemeClr val="bg1"/>
                </a:solidFill>
                <a:latin typeface="CMMI9"/>
              </a:rPr>
              <a:t>m/</a:t>
            </a:r>
            <a:r>
              <a:rPr lang="en-US" sz="2400" b="0" i="0" u="none" strike="noStrike" baseline="0" dirty="0">
                <a:solidFill>
                  <a:schemeClr val="bg1"/>
                </a:solidFill>
                <a:latin typeface="CMR9"/>
              </a:rPr>
              <a:t>2</a:t>
            </a:r>
            <a:r>
              <a:rPr lang="en-US" sz="2400" b="0" i="0" u="none" strike="noStrike" baseline="0" dirty="0">
                <a:solidFill>
                  <a:schemeClr val="bg1"/>
                </a:solidFill>
                <a:latin typeface="CMSY9"/>
              </a:rPr>
              <a:t>⌋ </a:t>
            </a:r>
            <a:r>
              <a:rPr lang="en-US" sz="2400" b="0" i="1" u="none" strike="noStrike" baseline="0" dirty="0">
                <a:solidFill>
                  <a:schemeClr val="bg1"/>
                </a:solidFill>
                <a:latin typeface="CMSS9"/>
              </a:rPr>
              <a:t>keys</a:t>
            </a:r>
            <a:r>
              <a:rPr lang="en-US" sz="2400" b="0" i="0" u="none" strike="noStrike" baseline="0" dirty="0">
                <a:solidFill>
                  <a:schemeClr val="bg1"/>
                </a:solidFill>
                <a:latin typeface="CMSS9"/>
              </a:rPr>
              <a:t> into </a:t>
            </a:r>
            <a:r>
              <a:rPr lang="en-CA" sz="2400" b="0" i="1" u="none" strike="noStrike" baseline="0" dirty="0">
                <a:solidFill>
                  <a:schemeClr val="bg1"/>
                </a:solidFill>
                <a:latin typeface="CMMI9"/>
              </a:rPr>
              <a:t>M</a:t>
            </a:r>
            <a:r>
              <a:rPr lang="en-CA" sz="2400" b="0" i="0" u="none" strike="noStrike" baseline="0" dirty="0">
                <a:solidFill>
                  <a:schemeClr val="bg1"/>
                </a:solidFill>
                <a:latin typeface="CMSS9"/>
              </a:rPr>
              <a:t>.</a:t>
            </a:r>
          </a:p>
          <a:p>
            <a:pPr marL="800100" lvl="1" indent="-342900">
              <a:buFont typeface="+mj-lt"/>
              <a:buAutoNum type="arabicPeriod"/>
            </a:pPr>
            <a:r>
              <a:rPr lang="en-US" sz="2400" b="0" i="0" u="none" strike="noStrike" baseline="0" dirty="0">
                <a:solidFill>
                  <a:schemeClr val="bg1"/>
                </a:solidFill>
                <a:latin typeface="CMSS9"/>
              </a:rPr>
              <a:t>Insert the middle key (that is not in </a:t>
            </a:r>
            <a:r>
              <a:rPr lang="en-US" sz="2400" b="0" i="1" u="none" strike="noStrike" baseline="0" dirty="0">
                <a:solidFill>
                  <a:schemeClr val="bg1"/>
                </a:solidFill>
                <a:latin typeface="CMMI9"/>
              </a:rPr>
              <a:t>N</a:t>
            </a:r>
            <a:r>
              <a:rPr lang="en-US" sz="2400" b="0" i="0" u="none" strike="noStrike" baseline="0" dirty="0">
                <a:solidFill>
                  <a:schemeClr val="bg1"/>
                </a:solidFill>
                <a:latin typeface="CMMI9"/>
              </a:rPr>
              <a:t> </a:t>
            </a:r>
            <a:r>
              <a:rPr lang="en-US" sz="2400" b="0" i="0" u="none" strike="noStrike" baseline="0" dirty="0">
                <a:solidFill>
                  <a:schemeClr val="bg1"/>
                </a:solidFill>
                <a:latin typeface="CMSS9"/>
              </a:rPr>
              <a:t>nor in </a:t>
            </a:r>
            <a:r>
              <a:rPr lang="en-US" sz="2400" b="0" i="1" u="none" strike="noStrike" baseline="0" dirty="0">
                <a:solidFill>
                  <a:schemeClr val="bg1"/>
                </a:solidFill>
                <a:latin typeface="CMMI9"/>
              </a:rPr>
              <a:t>M</a:t>
            </a:r>
            <a:r>
              <a:rPr lang="en-US" sz="2400" b="0" i="0" u="none" strike="noStrike" baseline="0" dirty="0">
                <a:solidFill>
                  <a:schemeClr val="bg1"/>
                </a:solidFill>
                <a:latin typeface="CMSS9"/>
              </a:rPr>
              <a:t>) and the pointer to </a:t>
            </a:r>
            <a:r>
              <a:rPr lang="en-US" sz="2400" b="0" i="1" u="none" strike="noStrike" baseline="0" dirty="0">
                <a:solidFill>
                  <a:schemeClr val="bg1"/>
                </a:solidFill>
                <a:latin typeface="CMMI9"/>
              </a:rPr>
              <a:t>M</a:t>
            </a:r>
            <a:r>
              <a:rPr lang="en-US" sz="2400" b="0" i="0" u="none" strike="noStrike" baseline="0" dirty="0">
                <a:solidFill>
                  <a:schemeClr val="bg1"/>
                </a:solidFill>
                <a:latin typeface="CMMI9"/>
              </a:rPr>
              <a:t> </a:t>
            </a:r>
            <a:r>
              <a:rPr lang="en-US" sz="2400" b="0" i="0" u="none" strike="noStrike" baseline="0" dirty="0">
                <a:solidFill>
                  <a:schemeClr val="bg1"/>
                </a:solidFill>
                <a:latin typeface="CMSS9"/>
              </a:rPr>
              <a:t>into the upper level, that is, the parent of </a:t>
            </a:r>
            <a:r>
              <a:rPr lang="en-US" sz="2400" b="0" i="1" u="none" strike="noStrike" baseline="0" dirty="0">
                <a:solidFill>
                  <a:schemeClr val="bg1"/>
                </a:solidFill>
                <a:latin typeface="CMMI9"/>
              </a:rPr>
              <a:t>N</a:t>
            </a:r>
            <a:r>
              <a:rPr lang="en-US" sz="2400" b="0" i="0" u="none" strike="noStrike" baseline="0" dirty="0">
                <a:solidFill>
                  <a:schemeClr val="bg1"/>
                </a:solidFill>
                <a:latin typeface="CMSS9"/>
              </a:rPr>
              <a:t>.</a:t>
            </a:r>
            <a:endParaRPr lang="en-US" sz="2400" dirty="0">
              <a:solidFill>
                <a:schemeClr val="bg1"/>
              </a:solidFill>
            </a:endParaRPr>
          </a:p>
        </p:txBody>
      </p:sp>
    </p:spTree>
    <p:extLst>
      <p:ext uri="{BB962C8B-B14F-4D97-AF65-F5344CB8AC3E}">
        <p14:creationId xmlns:p14="http://schemas.microsoft.com/office/powerpoint/2010/main" val="141535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m:t>
                        </m:r>
                      </m:sup>
                    </m:sSup>
                  </m:oMath>
                </a14:m>
                <a:r>
                  <a:rPr lang="en-US" dirty="0"/>
                  <a:t>-Tree Deletion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41</a:t>
            </a:fld>
            <a:endParaRPr lang="en-US"/>
          </a:p>
        </p:txBody>
      </p:sp>
      <p:pic>
        <p:nvPicPr>
          <p:cNvPr id="4" name="Picture 3" descr="Diagram, engineering drawing&#10;&#10;Description automatically generated">
            <a:extLst>
              <a:ext uri="{FF2B5EF4-FFF2-40B4-BE49-F238E27FC236}">
                <a16:creationId xmlns:a16="http://schemas.microsoft.com/office/drawing/2014/main" id="{725556AC-B491-2DC9-ECE3-1C5F3D2B806B}"/>
              </a:ext>
            </a:extLst>
          </p:cNvPr>
          <p:cNvPicPr>
            <a:picLocks noChangeAspect="1"/>
          </p:cNvPicPr>
          <p:nvPr/>
        </p:nvPicPr>
        <p:blipFill>
          <a:blip r:embed="rId3"/>
          <a:stretch>
            <a:fillRect/>
          </a:stretch>
        </p:blipFill>
        <p:spPr>
          <a:xfrm>
            <a:off x="6096000" y="2240782"/>
            <a:ext cx="5562600" cy="3367667"/>
          </a:xfrm>
          <a:prstGeom prst="rect">
            <a:avLst/>
          </a:prstGeom>
          <a:noFill/>
        </p:spPr>
      </p:pic>
      <p:sp>
        <p:nvSpPr>
          <p:cNvPr id="17" name="Text Placeholder 4">
            <a:extLst>
              <a:ext uri="{FF2B5EF4-FFF2-40B4-BE49-F238E27FC236}">
                <a16:creationId xmlns:a16="http://schemas.microsoft.com/office/drawing/2014/main" id="{ECFE5DC1-DBAE-5DAC-CA05-424A5A6BBA35}"/>
              </a:ext>
            </a:extLst>
          </p:cNvPr>
          <p:cNvSpPr>
            <a:spLocks noGrp="1"/>
          </p:cNvSpPr>
          <p:nvPr>
            <p:ph type="body" sz="half" idx="2"/>
          </p:nvPr>
        </p:nvSpPr>
        <p:spPr>
          <a:xfrm>
            <a:off x="466918" y="1930017"/>
            <a:ext cx="4862164" cy="4637958"/>
          </a:xfrm>
        </p:spPr>
        <p:txBody>
          <a:bodyPr>
            <a:normAutofit/>
          </a:bodyPr>
          <a:lstStyle/>
          <a:p>
            <a:pPr algn="l"/>
            <a:r>
              <a:rPr lang="en-US" sz="2400" b="0" i="0" u="none" strike="noStrike" baseline="0" dirty="0">
                <a:latin typeface="CMSS10"/>
              </a:rPr>
              <a:t>To delete a key-pointer pair from a tree, first locate the key-pointer pair in a </a:t>
            </a:r>
            <a:r>
              <a:rPr lang="en-US" sz="2400" b="0" i="1" u="none" strike="noStrike" baseline="0" dirty="0">
                <a:latin typeface="CMSSBX10"/>
              </a:rPr>
              <a:t>leaf</a:t>
            </a:r>
            <a:r>
              <a:rPr lang="en-US" sz="2400" b="0" i="0" u="none" strike="noStrike" baseline="0" dirty="0">
                <a:latin typeface="CMSSBX10"/>
              </a:rPr>
              <a:t> node </a:t>
            </a:r>
            <a:r>
              <a:rPr lang="en-US" sz="2400" b="0" i="1" u="none" strike="noStrike" baseline="0" dirty="0">
                <a:latin typeface="CMMI10"/>
              </a:rPr>
              <a:t>N</a:t>
            </a:r>
            <a:r>
              <a:rPr lang="en-US" sz="2400" b="0" i="0" u="none" strike="noStrike" baseline="0" dirty="0">
                <a:latin typeface="CMSS10"/>
              </a:rPr>
              <a:t>, by using the search method. Delete it from </a:t>
            </a:r>
            <a:r>
              <a:rPr lang="en-US" sz="2400" b="0" i="1" u="none" strike="noStrike" baseline="0" dirty="0">
                <a:latin typeface="CMMI10"/>
              </a:rPr>
              <a:t>N</a:t>
            </a:r>
            <a:r>
              <a:rPr lang="en-US" sz="2400" b="0" i="0" u="none" strike="noStrike" baseline="0" dirty="0">
                <a:latin typeface="CMSS10"/>
              </a:rPr>
              <a:t>. </a:t>
            </a:r>
          </a:p>
          <a:p>
            <a:pPr algn="l"/>
            <a:r>
              <a:rPr lang="en-US" sz="2400" b="0" i="0" u="none" strike="noStrike" baseline="0" dirty="0">
                <a:latin typeface="CMSS10"/>
              </a:rPr>
              <a:t>After the deletion,</a:t>
            </a:r>
          </a:p>
          <a:p>
            <a:pPr marL="285750" indent="-285750" algn="l">
              <a:buFont typeface="Arial" panose="020B0604020202020204" pitchFamily="34" charset="0"/>
              <a:buChar char="•"/>
            </a:pPr>
            <a:r>
              <a:rPr lang="en-US" sz="2400" b="0" i="0" u="none" strike="noStrike" baseline="0" dirty="0">
                <a:latin typeface="CMSS10"/>
              </a:rPr>
              <a:t>if the number of keys in </a:t>
            </a:r>
            <a:r>
              <a:rPr lang="en-US" sz="2400" b="0" i="1" u="none" strike="noStrike" baseline="0" dirty="0">
                <a:latin typeface="CMMI10"/>
              </a:rPr>
              <a:t>N</a:t>
            </a:r>
            <a:r>
              <a:rPr lang="en-US" sz="2400" b="0" i="0" u="none" strike="noStrike" baseline="0" dirty="0">
                <a:latin typeface="CMMI10"/>
              </a:rPr>
              <a:t> </a:t>
            </a:r>
            <a:r>
              <a:rPr lang="en-US" sz="2400" b="0" i="0" u="none" strike="noStrike" baseline="0" dirty="0">
                <a:latin typeface="CMSS10"/>
              </a:rPr>
              <a:t>is </a:t>
            </a:r>
            <a:r>
              <a:rPr lang="en-US" sz="2400" b="0" i="0" u="none" strike="noStrike" baseline="0" dirty="0">
                <a:latin typeface="CMSSBX10"/>
              </a:rPr>
              <a:t>not less than </a:t>
            </a:r>
            <a:r>
              <a:rPr lang="en-US" sz="2400" b="0" i="0" u="none" strike="noStrike" baseline="0" dirty="0">
                <a:latin typeface="CMSS10"/>
              </a:rPr>
              <a:t>the required minimum (e.g. 2 in this example), adjust the key in the parent that associated with the pointer to this node if necessary, and finish.</a:t>
            </a:r>
          </a:p>
        </p:txBody>
      </p:sp>
      <p:sp>
        <p:nvSpPr>
          <p:cNvPr id="3" name="Text Placeholder 4">
            <a:extLst>
              <a:ext uri="{FF2B5EF4-FFF2-40B4-BE49-F238E27FC236}">
                <a16:creationId xmlns:a16="http://schemas.microsoft.com/office/drawing/2014/main" id="{1AC9F346-F6C0-6AB9-BB1A-5EB22440817B}"/>
              </a:ext>
            </a:extLst>
          </p:cNvPr>
          <p:cNvSpPr txBox="1">
            <a:spLocks/>
          </p:cNvSpPr>
          <p:nvPr/>
        </p:nvSpPr>
        <p:spPr>
          <a:xfrm>
            <a:off x="6704693" y="5868237"/>
            <a:ext cx="3072353" cy="6997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latin typeface="CMSS10"/>
              </a:rPr>
              <a:t>Delete 5, 31, and 13.</a:t>
            </a:r>
          </a:p>
        </p:txBody>
      </p:sp>
      <p:sp>
        <p:nvSpPr>
          <p:cNvPr id="5" name="Oval 4">
            <a:extLst>
              <a:ext uri="{FF2B5EF4-FFF2-40B4-BE49-F238E27FC236}">
                <a16:creationId xmlns:a16="http://schemas.microsoft.com/office/drawing/2014/main" id="{8337580C-5438-5A8D-072E-253E307DCAE9}"/>
              </a:ext>
            </a:extLst>
          </p:cNvPr>
          <p:cNvSpPr/>
          <p:nvPr/>
        </p:nvSpPr>
        <p:spPr>
          <a:xfrm rot="405078">
            <a:off x="6741523" y="4640663"/>
            <a:ext cx="266280" cy="8457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C29550BB-C441-D3FD-D3F9-99415DDC7425}"/>
              </a:ext>
            </a:extLst>
          </p:cNvPr>
          <p:cNvSpPr/>
          <p:nvPr/>
        </p:nvSpPr>
        <p:spPr>
          <a:xfrm>
            <a:off x="8034877" y="4640663"/>
            <a:ext cx="266280" cy="85845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C4F551E7-A3B6-127B-3F2D-623C2F8620D4}"/>
              </a:ext>
            </a:extLst>
          </p:cNvPr>
          <p:cNvSpPr/>
          <p:nvPr/>
        </p:nvSpPr>
        <p:spPr>
          <a:xfrm>
            <a:off x="9733694" y="4663073"/>
            <a:ext cx="266280" cy="8360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963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Deletion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42</a:t>
            </a:fld>
            <a:endParaRPr lang="en-US"/>
          </a:p>
        </p:txBody>
      </p:sp>
      <p:pic>
        <p:nvPicPr>
          <p:cNvPr id="4" name="Picture 3" descr="Diagram, engineering drawing&#10;&#10;Description automatically generated">
            <a:extLst>
              <a:ext uri="{FF2B5EF4-FFF2-40B4-BE49-F238E27FC236}">
                <a16:creationId xmlns:a16="http://schemas.microsoft.com/office/drawing/2014/main" id="{089064FA-FB41-EC76-B7D1-9DDEA6834355}"/>
              </a:ext>
            </a:extLst>
          </p:cNvPr>
          <p:cNvPicPr>
            <a:picLocks noChangeAspect="1"/>
          </p:cNvPicPr>
          <p:nvPr/>
        </p:nvPicPr>
        <p:blipFill>
          <a:blip r:embed="rId2"/>
          <a:stretch>
            <a:fillRect/>
          </a:stretch>
        </p:blipFill>
        <p:spPr>
          <a:xfrm>
            <a:off x="6051549" y="2320175"/>
            <a:ext cx="5967861" cy="3197839"/>
          </a:xfrm>
          <a:prstGeom prst="rect">
            <a:avLst/>
          </a:prstGeom>
          <a:noFill/>
        </p:spPr>
      </p:pic>
      <p:sp>
        <p:nvSpPr>
          <p:cNvPr id="15" name="Text Placeholder 4">
            <a:extLst>
              <a:ext uri="{FF2B5EF4-FFF2-40B4-BE49-F238E27FC236}">
                <a16:creationId xmlns:a16="http://schemas.microsoft.com/office/drawing/2014/main" id="{C6973F2D-030F-FCB2-9568-7D6537717A9D}"/>
              </a:ext>
            </a:extLst>
          </p:cNvPr>
          <p:cNvSpPr>
            <a:spLocks noGrp="1"/>
          </p:cNvSpPr>
          <p:nvPr>
            <p:ph type="body" sz="half" idx="2"/>
          </p:nvPr>
        </p:nvSpPr>
        <p:spPr>
          <a:xfrm>
            <a:off x="1294126" y="5812690"/>
            <a:ext cx="4801874" cy="615263"/>
          </a:xfrm>
        </p:spPr>
        <p:txBody>
          <a:bodyPr>
            <a:noAutofit/>
          </a:bodyPr>
          <a:lstStyle/>
          <a:p>
            <a:pPr algn="l"/>
            <a:r>
              <a:rPr lang="en-CA" sz="2000" b="0" i="0" u="none" strike="noStrike" baseline="0" dirty="0">
                <a:latin typeface="CMSS9"/>
              </a:rPr>
              <a:t>Delete 7</a:t>
            </a:r>
            <a:endParaRPr lang="en-US" sz="2000" dirty="0"/>
          </a:p>
        </p:txBody>
      </p:sp>
      <p:pic>
        <p:nvPicPr>
          <p:cNvPr id="3" name="Picture 2" descr="Diagram, engineering drawing&#10;&#10;Description automatically generated">
            <a:extLst>
              <a:ext uri="{FF2B5EF4-FFF2-40B4-BE49-F238E27FC236}">
                <a16:creationId xmlns:a16="http://schemas.microsoft.com/office/drawing/2014/main" id="{6F0D7A64-81BE-923A-ED57-35DE20212A42}"/>
              </a:ext>
            </a:extLst>
          </p:cNvPr>
          <p:cNvPicPr>
            <a:picLocks noChangeAspect="1"/>
          </p:cNvPicPr>
          <p:nvPr/>
        </p:nvPicPr>
        <p:blipFill>
          <a:blip r:embed="rId3"/>
          <a:stretch>
            <a:fillRect/>
          </a:stretch>
        </p:blipFill>
        <p:spPr>
          <a:xfrm>
            <a:off x="532562" y="2320175"/>
            <a:ext cx="5282084" cy="3197839"/>
          </a:xfrm>
          <a:prstGeom prst="rect">
            <a:avLst/>
          </a:prstGeom>
          <a:noFill/>
        </p:spPr>
      </p:pic>
      <p:sp>
        <p:nvSpPr>
          <p:cNvPr id="5" name="Oval 4">
            <a:extLst>
              <a:ext uri="{FF2B5EF4-FFF2-40B4-BE49-F238E27FC236}">
                <a16:creationId xmlns:a16="http://schemas.microsoft.com/office/drawing/2014/main" id="{16365805-7861-74DB-E0E8-A8C71FA4EB1B}"/>
              </a:ext>
            </a:extLst>
          </p:cNvPr>
          <p:cNvSpPr/>
          <p:nvPr/>
        </p:nvSpPr>
        <p:spPr>
          <a:xfrm>
            <a:off x="1533593" y="4530131"/>
            <a:ext cx="266280" cy="85845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4AA83777-A314-5527-6AB8-A1DFDD56BC45}"/>
              </a:ext>
            </a:extLst>
          </p:cNvPr>
          <p:cNvSpPr/>
          <p:nvPr/>
        </p:nvSpPr>
        <p:spPr>
          <a:xfrm>
            <a:off x="7854007" y="3491961"/>
            <a:ext cx="266280" cy="29307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AAC9149-B091-D0C2-6974-4C20DEFD0E92}"/>
              </a:ext>
            </a:extLst>
          </p:cNvPr>
          <p:cNvSpPr txBox="1"/>
          <p:nvPr/>
        </p:nvSpPr>
        <p:spPr>
          <a:xfrm>
            <a:off x="1666733" y="4235455"/>
            <a:ext cx="331595" cy="369332"/>
          </a:xfrm>
          <a:prstGeom prst="rect">
            <a:avLst/>
          </a:prstGeom>
          <a:noFill/>
        </p:spPr>
        <p:txBody>
          <a:bodyPr wrap="square" rtlCol="0">
            <a:spAutoFit/>
          </a:bodyPr>
          <a:lstStyle/>
          <a:p>
            <a:r>
              <a:rPr lang="en-CA" dirty="0">
                <a:solidFill>
                  <a:srgbClr val="0070C0"/>
                </a:solidFill>
              </a:rPr>
              <a:t>N</a:t>
            </a:r>
          </a:p>
        </p:txBody>
      </p:sp>
    </p:spTree>
    <p:extLst>
      <p:ext uri="{BB962C8B-B14F-4D97-AF65-F5344CB8AC3E}">
        <p14:creationId xmlns:p14="http://schemas.microsoft.com/office/powerpoint/2010/main" val="361761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Deletion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43</a:t>
            </a:fld>
            <a:endParaRPr lang="en-US"/>
          </a:p>
        </p:txBody>
      </p:sp>
      <p:sp>
        <p:nvSpPr>
          <p:cNvPr id="15" name="Text Placeholder 4">
            <a:extLst>
              <a:ext uri="{FF2B5EF4-FFF2-40B4-BE49-F238E27FC236}">
                <a16:creationId xmlns:a16="http://schemas.microsoft.com/office/drawing/2014/main" id="{C6973F2D-030F-FCB2-9568-7D6537717A9D}"/>
              </a:ext>
            </a:extLst>
          </p:cNvPr>
          <p:cNvSpPr>
            <a:spLocks noGrp="1"/>
          </p:cNvSpPr>
          <p:nvPr>
            <p:ph type="body" sz="half" idx="2"/>
          </p:nvPr>
        </p:nvSpPr>
        <p:spPr>
          <a:xfrm>
            <a:off x="1468734" y="1980180"/>
            <a:ext cx="9254532" cy="3519237"/>
          </a:xfrm>
        </p:spPr>
        <p:txBody>
          <a:bodyPr>
            <a:noAutofit/>
          </a:bodyPr>
          <a:lstStyle/>
          <a:p>
            <a:pPr algn="l"/>
            <a:r>
              <a:rPr lang="en-US" sz="2400" dirty="0">
                <a:latin typeface="CMSS10"/>
              </a:rPr>
              <a:t>I</a:t>
            </a:r>
            <a:r>
              <a:rPr lang="en-US" sz="2400" b="0" i="0" u="none" strike="noStrike" baseline="0" dirty="0">
                <a:latin typeface="CMSS10"/>
              </a:rPr>
              <a:t>f the number of keys in leaf node </a:t>
            </a:r>
            <a:r>
              <a:rPr lang="en-US" sz="2400" b="0" i="1" u="none" strike="noStrike" baseline="0" dirty="0">
                <a:latin typeface="CMMI10"/>
              </a:rPr>
              <a:t>N</a:t>
            </a:r>
            <a:r>
              <a:rPr lang="en-US" sz="2400" b="0" i="0" u="none" strike="noStrike" baseline="0" dirty="0">
                <a:latin typeface="CMMI10"/>
              </a:rPr>
              <a:t> </a:t>
            </a:r>
            <a:r>
              <a:rPr lang="en-US" sz="2400" b="0" i="0" u="none" strike="noStrike" baseline="0" dirty="0">
                <a:latin typeface="CMSS10"/>
              </a:rPr>
              <a:t>becomes </a:t>
            </a:r>
            <a:r>
              <a:rPr lang="en-US" sz="2400" b="0" i="0" u="none" strike="noStrike" baseline="0" dirty="0">
                <a:latin typeface="CMSSBX10"/>
              </a:rPr>
              <a:t>less than </a:t>
            </a:r>
            <a:r>
              <a:rPr lang="en-US" sz="2400" b="0" i="0" u="none" strike="noStrike" baseline="0" dirty="0">
                <a:latin typeface="CMSS10"/>
              </a:rPr>
              <a:t>the required </a:t>
            </a:r>
            <a:r>
              <a:rPr lang="en-CA" sz="2400" b="0" i="0" u="none" strike="noStrike" baseline="0" dirty="0">
                <a:latin typeface="CMSS10"/>
              </a:rPr>
              <a:t>minimum, </a:t>
            </a:r>
            <a:r>
              <a:rPr lang="en-US" sz="2400" dirty="0">
                <a:latin typeface="CMSS9"/>
              </a:rPr>
              <a:t>c</a:t>
            </a:r>
            <a:r>
              <a:rPr lang="en-US" sz="2400" b="0" i="0" u="none" strike="noStrike" baseline="0" dirty="0">
                <a:latin typeface="CMSS9"/>
              </a:rPr>
              <a:t>heck the numbers of keys in the two immediate adjacent sibling nodes (or the immediate sibling if the node is the youngest or </a:t>
            </a:r>
            <a:r>
              <a:rPr lang="en-CA" sz="2400" b="0" i="0" u="none" strike="noStrike" baseline="0" dirty="0">
                <a:latin typeface="CMSS9"/>
              </a:rPr>
              <a:t>oldest).</a:t>
            </a:r>
          </a:p>
          <a:p>
            <a:pPr marL="342900" indent="-342900" algn="l">
              <a:buFont typeface="Arial" panose="020B0604020202020204" pitchFamily="34" charset="0"/>
              <a:buChar char="•"/>
            </a:pPr>
            <a:r>
              <a:rPr lang="en-US" sz="2400" b="0" i="0" u="none" strike="noStrike" baseline="0" dirty="0">
                <a:latin typeface="CMSS9"/>
              </a:rPr>
              <a:t>If the number of keys in a sibling is greater than the required minimum, move the closest key in the sibling into </a:t>
            </a:r>
            <a:r>
              <a:rPr lang="en-US" sz="2400" b="0" i="1" u="none" strike="noStrike" baseline="0" dirty="0">
                <a:latin typeface="CMMI9"/>
              </a:rPr>
              <a:t>N</a:t>
            </a:r>
            <a:r>
              <a:rPr lang="en-US" sz="2400" b="0" i="0" u="none" strike="noStrike" baseline="0" dirty="0">
                <a:latin typeface="CMSS9"/>
              </a:rPr>
              <a:t>, and adjust the key in the parent that associated with the pointer to this node or </a:t>
            </a:r>
            <a:r>
              <a:rPr lang="en-CA" sz="2400" b="0" i="0" u="none" strike="noStrike" baseline="0" dirty="0">
                <a:latin typeface="CMSS9"/>
              </a:rPr>
              <a:t>the sibling. Then finish.</a:t>
            </a:r>
            <a:endParaRPr lang="en-US" sz="2400" dirty="0"/>
          </a:p>
        </p:txBody>
      </p:sp>
    </p:spTree>
    <p:extLst>
      <p:ext uri="{BB962C8B-B14F-4D97-AF65-F5344CB8AC3E}">
        <p14:creationId xmlns:p14="http://schemas.microsoft.com/office/powerpoint/2010/main" val="251177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b="1" i="1" smtClean="0">
                            <a:latin typeface="Cambria Math" panose="02040503050406030204" pitchFamily="18" charset="0"/>
                          </a:rPr>
                          <m:t>𝑩</m:t>
                        </m:r>
                      </m:e>
                      <m:sup>
                        <m:r>
                          <a:rPr lang="en-US" sz="3200" b="1" i="1" smtClean="0">
                            <a:latin typeface="Cambria Math" panose="02040503050406030204" pitchFamily="18" charset="0"/>
                          </a:rPr>
                          <m:t>+</m:t>
                        </m:r>
                      </m:sup>
                    </m:sSup>
                  </m:oMath>
                </a14:m>
                <a:r>
                  <a:rPr lang="en-US" sz="3200" dirty="0"/>
                  <a:t>-Tree </a:t>
                </a:r>
                <a:r>
                  <a:rPr lang="en-US" dirty="0"/>
                  <a:t>Deletion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44</a:t>
            </a:fld>
            <a:endParaRPr lang="en-US"/>
          </a:p>
        </p:txBody>
      </p:sp>
      <p:sp>
        <p:nvSpPr>
          <p:cNvPr id="15" name="Text Placeholder 3">
            <a:extLst>
              <a:ext uri="{FF2B5EF4-FFF2-40B4-BE49-F238E27FC236}">
                <a16:creationId xmlns:a16="http://schemas.microsoft.com/office/drawing/2014/main" id="{C243AB56-2E63-5B5C-E545-24F35DA028D0}"/>
              </a:ext>
            </a:extLst>
          </p:cNvPr>
          <p:cNvSpPr>
            <a:spLocks noGrp="1"/>
          </p:cNvSpPr>
          <p:nvPr>
            <p:ph type="body" sz="half" idx="2"/>
          </p:nvPr>
        </p:nvSpPr>
        <p:spPr>
          <a:xfrm>
            <a:off x="838624" y="5337416"/>
            <a:ext cx="5120049" cy="535531"/>
          </a:xfrm>
        </p:spPr>
        <p:txBody>
          <a:bodyPr>
            <a:noAutofit/>
          </a:bodyPr>
          <a:lstStyle/>
          <a:p>
            <a:pPr algn="l"/>
            <a:r>
              <a:rPr lang="en-US" sz="2400" dirty="0">
                <a:latin typeface="CMSS9"/>
              </a:rPr>
              <a:t>Before the deletion of 11</a:t>
            </a:r>
            <a:r>
              <a:rPr lang="en-US" sz="2400" b="0" i="0" u="none" strike="noStrike" baseline="0" dirty="0">
                <a:latin typeface="CMSS9"/>
              </a:rPr>
              <a:t>.</a:t>
            </a:r>
          </a:p>
        </p:txBody>
      </p:sp>
      <p:pic>
        <p:nvPicPr>
          <p:cNvPr id="4" name="Picture 3" descr="Diagram, engineering drawing&#10;&#10;Description automatically generated">
            <a:extLst>
              <a:ext uri="{FF2B5EF4-FFF2-40B4-BE49-F238E27FC236}">
                <a16:creationId xmlns:a16="http://schemas.microsoft.com/office/drawing/2014/main" id="{97701C97-17F4-611B-838C-6E93C833309B}"/>
              </a:ext>
            </a:extLst>
          </p:cNvPr>
          <p:cNvPicPr>
            <a:picLocks noChangeAspect="1"/>
          </p:cNvPicPr>
          <p:nvPr/>
        </p:nvPicPr>
        <p:blipFill>
          <a:blip r:embed="rId3"/>
          <a:stretch>
            <a:fillRect/>
          </a:stretch>
        </p:blipFill>
        <p:spPr>
          <a:xfrm>
            <a:off x="6490126" y="2020435"/>
            <a:ext cx="4883499" cy="2847941"/>
          </a:xfrm>
          <a:prstGeom prst="rect">
            <a:avLst/>
          </a:prstGeom>
          <a:noFill/>
        </p:spPr>
      </p:pic>
      <p:pic>
        <p:nvPicPr>
          <p:cNvPr id="3" name="Picture 2" descr="Diagram, engineering drawing&#10;&#10;Description automatically generated">
            <a:extLst>
              <a:ext uri="{FF2B5EF4-FFF2-40B4-BE49-F238E27FC236}">
                <a16:creationId xmlns:a16="http://schemas.microsoft.com/office/drawing/2014/main" id="{33D6121C-D275-1CF0-247F-C69A8621372D}"/>
              </a:ext>
            </a:extLst>
          </p:cNvPr>
          <p:cNvPicPr>
            <a:picLocks noChangeAspect="1"/>
          </p:cNvPicPr>
          <p:nvPr/>
        </p:nvPicPr>
        <p:blipFill>
          <a:blip r:embed="rId4"/>
          <a:stretch>
            <a:fillRect/>
          </a:stretch>
        </p:blipFill>
        <p:spPr>
          <a:xfrm>
            <a:off x="838624" y="2020435"/>
            <a:ext cx="5257376" cy="2817130"/>
          </a:xfrm>
          <a:prstGeom prst="rect">
            <a:avLst/>
          </a:prstGeom>
          <a:noFill/>
        </p:spPr>
      </p:pic>
      <p:sp>
        <p:nvSpPr>
          <p:cNvPr id="5" name="Text Placeholder 3">
            <a:extLst>
              <a:ext uri="{FF2B5EF4-FFF2-40B4-BE49-F238E27FC236}">
                <a16:creationId xmlns:a16="http://schemas.microsoft.com/office/drawing/2014/main" id="{BF1CEB42-C7E3-4008-DFC6-99061692BB9F}"/>
              </a:ext>
            </a:extLst>
          </p:cNvPr>
          <p:cNvSpPr txBox="1">
            <a:spLocks/>
          </p:cNvSpPr>
          <p:nvPr/>
        </p:nvSpPr>
        <p:spPr>
          <a:xfrm>
            <a:off x="6628149" y="5337416"/>
            <a:ext cx="5120049" cy="53553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latin typeface="CMSS9"/>
              </a:rPr>
              <a:t>Beginning the deletion of 11.</a:t>
            </a:r>
          </a:p>
        </p:txBody>
      </p:sp>
      <p:sp>
        <p:nvSpPr>
          <p:cNvPr id="6" name="Oval 5">
            <a:extLst>
              <a:ext uri="{FF2B5EF4-FFF2-40B4-BE49-F238E27FC236}">
                <a16:creationId xmlns:a16="http://schemas.microsoft.com/office/drawing/2014/main" id="{C9758459-8758-95DF-1CD9-BEEE45A662C0}"/>
              </a:ext>
            </a:extLst>
          </p:cNvPr>
          <p:cNvSpPr/>
          <p:nvPr/>
        </p:nvSpPr>
        <p:spPr>
          <a:xfrm rot="269860">
            <a:off x="2116400" y="4014474"/>
            <a:ext cx="266280" cy="7283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70592599-57B6-B732-E577-EFB40EDD88A6}"/>
              </a:ext>
            </a:extLst>
          </p:cNvPr>
          <p:cNvSpPr txBox="1"/>
          <p:nvPr/>
        </p:nvSpPr>
        <p:spPr>
          <a:xfrm>
            <a:off x="1922454" y="3635822"/>
            <a:ext cx="331595" cy="369332"/>
          </a:xfrm>
          <a:prstGeom prst="rect">
            <a:avLst/>
          </a:prstGeom>
          <a:noFill/>
        </p:spPr>
        <p:txBody>
          <a:bodyPr wrap="square" rtlCol="0">
            <a:spAutoFit/>
          </a:bodyPr>
          <a:lstStyle/>
          <a:p>
            <a:r>
              <a:rPr lang="en-CA" dirty="0">
                <a:solidFill>
                  <a:srgbClr val="0070C0"/>
                </a:solidFill>
              </a:rPr>
              <a:t>N</a:t>
            </a:r>
          </a:p>
        </p:txBody>
      </p:sp>
      <p:sp>
        <p:nvSpPr>
          <p:cNvPr id="9" name="TextBox 8">
            <a:extLst>
              <a:ext uri="{FF2B5EF4-FFF2-40B4-BE49-F238E27FC236}">
                <a16:creationId xmlns:a16="http://schemas.microsoft.com/office/drawing/2014/main" id="{2BF1CC7A-728A-8AD4-5B0B-D04B7CBB157F}"/>
              </a:ext>
            </a:extLst>
          </p:cNvPr>
          <p:cNvSpPr txBox="1"/>
          <p:nvPr/>
        </p:nvSpPr>
        <p:spPr>
          <a:xfrm>
            <a:off x="1104916" y="3635822"/>
            <a:ext cx="331595" cy="369332"/>
          </a:xfrm>
          <a:prstGeom prst="rect">
            <a:avLst/>
          </a:prstGeom>
          <a:noFill/>
        </p:spPr>
        <p:txBody>
          <a:bodyPr wrap="square" rtlCol="0">
            <a:spAutoFit/>
          </a:bodyPr>
          <a:lstStyle/>
          <a:p>
            <a:r>
              <a:rPr lang="en-CA" dirty="0">
                <a:solidFill>
                  <a:srgbClr val="0070C0"/>
                </a:solidFill>
              </a:rPr>
              <a:t>M</a:t>
            </a:r>
          </a:p>
        </p:txBody>
      </p:sp>
    </p:spTree>
    <p:extLst>
      <p:ext uri="{BB962C8B-B14F-4D97-AF65-F5344CB8AC3E}">
        <p14:creationId xmlns:p14="http://schemas.microsoft.com/office/powerpoint/2010/main" val="302881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b="1" i="1" smtClean="0">
                            <a:latin typeface="Cambria Math" panose="02040503050406030204" pitchFamily="18" charset="0"/>
                          </a:rPr>
                          <m:t>𝑩</m:t>
                        </m:r>
                      </m:e>
                      <m:sup>
                        <m:r>
                          <a:rPr lang="en-US" sz="3200" b="1" i="1" smtClean="0">
                            <a:latin typeface="Cambria Math" panose="02040503050406030204" pitchFamily="18" charset="0"/>
                          </a:rPr>
                          <m:t>+</m:t>
                        </m:r>
                      </m:sup>
                    </m:sSup>
                  </m:oMath>
                </a14:m>
                <a:r>
                  <a:rPr lang="en-US" sz="3200" dirty="0"/>
                  <a:t>-Tree </a:t>
                </a:r>
                <a:r>
                  <a:rPr lang="en-US" dirty="0"/>
                  <a:t>Deletion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45</a:t>
            </a:fld>
            <a:endParaRPr lang="en-US"/>
          </a:p>
        </p:txBody>
      </p:sp>
      <p:sp>
        <p:nvSpPr>
          <p:cNvPr id="15" name="Text Placeholder 3">
            <a:extLst>
              <a:ext uri="{FF2B5EF4-FFF2-40B4-BE49-F238E27FC236}">
                <a16:creationId xmlns:a16="http://schemas.microsoft.com/office/drawing/2014/main" id="{C243AB56-2E63-5B5C-E545-24F35DA028D0}"/>
              </a:ext>
            </a:extLst>
          </p:cNvPr>
          <p:cNvSpPr>
            <a:spLocks noGrp="1"/>
          </p:cNvSpPr>
          <p:nvPr>
            <p:ph type="body" sz="half" idx="2"/>
          </p:nvPr>
        </p:nvSpPr>
        <p:spPr>
          <a:xfrm>
            <a:off x="838624" y="5337416"/>
            <a:ext cx="5120049" cy="535531"/>
          </a:xfrm>
        </p:spPr>
        <p:txBody>
          <a:bodyPr>
            <a:noAutofit/>
          </a:bodyPr>
          <a:lstStyle/>
          <a:p>
            <a:pPr algn="l"/>
            <a:r>
              <a:rPr lang="en-US" sz="2400" dirty="0">
                <a:latin typeface="CMSS9"/>
              </a:rPr>
              <a:t>Before the deletion of 11</a:t>
            </a:r>
            <a:r>
              <a:rPr lang="en-US" sz="2400" b="0" i="0" u="none" strike="noStrike" baseline="0" dirty="0">
                <a:latin typeface="CMSS9"/>
              </a:rPr>
              <a:t>.</a:t>
            </a:r>
          </a:p>
        </p:txBody>
      </p:sp>
      <p:pic>
        <p:nvPicPr>
          <p:cNvPr id="4" name="Picture 3" descr="Diagram, engineering drawing&#10;&#10;Description automatically generated">
            <a:extLst>
              <a:ext uri="{FF2B5EF4-FFF2-40B4-BE49-F238E27FC236}">
                <a16:creationId xmlns:a16="http://schemas.microsoft.com/office/drawing/2014/main" id="{97701C97-17F4-611B-838C-6E93C833309B}"/>
              </a:ext>
            </a:extLst>
          </p:cNvPr>
          <p:cNvPicPr>
            <a:picLocks noChangeAspect="1"/>
          </p:cNvPicPr>
          <p:nvPr/>
        </p:nvPicPr>
        <p:blipFill>
          <a:blip r:embed="rId3"/>
          <a:stretch>
            <a:fillRect/>
          </a:stretch>
        </p:blipFill>
        <p:spPr>
          <a:xfrm>
            <a:off x="722372" y="2005029"/>
            <a:ext cx="4883499" cy="2847941"/>
          </a:xfrm>
          <a:prstGeom prst="rect">
            <a:avLst/>
          </a:prstGeom>
          <a:noFill/>
        </p:spPr>
      </p:pic>
      <p:sp>
        <p:nvSpPr>
          <p:cNvPr id="5" name="Text Placeholder 3">
            <a:extLst>
              <a:ext uri="{FF2B5EF4-FFF2-40B4-BE49-F238E27FC236}">
                <a16:creationId xmlns:a16="http://schemas.microsoft.com/office/drawing/2014/main" id="{BF1CEB42-C7E3-4008-DFC6-99061692BB9F}"/>
              </a:ext>
            </a:extLst>
          </p:cNvPr>
          <p:cNvSpPr txBox="1">
            <a:spLocks/>
          </p:cNvSpPr>
          <p:nvPr/>
        </p:nvSpPr>
        <p:spPr>
          <a:xfrm>
            <a:off x="6628149" y="5337416"/>
            <a:ext cx="5120049" cy="53553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latin typeface="CMSS9"/>
              </a:rPr>
              <a:t>Completing the deletion of 11.</a:t>
            </a:r>
          </a:p>
        </p:txBody>
      </p:sp>
      <p:pic>
        <p:nvPicPr>
          <p:cNvPr id="6" name="Picture 5" descr="Diagram, engineering drawing&#10;&#10;Description automatically generated">
            <a:extLst>
              <a:ext uri="{FF2B5EF4-FFF2-40B4-BE49-F238E27FC236}">
                <a16:creationId xmlns:a16="http://schemas.microsoft.com/office/drawing/2014/main" id="{2173987E-D05B-3BF0-DA48-2B59E6982D4A}"/>
              </a:ext>
            </a:extLst>
          </p:cNvPr>
          <p:cNvPicPr>
            <a:picLocks noChangeAspect="1"/>
          </p:cNvPicPr>
          <p:nvPr/>
        </p:nvPicPr>
        <p:blipFill>
          <a:blip r:embed="rId4"/>
          <a:stretch>
            <a:fillRect/>
          </a:stretch>
        </p:blipFill>
        <p:spPr>
          <a:xfrm>
            <a:off x="5958674" y="2005029"/>
            <a:ext cx="5215094" cy="2841221"/>
          </a:xfrm>
          <a:prstGeom prst="rect">
            <a:avLst/>
          </a:prstGeom>
          <a:noFill/>
        </p:spPr>
      </p:pic>
      <p:sp>
        <p:nvSpPr>
          <p:cNvPr id="3" name="Oval 2">
            <a:extLst>
              <a:ext uri="{FF2B5EF4-FFF2-40B4-BE49-F238E27FC236}">
                <a16:creationId xmlns:a16="http://schemas.microsoft.com/office/drawing/2014/main" id="{2370278F-48F4-A3B3-33E0-741C2DEF7CA5}"/>
              </a:ext>
            </a:extLst>
          </p:cNvPr>
          <p:cNvSpPr/>
          <p:nvPr/>
        </p:nvSpPr>
        <p:spPr>
          <a:xfrm rot="3267489">
            <a:off x="3030981" y="3302625"/>
            <a:ext cx="266280" cy="7283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6859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b="1" i="1" smtClean="0">
                            <a:latin typeface="Cambria Math" panose="02040503050406030204" pitchFamily="18" charset="0"/>
                          </a:rPr>
                          <m:t>𝑩</m:t>
                        </m:r>
                      </m:e>
                      <m:sup>
                        <m:r>
                          <a:rPr lang="en-US" sz="3200" b="1" i="1" smtClean="0">
                            <a:latin typeface="Cambria Math" panose="02040503050406030204" pitchFamily="18" charset="0"/>
                          </a:rPr>
                          <m:t>+</m:t>
                        </m:r>
                      </m:sup>
                    </m:sSup>
                  </m:oMath>
                </a14:m>
                <a:r>
                  <a:rPr lang="en-US" sz="3200" dirty="0"/>
                  <a:t>-Tree </a:t>
                </a:r>
                <a:r>
                  <a:rPr lang="en-US" dirty="0"/>
                  <a:t>Deletion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46</a:t>
            </a:fld>
            <a:endParaRPr lang="en-US"/>
          </a:p>
        </p:txBody>
      </p:sp>
      <p:sp>
        <p:nvSpPr>
          <p:cNvPr id="15" name="Text Placeholder 3">
            <a:extLst>
              <a:ext uri="{FF2B5EF4-FFF2-40B4-BE49-F238E27FC236}">
                <a16:creationId xmlns:a16="http://schemas.microsoft.com/office/drawing/2014/main" id="{C243AB56-2E63-5B5C-E545-24F35DA028D0}"/>
              </a:ext>
            </a:extLst>
          </p:cNvPr>
          <p:cNvSpPr>
            <a:spLocks noGrp="1"/>
          </p:cNvSpPr>
          <p:nvPr>
            <p:ph type="body" sz="half" idx="2"/>
          </p:nvPr>
        </p:nvSpPr>
        <p:spPr>
          <a:xfrm>
            <a:off x="894303" y="1444649"/>
            <a:ext cx="10108642" cy="4579079"/>
          </a:xfrm>
        </p:spPr>
        <p:txBody>
          <a:bodyPr>
            <a:noAutofit/>
          </a:bodyPr>
          <a:lstStyle/>
          <a:p>
            <a:pPr algn="l"/>
            <a:r>
              <a:rPr lang="en-US" sz="2400" b="0" i="0" u="none" strike="noStrike" baseline="0" dirty="0">
                <a:latin typeface="CMSS10"/>
              </a:rPr>
              <a:t>If the number of keys in leaf node </a:t>
            </a:r>
            <a:r>
              <a:rPr lang="en-US" sz="2400" b="0" i="1" u="none" strike="noStrike" baseline="0" dirty="0">
                <a:latin typeface="CMMI10"/>
              </a:rPr>
              <a:t>N</a:t>
            </a:r>
            <a:r>
              <a:rPr lang="en-US" sz="2400" b="0" i="0" u="none" strike="noStrike" baseline="0" dirty="0">
                <a:latin typeface="CMMI10"/>
              </a:rPr>
              <a:t> </a:t>
            </a:r>
            <a:r>
              <a:rPr lang="en-US" sz="2400" b="0" i="0" u="none" strike="noStrike" baseline="0" dirty="0">
                <a:latin typeface="CMSS10"/>
              </a:rPr>
              <a:t>becomes </a:t>
            </a:r>
            <a:r>
              <a:rPr lang="en-US" sz="2400" b="0" i="0" u="none" strike="noStrike" baseline="0" dirty="0">
                <a:latin typeface="CMSSBX10"/>
              </a:rPr>
              <a:t>less than </a:t>
            </a:r>
            <a:r>
              <a:rPr lang="en-US" sz="2400" b="0" i="0" u="none" strike="noStrike" baseline="0" dirty="0">
                <a:latin typeface="CMSS10"/>
              </a:rPr>
              <a:t>the required </a:t>
            </a:r>
            <a:r>
              <a:rPr lang="en-CA" sz="2400" b="0" i="0" u="none" strike="noStrike" baseline="0" dirty="0">
                <a:latin typeface="CMSS10"/>
              </a:rPr>
              <a:t>minimum, </a:t>
            </a:r>
            <a:r>
              <a:rPr lang="en-US" sz="2400" dirty="0">
                <a:latin typeface="CMSS9"/>
              </a:rPr>
              <a:t>c</a:t>
            </a:r>
            <a:r>
              <a:rPr lang="en-US" sz="2400" b="0" i="0" u="none" strike="noStrike" baseline="0" dirty="0">
                <a:latin typeface="CMSS9"/>
              </a:rPr>
              <a:t>heck the numbers of keys in the two immediate adjacent sibling nodes (or the immediate sibling if the node is the youngest or </a:t>
            </a:r>
            <a:r>
              <a:rPr lang="en-CA" sz="2400" b="0" i="0" u="none" strike="noStrike" baseline="0" dirty="0">
                <a:latin typeface="CMSS9"/>
              </a:rPr>
              <a:t>oldest).</a:t>
            </a:r>
          </a:p>
          <a:p>
            <a:pPr algn="l"/>
            <a:r>
              <a:rPr lang="en-US" sz="2400" b="0" i="0" u="none" strike="noStrike" baseline="0" dirty="0">
                <a:latin typeface="CMSS9"/>
              </a:rPr>
              <a:t>If none of the immediate adjacent siblings (or sibling) has an extra key, combine one of the siblings (e.g. </a:t>
            </a:r>
            <a:r>
              <a:rPr lang="en-US" sz="2400" b="0" i="1" u="none" strike="noStrike" baseline="0" dirty="0">
                <a:latin typeface="CMMI9"/>
              </a:rPr>
              <a:t>M</a:t>
            </a:r>
            <a:r>
              <a:rPr lang="en-US" sz="2400" b="0" i="0" u="none" strike="noStrike" baseline="0" dirty="0">
                <a:latin typeface="CMMI9"/>
              </a:rPr>
              <a:t> </a:t>
            </a:r>
            <a:r>
              <a:rPr lang="en-US" sz="2400" b="0" i="0" u="none" strike="noStrike" baseline="0" dirty="0">
                <a:latin typeface="CMSS9"/>
              </a:rPr>
              <a:t>to the right or left of </a:t>
            </a:r>
            <a:r>
              <a:rPr lang="en-US" sz="2400" b="0" i="1" u="none" strike="noStrike" baseline="0" dirty="0">
                <a:latin typeface="CMMI9"/>
              </a:rPr>
              <a:t>N</a:t>
            </a:r>
            <a:r>
              <a:rPr lang="en-US" sz="2400" b="0" i="0" u="none" strike="noStrike" baseline="0" dirty="0">
                <a:latin typeface="CMSS9"/>
              </a:rPr>
              <a:t>), and then delete a pointer (e.g. the pointer to </a:t>
            </a:r>
            <a:r>
              <a:rPr lang="en-US" sz="2400" b="0" i="1" u="none" strike="noStrike" baseline="0" dirty="0">
                <a:latin typeface="CMMI9"/>
              </a:rPr>
              <a:t>M</a:t>
            </a:r>
            <a:r>
              <a:rPr lang="en-US" sz="2400" b="0" i="0" u="none" strike="noStrike" baseline="0" dirty="0">
                <a:latin typeface="CMSS9"/>
              </a:rPr>
              <a:t>) from the parent and adjust the keys at the parent node.</a:t>
            </a:r>
          </a:p>
        </p:txBody>
      </p:sp>
    </p:spTree>
    <p:extLst>
      <p:ext uri="{BB962C8B-B14F-4D97-AF65-F5344CB8AC3E}">
        <p14:creationId xmlns:p14="http://schemas.microsoft.com/office/powerpoint/2010/main" val="407221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b="1" i="1" smtClean="0">
                            <a:latin typeface="Cambria Math" panose="02040503050406030204" pitchFamily="18" charset="0"/>
                          </a:rPr>
                          <m:t>𝑩</m:t>
                        </m:r>
                      </m:e>
                      <m:sup>
                        <m:r>
                          <a:rPr lang="en-US" sz="3200" b="1" i="1" smtClean="0">
                            <a:latin typeface="Cambria Math" panose="02040503050406030204" pitchFamily="18" charset="0"/>
                          </a:rPr>
                          <m:t>+</m:t>
                        </m:r>
                      </m:sup>
                    </m:sSup>
                  </m:oMath>
                </a14:m>
                <a:r>
                  <a:rPr lang="en-US" sz="3200" dirty="0"/>
                  <a:t>-Tree </a:t>
                </a:r>
                <a:r>
                  <a:rPr lang="en-US" dirty="0"/>
                  <a:t>Deletion</a:t>
                </a:r>
              </a:p>
            </p:txBody>
          </p:sp>
        </mc:Choice>
        <mc:Fallback xmlns="">
          <p:sp>
            <p:nvSpPr>
              <p:cNvPr id="7" name="Title 6">
                <a:extLst>
                  <a:ext uri="{FF2B5EF4-FFF2-40B4-BE49-F238E27FC236}">
                    <a16:creationId xmlns:a16="http://schemas.microsoft.com/office/drawing/2014/main" id="{7875C19A-1AAE-476A-A316-A2CF92D763D3}"/>
                  </a:ext>
                </a:extLst>
              </p:cNvPr>
              <p:cNvSpPr>
                <a:spLocks noGrp="1" noRot="1" noChangeAspect="1" noMove="1" noResize="1" noEditPoints="1" noAdjustHandles="1" noChangeArrowheads="1" noChangeShapeType="1" noTextEdit="1"/>
              </p:cNvSpPr>
              <p:nvPr>
                <p:ph type="title"/>
              </p:nvPr>
            </p:nvSpPr>
            <p:spPr>
              <a:xfrm>
                <a:off x="444500" y="542925"/>
                <a:ext cx="11214100" cy="535531"/>
              </a:xfrm>
              <a:blipFill>
                <a:blip r:embed="rId2"/>
                <a:stretch>
                  <a:fillRect t="-23864" b="-36364"/>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47</a:t>
            </a:fld>
            <a:endParaRPr lang="en-US"/>
          </a:p>
        </p:txBody>
      </p:sp>
      <p:sp>
        <p:nvSpPr>
          <p:cNvPr id="17" name="Text Placeholder 3">
            <a:extLst>
              <a:ext uri="{FF2B5EF4-FFF2-40B4-BE49-F238E27FC236}">
                <a16:creationId xmlns:a16="http://schemas.microsoft.com/office/drawing/2014/main" id="{A5A4A615-5250-85B3-A5CA-ECB7FC183CA7}"/>
              </a:ext>
            </a:extLst>
          </p:cNvPr>
          <p:cNvSpPr>
            <a:spLocks noGrp="1"/>
          </p:cNvSpPr>
          <p:nvPr>
            <p:ph type="body" sz="half" idx="2"/>
          </p:nvPr>
        </p:nvSpPr>
        <p:spPr>
          <a:xfrm>
            <a:off x="904352" y="1504939"/>
            <a:ext cx="10452108" cy="4579079"/>
          </a:xfrm>
        </p:spPr>
        <p:txBody>
          <a:bodyPr>
            <a:normAutofit/>
          </a:bodyPr>
          <a:lstStyle/>
          <a:p>
            <a:pPr algn="l"/>
            <a:r>
              <a:rPr lang="en-US" sz="2000" b="0" i="0" u="none" strike="noStrike" baseline="0" dirty="0">
                <a:latin typeface="CMSS10"/>
              </a:rPr>
              <a:t>At an </a:t>
            </a:r>
            <a:r>
              <a:rPr lang="en-US" sz="2000" b="0" i="1" u="none" strike="noStrike" baseline="0" dirty="0">
                <a:latin typeface="CMSSBX10"/>
              </a:rPr>
              <a:t>interior</a:t>
            </a:r>
            <a:r>
              <a:rPr lang="en-US" sz="2000" b="0" i="0" u="none" strike="noStrike" baseline="0" dirty="0">
                <a:latin typeface="CMSSBX10"/>
              </a:rPr>
              <a:t> </a:t>
            </a:r>
            <a:r>
              <a:rPr lang="en-US" sz="2000" b="0" i="0" u="none" strike="noStrike" baseline="0" dirty="0">
                <a:latin typeface="CMSS10"/>
              </a:rPr>
              <a:t>node (now we call it </a:t>
            </a:r>
            <a:r>
              <a:rPr lang="en-US" sz="2000" b="0" i="1" u="none" strike="noStrike" baseline="0" dirty="0">
                <a:latin typeface="CMMI10"/>
              </a:rPr>
              <a:t>N</a:t>
            </a:r>
            <a:r>
              <a:rPr lang="en-US" sz="2000" b="0" i="0" u="none" strike="noStrike" baseline="0" dirty="0">
                <a:latin typeface="CMSS10"/>
              </a:rPr>
              <a:t>), after the deletion of a pointer, </a:t>
            </a:r>
          </a:p>
          <a:p>
            <a:pPr algn="l"/>
            <a:r>
              <a:rPr lang="en-US" sz="2000" b="0" i="0" u="none" strike="noStrike" baseline="0" dirty="0">
                <a:latin typeface="CMSS10"/>
              </a:rPr>
              <a:t>if the number of </a:t>
            </a:r>
            <a:r>
              <a:rPr lang="en-US" sz="2000" b="0" i="1" u="none" strike="noStrike" baseline="0" dirty="0">
                <a:latin typeface="CMSS10"/>
              </a:rPr>
              <a:t>pointers</a:t>
            </a:r>
            <a:r>
              <a:rPr lang="en-US" sz="2000" b="0" i="0" u="none" strike="noStrike" baseline="0" dirty="0">
                <a:latin typeface="CMSS10"/>
              </a:rPr>
              <a:t> in </a:t>
            </a:r>
            <a:r>
              <a:rPr lang="en-US" sz="2000" b="0" i="1" u="none" strike="noStrike" baseline="0" dirty="0">
                <a:latin typeface="CMMI10"/>
              </a:rPr>
              <a:t>N</a:t>
            </a:r>
            <a:r>
              <a:rPr lang="en-US" sz="2000" b="0" i="0" u="none" strike="noStrike" baseline="0" dirty="0">
                <a:latin typeface="CMMI10"/>
              </a:rPr>
              <a:t> </a:t>
            </a:r>
            <a:r>
              <a:rPr lang="en-US" sz="2000" b="0" i="0" u="none" strike="noStrike" baseline="0" dirty="0">
                <a:latin typeface="CMSS10"/>
              </a:rPr>
              <a:t>is </a:t>
            </a:r>
            <a:r>
              <a:rPr lang="en-US" sz="2000" b="0" i="0" u="none" strike="noStrike" baseline="0" dirty="0">
                <a:latin typeface="CMSSBX10"/>
              </a:rPr>
              <a:t>not less than </a:t>
            </a:r>
            <a:r>
              <a:rPr lang="en-US" sz="2000" b="0" i="0" u="none" strike="noStrike" baseline="0" dirty="0">
                <a:latin typeface="CMSS10"/>
              </a:rPr>
              <a:t>the required minimum, adjust the keys in </a:t>
            </a:r>
            <a:r>
              <a:rPr lang="en-US" sz="2000" b="0" i="1" u="none" strike="noStrike" baseline="0" dirty="0">
                <a:latin typeface="CMMI10"/>
              </a:rPr>
              <a:t>N</a:t>
            </a:r>
            <a:r>
              <a:rPr lang="en-US" sz="2000" b="0" i="0" u="none" strike="noStrike" baseline="0" dirty="0">
                <a:latin typeface="CMSS10"/>
              </a:rPr>
              <a:t>, and finish.</a:t>
            </a:r>
          </a:p>
          <a:p>
            <a:pPr algn="l"/>
            <a:r>
              <a:rPr lang="en-US" sz="2000" b="0" i="0" u="none" strike="noStrike" baseline="0" dirty="0">
                <a:latin typeface="CMSS10"/>
              </a:rPr>
              <a:t>if the number of </a:t>
            </a:r>
            <a:r>
              <a:rPr lang="en-US" sz="2000" b="0" i="1" u="none" strike="noStrike" baseline="0" dirty="0">
                <a:latin typeface="CMSS10"/>
              </a:rPr>
              <a:t>pointers</a:t>
            </a:r>
            <a:r>
              <a:rPr lang="en-US" sz="2000" b="0" i="0" u="none" strike="noStrike" baseline="0" dirty="0">
                <a:latin typeface="CMSS10"/>
              </a:rPr>
              <a:t> in </a:t>
            </a:r>
            <a:r>
              <a:rPr lang="en-US" sz="2000" b="0" i="1" u="none" strike="noStrike" baseline="0" dirty="0">
                <a:latin typeface="CMMI10"/>
              </a:rPr>
              <a:t>N</a:t>
            </a:r>
            <a:r>
              <a:rPr lang="en-US" sz="2000" b="0" i="0" u="none" strike="noStrike" baseline="0" dirty="0">
                <a:latin typeface="CMMI10"/>
              </a:rPr>
              <a:t> </a:t>
            </a:r>
            <a:r>
              <a:rPr lang="en-US" sz="2000" b="0" i="0" u="none" strike="noStrike" baseline="0" dirty="0">
                <a:latin typeface="CMSS10"/>
              </a:rPr>
              <a:t>becomes </a:t>
            </a:r>
            <a:r>
              <a:rPr lang="en-US" sz="2000" b="0" i="0" u="none" strike="noStrike" baseline="0" dirty="0">
                <a:latin typeface="CMSSBX10"/>
              </a:rPr>
              <a:t>less than </a:t>
            </a:r>
            <a:r>
              <a:rPr lang="en-US" sz="2000" b="0" i="0" u="none" strike="noStrike" baseline="0" dirty="0">
                <a:latin typeface="CMSS10"/>
              </a:rPr>
              <a:t>the required </a:t>
            </a:r>
            <a:r>
              <a:rPr lang="en-CA" sz="2000" b="0" i="0" u="none" strike="noStrike" baseline="0" dirty="0">
                <a:latin typeface="CMSS10"/>
              </a:rPr>
              <a:t>minimum</a:t>
            </a:r>
          </a:p>
          <a:p>
            <a:pPr algn="l"/>
            <a:r>
              <a:rPr lang="en-US" sz="2000" b="0" i="0" u="none" strike="noStrike" baseline="0" dirty="0">
                <a:latin typeface="CMSS9"/>
              </a:rPr>
              <a:t>1. Check numbers of </a:t>
            </a:r>
            <a:r>
              <a:rPr lang="en-US" sz="2000" b="0" i="1" u="none" strike="noStrike" baseline="0" dirty="0">
                <a:latin typeface="CMSS9"/>
              </a:rPr>
              <a:t>pointers</a:t>
            </a:r>
            <a:r>
              <a:rPr lang="en-US" sz="2000" b="0" i="0" u="none" strike="noStrike" baseline="0" dirty="0">
                <a:latin typeface="CMSS9"/>
              </a:rPr>
              <a:t> in the two immediate adjacent sibling nodes (or the immediate sibling if the node is the youngest or </a:t>
            </a:r>
            <a:r>
              <a:rPr lang="en-CA" sz="2000" b="0" i="0" u="none" strike="noStrike" baseline="0" dirty="0">
                <a:latin typeface="CMSS9"/>
              </a:rPr>
              <a:t>oldest).</a:t>
            </a:r>
          </a:p>
          <a:p>
            <a:pPr algn="l"/>
            <a:r>
              <a:rPr lang="en-US" sz="2000" b="0" i="0" u="none" strike="noStrike" baseline="0" dirty="0">
                <a:latin typeface="CMSS9"/>
              </a:rPr>
              <a:t>2. If the number of </a:t>
            </a:r>
            <a:r>
              <a:rPr lang="en-US" sz="2000" b="0" i="1" u="none" strike="noStrike" baseline="0" dirty="0">
                <a:latin typeface="CMSS9"/>
              </a:rPr>
              <a:t>pointers</a:t>
            </a:r>
            <a:r>
              <a:rPr lang="en-US" sz="2000" b="0" i="0" u="none" strike="noStrike" baseline="0" dirty="0">
                <a:latin typeface="CMSS9"/>
              </a:rPr>
              <a:t> in a sibling is greater than the required minimum, move the closest </a:t>
            </a:r>
            <a:r>
              <a:rPr lang="en-US" sz="2000" b="0" i="1" u="none" strike="noStrike" baseline="0" dirty="0">
                <a:latin typeface="CMSS9"/>
              </a:rPr>
              <a:t>pointer</a:t>
            </a:r>
            <a:r>
              <a:rPr lang="en-US" sz="2000" b="0" i="0" u="none" strike="noStrike" baseline="0" dirty="0">
                <a:latin typeface="CMSS9"/>
              </a:rPr>
              <a:t> in the sibling into node </a:t>
            </a:r>
            <a:r>
              <a:rPr lang="en-US" sz="2000" b="0" i="1" u="none" strike="noStrike" baseline="0" dirty="0">
                <a:latin typeface="CMSS9"/>
              </a:rPr>
              <a:t>N</a:t>
            </a:r>
            <a:r>
              <a:rPr lang="en-US" sz="2000" b="0" i="0" u="none" strike="noStrike" baseline="0" dirty="0">
                <a:latin typeface="CMSS9"/>
              </a:rPr>
              <a:t>, and adjust the </a:t>
            </a:r>
            <a:r>
              <a:rPr lang="en-US" sz="2000" b="0" i="1" u="none" strike="noStrike" baseline="0" dirty="0">
                <a:latin typeface="CMSS9"/>
              </a:rPr>
              <a:t>keys</a:t>
            </a:r>
            <a:r>
              <a:rPr lang="en-US" sz="2000" b="0" i="0" u="none" strike="noStrike" baseline="0" dirty="0">
                <a:latin typeface="CMSS9"/>
              </a:rPr>
              <a:t> in the current node and the sibling. Then finish.</a:t>
            </a:r>
          </a:p>
          <a:p>
            <a:pPr algn="l"/>
            <a:r>
              <a:rPr lang="en-US" sz="2000" b="0" i="0" u="none" strike="noStrike" baseline="0" dirty="0">
                <a:latin typeface="CMSS9"/>
              </a:rPr>
              <a:t>3. If none of the immediate adjacent siblings (or sibling) has an extra </a:t>
            </a:r>
            <a:r>
              <a:rPr lang="en-US" sz="2000" b="0" i="1" u="none" strike="noStrike" baseline="0" dirty="0">
                <a:latin typeface="CMSS9"/>
              </a:rPr>
              <a:t>pointer</a:t>
            </a:r>
            <a:r>
              <a:rPr lang="en-US" sz="2000" b="0" i="0" u="none" strike="noStrike" baseline="0" dirty="0">
                <a:latin typeface="CMSS9"/>
              </a:rPr>
              <a:t>, combine </a:t>
            </a:r>
            <a:r>
              <a:rPr lang="en-US" sz="2000" b="0" i="1" u="none" strike="noStrike" baseline="0" dirty="0">
                <a:latin typeface="CMMI9"/>
              </a:rPr>
              <a:t>N</a:t>
            </a:r>
            <a:r>
              <a:rPr lang="en-US" sz="2000" b="0" i="0" u="none" strike="noStrike" baseline="0" dirty="0">
                <a:latin typeface="CMMI9"/>
              </a:rPr>
              <a:t> </a:t>
            </a:r>
            <a:r>
              <a:rPr lang="en-US" sz="2000" b="0" i="0" u="none" strike="noStrike" baseline="0" dirty="0">
                <a:latin typeface="CMSS9"/>
              </a:rPr>
              <a:t>with one of the siblings (e.g. </a:t>
            </a:r>
            <a:r>
              <a:rPr lang="en-US" sz="2000" b="0" i="1" u="none" strike="noStrike" baseline="0" dirty="0">
                <a:latin typeface="CMMI9"/>
              </a:rPr>
              <a:t>M</a:t>
            </a:r>
            <a:r>
              <a:rPr lang="en-US" sz="2000" b="0" i="0" u="none" strike="noStrike" baseline="0" dirty="0">
                <a:latin typeface="CMMI9"/>
              </a:rPr>
              <a:t> </a:t>
            </a:r>
            <a:r>
              <a:rPr lang="en-US" sz="2000" b="0" i="0" u="none" strike="noStrike" baseline="0" dirty="0">
                <a:latin typeface="CMSS9"/>
              </a:rPr>
              <a:t>to the right or </a:t>
            </a:r>
            <a:r>
              <a:rPr lang="en-US" sz="2000" dirty="0">
                <a:latin typeface="CMSS9"/>
              </a:rPr>
              <a:t>left </a:t>
            </a:r>
            <a:r>
              <a:rPr lang="en-US" sz="2000" b="0" i="0" u="none" strike="noStrike" baseline="0" dirty="0">
                <a:latin typeface="CMSS9"/>
              </a:rPr>
              <a:t>of </a:t>
            </a:r>
            <a:r>
              <a:rPr lang="en-US" sz="2000" b="0" i="1" u="none" strike="noStrike" baseline="0" dirty="0">
                <a:latin typeface="CMMI9"/>
              </a:rPr>
              <a:t>N</a:t>
            </a:r>
            <a:r>
              <a:rPr lang="en-US" sz="2000" b="0" i="0" u="none" strike="noStrike" baseline="0" dirty="0">
                <a:latin typeface="CMSS9"/>
              </a:rPr>
              <a:t>), and then delete a </a:t>
            </a:r>
            <a:r>
              <a:rPr lang="en-US" sz="2000" b="0" i="1" u="none" strike="noStrike" baseline="0" dirty="0">
                <a:latin typeface="CMSS9"/>
              </a:rPr>
              <a:t>pointer</a:t>
            </a:r>
            <a:r>
              <a:rPr lang="en-US" sz="2000" b="0" i="0" u="none" strike="noStrike" baseline="0" dirty="0">
                <a:latin typeface="CMSS9"/>
              </a:rPr>
              <a:t> (e.g. the pointer to </a:t>
            </a:r>
            <a:r>
              <a:rPr lang="en-US" sz="2000" b="0" i="1" u="none" strike="noStrike" baseline="0" dirty="0">
                <a:latin typeface="CMMI9"/>
              </a:rPr>
              <a:t>M</a:t>
            </a:r>
            <a:r>
              <a:rPr lang="en-US" sz="2000" b="0" i="0" u="none" strike="noStrike" baseline="0" dirty="0">
                <a:latin typeface="CMSS9"/>
              </a:rPr>
              <a:t>) from the parent and adjust the keys at the parent node.</a:t>
            </a:r>
            <a:endParaRPr lang="en-US" sz="2000" dirty="0"/>
          </a:p>
        </p:txBody>
      </p:sp>
    </p:spTree>
    <p:extLst>
      <p:ext uri="{BB962C8B-B14F-4D97-AF65-F5344CB8AC3E}">
        <p14:creationId xmlns:p14="http://schemas.microsoft.com/office/powerpoint/2010/main" val="11498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Hashing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983650" y="1332492"/>
            <a:ext cx="4814250" cy="5168791"/>
          </a:xfrm>
        </p:spPr>
        <p:txBody>
          <a:bodyPr/>
          <a:lstStyle/>
          <a:p>
            <a:pPr algn="l"/>
            <a:r>
              <a:rPr lang="en-US" sz="2000" b="0" i="0" u="none" strike="noStrike" baseline="0" dirty="0"/>
              <a:t>Hashing is an effective technique for searching data.</a:t>
            </a:r>
          </a:p>
          <a:p>
            <a:pPr algn="l"/>
            <a:r>
              <a:rPr lang="en-US" sz="2000" b="0" i="0" u="none" strike="noStrike" baseline="0" dirty="0"/>
              <a:t>A </a:t>
            </a:r>
            <a:r>
              <a:rPr lang="en-US" sz="2000" b="1" i="0" u="none" strike="noStrike" baseline="0" dirty="0"/>
              <a:t>hash table </a:t>
            </a:r>
            <a:r>
              <a:rPr lang="en-US" sz="2000" b="0" i="0" u="none" strike="noStrike" baseline="0" dirty="0"/>
              <a:t>consists of two components: an array of </a:t>
            </a:r>
            <a:r>
              <a:rPr lang="en-US" sz="2000" b="0" i="1" u="none" strike="noStrike" baseline="0" dirty="0"/>
              <a:t>n</a:t>
            </a:r>
            <a:r>
              <a:rPr lang="en-US" sz="2000" b="0" i="0" u="none" strike="noStrike" baseline="0" dirty="0"/>
              <a:t> </a:t>
            </a:r>
            <a:r>
              <a:rPr lang="en-US" sz="2000" i="0" u="none" strike="noStrike" baseline="0" dirty="0"/>
              <a:t>buckets</a:t>
            </a:r>
            <a:r>
              <a:rPr lang="en-US" sz="2000" b="0" i="0" u="none" strike="noStrike" baseline="0" dirty="0"/>
              <a:t> and a </a:t>
            </a:r>
            <a:r>
              <a:rPr lang="en-US" sz="2000" i="0" u="none" strike="noStrike" baseline="0" dirty="0"/>
              <a:t>hash function</a:t>
            </a:r>
            <a:r>
              <a:rPr lang="en-US" sz="2000" b="0" i="0" u="none" strike="noStrike" baseline="0" dirty="0"/>
              <a:t> </a:t>
            </a:r>
            <a:r>
              <a:rPr lang="en-US" sz="2000" b="0" i="1" u="none" strike="noStrike" baseline="0" dirty="0"/>
              <a:t>h</a:t>
            </a:r>
            <a:r>
              <a:rPr lang="en-US" sz="2000" b="0" i="0" u="none" strike="noStrike" baseline="0" dirty="0"/>
              <a:t>.</a:t>
            </a:r>
          </a:p>
          <a:p>
            <a:pPr algn="l"/>
            <a:r>
              <a:rPr lang="en-US" sz="2000" b="0" i="0" u="none" strike="noStrike" baseline="0" dirty="0"/>
              <a:t>The </a:t>
            </a:r>
            <a:r>
              <a:rPr lang="en-US" sz="2000" b="1" i="0" u="none" strike="noStrike" baseline="0" dirty="0"/>
              <a:t>buckets</a:t>
            </a:r>
            <a:r>
              <a:rPr lang="en-US" sz="2000" b="0" i="0" u="none" strike="noStrike" baseline="0" dirty="0"/>
              <a:t> may contain </a:t>
            </a:r>
            <a:r>
              <a:rPr lang="en-US" sz="2000" i="1" u="none" strike="noStrike" baseline="0" dirty="0"/>
              <a:t>data records</a:t>
            </a:r>
            <a:r>
              <a:rPr lang="en-US" sz="2000" b="0" i="0" u="none" strike="noStrike" baseline="0" dirty="0"/>
              <a:t>, or </a:t>
            </a:r>
            <a:r>
              <a:rPr lang="en-US" sz="2000" i="1" u="none" strike="noStrike" baseline="0" dirty="0"/>
              <a:t>pointers</a:t>
            </a:r>
            <a:r>
              <a:rPr lang="en-US" sz="2000" b="0" i="0" u="none" strike="noStrike" baseline="0" dirty="0"/>
              <a:t> to data records that are stored somewhere else.</a:t>
            </a:r>
          </a:p>
          <a:p>
            <a:pPr algn="l"/>
            <a:r>
              <a:rPr lang="en-US" sz="2000" b="0" i="0" u="none" strike="noStrike" baseline="0" dirty="0"/>
              <a:t>The hash function takes a </a:t>
            </a:r>
            <a:r>
              <a:rPr lang="en-US" sz="2000" i="1" u="none" strike="noStrike" baseline="0" dirty="0"/>
              <a:t>search key K </a:t>
            </a:r>
            <a:r>
              <a:rPr lang="en-US" sz="2000" b="0" i="0" u="none" strike="noStrike" baseline="0" dirty="0"/>
              <a:t>as an argument and computes from it an integer in the range 0 to </a:t>
            </a:r>
            <a:r>
              <a:rPr lang="en-US" sz="2000" b="0" i="1" u="none" strike="noStrike" baseline="0" dirty="0"/>
              <a:t>n</a:t>
            </a:r>
            <a:r>
              <a:rPr lang="en-US" sz="2000" b="0" i="0" u="none" strike="noStrike" baseline="0" dirty="0"/>
              <a:t> − 1. The function maps search keys to bucket locations (</a:t>
            </a:r>
            <a:r>
              <a:rPr lang="en-US" sz="2000" i="1" u="none" strike="noStrike" baseline="0" dirty="0"/>
              <a:t>addresses</a:t>
            </a:r>
            <a:r>
              <a:rPr lang="en-US" sz="2000" b="0" i="0" u="none" strike="noStrike" baseline="0" dirty="0"/>
              <a:t>).</a:t>
            </a:r>
          </a:p>
          <a:p>
            <a:pPr marL="0" indent="0" algn="l">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48</a:t>
            </a:fld>
            <a:endParaRPr lang="en-US" dirty="0"/>
          </a:p>
        </p:txBody>
      </p:sp>
      <p:sp>
        <p:nvSpPr>
          <p:cNvPr id="3" name="TextBox 2">
            <a:extLst>
              <a:ext uri="{FF2B5EF4-FFF2-40B4-BE49-F238E27FC236}">
                <a16:creationId xmlns:a16="http://schemas.microsoft.com/office/drawing/2014/main" id="{F6AEDB9D-4AFA-E201-AF50-C1B1B66892E0}"/>
              </a:ext>
            </a:extLst>
          </p:cNvPr>
          <p:cNvSpPr txBox="1"/>
          <p:nvPr/>
        </p:nvSpPr>
        <p:spPr>
          <a:xfrm>
            <a:off x="6752492" y="2582426"/>
            <a:ext cx="793820" cy="461665"/>
          </a:xfrm>
          <a:prstGeom prst="rect">
            <a:avLst/>
          </a:prstGeom>
          <a:noFill/>
        </p:spPr>
        <p:txBody>
          <a:bodyPr wrap="square" rtlCol="0">
            <a:spAutoFit/>
          </a:bodyPr>
          <a:lstStyle/>
          <a:p>
            <a:r>
              <a:rPr lang="en-CA" sz="2400" i="1" dirty="0">
                <a:solidFill>
                  <a:schemeClr val="bg1"/>
                </a:solidFill>
              </a:rPr>
              <a:t>h</a:t>
            </a:r>
            <a:r>
              <a:rPr lang="en-CA" dirty="0">
                <a:solidFill>
                  <a:schemeClr val="bg1"/>
                </a:solidFill>
              </a:rPr>
              <a:t>(</a:t>
            </a:r>
            <a:r>
              <a:rPr lang="en-CA" i="1" dirty="0">
                <a:solidFill>
                  <a:schemeClr val="bg1"/>
                </a:solidFill>
              </a:rPr>
              <a:t>K</a:t>
            </a:r>
            <a:r>
              <a:rPr lang="en-CA" dirty="0">
                <a:solidFill>
                  <a:schemeClr val="bg1"/>
                </a:solidFill>
              </a:rPr>
              <a:t>)</a:t>
            </a:r>
          </a:p>
        </p:txBody>
      </p:sp>
      <p:sp>
        <p:nvSpPr>
          <p:cNvPr id="4" name="Rectangle: Rounded Corners 3">
            <a:extLst>
              <a:ext uri="{FF2B5EF4-FFF2-40B4-BE49-F238E27FC236}">
                <a16:creationId xmlns:a16="http://schemas.microsoft.com/office/drawing/2014/main" id="{5D914E86-0B4C-A0EB-343E-2545780D3B1B}"/>
              </a:ext>
            </a:extLst>
          </p:cNvPr>
          <p:cNvSpPr/>
          <p:nvPr/>
        </p:nvSpPr>
        <p:spPr>
          <a:xfrm>
            <a:off x="6611815" y="2360133"/>
            <a:ext cx="934497" cy="813917"/>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B02B1CB9-284A-7B90-4687-1198A64450DD}"/>
              </a:ext>
            </a:extLst>
          </p:cNvPr>
          <p:cNvSpPr/>
          <p:nvPr/>
        </p:nvSpPr>
        <p:spPr>
          <a:xfrm>
            <a:off x="9164097" y="1406769"/>
            <a:ext cx="934497" cy="269295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7">
            <a:extLst>
              <a:ext uri="{FF2B5EF4-FFF2-40B4-BE49-F238E27FC236}">
                <a16:creationId xmlns:a16="http://schemas.microsoft.com/office/drawing/2014/main" id="{A1CB9289-6ACE-36EE-1989-6D8FA7C053FC}"/>
              </a:ext>
            </a:extLst>
          </p:cNvPr>
          <p:cNvCxnSpPr>
            <a:cxnSpLocks/>
            <a:stCxn id="4" idx="3"/>
          </p:cNvCxnSpPr>
          <p:nvPr/>
        </p:nvCxnSpPr>
        <p:spPr>
          <a:xfrm flipV="1">
            <a:off x="7546312" y="1989574"/>
            <a:ext cx="1617785" cy="77751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446ED16-1DA6-40BC-E946-365490C5A179}"/>
              </a:ext>
            </a:extLst>
          </p:cNvPr>
          <p:cNvSpPr/>
          <p:nvPr/>
        </p:nvSpPr>
        <p:spPr>
          <a:xfrm>
            <a:off x="9194242" y="1798655"/>
            <a:ext cx="864158" cy="411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77D588C-036F-6553-E5DD-D7459149E256}"/>
              </a:ext>
            </a:extLst>
          </p:cNvPr>
          <p:cNvSpPr txBox="1"/>
          <p:nvPr/>
        </p:nvSpPr>
        <p:spPr>
          <a:xfrm>
            <a:off x="9249508" y="1819980"/>
            <a:ext cx="381837" cy="369332"/>
          </a:xfrm>
          <a:prstGeom prst="rect">
            <a:avLst/>
          </a:prstGeom>
          <a:noFill/>
        </p:spPr>
        <p:txBody>
          <a:bodyPr wrap="square" rtlCol="0">
            <a:spAutoFit/>
          </a:bodyPr>
          <a:lstStyle/>
          <a:p>
            <a:r>
              <a:rPr lang="en-CA" i="1" dirty="0">
                <a:solidFill>
                  <a:schemeClr val="bg1"/>
                </a:solidFill>
              </a:rPr>
              <a:t>K</a:t>
            </a:r>
          </a:p>
        </p:txBody>
      </p:sp>
      <p:sp>
        <p:nvSpPr>
          <p:cNvPr id="6" name="TextBox 5">
            <a:extLst>
              <a:ext uri="{FF2B5EF4-FFF2-40B4-BE49-F238E27FC236}">
                <a16:creationId xmlns:a16="http://schemas.microsoft.com/office/drawing/2014/main" id="{F06CBD4D-0D89-2380-A7F6-FD25608613AA}"/>
              </a:ext>
            </a:extLst>
          </p:cNvPr>
          <p:cNvSpPr txBox="1"/>
          <p:nvPr/>
        </p:nvSpPr>
        <p:spPr>
          <a:xfrm>
            <a:off x="6611815" y="4672482"/>
            <a:ext cx="1105319" cy="646331"/>
          </a:xfrm>
          <a:prstGeom prst="rect">
            <a:avLst/>
          </a:prstGeom>
          <a:noFill/>
          <a:ln>
            <a:noFill/>
          </a:ln>
        </p:spPr>
        <p:txBody>
          <a:bodyPr wrap="square" rtlCol="0">
            <a:spAutoFit/>
          </a:bodyPr>
          <a:lstStyle/>
          <a:p>
            <a:r>
              <a:rPr lang="en-CA" dirty="0">
                <a:solidFill>
                  <a:schemeClr val="bg1"/>
                </a:solidFill>
              </a:rPr>
              <a:t>Hash function</a:t>
            </a:r>
          </a:p>
        </p:txBody>
      </p:sp>
      <p:sp>
        <p:nvSpPr>
          <p:cNvPr id="9" name="TextBox 8">
            <a:extLst>
              <a:ext uri="{FF2B5EF4-FFF2-40B4-BE49-F238E27FC236}">
                <a16:creationId xmlns:a16="http://schemas.microsoft.com/office/drawing/2014/main" id="{40145E92-6702-FD87-7251-7CED37BB9C70}"/>
              </a:ext>
            </a:extLst>
          </p:cNvPr>
          <p:cNvSpPr txBox="1"/>
          <p:nvPr/>
        </p:nvSpPr>
        <p:spPr>
          <a:xfrm>
            <a:off x="9169120" y="4672482"/>
            <a:ext cx="1105319" cy="646331"/>
          </a:xfrm>
          <a:prstGeom prst="rect">
            <a:avLst/>
          </a:prstGeom>
          <a:noFill/>
          <a:ln>
            <a:noFill/>
          </a:ln>
        </p:spPr>
        <p:txBody>
          <a:bodyPr wrap="square" rtlCol="0">
            <a:spAutoFit/>
          </a:bodyPr>
          <a:lstStyle/>
          <a:p>
            <a:r>
              <a:rPr lang="en-CA" dirty="0">
                <a:solidFill>
                  <a:schemeClr val="bg1"/>
                </a:solidFill>
              </a:rPr>
              <a:t>Bucket array</a:t>
            </a:r>
          </a:p>
        </p:txBody>
      </p:sp>
    </p:spTree>
    <p:extLst>
      <p:ext uri="{BB962C8B-B14F-4D97-AF65-F5344CB8AC3E}">
        <p14:creationId xmlns:p14="http://schemas.microsoft.com/office/powerpoint/2010/main" val="209901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Hashing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43939" y="1722012"/>
            <a:ext cx="9888221" cy="4193013"/>
          </a:xfrm>
        </p:spPr>
        <p:txBody>
          <a:bodyPr/>
          <a:lstStyle/>
          <a:p>
            <a:pPr algn="l"/>
            <a:r>
              <a:rPr lang="en-US" sz="2400" b="0" i="0" u="none" strike="noStrike" baseline="0" dirty="0">
                <a:latin typeface="CMSS10"/>
              </a:rPr>
              <a:t>For key </a:t>
            </a:r>
            <a:r>
              <a:rPr lang="en-US" sz="2400" b="0" i="1" u="none" strike="noStrike" baseline="0" dirty="0">
                <a:latin typeface="CMMI10"/>
              </a:rPr>
              <a:t>K</a:t>
            </a:r>
            <a:r>
              <a:rPr lang="en-US" sz="2400" b="0" i="0" u="none" strike="noStrike" baseline="0" dirty="0">
                <a:latin typeface="CMSS10"/>
              </a:rPr>
              <a:t>, the output of </a:t>
            </a:r>
            <a:r>
              <a:rPr lang="en-US" sz="2400" b="0" i="1" u="none" strike="noStrike" baseline="0" dirty="0">
                <a:latin typeface="CMMI10"/>
              </a:rPr>
              <a:t>h</a:t>
            </a:r>
            <a:r>
              <a:rPr lang="en-US" sz="2400" b="0" i="0" u="none" strike="noStrike" baseline="0" dirty="0">
                <a:latin typeface="CMR10"/>
              </a:rPr>
              <a:t>(</a:t>
            </a:r>
            <a:r>
              <a:rPr lang="en-US" sz="2400" b="0" i="1" u="none" strike="noStrike" baseline="0" dirty="0">
                <a:latin typeface="CMMI10"/>
              </a:rPr>
              <a:t>K</a:t>
            </a:r>
            <a:r>
              <a:rPr lang="en-US" sz="2400" b="0" i="0" u="none" strike="noStrike" baseline="0" dirty="0">
                <a:latin typeface="CMR10"/>
              </a:rPr>
              <a:t>) </a:t>
            </a:r>
            <a:r>
              <a:rPr lang="en-US" sz="2400" b="0" i="0" u="none" strike="noStrike" baseline="0" dirty="0">
                <a:latin typeface="CMSS10"/>
              </a:rPr>
              <a:t>is called the </a:t>
            </a:r>
            <a:r>
              <a:rPr lang="en-US" sz="2400" b="1" i="0" u="none" strike="noStrike" baseline="0" dirty="0">
                <a:latin typeface="CMSSBX10"/>
              </a:rPr>
              <a:t>hash value </a:t>
            </a:r>
            <a:r>
              <a:rPr lang="en-US" sz="2400" b="0" i="0" u="none" strike="noStrike" baseline="0" dirty="0">
                <a:latin typeface="CMSS10"/>
              </a:rPr>
              <a:t>of </a:t>
            </a:r>
            <a:r>
              <a:rPr lang="en-US" sz="2400" b="0" i="1" u="none" strike="noStrike" baseline="0" dirty="0">
                <a:latin typeface="CMMI10"/>
              </a:rPr>
              <a:t>K</a:t>
            </a:r>
            <a:r>
              <a:rPr lang="en-US" sz="2400" b="0" i="0" u="none" strike="noStrike" baseline="0" dirty="0">
                <a:latin typeface="CMSS10"/>
              </a:rPr>
              <a:t>.</a:t>
            </a:r>
          </a:p>
          <a:p>
            <a:pPr algn="l"/>
            <a:r>
              <a:rPr lang="en-US" sz="2400" b="0" i="0" u="none" strike="noStrike" baseline="0" dirty="0">
                <a:latin typeface="CMSS10"/>
              </a:rPr>
              <a:t>Ideally, a data record can be obtained (searched, found) by only </a:t>
            </a:r>
            <a:r>
              <a:rPr lang="en-US" sz="2400" i="1" u="none" strike="noStrike" baseline="0" dirty="0">
                <a:latin typeface="CMSS10"/>
              </a:rPr>
              <a:t>one or two </a:t>
            </a:r>
            <a:r>
              <a:rPr lang="en-US" sz="2400" b="0" i="0" u="none" strike="noStrike" baseline="0" dirty="0">
                <a:latin typeface="CMSS10"/>
              </a:rPr>
              <a:t>disk reads. The number of reads is unrelated to the number of records in the database and is more efficient than a tree index when the number of records is very large. (The efficiency of tree is </a:t>
            </a:r>
            <a:r>
              <a:rPr lang="en-US" sz="2400" b="0" i="1" u="none" strike="noStrike" baseline="0" dirty="0">
                <a:latin typeface="CMSS10"/>
              </a:rPr>
              <a:t>O</a:t>
            </a:r>
            <a:r>
              <a:rPr lang="en-US" sz="2400" b="0" i="0" u="none" strike="noStrike" baseline="0" dirty="0">
                <a:latin typeface="CMSS10"/>
              </a:rPr>
              <a:t>(log n)).</a:t>
            </a:r>
          </a:p>
          <a:p>
            <a:pPr algn="l"/>
            <a:r>
              <a:rPr lang="en-US" sz="2400" b="0" i="0" u="none" strike="noStrike" baseline="0" dirty="0">
                <a:latin typeface="CMSS10"/>
              </a:rPr>
              <a:t>Theoretically, the search efficiency of hashing is </a:t>
            </a:r>
            <a:r>
              <a:rPr lang="en-US" sz="2400" b="0" i="1" u="none" strike="noStrike" baseline="0" dirty="0">
                <a:latin typeface="CMMI10"/>
              </a:rPr>
              <a:t>O</a:t>
            </a:r>
            <a:r>
              <a:rPr lang="en-US" sz="2400" b="0" i="0" u="none" strike="noStrike" baseline="0" dirty="0">
                <a:latin typeface="CMR10"/>
              </a:rPr>
              <a:t>(1)</a:t>
            </a:r>
            <a:r>
              <a:rPr lang="en-US" sz="2400" b="0" i="0" u="none" strike="noStrike" baseline="0" dirty="0">
                <a:latin typeface="CMSS10"/>
              </a:rPr>
              <a:t>.</a:t>
            </a:r>
          </a:p>
          <a:p>
            <a:pPr algn="l"/>
            <a:r>
              <a:rPr lang="en-US" sz="2400" b="0" i="0" u="none" strike="noStrike" baseline="0" dirty="0">
                <a:latin typeface="CMSS10"/>
              </a:rPr>
              <a:t>A hash table does not support efficient </a:t>
            </a:r>
            <a:r>
              <a:rPr lang="en-US" sz="2400" b="0" i="0" u="none" strike="noStrike" baseline="0" dirty="0">
                <a:latin typeface="CMSSBX10"/>
              </a:rPr>
              <a:t>range queries</a:t>
            </a:r>
            <a:r>
              <a:rPr lang="en-US" sz="2400" b="0" i="0" u="none" strike="noStrike" baseline="0" dirty="0">
                <a:latin typeface="CMSS10"/>
              </a:rPr>
              <a:t>.</a:t>
            </a:r>
          </a:p>
          <a:p>
            <a:pPr algn="l"/>
            <a:r>
              <a:rPr lang="en-US" sz="2400" b="0" i="0" u="none" strike="noStrike" baseline="0" dirty="0">
                <a:latin typeface="CMSS10"/>
              </a:rPr>
              <a:t>A major problem in a hash table is </a:t>
            </a:r>
            <a:r>
              <a:rPr lang="en-US" sz="2400" b="1" i="0" u="none" strike="noStrike" baseline="0" dirty="0">
                <a:latin typeface="CMSSBX10"/>
              </a:rPr>
              <a:t>collisions</a:t>
            </a:r>
            <a:r>
              <a:rPr lang="en-US" sz="2400" b="0" i="0" u="none" strike="noStrike" baseline="0" dirty="0">
                <a:latin typeface="CMSS10"/>
              </a:rPr>
              <a:t>, which occur when the hash function maps two different keys to the same location.</a:t>
            </a:r>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49</a:t>
            </a:fld>
            <a:endParaRPr lang="en-US" dirty="0"/>
          </a:p>
        </p:txBody>
      </p:sp>
    </p:spTree>
    <p:extLst>
      <p:ext uri="{BB962C8B-B14F-4D97-AF65-F5344CB8AC3E}">
        <p14:creationId xmlns:p14="http://schemas.microsoft.com/office/powerpoint/2010/main" val="57366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Autofit/>
          </a:bodyPr>
          <a:lstStyle/>
          <a:p>
            <a:r>
              <a:rPr lang="en-US" dirty="0"/>
              <a:t>Tracks and Sectors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a:t>
            </a:fld>
            <a:endParaRPr lang="en-US"/>
          </a:p>
        </p:txBody>
      </p:sp>
      <p:pic>
        <p:nvPicPr>
          <p:cNvPr id="4" name="Picture 3" descr="A black and white drawing of a ball&#10;&#10;Description automatically generated with low confidence">
            <a:extLst>
              <a:ext uri="{FF2B5EF4-FFF2-40B4-BE49-F238E27FC236}">
                <a16:creationId xmlns:a16="http://schemas.microsoft.com/office/drawing/2014/main" id="{EB744665-CFBD-2269-21B9-0F3560983A2E}"/>
              </a:ext>
            </a:extLst>
          </p:cNvPr>
          <p:cNvPicPr>
            <a:picLocks noChangeAspect="1"/>
          </p:cNvPicPr>
          <p:nvPr/>
        </p:nvPicPr>
        <p:blipFill>
          <a:blip r:embed="rId2"/>
          <a:stretch>
            <a:fillRect/>
          </a:stretch>
        </p:blipFill>
        <p:spPr>
          <a:xfrm>
            <a:off x="4110087" y="1554555"/>
            <a:ext cx="7548513" cy="4359266"/>
          </a:xfrm>
          <a:prstGeom prst="rect">
            <a:avLst/>
          </a:prstGeom>
          <a:noFill/>
        </p:spPr>
      </p:pic>
      <p:sp>
        <p:nvSpPr>
          <p:cNvPr id="20" name="Text Placeholder 4">
            <a:extLst>
              <a:ext uri="{FF2B5EF4-FFF2-40B4-BE49-F238E27FC236}">
                <a16:creationId xmlns:a16="http://schemas.microsoft.com/office/drawing/2014/main" id="{0D64FB1C-DF0C-5536-CDBF-E6467BAC6ACC}"/>
              </a:ext>
            </a:extLst>
          </p:cNvPr>
          <p:cNvSpPr>
            <a:spLocks noGrp="1"/>
          </p:cNvSpPr>
          <p:nvPr>
            <p:ph type="body" sz="half" idx="2"/>
          </p:nvPr>
        </p:nvSpPr>
        <p:spPr>
          <a:xfrm>
            <a:off x="443366" y="1444649"/>
            <a:ext cx="3365063" cy="4579079"/>
          </a:xfrm>
        </p:spPr>
        <p:txBody>
          <a:bodyPr>
            <a:normAutofit/>
          </a:bodyPr>
          <a:lstStyle/>
          <a:p>
            <a:pPr marL="342900" indent="-342900">
              <a:buFont typeface="Arial" panose="020B0604020202020204" pitchFamily="34" charset="0"/>
              <a:buChar char="•"/>
            </a:pPr>
            <a:r>
              <a:rPr lang="en-US" sz="2000" dirty="0"/>
              <a:t>A surface has </a:t>
            </a:r>
            <a:r>
              <a:rPr lang="en-US" sz="2000" b="1" dirty="0"/>
              <a:t>tracks</a:t>
            </a:r>
            <a:r>
              <a:rPr lang="en-US" sz="2000" dirty="0"/>
              <a:t>, which are concentric circles.</a:t>
            </a:r>
          </a:p>
          <a:p>
            <a:pPr marL="342900" indent="-342900">
              <a:buFont typeface="Arial" panose="020B0604020202020204" pitchFamily="34" charset="0"/>
              <a:buChar char="•"/>
            </a:pPr>
            <a:r>
              <a:rPr lang="en-US" sz="2000" dirty="0"/>
              <a:t>A track are organized into </a:t>
            </a:r>
            <a:r>
              <a:rPr lang="en-US" sz="2000" b="1" dirty="0"/>
              <a:t>sectors</a:t>
            </a:r>
            <a:r>
              <a:rPr lang="en-US" sz="2000" dirty="0"/>
              <a:t>, separated by </a:t>
            </a:r>
            <a:r>
              <a:rPr lang="en-US" sz="2000" b="1" dirty="0"/>
              <a:t>gaps</a:t>
            </a:r>
            <a:r>
              <a:rPr lang="en-US" sz="2000" dirty="0"/>
              <a:t>.</a:t>
            </a:r>
          </a:p>
          <a:p>
            <a:pPr marL="342900" indent="-342900">
              <a:buFont typeface="Arial" panose="020B0604020202020204" pitchFamily="34" charset="0"/>
              <a:buChar char="•"/>
            </a:pPr>
            <a:r>
              <a:rPr lang="en-US" sz="2000" dirty="0"/>
              <a:t>A sector is the minimum unit for disk read/write.</a:t>
            </a:r>
          </a:p>
          <a:p>
            <a:pPr marL="342900" indent="-342900">
              <a:buFont typeface="Arial" panose="020B0604020202020204" pitchFamily="34" charset="0"/>
              <a:buChar char="•"/>
            </a:pPr>
            <a:r>
              <a:rPr lang="en-US" sz="2000" dirty="0"/>
              <a:t>The size of a sector is typically 512 bytes. </a:t>
            </a:r>
          </a:p>
        </p:txBody>
      </p:sp>
    </p:spTree>
    <p:extLst>
      <p:ext uri="{BB962C8B-B14F-4D97-AF65-F5344CB8AC3E}">
        <p14:creationId xmlns:p14="http://schemas.microsoft.com/office/powerpoint/2010/main" val="379785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Buckets Containing Data Records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43939" y="1722012"/>
            <a:ext cx="5688457" cy="4193013"/>
          </a:xfrm>
        </p:spPr>
        <p:txBody>
          <a:bodyPr/>
          <a:lstStyle/>
          <a:p>
            <a:pPr marL="0" indent="0" algn="l">
              <a:buNone/>
            </a:pPr>
            <a:r>
              <a:rPr lang="en-US" sz="2400" b="0" i="0" u="none" strike="noStrike" baseline="0" dirty="0">
                <a:latin typeface="CMSS10"/>
              </a:rPr>
              <a:t>When the buckets are used to contain </a:t>
            </a:r>
            <a:r>
              <a:rPr lang="en-US" sz="2400" b="0" i="1" u="none" strike="noStrike" baseline="0" dirty="0">
                <a:latin typeface="CMSSBX10"/>
              </a:rPr>
              <a:t>data records</a:t>
            </a:r>
            <a:r>
              <a:rPr lang="en-US" sz="2400" b="0" i="0" u="none" strike="noStrike" baseline="0" dirty="0">
                <a:latin typeface="CMSS10"/>
              </a:rPr>
              <a:t>, the bucket array is </a:t>
            </a:r>
            <a:r>
              <a:rPr lang="en-CA" sz="2400" b="0" i="0" u="none" strike="noStrike" baseline="0" dirty="0">
                <a:latin typeface="CMSS10"/>
              </a:rPr>
              <a:t>in the data file.</a:t>
            </a:r>
          </a:p>
          <a:p>
            <a:pPr algn="l"/>
            <a:r>
              <a:rPr lang="en-US" sz="2400" b="0" i="0" u="none" strike="noStrike" baseline="0" dirty="0">
                <a:latin typeface="CMSS10"/>
              </a:rPr>
              <a:t>A block may contain a bucket.</a:t>
            </a:r>
          </a:p>
          <a:p>
            <a:pPr algn="l"/>
            <a:r>
              <a:rPr lang="en-US" sz="2400" b="0" i="0" u="none" strike="noStrike" baseline="0" dirty="0">
                <a:latin typeface="CMSS10"/>
              </a:rPr>
              <a:t>A data record with key value </a:t>
            </a:r>
            <a:r>
              <a:rPr lang="en-US" sz="2400" b="0" i="1" u="none" strike="noStrike" baseline="0" dirty="0">
                <a:latin typeface="CMMI10"/>
              </a:rPr>
              <a:t>K</a:t>
            </a:r>
            <a:r>
              <a:rPr lang="en-US" sz="2400" b="0" i="0" u="none" strike="noStrike" baseline="0" dirty="0">
                <a:latin typeface="CMMI10"/>
              </a:rPr>
              <a:t> </a:t>
            </a:r>
            <a:r>
              <a:rPr lang="en-US" sz="2400" b="0" i="0" u="none" strike="noStrike" baseline="0" dirty="0">
                <a:latin typeface="CMSS10"/>
              </a:rPr>
              <a:t>is </a:t>
            </a:r>
            <a:r>
              <a:rPr lang="en-US" sz="2400" b="0" i="1" u="none" strike="noStrike" baseline="0" dirty="0">
                <a:latin typeface="CMSS10"/>
              </a:rPr>
              <a:t>stored</a:t>
            </a:r>
            <a:r>
              <a:rPr lang="en-US" sz="2400" b="0" i="0" u="none" strike="noStrike" baseline="0" dirty="0">
                <a:latin typeface="CMSS10"/>
              </a:rPr>
              <a:t> in a location determined </a:t>
            </a:r>
            <a:r>
              <a:rPr lang="en-CA" sz="2400" b="0" i="0" u="none" strike="noStrike" baseline="0" dirty="0">
                <a:latin typeface="CMSS10"/>
              </a:rPr>
              <a:t>by </a:t>
            </a:r>
            <a:r>
              <a:rPr lang="en-CA" sz="2400" b="0" i="1" u="none" strike="noStrike" baseline="0" dirty="0">
                <a:latin typeface="CMMI10"/>
              </a:rPr>
              <a:t>h</a:t>
            </a:r>
            <a:r>
              <a:rPr lang="en-CA" sz="2400" b="0" i="0" u="none" strike="noStrike" baseline="0" dirty="0">
                <a:latin typeface="CMR10"/>
              </a:rPr>
              <a:t>(</a:t>
            </a:r>
            <a:r>
              <a:rPr lang="en-CA" sz="2400" b="0" i="1" u="none" strike="noStrike" baseline="0" dirty="0">
                <a:latin typeface="CMMI10"/>
              </a:rPr>
              <a:t>K</a:t>
            </a:r>
            <a:r>
              <a:rPr lang="en-CA" sz="2400" b="0" i="0" u="none" strike="noStrike" baseline="0" dirty="0">
                <a:latin typeface="CMR10"/>
              </a:rPr>
              <a:t>)</a:t>
            </a:r>
            <a:r>
              <a:rPr lang="en-CA" sz="2400" b="0" i="0" u="none" strike="noStrike" baseline="0" dirty="0">
                <a:latin typeface="CMSS10"/>
              </a:rPr>
              <a:t>.</a:t>
            </a:r>
          </a:p>
          <a:p>
            <a:pPr algn="l"/>
            <a:r>
              <a:rPr lang="en-US" sz="2400" b="0" i="0" u="none" strike="noStrike" baseline="0" dirty="0">
                <a:latin typeface="CMSS10"/>
              </a:rPr>
              <a:t>To </a:t>
            </a:r>
            <a:r>
              <a:rPr lang="en-US" sz="2400" b="0" i="1" u="none" strike="noStrike" baseline="0" dirty="0">
                <a:latin typeface="CMSS10"/>
              </a:rPr>
              <a:t>search</a:t>
            </a:r>
            <a:r>
              <a:rPr lang="en-US" sz="2400" b="0" i="0" u="none" strike="noStrike" baseline="0" dirty="0">
                <a:latin typeface="CMSS10"/>
              </a:rPr>
              <a:t> for a data record with a given key value </a:t>
            </a:r>
            <a:r>
              <a:rPr lang="en-US" sz="2400" b="0" i="1" u="none" strike="noStrike" baseline="0" dirty="0">
                <a:latin typeface="CMMI10"/>
              </a:rPr>
              <a:t>K</a:t>
            </a:r>
            <a:r>
              <a:rPr lang="en-US" sz="2400" b="0" i="0" u="none" strike="noStrike" baseline="0" dirty="0">
                <a:latin typeface="CMSS10"/>
              </a:rPr>
              <a:t>, the location </a:t>
            </a:r>
            <a:r>
              <a:rPr lang="en-US" sz="2400" dirty="0">
                <a:latin typeface="CMSS10"/>
              </a:rPr>
              <a:t>to find</a:t>
            </a:r>
            <a:r>
              <a:rPr lang="en-US" sz="2400" b="0" i="0" u="none" strike="noStrike" baseline="0" dirty="0">
                <a:latin typeface="CMSS10"/>
              </a:rPr>
              <a:t> it is determined by </a:t>
            </a:r>
            <a:r>
              <a:rPr lang="en-US" sz="2400" b="0" i="1" u="none" strike="noStrike" baseline="0" dirty="0">
                <a:latin typeface="CMMI10"/>
              </a:rPr>
              <a:t>h</a:t>
            </a:r>
            <a:r>
              <a:rPr lang="en-US" sz="2400" b="0" i="0" u="none" strike="noStrike" baseline="0" dirty="0">
                <a:latin typeface="CMR10"/>
              </a:rPr>
              <a:t>(</a:t>
            </a:r>
            <a:r>
              <a:rPr lang="en-US" sz="2400" b="0" i="1" u="none" strike="noStrike" baseline="0" dirty="0">
                <a:latin typeface="CMMI10"/>
              </a:rPr>
              <a:t>K</a:t>
            </a:r>
            <a:r>
              <a:rPr lang="en-US" sz="2400" b="0" i="0" u="none" strike="noStrike" baseline="0" dirty="0">
                <a:latin typeface="CMR10"/>
              </a:rPr>
              <a:t>)</a:t>
            </a:r>
            <a:r>
              <a:rPr lang="en-US" sz="2400" b="0" i="0" u="none" strike="noStrike" baseline="0" dirty="0">
                <a:latin typeface="CMSS10"/>
              </a:rPr>
              <a:t>.</a:t>
            </a:r>
            <a:endParaRPr lang="en-US" sz="2400"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50</a:t>
            </a:fld>
            <a:endParaRPr lang="en-US" dirty="0"/>
          </a:p>
        </p:txBody>
      </p:sp>
      <p:sp>
        <p:nvSpPr>
          <p:cNvPr id="3" name="TextBox 2">
            <a:extLst>
              <a:ext uri="{FF2B5EF4-FFF2-40B4-BE49-F238E27FC236}">
                <a16:creationId xmlns:a16="http://schemas.microsoft.com/office/drawing/2014/main" id="{BFE5B1A0-1A82-2117-CD3F-E6A5B8FE4A6C}"/>
              </a:ext>
            </a:extLst>
          </p:cNvPr>
          <p:cNvSpPr txBox="1"/>
          <p:nvPr/>
        </p:nvSpPr>
        <p:spPr>
          <a:xfrm>
            <a:off x="7275006" y="2943138"/>
            <a:ext cx="793820" cy="461665"/>
          </a:xfrm>
          <a:prstGeom prst="rect">
            <a:avLst/>
          </a:prstGeom>
          <a:noFill/>
        </p:spPr>
        <p:txBody>
          <a:bodyPr wrap="square" rtlCol="0">
            <a:spAutoFit/>
          </a:bodyPr>
          <a:lstStyle/>
          <a:p>
            <a:r>
              <a:rPr lang="en-CA" sz="2400" i="1" dirty="0">
                <a:solidFill>
                  <a:schemeClr val="bg1"/>
                </a:solidFill>
              </a:rPr>
              <a:t>h</a:t>
            </a:r>
            <a:r>
              <a:rPr lang="en-CA" dirty="0">
                <a:solidFill>
                  <a:schemeClr val="bg1"/>
                </a:solidFill>
              </a:rPr>
              <a:t>(</a:t>
            </a:r>
            <a:r>
              <a:rPr lang="en-CA" i="1" dirty="0">
                <a:solidFill>
                  <a:schemeClr val="bg1"/>
                </a:solidFill>
              </a:rPr>
              <a:t>K</a:t>
            </a:r>
            <a:r>
              <a:rPr lang="en-CA" dirty="0">
                <a:solidFill>
                  <a:schemeClr val="bg1"/>
                </a:solidFill>
              </a:rPr>
              <a:t>)</a:t>
            </a:r>
          </a:p>
        </p:txBody>
      </p:sp>
      <p:sp>
        <p:nvSpPr>
          <p:cNvPr id="4" name="Rectangle: Rounded Corners 3">
            <a:extLst>
              <a:ext uri="{FF2B5EF4-FFF2-40B4-BE49-F238E27FC236}">
                <a16:creationId xmlns:a16="http://schemas.microsoft.com/office/drawing/2014/main" id="{174A73B7-7380-DD07-D925-D0D85CDCFAB3}"/>
              </a:ext>
            </a:extLst>
          </p:cNvPr>
          <p:cNvSpPr/>
          <p:nvPr/>
        </p:nvSpPr>
        <p:spPr>
          <a:xfrm>
            <a:off x="7134329" y="2720845"/>
            <a:ext cx="934497" cy="813917"/>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CD1A009D-6F0B-2BF8-4895-4A87D362BB11}"/>
              </a:ext>
            </a:extLst>
          </p:cNvPr>
          <p:cNvSpPr/>
          <p:nvPr/>
        </p:nvSpPr>
        <p:spPr>
          <a:xfrm>
            <a:off x="9686611" y="1767481"/>
            <a:ext cx="934497" cy="269295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2F496F16-AE93-15B9-1667-AF32759FA2F1}"/>
              </a:ext>
            </a:extLst>
          </p:cNvPr>
          <p:cNvCxnSpPr>
            <a:cxnSpLocks/>
            <a:stCxn id="4" idx="3"/>
          </p:cNvCxnSpPr>
          <p:nvPr/>
        </p:nvCxnSpPr>
        <p:spPr>
          <a:xfrm flipV="1">
            <a:off x="8068826" y="2350286"/>
            <a:ext cx="1617785" cy="77751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8DB64D9-174E-27DF-5F92-5CD4240E1702}"/>
              </a:ext>
            </a:extLst>
          </p:cNvPr>
          <p:cNvSpPr/>
          <p:nvPr/>
        </p:nvSpPr>
        <p:spPr>
          <a:xfrm>
            <a:off x="9716756" y="2159367"/>
            <a:ext cx="864158" cy="411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3C50F02-FE3E-D877-0724-AAA5305D9998}"/>
              </a:ext>
            </a:extLst>
          </p:cNvPr>
          <p:cNvSpPr txBox="1"/>
          <p:nvPr/>
        </p:nvSpPr>
        <p:spPr>
          <a:xfrm>
            <a:off x="9772022" y="2180692"/>
            <a:ext cx="381837" cy="369332"/>
          </a:xfrm>
          <a:prstGeom prst="rect">
            <a:avLst/>
          </a:prstGeom>
          <a:noFill/>
        </p:spPr>
        <p:txBody>
          <a:bodyPr wrap="square" rtlCol="0">
            <a:spAutoFit/>
          </a:bodyPr>
          <a:lstStyle/>
          <a:p>
            <a:r>
              <a:rPr lang="en-CA" i="1" dirty="0">
                <a:solidFill>
                  <a:schemeClr val="bg1"/>
                </a:solidFill>
              </a:rPr>
              <a:t>K</a:t>
            </a:r>
          </a:p>
        </p:txBody>
      </p:sp>
      <p:sp>
        <p:nvSpPr>
          <p:cNvPr id="11" name="TextBox 10">
            <a:extLst>
              <a:ext uri="{FF2B5EF4-FFF2-40B4-BE49-F238E27FC236}">
                <a16:creationId xmlns:a16="http://schemas.microsoft.com/office/drawing/2014/main" id="{4164561E-B5CE-D17A-1519-B3D6D35E863C}"/>
              </a:ext>
            </a:extLst>
          </p:cNvPr>
          <p:cNvSpPr txBox="1"/>
          <p:nvPr/>
        </p:nvSpPr>
        <p:spPr>
          <a:xfrm>
            <a:off x="9596175" y="4858578"/>
            <a:ext cx="1105319" cy="923330"/>
          </a:xfrm>
          <a:prstGeom prst="rect">
            <a:avLst/>
          </a:prstGeom>
          <a:noFill/>
          <a:ln>
            <a:noFill/>
          </a:ln>
        </p:spPr>
        <p:txBody>
          <a:bodyPr wrap="square" rtlCol="0">
            <a:spAutoFit/>
          </a:bodyPr>
          <a:lstStyle/>
          <a:p>
            <a:r>
              <a:rPr lang="en-CA" dirty="0">
                <a:solidFill>
                  <a:schemeClr val="bg1"/>
                </a:solidFill>
              </a:rPr>
              <a:t>Bucket array as data file</a:t>
            </a:r>
          </a:p>
        </p:txBody>
      </p:sp>
      <p:sp>
        <p:nvSpPr>
          <p:cNvPr id="12" name="TextBox 11">
            <a:extLst>
              <a:ext uri="{FF2B5EF4-FFF2-40B4-BE49-F238E27FC236}">
                <a16:creationId xmlns:a16="http://schemas.microsoft.com/office/drawing/2014/main" id="{0CEFD715-CFBA-B335-66B0-2FCC38497791}"/>
              </a:ext>
            </a:extLst>
          </p:cNvPr>
          <p:cNvSpPr txBox="1"/>
          <p:nvPr/>
        </p:nvSpPr>
        <p:spPr>
          <a:xfrm>
            <a:off x="7134329" y="4852324"/>
            <a:ext cx="1105319" cy="646331"/>
          </a:xfrm>
          <a:prstGeom prst="rect">
            <a:avLst/>
          </a:prstGeom>
          <a:noFill/>
          <a:ln>
            <a:noFill/>
          </a:ln>
        </p:spPr>
        <p:txBody>
          <a:bodyPr wrap="square" rtlCol="0">
            <a:spAutoFit/>
          </a:bodyPr>
          <a:lstStyle/>
          <a:p>
            <a:r>
              <a:rPr lang="en-CA" dirty="0">
                <a:solidFill>
                  <a:schemeClr val="bg1"/>
                </a:solidFill>
              </a:rPr>
              <a:t>Hash function</a:t>
            </a:r>
          </a:p>
        </p:txBody>
      </p:sp>
    </p:spTree>
    <p:extLst>
      <p:ext uri="{BB962C8B-B14F-4D97-AF65-F5344CB8AC3E}">
        <p14:creationId xmlns:p14="http://schemas.microsoft.com/office/powerpoint/2010/main" val="345789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Buckets Containing Pointers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96786" y="1306816"/>
            <a:ext cx="5286523" cy="5294951"/>
          </a:xfrm>
        </p:spPr>
        <p:txBody>
          <a:bodyPr/>
          <a:lstStyle/>
          <a:p>
            <a:pPr marL="0" indent="0" algn="l">
              <a:buNone/>
            </a:pPr>
            <a:r>
              <a:rPr lang="en-US" sz="2400" b="0" i="0" u="none" strike="noStrike" baseline="0" dirty="0">
                <a:latin typeface="CMSS10"/>
              </a:rPr>
              <a:t>When the buckets are used to contain </a:t>
            </a:r>
            <a:r>
              <a:rPr lang="en-US" sz="2400" b="0" i="1" u="none" strike="noStrike" baseline="0" dirty="0">
                <a:latin typeface="CMSSBX10"/>
              </a:rPr>
              <a:t>pointers</a:t>
            </a:r>
            <a:r>
              <a:rPr lang="en-US" sz="2400" b="0" i="0" u="none" strike="noStrike" baseline="0" dirty="0">
                <a:latin typeface="CMSS10"/>
              </a:rPr>
              <a:t>, the bucket array is separated from the data file. It may be in the RAM or on disk.</a:t>
            </a:r>
          </a:p>
          <a:p>
            <a:pPr algn="l"/>
            <a:r>
              <a:rPr lang="en-US" sz="2400" b="0" i="0" u="none" strike="noStrike" baseline="0" dirty="0">
                <a:latin typeface="CMSS10"/>
              </a:rPr>
              <a:t>A data record with key value </a:t>
            </a:r>
            <a:r>
              <a:rPr lang="en-US" sz="2400" b="0" i="1" u="none" strike="noStrike" baseline="0" dirty="0">
                <a:latin typeface="CMMI10"/>
              </a:rPr>
              <a:t>K</a:t>
            </a:r>
            <a:r>
              <a:rPr lang="en-US" sz="2400" b="0" i="0" u="none" strike="noStrike" baseline="0" dirty="0">
                <a:latin typeface="CMMI10"/>
              </a:rPr>
              <a:t> </a:t>
            </a:r>
            <a:r>
              <a:rPr lang="en-US" sz="2400" b="0" i="0" u="none" strike="noStrike" baseline="0" dirty="0">
                <a:latin typeface="CMSS10"/>
              </a:rPr>
              <a:t>is first stored in a data block and then the pointer to the block is stored in a bucket determined by </a:t>
            </a:r>
            <a:r>
              <a:rPr lang="en-CA" sz="2400" b="0" i="1" u="none" strike="noStrike" baseline="0" dirty="0">
                <a:latin typeface="CMMI10"/>
              </a:rPr>
              <a:t>h</a:t>
            </a:r>
            <a:r>
              <a:rPr lang="en-CA" sz="2400" b="0" i="0" u="none" strike="noStrike" baseline="0" dirty="0">
                <a:latin typeface="CMR10"/>
              </a:rPr>
              <a:t>(</a:t>
            </a:r>
            <a:r>
              <a:rPr lang="en-CA" sz="2400" b="0" i="1" u="none" strike="noStrike" baseline="0" dirty="0">
                <a:latin typeface="CMMI10"/>
              </a:rPr>
              <a:t>K</a:t>
            </a:r>
            <a:r>
              <a:rPr lang="en-CA" sz="2400" b="0" i="0" u="none" strike="noStrike" baseline="0" dirty="0">
                <a:latin typeface="CMR10"/>
              </a:rPr>
              <a:t>)</a:t>
            </a:r>
            <a:r>
              <a:rPr lang="en-CA" sz="2400" b="0" i="0" u="none" strike="noStrike" baseline="0" dirty="0">
                <a:latin typeface="CMSS10"/>
              </a:rPr>
              <a:t>.</a:t>
            </a:r>
          </a:p>
          <a:p>
            <a:pPr algn="l"/>
            <a:r>
              <a:rPr lang="en-US" sz="2400" b="0" i="0" u="none" strike="noStrike" baseline="0" dirty="0">
                <a:latin typeface="CMSS10"/>
              </a:rPr>
              <a:t>To search for a data record with a given key value </a:t>
            </a:r>
            <a:r>
              <a:rPr lang="en-US" sz="2400" b="0" i="1" u="none" strike="noStrike" baseline="0" dirty="0">
                <a:latin typeface="CMMI10"/>
              </a:rPr>
              <a:t>K</a:t>
            </a:r>
            <a:r>
              <a:rPr lang="en-US" sz="2400" b="0" i="0" u="none" strike="noStrike" baseline="0" dirty="0">
                <a:latin typeface="CMSS10"/>
              </a:rPr>
              <a:t>, the location for finding the pointer to the record is determined by </a:t>
            </a:r>
            <a:r>
              <a:rPr lang="en-US" sz="2400" b="0" i="1" u="none" strike="noStrike" baseline="0" dirty="0">
                <a:latin typeface="CMMI10"/>
              </a:rPr>
              <a:t>h</a:t>
            </a:r>
            <a:r>
              <a:rPr lang="en-US" sz="2400" b="0" i="0" u="none" strike="noStrike" baseline="0" dirty="0">
                <a:latin typeface="CMR10"/>
              </a:rPr>
              <a:t>(</a:t>
            </a:r>
            <a:r>
              <a:rPr lang="en-US" sz="2400" b="0" i="1" u="none" strike="noStrike" baseline="0" dirty="0">
                <a:latin typeface="CMMI10"/>
              </a:rPr>
              <a:t>K</a:t>
            </a:r>
            <a:r>
              <a:rPr lang="en-US" sz="2400" b="0" i="0" u="none" strike="noStrike" baseline="0" dirty="0">
                <a:latin typeface="CMR10"/>
              </a:rPr>
              <a:t>)</a:t>
            </a:r>
            <a:r>
              <a:rPr lang="en-US" sz="2400" b="0" i="0" u="none" strike="noStrike" baseline="0" dirty="0">
                <a:latin typeface="CMSS10"/>
              </a:rPr>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51</a:t>
            </a:fld>
            <a:endParaRPr lang="en-US" dirty="0"/>
          </a:p>
        </p:txBody>
      </p:sp>
      <p:sp>
        <p:nvSpPr>
          <p:cNvPr id="3" name="TextBox 2">
            <a:extLst>
              <a:ext uri="{FF2B5EF4-FFF2-40B4-BE49-F238E27FC236}">
                <a16:creationId xmlns:a16="http://schemas.microsoft.com/office/drawing/2014/main" id="{71509D5F-72F6-2962-0CB8-2E5746F0B9B6}"/>
              </a:ext>
            </a:extLst>
          </p:cNvPr>
          <p:cNvSpPr txBox="1"/>
          <p:nvPr/>
        </p:nvSpPr>
        <p:spPr>
          <a:xfrm>
            <a:off x="6350558" y="3054699"/>
            <a:ext cx="793820" cy="461665"/>
          </a:xfrm>
          <a:prstGeom prst="rect">
            <a:avLst/>
          </a:prstGeom>
          <a:noFill/>
        </p:spPr>
        <p:txBody>
          <a:bodyPr wrap="square" rtlCol="0">
            <a:spAutoFit/>
          </a:bodyPr>
          <a:lstStyle/>
          <a:p>
            <a:r>
              <a:rPr lang="en-CA" sz="2400" i="1" dirty="0">
                <a:solidFill>
                  <a:schemeClr val="bg1"/>
                </a:solidFill>
              </a:rPr>
              <a:t>h</a:t>
            </a:r>
            <a:r>
              <a:rPr lang="en-CA" dirty="0">
                <a:solidFill>
                  <a:schemeClr val="bg1"/>
                </a:solidFill>
              </a:rPr>
              <a:t>(</a:t>
            </a:r>
            <a:r>
              <a:rPr lang="en-CA" i="1" dirty="0">
                <a:solidFill>
                  <a:schemeClr val="bg1"/>
                </a:solidFill>
              </a:rPr>
              <a:t>K</a:t>
            </a:r>
            <a:r>
              <a:rPr lang="en-CA" dirty="0">
                <a:solidFill>
                  <a:schemeClr val="bg1"/>
                </a:solidFill>
              </a:rPr>
              <a:t>)</a:t>
            </a:r>
          </a:p>
        </p:txBody>
      </p:sp>
      <p:sp>
        <p:nvSpPr>
          <p:cNvPr id="4" name="Rectangle: Rounded Corners 3">
            <a:extLst>
              <a:ext uri="{FF2B5EF4-FFF2-40B4-BE49-F238E27FC236}">
                <a16:creationId xmlns:a16="http://schemas.microsoft.com/office/drawing/2014/main" id="{7A111C39-7EE1-FDE6-89C1-680677792B5B}"/>
              </a:ext>
            </a:extLst>
          </p:cNvPr>
          <p:cNvSpPr/>
          <p:nvPr/>
        </p:nvSpPr>
        <p:spPr>
          <a:xfrm>
            <a:off x="6209881" y="2832406"/>
            <a:ext cx="934497" cy="813917"/>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5FD70C34-F040-6F10-6349-01570DEBCB39}"/>
              </a:ext>
            </a:extLst>
          </p:cNvPr>
          <p:cNvSpPr/>
          <p:nvPr/>
        </p:nvSpPr>
        <p:spPr>
          <a:xfrm>
            <a:off x="8762163" y="1879042"/>
            <a:ext cx="934497" cy="269295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0930D2D1-DDC6-1616-0D64-571ADDA5036B}"/>
              </a:ext>
            </a:extLst>
          </p:cNvPr>
          <p:cNvCxnSpPr>
            <a:cxnSpLocks/>
            <a:stCxn id="4" idx="3"/>
          </p:cNvCxnSpPr>
          <p:nvPr/>
        </p:nvCxnSpPr>
        <p:spPr>
          <a:xfrm flipV="1">
            <a:off x="7144378" y="2461847"/>
            <a:ext cx="1617785" cy="77751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A789ACE-24B9-75B2-7E5B-36A207D2AB4A}"/>
              </a:ext>
            </a:extLst>
          </p:cNvPr>
          <p:cNvSpPr/>
          <p:nvPr/>
        </p:nvSpPr>
        <p:spPr>
          <a:xfrm>
            <a:off x="8797332" y="2366387"/>
            <a:ext cx="864158" cy="22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625A226-8CE9-D44A-6D6A-54F9335856BF}"/>
              </a:ext>
            </a:extLst>
          </p:cNvPr>
          <p:cNvSpPr txBox="1"/>
          <p:nvPr/>
        </p:nvSpPr>
        <p:spPr>
          <a:xfrm>
            <a:off x="8847574" y="2292253"/>
            <a:ext cx="381837" cy="369332"/>
          </a:xfrm>
          <a:prstGeom prst="rect">
            <a:avLst/>
          </a:prstGeom>
          <a:noFill/>
        </p:spPr>
        <p:txBody>
          <a:bodyPr wrap="square" rtlCol="0">
            <a:spAutoFit/>
          </a:bodyPr>
          <a:lstStyle/>
          <a:p>
            <a:r>
              <a:rPr lang="en-CA" i="1" dirty="0">
                <a:solidFill>
                  <a:schemeClr val="bg1"/>
                </a:solidFill>
              </a:rPr>
              <a:t>K</a:t>
            </a:r>
          </a:p>
        </p:txBody>
      </p:sp>
      <p:sp>
        <p:nvSpPr>
          <p:cNvPr id="11" name="Rectangle 10">
            <a:extLst>
              <a:ext uri="{FF2B5EF4-FFF2-40B4-BE49-F238E27FC236}">
                <a16:creationId xmlns:a16="http://schemas.microsoft.com/office/drawing/2014/main" id="{C16990BF-FA50-28D6-2363-13B2BCA7F237}"/>
              </a:ext>
            </a:extLst>
          </p:cNvPr>
          <p:cNvSpPr/>
          <p:nvPr/>
        </p:nvSpPr>
        <p:spPr>
          <a:xfrm>
            <a:off x="10498295" y="803868"/>
            <a:ext cx="934497" cy="474323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a:extLst>
              <a:ext uri="{FF2B5EF4-FFF2-40B4-BE49-F238E27FC236}">
                <a16:creationId xmlns:a16="http://schemas.microsoft.com/office/drawing/2014/main" id="{6B1BF8E6-F41B-C545-3DA8-B23C7C31D39B}"/>
              </a:ext>
            </a:extLst>
          </p:cNvPr>
          <p:cNvCxnSpPr>
            <a:cxnSpLocks/>
          </p:cNvCxnSpPr>
          <p:nvPr/>
        </p:nvCxnSpPr>
        <p:spPr>
          <a:xfrm>
            <a:off x="9370366" y="2476919"/>
            <a:ext cx="1150537" cy="169817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5112A05-CBB4-5854-89CB-A0E50621A19B}"/>
              </a:ext>
            </a:extLst>
          </p:cNvPr>
          <p:cNvSpPr/>
          <p:nvPr/>
        </p:nvSpPr>
        <p:spPr>
          <a:xfrm>
            <a:off x="10533465" y="3969100"/>
            <a:ext cx="864158" cy="411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78E4280-6146-617F-6749-FCC0C481B989}"/>
              </a:ext>
            </a:extLst>
          </p:cNvPr>
          <p:cNvSpPr txBox="1"/>
          <p:nvPr/>
        </p:nvSpPr>
        <p:spPr>
          <a:xfrm>
            <a:off x="10533465" y="4011751"/>
            <a:ext cx="381837" cy="369332"/>
          </a:xfrm>
          <a:prstGeom prst="rect">
            <a:avLst/>
          </a:prstGeom>
          <a:noFill/>
        </p:spPr>
        <p:txBody>
          <a:bodyPr wrap="square" rtlCol="0">
            <a:spAutoFit/>
          </a:bodyPr>
          <a:lstStyle/>
          <a:p>
            <a:r>
              <a:rPr lang="en-CA" i="1" dirty="0">
                <a:solidFill>
                  <a:schemeClr val="bg1"/>
                </a:solidFill>
              </a:rPr>
              <a:t>K</a:t>
            </a:r>
          </a:p>
        </p:txBody>
      </p:sp>
      <p:sp>
        <p:nvSpPr>
          <p:cNvPr id="13" name="TextBox 12">
            <a:extLst>
              <a:ext uri="{FF2B5EF4-FFF2-40B4-BE49-F238E27FC236}">
                <a16:creationId xmlns:a16="http://schemas.microsoft.com/office/drawing/2014/main" id="{7FB6B351-7A6A-E8F4-B6CE-F706C06C49D2}"/>
              </a:ext>
            </a:extLst>
          </p:cNvPr>
          <p:cNvSpPr txBox="1"/>
          <p:nvPr/>
        </p:nvSpPr>
        <p:spPr>
          <a:xfrm>
            <a:off x="6194808" y="4175091"/>
            <a:ext cx="1105319" cy="646331"/>
          </a:xfrm>
          <a:prstGeom prst="rect">
            <a:avLst/>
          </a:prstGeom>
          <a:noFill/>
          <a:ln>
            <a:noFill/>
          </a:ln>
        </p:spPr>
        <p:txBody>
          <a:bodyPr wrap="square" rtlCol="0">
            <a:spAutoFit/>
          </a:bodyPr>
          <a:lstStyle/>
          <a:p>
            <a:r>
              <a:rPr lang="en-CA" dirty="0">
                <a:solidFill>
                  <a:schemeClr val="bg1"/>
                </a:solidFill>
              </a:rPr>
              <a:t>Hash function</a:t>
            </a:r>
          </a:p>
        </p:txBody>
      </p:sp>
      <p:sp>
        <p:nvSpPr>
          <p:cNvPr id="16" name="TextBox 15">
            <a:extLst>
              <a:ext uri="{FF2B5EF4-FFF2-40B4-BE49-F238E27FC236}">
                <a16:creationId xmlns:a16="http://schemas.microsoft.com/office/drawing/2014/main" id="{BBD4D235-16E6-130C-43D7-F6204D75705D}"/>
              </a:ext>
            </a:extLst>
          </p:cNvPr>
          <p:cNvSpPr txBox="1"/>
          <p:nvPr/>
        </p:nvSpPr>
        <p:spPr>
          <a:xfrm>
            <a:off x="8762163" y="5154805"/>
            <a:ext cx="1105319" cy="646331"/>
          </a:xfrm>
          <a:prstGeom prst="rect">
            <a:avLst/>
          </a:prstGeom>
          <a:noFill/>
          <a:ln>
            <a:noFill/>
          </a:ln>
        </p:spPr>
        <p:txBody>
          <a:bodyPr wrap="square" rtlCol="0">
            <a:spAutoFit/>
          </a:bodyPr>
          <a:lstStyle/>
          <a:p>
            <a:r>
              <a:rPr lang="en-CA" dirty="0">
                <a:solidFill>
                  <a:schemeClr val="bg1"/>
                </a:solidFill>
              </a:rPr>
              <a:t>Bucket array</a:t>
            </a:r>
          </a:p>
        </p:txBody>
      </p:sp>
      <p:sp>
        <p:nvSpPr>
          <p:cNvPr id="17" name="TextBox 16">
            <a:extLst>
              <a:ext uri="{FF2B5EF4-FFF2-40B4-BE49-F238E27FC236}">
                <a16:creationId xmlns:a16="http://schemas.microsoft.com/office/drawing/2014/main" id="{EFC740EF-43B6-C165-C1D1-6317F39498C0}"/>
              </a:ext>
            </a:extLst>
          </p:cNvPr>
          <p:cNvSpPr txBox="1"/>
          <p:nvPr/>
        </p:nvSpPr>
        <p:spPr>
          <a:xfrm>
            <a:off x="10489895" y="5801136"/>
            <a:ext cx="1105319" cy="369332"/>
          </a:xfrm>
          <a:prstGeom prst="rect">
            <a:avLst/>
          </a:prstGeom>
          <a:noFill/>
          <a:ln>
            <a:noFill/>
          </a:ln>
        </p:spPr>
        <p:txBody>
          <a:bodyPr wrap="square" rtlCol="0">
            <a:spAutoFit/>
          </a:bodyPr>
          <a:lstStyle/>
          <a:p>
            <a:r>
              <a:rPr lang="en-CA" dirty="0">
                <a:solidFill>
                  <a:schemeClr val="bg1"/>
                </a:solidFill>
              </a:rPr>
              <a:t>Data file</a:t>
            </a:r>
          </a:p>
        </p:txBody>
      </p:sp>
    </p:spTree>
    <p:extLst>
      <p:ext uri="{BB962C8B-B14F-4D97-AF65-F5344CB8AC3E}">
        <p14:creationId xmlns:p14="http://schemas.microsoft.com/office/powerpoint/2010/main" val="10727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Hash Function</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13794" y="2257544"/>
                <a:ext cx="9888221" cy="2679166"/>
              </a:xfrm>
            </p:spPr>
            <p:txBody>
              <a:bodyPr/>
              <a:lstStyle/>
              <a:p>
                <a:r>
                  <a:rPr lang="en-US" sz="2400" b="0" i="0" u="none" strike="noStrike" baseline="0" dirty="0">
                    <a:latin typeface="CMSS10"/>
                  </a:rPr>
                  <a:t>Hash function </a:t>
                </a:r>
                <a:r>
                  <a:rPr lang="en-US" sz="2400" b="0" i="1" u="none" strike="noStrike" baseline="0" dirty="0">
                    <a:latin typeface="CMMI10"/>
                  </a:rPr>
                  <a:t>h</a:t>
                </a:r>
                <a:r>
                  <a:rPr lang="en-US" sz="2400" b="0" i="0" u="none" strike="noStrike" baseline="0" dirty="0">
                    <a:latin typeface="CMMI10"/>
                  </a:rPr>
                  <a:t> </a:t>
                </a:r>
                <a:r>
                  <a:rPr lang="en-US" sz="2400" b="0" i="0" u="none" strike="noStrike" baseline="0" dirty="0">
                    <a:latin typeface="CMSS10"/>
                  </a:rPr>
                  <a:t>is a composed function of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CA" sz="2400" b="0" i="1" u="none" strike="noStrike" baseline="0" smtClean="0">
                            <a:latin typeface="Cambria Math" panose="02040503050406030204" pitchFamily="18" charset="0"/>
                          </a:rPr>
                          <m:t>h</m:t>
                        </m:r>
                      </m:e>
                      <m:sub>
                        <m:r>
                          <a:rPr lang="en-CA" sz="2400" b="0" i="1" u="none" strike="noStrike" baseline="0" smtClean="0">
                            <a:latin typeface="Cambria Math" panose="02040503050406030204" pitchFamily="18" charset="0"/>
                          </a:rPr>
                          <m:t>1</m:t>
                        </m:r>
                      </m:sub>
                    </m:sSub>
                  </m:oMath>
                </a14:m>
                <a:r>
                  <a:rPr lang="en-US" sz="2400" b="0" i="0" u="none" strike="noStrike" baseline="0" dirty="0">
                    <a:latin typeface="CMR7"/>
                  </a:rPr>
                  <a:t> </a:t>
                </a:r>
                <a:r>
                  <a:rPr lang="en-US" sz="2400" b="0" i="0" u="none" strike="noStrike" baseline="0" dirty="0">
                    <a:latin typeface="CMSS10"/>
                  </a:rPr>
                  <a:t>and </a:t>
                </a:r>
                <a14:m>
                  <m:oMath xmlns:m="http://schemas.openxmlformats.org/officeDocument/2006/math">
                    <m:sSub>
                      <m:sSubPr>
                        <m:ctrlPr>
                          <a:rPr lang="en-US" sz="2400" i="1">
                            <a:latin typeface="Cambria Math" panose="02040503050406030204" pitchFamily="18" charset="0"/>
                          </a:rPr>
                        </m:ctrlPr>
                      </m:sSubPr>
                      <m:e>
                        <m:r>
                          <a:rPr lang="en-CA" sz="2400" i="1">
                            <a:latin typeface="Cambria Math" panose="02040503050406030204" pitchFamily="18" charset="0"/>
                          </a:rPr>
                          <m:t>h</m:t>
                        </m:r>
                      </m:e>
                      <m:sub>
                        <m:r>
                          <a:rPr lang="en-CA" sz="2400" b="0" i="1" smtClean="0">
                            <a:latin typeface="Cambria Math" panose="02040503050406030204" pitchFamily="18" charset="0"/>
                          </a:rPr>
                          <m:t>2</m:t>
                        </m:r>
                      </m:sub>
                    </m:sSub>
                  </m:oMath>
                </a14:m>
                <a:r>
                  <a:rPr lang="en-US" sz="2400" b="0" i="0" u="none" strike="noStrike" baseline="0" dirty="0">
                    <a:latin typeface="CMSS10"/>
                  </a:rPr>
                  <a:t>:</a:t>
                </a:r>
              </a:p>
              <a:p>
                <a:r>
                  <a:rPr lang="pt-BR" sz="2400" b="0" i="1" u="none" strike="noStrike" baseline="0" dirty="0">
                    <a:latin typeface="CMMI10"/>
                  </a:rPr>
                  <a:t>h</a:t>
                </a:r>
                <a:r>
                  <a:rPr lang="pt-BR" sz="2400" b="0" i="0" u="none" strike="noStrike" baseline="0" dirty="0">
                    <a:latin typeface="CMR10"/>
                  </a:rPr>
                  <a:t>(</a:t>
                </a:r>
                <a:r>
                  <a:rPr lang="pt-BR" sz="2400" b="0" i="1" u="none" strike="noStrike" baseline="0" dirty="0">
                    <a:latin typeface="CMMI10"/>
                  </a:rPr>
                  <a:t>K</a:t>
                </a:r>
                <a:r>
                  <a:rPr lang="pt-BR" sz="2400" b="0" i="0" u="none" strike="noStrike" baseline="0" dirty="0">
                    <a:latin typeface="CMR10"/>
                  </a:rPr>
                  <a:t>) = </a:t>
                </a:r>
                <a14:m>
                  <m:oMath xmlns:m="http://schemas.openxmlformats.org/officeDocument/2006/math">
                    <m:sSub>
                      <m:sSubPr>
                        <m:ctrlPr>
                          <a:rPr lang="en-US" sz="2400" i="1">
                            <a:latin typeface="Cambria Math" panose="02040503050406030204" pitchFamily="18" charset="0"/>
                          </a:rPr>
                        </m:ctrlPr>
                      </m:sSubPr>
                      <m:e>
                        <m:r>
                          <a:rPr lang="en-CA" sz="2400" i="1">
                            <a:latin typeface="Cambria Math" panose="02040503050406030204" pitchFamily="18" charset="0"/>
                          </a:rPr>
                          <m:t>h</m:t>
                        </m:r>
                      </m:e>
                      <m:sub>
                        <m:r>
                          <a:rPr lang="en-CA" sz="2400" i="1">
                            <a:latin typeface="Cambria Math" panose="02040503050406030204" pitchFamily="18" charset="0"/>
                          </a:rPr>
                          <m:t>2</m:t>
                        </m:r>
                      </m:sub>
                    </m:sSub>
                  </m:oMath>
                </a14:m>
                <a:r>
                  <a:rPr lang="pt-BR" sz="2400" b="0" i="0" u="none" strike="noStrike" baseline="0" dirty="0">
                    <a:latin typeface="CMR10"/>
                  </a:rPr>
                  <a:t>(</a:t>
                </a:r>
                <a14:m>
                  <m:oMath xmlns:m="http://schemas.openxmlformats.org/officeDocument/2006/math">
                    <m:sSub>
                      <m:sSubPr>
                        <m:ctrlPr>
                          <a:rPr lang="en-US" sz="2400" i="1">
                            <a:latin typeface="Cambria Math" panose="02040503050406030204" pitchFamily="18" charset="0"/>
                          </a:rPr>
                        </m:ctrlPr>
                      </m:sSubPr>
                      <m:e>
                        <m:r>
                          <a:rPr lang="en-CA" sz="2400" i="1">
                            <a:latin typeface="Cambria Math" panose="02040503050406030204" pitchFamily="18" charset="0"/>
                          </a:rPr>
                          <m:t>h</m:t>
                        </m:r>
                      </m:e>
                      <m:sub>
                        <m:r>
                          <a:rPr lang="en-CA" sz="2400" i="1">
                            <a:latin typeface="Cambria Math" panose="02040503050406030204" pitchFamily="18" charset="0"/>
                          </a:rPr>
                          <m:t>1</m:t>
                        </m:r>
                      </m:sub>
                    </m:sSub>
                  </m:oMath>
                </a14:m>
                <a:r>
                  <a:rPr lang="pt-BR" sz="2400" b="0" i="0" u="none" strike="noStrike" baseline="0" dirty="0">
                    <a:latin typeface="CMR10"/>
                  </a:rPr>
                  <a:t>(</a:t>
                </a:r>
                <a:r>
                  <a:rPr lang="pt-BR" sz="2400" b="0" i="1" u="none" strike="noStrike" baseline="0" dirty="0">
                    <a:latin typeface="CMMI10"/>
                  </a:rPr>
                  <a:t>K</a:t>
                </a:r>
                <a:r>
                  <a:rPr lang="pt-BR" sz="2400" b="0" i="0" u="none" strike="noStrike" baseline="0" dirty="0">
                    <a:latin typeface="CMR10"/>
                  </a:rPr>
                  <a:t>))</a:t>
                </a:r>
              </a:p>
              <a:p>
                <a:pPr algn="l"/>
                <a14:m>
                  <m:oMath xmlns:m="http://schemas.openxmlformats.org/officeDocument/2006/math">
                    <m:sSub>
                      <m:sSubPr>
                        <m:ctrlPr>
                          <a:rPr lang="en-US" sz="2400" i="1" smtClean="0">
                            <a:latin typeface="Cambria Math" panose="02040503050406030204" pitchFamily="18" charset="0"/>
                          </a:rPr>
                        </m:ctrlPr>
                      </m:sSubPr>
                      <m:e>
                        <m:r>
                          <a:rPr lang="en-CA" sz="2400" i="1">
                            <a:latin typeface="Cambria Math" panose="02040503050406030204" pitchFamily="18" charset="0"/>
                          </a:rPr>
                          <m:t>h</m:t>
                        </m:r>
                      </m:e>
                      <m:sub>
                        <m:r>
                          <a:rPr lang="en-CA" sz="2400" i="1">
                            <a:latin typeface="Cambria Math" panose="02040503050406030204" pitchFamily="18" charset="0"/>
                          </a:rPr>
                          <m:t>1</m:t>
                        </m:r>
                      </m:sub>
                    </m:sSub>
                    <m:r>
                      <a:rPr lang="en-CA" sz="2400" i="1">
                        <a:latin typeface="Cambria Math" panose="02040503050406030204" pitchFamily="18" charset="0"/>
                      </a:rPr>
                      <m:t> </m:t>
                    </m:r>
                  </m:oMath>
                </a14:m>
                <a:r>
                  <a:rPr lang="en-US" sz="2400" b="0" i="0" u="none" strike="noStrike" baseline="0" dirty="0">
                    <a:latin typeface="CMSS10"/>
                  </a:rPr>
                  <a:t>converts non-numerical keys into integers.</a:t>
                </a:r>
              </a:p>
              <a:p>
                <a14:m>
                  <m:oMath xmlns:m="http://schemas.openxmlformats.org/officeDocument/2006/math">
                    <m:sSub>
                      <m:sSubPr>
                        <m:ctrlPr>
                          <a:rPr lang="en-US" sz="2400" i="1" smtClean="0">
                            <a:latin typeface="Cambria Math" panose="02040503050406030204" pitchFamily="18" charset="0"/>
                          </a:rPr>
                        </m:ctrlPr>
                      </m:sSubPr>
                      <m:e>
                        <m:r>
                          <a:rPr lang="en-CA" sz="2400" i="1">
                            <a:latin typeface="Cambria Math" panose="02040503050406030204" pitchFamily="18" charset="0"/>
                          </a:rPr>
                          <m:t>h</m:t>
                        </m:r>
                      </m:e>
                      <m:sub>
                        <m:r>
                          <a:rPr lang="en-CA" sz="2400" i="1">
                            <a:latin typeface="Cambria Math" panose="02040503050406030204" pitchFamily="18" charset="0"/>
                          </a:rPr>
                          <m:t>2</m:t>
                        </m:r>
                      </m:sub>
                    </m:sSub>
                    <m:r>
                      <a:rPr lang="en-CA" sz="2400" i="1">
                        <a:latin typeface="Cambria Math" panose="02040503050406030204" pitchFamily="18" charset="0"/>
                      </a:rPr>
                      <m:t> </m:t>
                    </m:r>
                  </m:oMath>
                </a14:m>
                <a:r>
                  <a:rPr lang="en-US" sz="2400" b="0" i="0" u="none" strike="noStrike" baseline="0" dirty="0">
                    <a:latin typeface="CMSS10"/>
                  </a:rPr>
                  <a:t>compresses the integers produced by </a:t>
                </a:r>
                <a14:m>
                  <m:oMath xmlns:m="http://schemas.openxmlformats.org/officeDocument/2006/math">
                    <m:sSub>
                      <m:sSubPr>
                        <m:ctrlPr>
                          <a:rPr lang="en-US" sz="2400" i="1">
                            <a:latin typeface="Cambria Math" panose="02040503050406030204" pitchFamily="18" charset="0"/>
                          </a:rPr>
                        </m:ctrlPr>
                      </m:sSubPr>
                      <m:e>
                        <m:r>
                          <a:rPr lang="en-CA" sz="2400" i="1">
                            <a:latin typeface="Cambria Math" panose="02040503050406030204" pitchFamily="18" charset="0"/>
                          </a:rPr>
                          <m:t>h</m:t>
                        </m:r>
                      </m:e>
                      <m:sub>
                        <m:r>
                          <a:rPr lang="en-CA" sz="2400" i="1">
                            <a:latin typeface="Cambria Math" panose="02040503050406030204" pitchFamily="18" charset="0"/>
                          </a:rPr>
                          <m:t>1</m:t>
                        </m:r>
                      </m:sub>
                    </m:sSub>
                    <m:r>
                      <a:rPr lang="en-CA" sz="2400" i="1">
                        <a:latin typeface="Cambria Math" panose="02040503050406030204" pitchFamily="18" charset="0"/>
                      </a:rPr>
                      <m:t> </m:t>
                    </m:r>
                  </m:oMath>
                </a14:m>
                <a:r>
                  <a:rPr lang="en-US" sz="2400" b="0" i="0" u="none" strike="noStrike" baseline="0" dirty="0">
                    <a:latin typeface="CMSS10"/>
                  </a:rPr>
                  <a:t>into the range of </a:t>
                </a:r>
                <a:r>
                  <a:rPr lang="en-CA" sz="2400" b="0" i="0" u="none" strike="noStrike" baseline="0" dirty="0">
                    <a:latin typeface="CMR10"/>
                  </a:rPr>
                  <a:t>[0</a:t>
                </a:r>
                <a:r>
                  <a:rPr lang="en-CA" sz="2400" b="0" i="0" u="none" strike="noStrike" baseline="0" dirty="0">
                    <a:latin typeface="CMMI10"/>
                  </a:rPr>
                  <a:t>, </a:t>
                </a:r>
                <a:r>
                  <a:rPr lang="en-CA" sz="2400" b="0" i="1" u="none" strike="noStrike" baseline="0" dirty="0">
                    <a:latin typeface="CMMI10"/>
                  </a:rPr>
                  <a:t>n</a:t>
                </a:r>
                <a:r>
                  <a:rPr lang="en-CA" sz="2400" b="0" i="0" u="none" strike="noStrike" baseline="0" dirty="0">
                    <a:latin typeface="CMMI10"/>
                  </a:rPr>
                  <a:t> </a:t>
                </a:r>
                <a:r>
                  <a:rPr lang="en-CA" sz="2400" b="0" i="0" u="none" strike="noStrike" baseline="0" dirty="0">
                    <a:latin typeface="CMSY10"/>
                  </a:rPr>
                  <a:t>− </a:t>
                </a:r>
                <a:r>
                  <a:rPr lang="en-CA" sz="2400" b="0" i="0" u="none" strike="noStrike" baseline="0" dirty="0">
                    <a:latin typeface="CMR10"/>
                  </a:rPr>
                  <a:t>1]</a:t>
                </a:r>
                <a:r>
                  <a:rPr lang="en-CA" sz="2400" b="0" i="0" u="none" strike="noStrike" baseline="0" dirty="0">
                    <a:latin typeface="CMSS10"/>
                  </a:rPr>
                  <a:t>.</a:t>
                </a:r>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1013794" y="2257544"/>
                <a:ext cx="9888221" cy="2679166"/>
              </a:xfrm>
              <a:blipFill>
                <a:blip r:embed="rId2"/>
                <a:stretch>
                  <a:fillRect l="-801" t="-1818"/>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52</a:t>
            </a:fld>
            <a:endParaRPr lang="en-US" dirty="0"/>
          </a:p>
        </p:txBody>
      </p:sp>
    </p:spTree>
    <p:extLst>
      <p:ext uri="{BB962C8B-B14F-4D97-AF65-F5344CB8AC3E}">
        <p14:creationId xmlns:p14="http://schemas.microsoft.com/office/powerpoint/2010/main" val="40987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Static Hash Tables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53</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555960" y="1528537"/>
            <a:ext cx="5251987" cy="4460281"/>
          </a:xfrm>
        </p:spPr>
        <p:txBody>
          <a:bodyPr>
            <a:normAutofit/>
          </a:bodyPr>
          <a:lstStyle/>
          <a:p>
            <a:pPr>
              <a:lnSpc>
                <a:spcPct val="100000"/>
              </a:lnSpc>
            </a:pPr>
            <a:r>
              <a:rPr lang="en-US" b="0" i="0" u="none" strike="noStrike" baseline="0" dirty="0"/>
              <a:t>In a </a:t>
            </a:r>
            <a:r>
              <a:rPr lang="en-US" b="0" i="1" u="none" strike="noStrike" baseline="0" dirty="0"/>
              <a:t>static</a:t>
            </a:r>
            <a:r>
              <a:rPr lang="en-US" b="0" i="0" u="none" strike="noStrike" baseline="0" dirty="0"/>
              <a:t> hash table, the number of buckets never changes.</a:t>
            </a:r>
          </a:p>
          <a:p>
            <a:pPr>
              <a:lnSpc>
                <a:spcPct val="100000"/>
              </a:lnSpc>
            </a:pPr>
            <a:r>
              <a:rPr lang="en-US" b="0" i="0" u="none" strike="noStrike" baseline="0" dirty="0"/>
              <a:t>The most straightforward use of the static hash table structure for database is creating </a:t>
            </a:r>
            <a:r>
              <a:rPr lang="en-US" b="0" i="1" u="none" strike="noStrike" baseline="0" dirty="0"/>
              <a:t>n</a:t>
            </a:r>
            <a:r>
              <a:rPr lang="en-US" b="0" i="0" u="none" strike="noStrike" baseline="0" dirty="0"/>
              <a:t> buckets on disk.</a:t>
            </a:r>
          </a:p>
          <a:p>
            <a:pPr>
              <a:lnSpc>
                <a:spcPct val="100000"/>
              </a:lnSpc>
            </a:pPr>
            <a:r>
              <a:rPr lang="en-US" b="0" i="0" u="none" strike="noStrike" baseline="0" dirty="0"/>
              <a:t>The size of a bucket can be the same as the size of a block.</a:t>
            </a:r>
          </a:p>
          <a:p>
            <a:pPr>
              <a:lnSpc>
                <a:spcPct val="100000"/>
              </a:lnSpc>
            </a:pPr>
            <a:r>
              <a:rPr lang="en-US" dirty="0"/>
              <a:t>In this example, </a:t>
            </a:r>
            <a:r>
              <a:rPr lang="en-US" i="1" dirty="0"/>
              <a:t>h</a:t>
            </a:r>
            <a:r>
              <a:rPr lang="en-US" dirty="0"/>
              <a:t>(</a:t>
            </a:r>
            <a:r>
              <a:rPr lang="en-US" i="1" dirty="0"/>
              <a:t>d</a:t>
            </a:r>
            <a:r>
              <a:rPr lang="en-US" dirty="0"/>
              <a:t>) = 0, </a:t>
            </a:r>
            <a:r>
              <a:rPr lang="en-US" i="1" dirty="0"/>
              <a:t>h</a:t>
            </a:r>
            <a:r>
              <a:rPr lang="en-US" dirty="0"/>
              <a:t>(</a:t>
            </a:r>
            <a:r>
              <a:rPr lang="en-US" i="1" dirty="0"/>
              <a:t>e</a:t>
            </a:r>
            <a:r>
              <a:rPr lang="en-US" dirty="0"/>
              <a:t>) = 1, </a:t>
            </a:r>
            <a:r>
              <a:rPr lang="en-US" i="1" dirty="0"/>
              <a:t>h</a:t>
            </a:r>
            <a:r>
              <a:rPr lang="en-US" dirty="0"/>
              <a:t>(</a:t>
            </a:r>
            <a:r>
              <a:rPr lang="en-US" i="1" dirty="0"/>
              <a:t>c</a:t>
            </a:r>
            <a:r>
              <a:rPr lang="en-US" dirty="0"/>
              <a:t>) = 1, …</a:t>
            </a:r>
          </a:p>
          <a:p>
            <a:pPr>
              <a:lnSpc>
                <a:spcPct val="100000"/>
              </a:lnSpc>
            </a:pPr>
            <a:r>
              <a:rPr lang="en-US" dirty="0"/>
              <a:t>A </a:t>
            </a:r>
            <a:r>
              <a:rPr lang="en-US" b="1" dirty="0"/>
              <a:t>collision</a:t>
            </a:r>
            <a:r>
              <a:rPr lang="en-US" dirty="0"/>
              <a:t> occurs when </a:t>
            </a:r>
            <a:r>
              <a:rPr lang="en-US" i="1" dirty="0"/>
              <a:t>h</a:t>
            </a:r>
            <a:r>
              <a:rPr lang="en-US" dirty="0"/>
              <a:t>(</a:t>
            </a:r>
            <a:r>
              <a:rPr lang="en-US" i="1" dirty="0"/>
              <a:t>K1</a:t>
            </a:r>
            <a:r>
              <a:rPr lang="en-US" dirty="0"/>
              <a:t>) = </a:t>
            </a:r>
            <a:r>
              <a:rPr lang="en-US" i="1" dirty="0"/>
              <a:t>h</a:t>
            </a:r>
            <a:r>
              <a:rPr lang="en-US" dirty="0"/>
              <a:t>(</a:t>
            </a:r>
            <a:r>
              <a:rPr lang="en-US" i="1" dirty="0"/>
              <a:t>K2</a:t>
            </a:r>
            <a:r>
              <a:rPr lang="en-US" dirty="0"/>
              <a:t>), where K1 and K2 are different keys.</a:t>
            </a:r>
          </a:p>
        </p:txBody>
      </p:sp>
      <p:pic>
        <p:nvPicPr>
          <p:cNvPr id="4" name="Picture 3" descr="Box and whisker chart&#10;&#10;Description automatically generated with medium confidence">
            <a:extLst>
              <a:ext uri="{FF2B5EF4-FFF2-40B4-BE49-F238E27FC236}">
                <a16:creationId xmlns:a16="http://schemas.microsoft.com/office/drawing/2014/main" id="{405D4D4E-0C16-40F5-378E-0270D9589A83}"/>
              </a:ext>
            </a:extLst>
          </p:cNvPr>
          <p:cNvPicPr>
            <a:picLocks noChangeAspect="1"/>
          </p:cNvPicPr>
          <p:nvPr/>
        </p:nvPicPr>
        <p:blipFill>
          <a:blip r:embed="rId2"/>
          <a:stretch>
            <a:fillRect/>
          </a:stretch>
        </p:blipFill>
        <p:spPr>
          <a:xfrm>
            <a:off x="6824118" y="1665334"/>
            <a:ext cx="3395056" cy="3527331"/>
          </a:xfrm>
          <a:prstGeom prst="rect">
            <a:avLst/>
          </a:prstGeom>
          <a:noFill/>
        </p:spPr>
      </p:pic>
    </p:spTree>
    <p:extLst>
      <p:ext uri="{BB962C8B-B14F-4D97-AF65-F5344CB8AC3E}">
        <p14:creationId xmlns:p14="http://schemas.microsoft.com/office/powerpoint/2010/main" val="109369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Chaining in Static Hash Tables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54</a:t>
            </a:fld>
            <a:endParaRPr lang="en-US"/>
          </a:p>
        </p:txBody>
      </p:sp>
      <p:pic>
        <p:nvPicPr>
          <p:cNvPr id="4" name="Picture 3" descr="Diagram&#10;&#10;Description automatically generated">
            <a:extLst>
              <a:ext uri="{FF2B5EF4-FFF2-40B4-BE49-F238E27FC236}">
                <a16:creationId xmlns:a16="http://schemas.microsoft.com/office/drawing/2014/main" id="{DC2D443D-9C27-E077-8ECD-750B88D9B321}"/>
              </a:ext>
            </a:extLst>
          </p:cNvPr>
          <p:cNvPicPr>
            <a:picLocks noChangeAspect="1"/>
          </p:cNvPicPr>
          <p:nvPr/>
        </p:nvPicPr>
        <p:blipFill>
          <a:blip r:embed="rId2"/>
          <a:stretch>
            <a:fillRect/>
          </a:stretch>
        </p:blipFill>
        <p:spPr>
          <a:xfrm>
            <a:off x="6096000" y="1444649"/>
            <a:ext cx="4921221" cy="3383340"/>
          </a:xfrm>
          <a:prstGeom prst="rect">
            <a:avLst/>
          </a:prstGeom>
          <a:noFill/>
        </p:spPr>
      </p:pic>
      <p:sp>
        <p:nvSpPr>
          <p:cNvPr id="10" name="Text Placeholder 9">
            <a:extLst>
              <a:ext uri="{FF2B5EF4-FFF2-40B4-BE49-F238E27FC236}">
                <a16:creationId xmlns:a16="http://schemas.microsoft.com/office/drawing/2014/main" id="{EF2BC084-E6DB-4DE7-B309-042A85EBA700}"/>
              </a:ext>
            </a:extLst>
          </p:cNvPr>
          <p:cNvSpPr>
            <a:spLocks noGrp="1"/>
          </p:cNvSpPr>
          <p:nvPr>
            <p:ph type="body" sz="half" idx="2"/>
          </p:nvPr>
        </p:nvSpPr>
        <p:spPr>
          <a:xfrm>
            <a:off x="644333" y="1444649"/>
            <a:ext cx="4399939" cy="4870426"/>
          </a:xfrm>
        </p:spPr>
        <p:txBody>
          <a:bodyPr>
            <a:normAutofit/>
          </a:bodyPr>
          <a:lstStyle/>
          <a:p>
            <a:pPr>
              <a:lnSpc>
                <a:spcPct val="100000"/>
              </a:lnSpc>
            </a:pPr>
            <a:r>
              <a:rPr lang="en-US" sz="2000" b="0" i="0" u="none" strike="noStrike" baseline="0" dirty="0"/>
              <a:t>When a </a:t>
            </a:r>
            <a:r>
              <a:rPr lang="en-US" sz="2000" b="1" i="0" u="none" strike="noStrike" baseline="0" dirty="0"/>
              <a:t>chaining</a:t>
            </a:r>
            <a:r>
              <a:rPr lang="en-US" sz="2000" b="0" i="0" u="none" strike="noStrike" baseline="0" dirty="0"/>
              <a:t> method is used to handle collisions, a bucket is the first block in a </a:t>
            </a:r>
            <a:r>
              <a:rPr lang="en-US" sz="2000" b="1" i="0" u="none" strike="noStrike" baseline="0" dirty="0"/>
              <a:t>block chain </a:t>
            </a:r>
            <a:r>
              <a:rPr lang="en-US" sz="2000" b="0" i="0" u="none" strike="noStrike" baseline="0" dirty="0"/>
              <a:t>that consists of the bucket and zero </a:t>
            </a:r>
            <a:r>
              <a:rPr lang="en-CA" sz="2000" b="0" i="0" u="none" strike="noStrike" baseline="0" dirty="0"/>
              <a:t>or more </a:t>
            </a:r>
            <a:r>
              <a:rPr lang="en-CA" sz="2000" b="1" i="0" u="none" strike="noStrike" baseline="0" dirty="0"/>
              <a:t>overflow blocks</a:t>
            </a:r>
            <a:r>
              <a:rPr lang="en-CA" sz="2000" b="0" i="0" u="none" strike="noStrike" baseline="0" dirty="0"/>
              <a:t>.</a:t>
            </a:r>
          </a:p>
          <a:p>
            <a:pPr>
              <a:lnSpc>
                <a:spcPct val="100000"/>
              </a:lnSpc>
            </a:pPr>
            <a:r>
              <a:rPr lang="en-US" sz="2000" b="0" i="0" u="none" strike="noStrike" baseline="0" dirty="0"/>
              <a:t>A data record is stored in the block chain determined by the hash function. When the chain is full, an </a:t>
            </a:r>
            <a:r>
              <a:rPr lang="en-US" sz="2000" b="1" u="none" strike="noStrike" baseline="0" dirty="0"/>
              <a:t>overflow block </a:t>
            </a:r>
            <a:r>
              <a:rPr lang="en-US" sz="2000" b="0" i="0" u="none" strike="noStrike" baseline="0" dirty="0"/>
              <a:t>is added and linked to the chain and the record is stored in the new block.</a:t>
            </a:r>
          </a:p>
          <a:p>
            <a:pPr>
              <a:lnSpc>
                <a:spcPct val="100000"/>
              </a:lnSpc>
            </a:pPr>
            <a:r>
              <a:rPr lang="en-US" sz="2000" b="0" i="0" u="none" strike="noStrike" baseline="0" dirty="0"/>
              <a:t>When a chain becomes long, finding a record may need a large </a:t>
            </a:r>
            <a:r>
              <a:rPr lang="en-CA" sz="2000" b="0" i="0" u="none" strike="noStrike" baseline="0" dirty="0"/>
              <a:t>number of disk reads.</a:t>
            </a:r>
            <a:endParaRPr lang="en-US" sz="2000" dirty="0"/>
          </a:p>
          <a:p>
            <a:endParaRPr lang="en-US" sz="2000" b="0" i="0" u="none" strike="noStrike" baseline="0" dirty="0"/>
          </a:p>
        </p:txBody>
      </p:sp>
      <p:sp>
        <p:nvSpPr>
          <p:cNvPr id="3" name="Text Placeholder 9">
            <a:extLst>
              <a:ext uri="{FF2B5EF4-FFF2-40B4-BE49-F238E27FC236}">
                <a16:creationId xmlns:a16="http://schemas.microsoft.com/office/drawing/2014/main" id="{9BE476CA-03B8-E3AA-0459-FF24125F945D}"/>
              </a:ext>
            </a:extLst>
          </p:cNvPr>
          <p:cNvSpPr txBox="1">
            <a:spLocks/>
          </p:cNvSpPr>
          <p:nvPr/>
        </p:nvSpPr>
        <p:spPr>
          <a:xfrm>
            <a:off x="6095999" y="5383183"/>
            <a:ext cx="5067719" cy="65242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latin typeface="CMSS10"/>
              </a:rPr>
              <a:t>After the insertion of </a:t>
            </a:r>
            <a:r>
              <a:rPr lang="en-US" sz="2000" i="1" dirty="0">
                <a:solidFill>
                  <a:schemeClr val="bg1"/>
                </a:solidFill>
                <a:latin typeface="CMSS10"/>
              </a:rPr>
              <a:t>g</a:t>
            </a:r>
            <a:r>
              <a:rPr lang="en-US" sz="2000" dirty="0">
                <a:solidFill>
                  <a:schemeClr val="bg1"/>
                </a:solidFill>
                <a:latin typeface="CMSS10"/>
              </a:rPr>
              <a:t> whose hash value is 1.</a:t>
            </a:r>
            <a:endParaRPr lang="en-US" sz="2000" dirty="0">
              <a:solidFill>
                <a:schemeClr val="bg1"/>
              </a:solidFill>
            </a:endParaRPr>
          </a:p>
        </p:txBody>
      </p:sp>
    </p:spTree>
    <p:extLst>
      <p:ext uri="{BB962C8B-B14F-4D97-AF65-F5344CB8AC3E}">
        <p14:creationId xmlns:p14="http://schemas.microsoft.com/office/powerpoint/2010/main" val="17856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Chaining in Static Hash Tables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55</a:t>
            </a:fld>
            <a:endParaRPr lang="en-US"/>
          </a:p>
        </p:txBody>
      </p:sp>
      <p:pic>
        <p:nvPicPr>
          <p:cNvPr id="4" name="Picture 3" descr="Chart&#10;&#10;Description automatically generated with low confidence">
            <a:extLst>
              <a:ext uri="{FF2B5EF4-FFF2-40B4-BE49-F238E27FC236}">
                <a16:creationId xmlns:a16="http://schemas.microsoft.com/office/drawing/2014/main" id="{1B2BE763-9683-58E2-08CE-9423D7407AAF}"/>
              </a:ext>
            </a:extLst>
          </p:cNvPr>
          <p:cNvPicPr>
            <a:picLocks noChangeAspect="1"/>
          </p:cNvPicPr>
          <p:nvPr/>
        </p:nvPicPr>
        <p:blipFill>
          <a:blip r:embed="rId2"/>
          <a:stretch>
            <a:fillRect/>
          </a:stretch>
        </p:blipFill>
        <p:spPr>
          <a:xfrm>
            <a:off x="8743596" y="1683212"/>
            <a:ext cx="2812010" cy="3031817"/>
          </a:xfrm>
          <a:prstGeom prst="rect">
            <a:avLst/>
          </a:prstGeom>
          <a:noFill/>
        </p:spPr>
      </p:pic>
      <p:sp>
        <p:nvSpPr>
          <p:cNvPr id="10" name="Text Placeholder 9">
            <a:extLst>
              <a:ext uri="{FF2B5EF4-FFF2-40B4-BE49-F238E27FC236}">
                <a16:creationId xmlns:a16="http://schemas.microsoft.com/office/drawing/2014/main" id="{EF2BC084-E6DB-4DE7-B309-042A85EBA700}"/>
              </a:ext>
            </a:extLst>
          </p:cNvPr>
          <p:cNvSpPr>
            <a:spLocks noGrp="1"/>
          </p:cNvSpPr>
          <p:nvPr>
            <p:ph type="body" sz="half" idx="2"/>
          </p:nvPr>
        </p:nvSpPr>
        <p:spPr>
          <a:xfrm>
            <a:off x="560597" y="1704150"/>
            <a:ext cx="2484054" cy="3782249"/>
          </a:xfrm>
        </p:spPr>
        <p:txBody>
          <a:bodyPr>
            <a:normAutofit/>
          </a:bodyPr>
          <a:lstStyle/>
          <a:p>
            <a:pPr>
              <a:lnSpc>
                <a:spcPct val="100000"/>
              </a:lnSpc>
            </a:pPr>
            <a:r>
              <a:rPr lang="en-US" sz="2000" b="0" i="0" u="none" strike="noStrike" baseline="0" dirty="0"/>
              <a:t>After a data record is deleted from a block, some other records are “consolidated”. If the last overflow block becomes empty, it is </a:t>
            </a:r>
            <a:r>
              <a:rPr lang="en-CA" sz="2000" b="0" i="0" u="none" strike="noStrike" baseline="0" dirty="0"/>
              <a:t>removed from the chain.</a:t>
            </a:r>
          </a:p>
        </p:txBody>
      </p:sp>
      <p:pic>
        <p:nvPicPr>
          <p:cNvPr id="3" name="Picture 2" descr="Diagram&#10;&#10;Description automatically generated">
            <a:extLst>
              <a:ext uri="{FF2B5EF4-FFF2-40B4-BE49-F238E27FC236}">
                <a16:creationId xmlns:a16="http://schemas.microsoft.com/office/drawing/2014/main" id="{5CD5A9D6-8885-1DB2-68C1-98E7B62B388F}"/>
              </a:ext>
            </a:extLst>
          </p:cNvPr>
          <p:cNvPicPr>
            <a:picLocks noChangeAspect="1"/>
          </p:cNvPicPr>
          <p:nvPr/>
        </p:nvPicPr>
        <p:blipFill>
          <a:blip r:embed="rId3"/>
          <a:stretch>
            <a:fillRect/>
          </a:stretch>
        </p:blipFill>
        <p:spPr>
          <a:xfrm>
            <a:off x="3581328" y="1602164"/>
            <a:ext cx="4645688" cy="3193911"/>
          </a:xfrm>
          <a:prstGeom prst="rect">
            <a:avLst/>
          </a:prstGeom>
          <a:noFill/>
        </p:spPr>
      </p:pic>
      <p:sp>
        <p:nvSpPr>
          <p:cNvPr id="5" name="Text Placeholder 9">
            <a:extLst>
              <a:ext uri="{FF2B5EF4-FFF2-40B4-BE49-F238E27FC236}">
                <a16:creationId xmlns:a16="http://schemas.microsoft.com/office/drawing/2014/main" id="{64032B46-8780-7E66-EEDA-AC96BB15E2DF}"/>
              </a:ext>
            </a:extLst>
          </p:cNvPr>
          <p:cNvSpPr txBox="1">
            <a:spLocks/>
          </p:cNvSpPr>
          <p:nvPr/>
        </p:nvSpPr>
        <p:spPr>
          <a:xfrm>
            <a:off x="8782589" y="5086871"/>
            <a:ext cx="2734023" cy="65242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latin typeface="CMSS10"/>
              </a:rPr>
              <a:t>After the deletion of </a:t>
            </a:r>
            <a:r>
              <a:rPr lang="en-US" sz="2000" i="1" dirty="0">
                <a:solidFill>
                  <a:schemeClr val="bg1"/>
                </a:solidFill>
                <a:latin typeface="CMSS10"/>
              </a:rPr>
              <a:t>c</a:t>
            </a:r>
            <a:r>
              <a:rPr lang="en-US" sz="2000" dirty="0">
                <a:solidFill>
                  <a:schemeClr val="bg1"/>
                </a:solidFill>
                <a:latin typeface="CMSS10"/>
              </a:rPr>
              <a:t>.</a:t>
            </a:r>
            <a:endParaRPr lang="en-US" sz="2000" dirty="0">
              <a:solidFill>
                <a:schemeClr val="bg1"/>
              </a:solidFill>
            </a:endParaRPr>
          </a:p>
        </p:txBody>
      </p:sp>
    </p:spTree>
    <p:extLst>
      <p:ext uri="{BB962C8B-B14F-4D97-AF65-F5344CB8AC3E}">
        <p14:creationId xmlns:p14="http://schemas.microsoft.com/office/powerpoint/2010/main" val="335205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Extensible Hash Tables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43939" y="1722012"/>
            <a:ext cx="9888221" cy="4193013"/>
          </a:xfrm>
        </p:spPr>
        <p:txBody>
          <a:bodyPr/>
          <a:lstStyle/>
          <a:p>
            <a:pPr algn="l"/>
            <a:r>
              <a:rPr lang="en-US" sz="2400" b="0" i="0" u="none" strike="noStrike" baseline="0" dirty="0">
                <a:latin typeface="CMSS10"/>
              </a:rPr>
              <a:t>An </a:t>
            </a:r>
            <a:r>
              <a:rPr lang="en-US" sz="2400" b="1" i="0" u="none" strike="noStrike" baseline="0" dirty="0">
                <a:latin typeface="CMSSBX10"/>
              </a:rPr>
              <a:t>Extensible hash table </a:t>
            </a:r>
            <a:r>
              <a:rPr lang="en-US" sz="2400" b="0" i="0" u="none" strike="noStrike" baseline="0" dirty="0">
                <a:latin typeface="CMSS10"/>
              </a:rPr>
              <a:t>is a </a:t>
            </a:r>
            <a:r>
              <a:rPr lang="en-US" sz="2400" i="1" u="none" strike="noStrike" baseline="0" dirty="0">
                <a:latin typeface="CMSSBX10"/>
              </a:rPr>
              <a:t>dynamic hash table </a:t>
            </a:r>
            <a:r>
              <a:rPr lang="en-US" sz="2400" b="0" i="0" u="none" strike="noStrike" baseline="0" dirty="0">
                <a:latin typeface="CMSS10"/>
              </a:rPr>
              <a:t>in which the number of buckets may change.</a:t>
            </a:r>
          </a:p>
          <a:p>
            <a:pPr algn="l"/>
            <a:r>
              <a:rPr lang="en-US" sz="2400" b="0" i="0" u="none" strike="noStrike" baseline="0" dirty="0">
                <a:latin typeface="CMSS10"/>
              </a:rPr>
              <a:t>A bucket contains a pointer to a data block. A block contains a </a:t>
            </a:r>
            <a:r>
              <a:rPr lang="en-CA" sz="2400" b="0" i="0" u="none" strike="noStrike" baseline="0" dirty="0">
                <a:latin typeface="CMSS10"/>
              </a:rPr>
              <a:t>number of records.</a:t>
            </a:r>
          </a:p>
          <a:p>
            <a:pPr algn="l"/>
            <a:r>
              <a:rPr lang="en-US" sz="2400" b="0" i="0" u="none" strike="noStrike" baseline="0" dirty="0">
                <a:latin typeface="CMSS10"/>
              </a:rPr>
              <a:t>There are no block chains.</a:t>
            </a:r>
          </a:p>
          <a:p>
            <a:pPr algn="l"/>
            <a:r>
              <a:rPr lang="en-US" sz="2400" b="0" i="0" u="none" strike="noStrike" baseline="0" dirty="0">
                <a:latin typeface="CMSS10"/>
              </a:rPr>
              <a:t>When the target </a:t>
            </a:r>
            <a:r>
              <a:rPr lang="en-US" sz="2400" i="1" u="none" strike="noStrike" baseline="0" dirty="0">
                <a:latin typeface="CMSS10"/>
              </a:rPr>
              <a:t>data block </a:t>
            </a:r>
            <a:r>
              <a:rPr lang="en-US" sz="2400" b="0" i="0" u="none" strike="noStrike" baseline="0" dirty="0">
                <a:latin typeface="CMSS10"/>
              </a:rPr>
              <a:t>is full, the bucket array may be </a:t>
            </a:r>
            <a:r>
              <a:rPr lang="en-US" sz="2400" i="1" u="none" strike="noStrike" baseline="0" dirty="0">
                <a:latin typeface="CMSS10"/>
              </a:rPr>
              <a:t>doubled</a:t>
            </a:r>
            <a:r>
              <a:rPr lang="en-US" sz="2400" b="0" i="0" u="none" strike="noStrike" baseline="0" dirty="0">
                <a:latin typeface="CMSS10"/>
              </a:rPr>
              <a:t>.</a:t>
            </a:r>
          </a:p>
          <a:p>
            <a:pPr algn="l"/>
            <a:r>
              <a:rPr lang="en-US" sz="2400" b="0" i="0" u="none" strike="noStrike" baseline="0" dirty="0">
                <a:latin typeface="CMSS10"/>
              </a:rPr>
              <a:t>Obtaining a record needs one or two disk reads, depending on if the bucket array is in RAM.</a:t>
            </a:r>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56</a:t>
            </a:fld>
            <a:endParaRPr lang="en-US" dirty="0"/>
          </a:p>
        </p:txBody>
      </p:sp>
    </p:spTree>
    <p:extLst>
      <p:ext uri="{BB962C8B-B14F-4D97-AF65-F5344CB8AC3E}">
        <p14:creationId xmlns:p14="http://schemas.microsoft.com/office/powerpoint/2010/main" val="23649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Extensible Hash Tables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57</a:t>
            </a:fld>
            <a:endParaRPr lang="en-US"/>
          </a:p>
        </p:txBody>
      </p:sp>
      <p:pic>
        <p:nvPicPr>
          <p:cNvPr id="4" name="Picture 3" descr="Diagram&#10;&#10;Description automatically generated">
            <a:extLst>
              <a:ext uri="{FF2B5EF4-FFF2-40B4-BE49-F238E27FC236}">
                <a16:creationId xmlns:a16="http://schemas.microsoft.com/office/drawing/2014/main" id="{7C9E472D-5766-6428-6246-5D4357938E98}"/>
              </a:ext>
            </a:extLst>
          </p:cNvPr>
          <p:cNvPicPr>
            <a:picLocks noChangeAspect="1"/>
          </p:cNvPicPr>
          <p:nvPr/>
        </p:nvPicPr>
        <p:blipFill>
          <a:blip r:embed="rId2"/>
          <a:stretch>
            <a:fillRect/>
          </a:stretch>
        </p:blipFill>
        <p:spPr>
          <a:xfrm>
            <a:off x="6651292" y="1743917"/>
            <a:ext cx="4600908" cy="3370165"/>
          </a:xfrm>
          <a:prstGeom prst="rect">
            <a:avLst/>
          </a:prstGeom>
          <a:noFill/>
        </p:spPr>
      </p:pic>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half" idx="2"/>
              </p:nvPr>
            </p:nvSpPr>
            <p:spPr>
              <a:xfrm>
                <a:off x="634285" y="1743917"/>
                <a:ext cx="5233953" cy="4717173"/>
              </a:xfrm>
            </p:spPr>
            <p:txBody>
              <a:bodyPr>
                <a:normAutofit/>
              </a:bodyPr>
              <a:lstStyle/>
              <a:p>
                <a:pPr>
                  <a:lnSpc>
                    <a:spcPct val="100000"/>
                  </a:lnSpc>
                </a:pPr>
                <a:r>
                  <a:rPr lang="en-US" sz="1800" b="0" i="0" u="none" strike="noStrike" baseline="0" dirty="0"/>
                  <a:t>Let </a:t>
                </a:r>
                <a:r>
                  <a:rPr lang="en-US" sz="1800" b="0" i="1" u="none" strike="noStrike" baseline="0" dirty="0"/>
                  <a:t>k</a:t>
                </a:r>
                <a:r>
                  <a:rPr lang="en-US" sz="1800" b="0" i="0" u="none" strike="noStrike" baseline="0" dirty="0"/>
                  <a:t> be the number of bits in the output of hash function </a:t>
                </a:r>
                <a:r>
                  <a:rPr lang="en-US" sz="1800" b="0" i="1" u="none" strike="noStrike" baseline="0" dirty="0"/>
                  <a:t>h</a:t>
                </a:r>
                <a:r>
                  <a:rPr lang="en-US" sz="1800" b="0" i="0" u="none" strike="noStrike" baseline="0" dirty="0"/>
                  <a:t>. At a point of time, only the </a:t>
                </a:r>
                <a:r>
                  <a:rPr lang="en-US" sz="1800" i="1" u="none" strike="noStrike" baseline="0" dirty="0"/>
                  <a:t>first</a:t>
                </a:r>
                <a:r>
                  <a:rPr lang="en-US" sz="1800" b="1" i="0" u="none" strike="noStrike" baseline="0" dirty="0"/>
                  <a:t> </a:t>
                </a:r>
                <a:r>
                  <a:rPr lang="en-US" sz="1800" b="0" i="0" u="none" strike="noStrike" baseline="0" dirty="0"/>
                  <a:t>(</a:t>
                </a:r>
                <a:r>
                  <a:rPr lang="en-US" sz="1800" u="none" strike="noStrike" baseline="0" dirty="0"/>
                  <a:t>leftmost</a:t>
                </a:r>
                <a:r>
                  <a:rPr lang="en-US" sz="1800" b="0" i="0" u="none" strike="noStrike" baseline="0" dirty="0"/>
                  <a:t>) </a:t>
                </a:r>
                <a:r>
                  <a:rPr lang="en-US" sz="1800" b="0" i="1" u="none" strike="noStrike" baseline="0" dirty="0" err="1"/>
                  <a:t>i</a:t>
                </a:r>
                <a:r>
                  <a:rPr lang="en-US" sz="1800" b="0" i="0" u="none" strike="noStrike" baseline="0" dirty="0"/>
                  <a:t> bits are used to determine </a:t>
                </a:r>
                <a:r>
                  <a:rPr lang="en-CA" sz="1800" b="0" i="0" u="none" strike="noStrike" baseline="0" dirty="0"/>
                  <a:t>buckets (1 ≤</a:t>
                </a:r>
                <a:r>
                  <a:rPr lang="en-CA" sz="1800" b="0" i="1" u="none" strike="noStrike" baseline="0" dirty="0"/>
                  <a:t> </a:t>
                </a:r>
                <a:r>
                  <a:rPr lang="en-CA" sz="1800" b="0" i="1" u="none" strike="noStrike" baseline="0" dirty="0" err="1"/>
                  <a:t>i</a:t>
                </a:r>
                <a:r>
                  <a:rPr lang="en-CA" sz="1800" b="0" i="1" u="none" strike="noStrike" baseline="0" dirty="0"/>
                  <a:t> </a:t>
                </a:r>
                <a:r>
                  <a:rPr lang="en-CA" sz="1800" b="0" i="0" u="none" strike="noStrike" baseline="0" dirty="0"/>
                  <a:t>≤ </a:t>
                </a:r>
                <a:r>
                  <a:rPr lang="en-CA" sz="1800" b="0" i="1" u="none" strike="noStrike" baseline="0" dirty="0"/>
                  <a:t>k</a:t>
                </a:r>
                <a:r>
                  <a:rPr lang="en-CA" sz="1800" b="0" i="0" u="none" strike="noStrike" baseline="0" dirty="0"/>
                  <a:t>).</a:t>
                </a:r>
              </a:p>
              <a:p>
                <a:pPr>
                  <a:lnSpc>
                    <a:spcPct val="100000"/>
                  </a:lnSpc>
                </a:pPr>
                <a:r>
                  <a:rPr lang="en-US" sz="1800" b="0" i="0" u="none" strike="noStrike" baseline="0" dirty="0"/>
                  <a:t>That is, every bucket has an “address” of </a:t>
                </a:r>
                <a:r>
                  <a:rPr lang="en-US" sz="1800" b="0" i="1" u="none" strike="noStrike" baseline="0" dirty="0" err="1"/>
                  <a:t>i</a:t>
                </a:r>
                <a:r>
                  <a:rPr lang="en-US" sz="1800" b="0" i="0" u="none" strike="noStrike" baseline="0" dirty="0"/>
                  <a:t> bits.</a:t>
                </a:r>
              </a:p>
              <a:p>
                <a:pPr>
                  <a:lnSpc>
                    <a:spcPct val="100000"/>
                  </a:lnSpc>
                </a:pPr>
                <a:r>
                  <a:rPr lang="en-US" sz="1800" b="0" i="0" u="none" strike="noStrike" baseline="0" dirty="0"/>
                  <a:t>The number of buckets is </a:t>
                </a:r>
                <a14:m>
                  <m:oMath xmlns:m="http://schemas.openxmlformats.org/officeDocument/2006/math">
                    <m:sSup>
                      <m:sSupPr>
                        <m:ctrlPr>
                          <a:rPr lang="en-US" sz="1800" b="0" i="1" u="none" strike="noStrike" baseline="0" smtClean="0">
                            <a:latin typeface="Cambria Math" panose="02040503050406030204" pitchFamily="18" charset="0"/>
                          </a:rPr>
                        </m:ctrlPr>
                      </m:sSupPr>
                      <m:e>
                        <m:r>
                          <a:rPr lang="en-CA" sz="1800" b="0" i="1" u="none" strike="noStrike" baseline="0" smtClean="0">
                            <a:latin typeface="Cambria Math" panose="02040503050406030204" pitchFamily="18" charset="0"/>
                          </a:rPr>
                          <m:t>2</m:t>
                        </m:r>
                      </m:e>
                      <m:sup>
                        <m:r>
                          <a:rPr lang="en-CA" sz="1800" b="0" i="1" u="none" strike="noStrike" baseline="0" smtClean="0">
                            <a:latin typeface="Cambria Math" panose="02040503050406030204" pitchFamily="18" charset="0"/>
                          </a:rPr>
                          <m:t>𝑖</m:t>
                        </m:r>
                      </m:sup>
                    </m:sSup>
                  </m:oMath>
                </a14:m>
                <a:r>
                  <a:rPr lang="en-US" sz="1800" b="0" i="0" u="none" strike="noStrike" baseline="0" dirty="0"/>
                  <a:t> at this point of time.</a:t>
                </a:r>
              </a:p>
              <a:p>
                <a:pPr>
                  <a:lnSpc>
                    <a:spcPct val="100000"/>
                  </a:lnSpc>
                </a:pPr>
                <a:r>
                  <a:rPr lang="en-US" sz="1800" b="0" i="0" u="none" strike="noStrike" baseline="0" dirty="0"/>
                  <a:t>In the header of every data block, there is a flag</a:t>
                </a:r>
                <a:r>
                  <a:rPr lang="en-US" sz="1800" b="0" i="1" u="none" strike="noStrike" baseline="0" dirty="0"/>
                  <a:t> j </a:t>
                </a:r>
                <a:r>
                  <a:rPr lang="en-US" sz="1800" b="0" i="0" u="none" strike="noStrike" baseline="0" dirty="0"/>
                  <a:t>that is in the range 1 and </a:t>
                </a:r>
                <a:r>
                  <a:rPr lang="en-US" sz="1800" b="0" i="1" u="none" strike="noStrike" baseline="0" dirty="0" err="1"/>
                  <a:t>i</a:t>
                </a:r>
                <a:r>
                  <a:rPr lang="en-US" sz="1800" b="0" i="0" u="none" strike="noStrike" baseline="0" dirty="0"/>
                  <a:t> (inclusively). The </a:t>
                </a:r>
                <a:r>
                  <a:rPr lang="en-US" sz="1800" b="0" i="1" u="none" strike="noStrike" baseline="0" dirty="0"/>
                  <a:t>j</a:t>
                </a:r>
                <a:r>
                  <a:rPr lang="en-US" sz="1800" b="0" i="0" u="none" strike="noStrike" baseline="0" dirty="0"/>
                  <a:t> value indicates that the records are distributed to this block using the first </a:t>
                </a:r>
                <a:r>
                  <a:rPr lang="en-US" sz="1800" b="0" i="1" u="none" strike="noStrike" baseline="0" dirty="0"/>
                  <a:t>j</a:t>
                </a:r>
                <a:r>
                  <a:rPr lang="en-US" sz="1800" b="0" i="0" u="none" strike="noStrike" baseline="0" dirty="0"/>
                  <a:t> bits of their </a:t>
                </a:r>
                <a:r>
                  <a:rPr lang="en-US" sz="1800" b="0" i="1" u="none" strike="noStrike" baseline="0" dirty="0"/>
                  <a:t>h</a:t>
                </a:r>
                <a:r>
                  <a:rPr lang="en-US" sz="1800" b="0" i="0" u="none" strike="noStrike" baseline="0" dirty="0"/>
                  <a:t>(</a:t>
                </a:r>
                <a:r>
                  <a:rPr lang="en-US" sz="1800" b="0" i="1" u="none" strike="noStrike" baseline="0" dirty="0"/>
                  <a:t>K</a:t>
                </a:r>
                <a:r>
                  <a:rPr lang="en-US" sz="1800" b="0" i="0" u="none" strike="noStrike" baseline="0" dirty="0"/>
                  <a:t>) </a:t>
                </a:r>
                <a:r>
                  <a:rPr lang="en-CA" sz="1800" b="0" i="0" u="none" strike="noStrike" baseline="0" dirty="0"/>
                  <a:t>values.</a:t>
                </a:r>
              </a:p>
              <a:p>
                <a:pPr>
                  <a:lnSpc>
                    <a:spcPct val="100000"/>
                  </a:lnSpc>
                </a:pPr>
                <a:r>
                  <a:rPr lang="en-US" sz="1800" b="0" i="0" u="none" strike="noStrike" baseline="0" dirty="0"/>
                  <a:t>When the number of buckets is doubled, the addresses become </a:t>
                </a:r>
                <a:r>
                  <a:rPr lang="en-CA" sz="1800" b="0" i="1" u="none" strike="noStrike" baseline="0" dirty="0" err="1"/>
                  <a:t>i</a:t>
                </a:r>
                <a:r>
                  <a:rPr lang="en-CA" sz="1800" b="0" i="0" u="none" strike="noStrike" baseline="0" dirty="0"/>
                  <a:t> + 1 bits long.</a:t>
                </a:r>
                <a:endParaRPr lang="en-US" sz="1800" dirty="0"/>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half" idx="2"/>
              </p:nvPr>
            </p:nvSpPr>
            <p:spPr>
              <a:xfrm>
                <a:off x="634285" y="1743917"/>
                <a:ext cx="5233953" cy="4717173"/>
              </a:xfrm>
              <a:blipFill>
                <a:blip r:embed="rId3"/>
                <a:stretch>
                  <a:fillRect l="-931" t="-646" r="-116"/>
                </a:stretch>
              </a:blipFill>
            </p:spPr>
            <p:txBody>
              <a:bodyPr/>
              <a:lstStyle/>
              <a:p>
                <a:r>
                  <a:rPr lang="en-CA">
                    <a:noFill/>
                  </a:rPr>
                  <a:t> </a:t>
                </a:r>
              </a:p>
            </p:txBody>
          </p:sp>
        </mc:Fallback>
      </mc:AlternateContent>
      <p:sp>
        <p:nvSpPr>
          <p:cNvPr id="3" name="Oval 2">
            <a:extLst>
              <a:ext uri="{FF2B5EF4-FFF2-40B4-BE49-F238E27FC236}">
                <a16:creationId xmlns:a16="http://schemas.microsoft.com/office/drawing/2014/main" id="{C5038797-BCBC-E919-4085-A1148BCBBC1E}"/>
              </a:ext>
            </a:extLst>
          </p:cNvPr>
          <p:cNvSpPr/>
          <p:nvPr/>
        </p:nvSpPr>
        <p:spPr>
          <a:xfrm>
            <a:off x="10456984" y="1986641"/>
            <a:ext cx="455525" cy="4551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10B56CA0-84C7-7B09-B45B-7DC479A3B4A2}"/>
              </a:ext>
            </a:extLst>
          </p:cNvPr>
          <p:cNvSpPr/>
          <p:nvPr/>
        </p:nvSpPr>
        <p:spPr>
          <a:xfrm>
            <a:off x="10456984" y="3241656"/>
            <a:ext cx="455525" cy="4551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0576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Insertion in an Extensible Hash Table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087386" y="5547705"/>
            <a:ext cx="6082924" cy="652422"/>
          </a:xfrm>
        </p:spPr>
        <p:txBody>
          <a:bodyPr/>
          <a:lstStyle/>
          <a:p>
            <a:pPr marL="0" indent="0">
              <a:buNone/>
            </a:pPr>
            <a:r>
              <a:rPr lang="en-US" sz="2000" b="0" i="0" u="none" strike="noStrike" baseline="0" dirty="0">
                <a:latin typeface="CMSS10"/>
              </a:rPr>
              <a:t>After the insertion of a record whose hash value is 1010.</a:t>
            </a: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58</a:t>
            </a:fld>
            <a:endParaRPr lang="en-US" dirty="0"/>
          </a:p>
        </p:txBody>
      </p:sp>
      <p:pic>
        <p:nvPicPr>
          <p:cNvPr id="6" name="Picture 5" descr="Diagram&#10;&#10;Description automatically generated">
            <a:extLst>
              <a:ext uri="{FF2B5EF4-FFF2-40B4-BE49-F238E27FC236}">
                <a16:creationId xmlns:a16="http://schemas.microsoft.com/office/drawing/2014/main" id="{EA32C99E-9E6E-4BCD-4065-FA2BA9758C5A}"/>
              </a:ext>
            </a:extLst>
          </p:cNvPr>
          <p:cNvPicPr>
            <a:picLocks noChangeAspect="1"/>
          </p:cNvPicPr>
          <p:nvPr/>
        </p:nvPicPr>
        <p:blipFill>
          <a:blip r:embed="rId2"/>
          <a:stretch>
            <a:fillRect/>
          </a:stretch>
        </p:blipFill>
        <p:spPr>
          <a:xfrm>
            <a:off x="1021690" y="1605261"/>
            <a:ext cx="4675726" cy="3421939"/>
          </a:xfrm>
          <a:prstGeom prst="rect">
            <a:avLst/>
          </a:prstGeom>
        </p:spPr>
      </p:pic>
      <p:pic>
        <p:nvPicPr>
          <p:cNvPr id="9" name="Picture 8" descr="Diagram&#10;&#10;Description automatically generated">
            <a:extLst>
              <a:ext uri="{FF2B5EF4-FFF2-40B4-BE49-F238E27FC236}">
                <a16:creationId xmlns:a16="http://schemas.microsoft.com/office/drawing/2014/main" id="{0A93A875-EFE1-4CEA-5BEE-81560BA7B7C4}"/>
              </a:ext>
            </a:extLst>
          </p:cNvPr>
          <p:cNvPicPr>
            <a:picLocks noChangeAspect="1"/>
          </p:cNvPicPr>
          <p:nvPr/>
        </p:nvPicPr>
        <p:blipFill>
          <a:blip r:embed="rId3"/>
          <a:stretch>
            <a:fillRect/>
          </a:stretch>
        </p:blipFill>
        <p:spPr>
          <a:xfrm>
            <a:off x="6669558" y="1605261"/>
            <a:ext cx="4500752" cy="3415639"/>
          </a:xfrm>
          <a:prstGeom prst="rect">
            <a:avLst/>
          </a:prstGeom>
        </p:spPr>
      </p:pic>
      <p:sp>
        <p:nvSpPr>
          <p:cNvPr id="3" name="Oval 2">
            <a:extLst>
              <a:ext uri="{FF2B5EF4-FFF2-40B4-BE49-F238E27FC236}">
                <a16:creationId xmlns:a16="http://schemas.microsoft.com/office/drawing/2014/main" id="{DD7A619B-13F8-86A1-31A6-67C7C2EE4A50}"/>
              </a:ext>
            </a:extLst>
          </p:cNvPr>
          <p:cNvSpPr/>
          <p:nvPr/>
        </p:nvSpPr>
        <p:spPr>
          <a:xfrm>
            <a:off x="9013372" y="3313080"/>
            <a:ext cx="653142" cy="3215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C34DF5CB-CD86-AD68-26EA-65E48E3B0EFB}"/>
              </a:ext>
            </a:extLst>
          </p:cNvPr>
          <p:cNvSpPr txBox="1"/>
          <p:nvPr/>
        </p:nvSpPr>
        <p:spPr>
          <a:xfrm>
            <a:off x="4139447" y="3239627"/>
            <a:ext cx="854109" cy="338554"/>
          </a:xfrm>
          <a:prstGeom prst="rect">
            <a:avLst/>
          </a:prstGeom>
          <a:noFill/>
        </p:spPr>
        <p:txBody>
          <a:bodyPr wrap="square" rtlCol="0">
            <a:spAutoFit/>
          </a:bodyPr>
          <a:lstStyle/>
          <a:p>
            <a:r>
              <a:rPr lang="en-CA" sz="1600" dirty="0">
                <a:solidFill>
                  <a:srgbClr val="FF0000"/>
                </a:solidFill>
              </a:rPr>
              <a:t>1010</a:t>
            </a:r>
          </a:p>
        </p:txBody>
      </p:sp>
    </p:spTree>
    <p:extLst>
      <p:ext uri="{BB962C8B-B14F-4D97-AF65-F5344CB8AC3E}">
        <p14:creationId xmlns:p14="http://schemas.microsoft.com/office/powerpoint/2010/main" val="157125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Insertion in an Extensible Hash Table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656948" y="5605523"/>
            <a:ext cx="4660193" cy="736827"/>
          </a:xfrm>
        </p:spPr>
        <p:txBody>
          <a:bodyPr/>
          <a:lstStyle/>
          <a:p>
            <a:pPr marL="0" indent="0">
              <a:buNone/>
            </a:pPr>
            <a:r>
              <a:rPr lang="en-US" sz="2000" b="0" i="0" u="none" strike="noStrike" baseline="0" dirty="0">
                <a:latin typeface="CMSS10"/>
              </a:rPr>
              <a:t>After the insertions of 0000, 0111, 1000.</a:t>
            </a: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59</a:t>
            </a:fld>
            <a:endParaRPr lang="en-US" dirty="0"/>
          </a:p>
        </p:txBody>
      </p:sp>
      <p:pic>
        <p:nvPicPr>
          <p:cNvPr id="4" name="Picture 3" descr="Diagram&#10;&#10;Description automatically generated">
            <a:extLst>
              <a:ext uri="{FF2B5EF4-FFF2-40B4-BE49-F238E27FC236}">
                <a16:creationId xmlns:a16="http://schemas.microsoft.com/office/drawing/2014/main" id="{3291061E-FF53-E5F8-A563-87CF754DE598}"/>
              </a:ext>
            </a:extLst>
          </p:cNvPr>
          <p:cNvPicPr>
            <a:picLocks noChangeAspect="1"/>
          </p:cNvPicPr>
          <p:nvPr/>
        </p:nvPicPr>
        <p:blipFill>
          <a:blip r:embed="rId2"/>
          <a:stretch>
            <a:fillRect/>
          </a:stretch>
        </p:blipFill>
        <p:spPr>
          <a:xfrm>
            <a:off x="1391357" y="1256910"/>
            <a:ext cx="4194928" cy="3183548"/>
          </a:xfrm>
          <a:prstGeom prst="rect">
            <a:avLst/>
          </a:prstGeom>
        </p:spPr>
      </p:pic>
      <p:pic>
        <p:nvPicPr>
          <p:cNvPr id="6" name="Picture 5" descr="Diagram&#10;&#10;Description automatically generated">
            <a:extLst>
              <a:ext uri="{FF2B5EF4-FFF2-40B4-BE49-F238E27FC236}">
                <a16:creationId xmlns:a16="http://schemas.microsoft.com/office/drawing/2014/main" id="{F34CCF31-B32E-6D54-C185-378DF4397AF9}"/>
              </a:ext>
            </a:extLst>
          </p:cNvPr>
          <p:cNvPicPr>
            <a:picLocks noChangeAspect="1"/>
          </p:cNvPicPr>
          <p:nvPr/>
        </p:nvPicPr>
        <p:blipFill>
          <a:blip r:embed="rId3"/>
          <a:stretch>
            <a:fillRect/>
          </a:stretch>
        </p:blipFill>
        <p:spPr>
          <a:xfrm>
            <a:off x="6605717" y="1078456"/>
            <a:ext cx="4069331" cy="5263894"/>
          </a:xfrm>
          <a:prstGeom prst="rect">
            <a:avLst/>
          </a:prstGeom>
        </p:spPr>
      </p:pic>
      <p:sp>
        <p:nvSpPr>
          <p:cNvPr id="3" name="Oval 2">
            <a:extLst>
              <a:ext uri="{FF2B5EF4-FFF2-40B4-BE49-F238E27FC236}">
                <a16:creationId xmlns:a16="http://schemas.microsoft.com/office/drawing/2014/main" id="{1DE70CCB-EB42-C9AE-6D6E-C5E491496F77}"/>
              </a:ext>
            </a:extLst>
          </p:cNvPr>
          <p:cNvSpPr/>
          <p:nvPr/>
        </p:nvSpPr>
        <p:spPr>
          <a:xfrm>
            <a:off x="8783335" y="2348437"/>
            <a:ext cx="653142" cy="3215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88F4CA34-0385-88F9-CD96-67A416868C56}"/>
              </a:ext>
            </a:extLst>
          </p:cNvPr>
          <p:cNvSpPr/>
          <p:nvPr/>
        </p:nvSpPr>
        <p:spPr>
          <a:xfrm>
            <a:off x="8783335" y="1345278"/>
            <a:ext cx="653142" cy="3215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E6B2182-F08D-D75F-EC7E-CB4EE1405DD9}"/>
              </a:ext>
            </a:extLst>
          </p:cNvPr>
          <p:cNvSpPr txBox="1"/>
          <p:nvPr/>
        </p:nvSpPr>
        <p:spPr>
          <a:xfrm>
            <a:off x="3561293" y="1771736"/>
            <a:ext cx="854109" cy="338554"/>
          </a:xfrm>
          <a:prstGeom prst="rect">
            <a:avLst/>
          </a:prstGeom>
          <a:noFill/>
        </p:spPr>
        <p:txBody>
          <a:bodyPr wrap="square" rtlCol="0">
            <a:spAutoFit/>
          </a:bodyPr>
          <a:lstStyle/>
          <a:p>
            <a:r>
              <a:rPr lang="en-CA" sz="1600" dirty="0">
                <a:solidFill>
                  <a:srgbClr val="FF0000"/>
                </a:solidFill>
              </a:rPr>
              <a:t>0000</a:t>
            </a:r>
          </a:p>
        </p:txBody>
      </p:sp>
      <p:sp>
        <p:nvSpPr>
          <p:cNvPr id="11" name="TextBox 10">
            <a:extLst>
              <a:ext uri="{FF2B5EF4-FFF2-40B4-BE49-F238E27FC236}">
                <a16:creationId xmlns:a16="http://schemas.microsoft.com/office/drawing/2014/main" id="{D05CE39A-DC90-CAF6-FECF-6CE02F1FCE5C}"/>
              </a:ext>
            </a:extLst>
          </p:cNvPr>
          <p:cNvSpPr txBox="1"/>
          <p:nvPr/>
        </p:nvSpPr>
        <p:spPr>
          <a:xfrm>
            <a:off x="4180578" y="1467698"/>
            <a:ext cx="854109" cy="338554"/>
          </a:xfrm>
          <a:prstGeom prst="rect">
            <a:avLst/>
          </a:prstGeom>
          <a:noFill/>
        </p:spPr>
        <p:txBody>
          <a:bodyPr wrap="square" rtlCol="0">
            <a:spAutoFit/>
          </a:bodyPr>
          <a:lstStyle/>
          <a:p>
            <a:r>
              <a:rPr lang="en-CA" sz="1600" dirty="0">
                <a:solidFill>
                  <a:srgbClr val="FF0000"/>
                </a:solidFill>
              </a:rPr>
              <a:t>0111</a:t>
            </a:r>
          </a:p>
        </p:txBody>
      </p:sp>
      <p:sp>
        <p:nvSpPr>
          <p:cNvPr id="12" name="Oval 11">
            <a:extLst>
              <a:ext uri="{FF2B5EF4-FFF2-40B4-BE49-F238E27FC236}">
                <a16:creationId xmlns:a16="http://schemas.microsoft.com/office/drawing/2014/main" id="{9DC72B1B-0318-5A8B-087D-2580BCB51E70}"/>
              </a:ext>
            </a:extLst>
          </p:cNvPr>
          <p:cNvSpPr/>
          <p:nvPr/>
        </p:nvSpPr>
        <p:spPr>
          <a:xfrm>
            <a:off x="8783335" y="3342234"/>
            <a:ext cx="653142" cy="3215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5F06FA95-3B86-D841-4177-02F3EE831391}"/>
              </a:ext>
            </a:extLst>
          </p:cNvPr>
          <p:cNvSpPr txBox="1"/>
          <p:nvPr/>
        </p:nvSpPr>
        <p:spPr>
          <a:xfrm>
            <a:off x="4180577" y="2500707"/>
            <a:ext cx="854109" cy="338554"/>
          </a:xfrm>
          <a:prstGeom prst="rect">
            <a:avLst/>
          </a:prstGeom>
          <a:noFill/>
        </p:spPr>
        <p:txBody>
          <a:bodyPr wrap="square" rtlCol="0">
            <a:spAutoFit/>
          </a:bodyPr>
          <a:lstStyle/>
          <a:p>
            <a:r>
              <a:rPr lang="en-CA" sz="1600" dirty="0">
                <a:solidFill>
                  <a:srgbClr val="FF0000"/>
                </a:solidFill>
              </a:rPr>
              <a:t>1000</a:t>
            </a:r>
          </a:p>
        </p:txBody>
      </p:sp>
    </p:spTree>
    <p:extLst>
      <p:ext uri="{BB962C8B-B14F-4D97-AF65-F5344CB8AC3E}">
        <p14:creationId xmlns:p14="http://schemas.microsoft.com/office/powerpoint/2010/main" val="292461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Processor, Main Memory, and Disk</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sp>
        <p:nvSpPr>
          <p:cNvPr id="15" name="Content Placeholder 3">
            <a:extLst>
              <a:ext uri="{FF2B5EF4-FFF2-40B4-BE49-F238E27FC236}">
                <a16:creationId xmlns:a16="http://schemas.microsoft.com/office/drawing/2014/main" id="{7E89A3F4-5FD7-810F-B138-E26A2C001CA2}"/>
              </a:ext>
            </a:extLst>
          </p:cNvPr>
          <p:cNvSpPr>
            <a:spLocks noGrp="1"/>
          </p:cNvSpPr>
          <p:nvPr>
            <p:ph sz="half" idx="1"/>
          </p:nvPr>
        </p:nvSpPr>
        <p:spPr>
          <a:xfrm>
            <a:off x="443365" y="1517715"/>
            <a:ext cx="5184437" cy="4659248"/>
          </a:xfrm>
        </p:spPr>
        <p:txBody>
          <a:bodyPr>
            <a:normAutofit/>
          </a:bodyPr>
          <a:lstStyle/>
          <a:p>
            <a:pPr>
              <a:lnSpc>
                <a:spcPct val="100000"/>
              </a:lnSpc>
            </a:pPr>
            <a:r>
              <a:rPr lang="en-US" dirty="0"/>
              <a:t>Permanent data is stored on disks.</a:t>
            </a:r>
          </a:p>
          <a:p>
            <a:pPr>
              <a:lnSpc>
                <a:spcPct val="100000"/>
              </a:lnSpc>
            </a:pPr>
            <a:r>
              <a:rPr lang="en-US" dirty="0"/>
              <a:t>Data is read into the </a:t>
            </a:r>
            <a:r>
              <a:rPr lang="en-US" b="1" dirty="0"/>
              <a:t>main memory (RAM) </a:t>
            </a:r>
            <a:r>
              <a:rPr lang="en-US" dirty="0"/>
              <a:t>before being processed by the processor.</a:t>
            </a:r>
          </a:p>
          <a:p>
            <a:pPr>
              <a:lnSpc>
                <a:spcPct val="100000"/>
              </a:lnSpc>
            </a:pPr>
            <a:r>
              <a:rPr lang="en-US" dirty="0"/>
              <a:t>Processed data is written back to the disk for permanent storage.</a:t>
            </a:r>
          </a:p>
          <a:p>
            <a:pPr>
              <a:lnSpc>
                <a:spcPct val="100000"/>
              </a:lnSpc>
            </a:pPr>
            <a:r>
              <a:rPr lang="en-US" dirty="0"/>
              <a:t>Disk read/write (I/O) is very slow. The average access time is 20ms, i.e. 20,000,000ns. (ns – nanosecond)</a:t>
            </a:r>
          </a:p>
          <a:p>
            <a:pPr>
              <a:lnSpc>
                <a:spcPct val="100000"/>
              </a:lnSpc>
            </a:pPr>
            <a:r>
              <a:rPr lang="en-US" dirty="0"/>
              <a:t>Data access in main memory is much faster. The average access time is about 100ns.</a:t>
            </a:r>
          </a:p>
        </p:txBody>
      </p:sp>
      <p:pic>
        <p:nvPicPr>
          <p:cNvPr id="4" name="Picture 3" descr="Diagram&#10;&#10;Description automatically generated">
            <a:extLst>
              <a:ext uri="{FF2B5EF4-FFF2-40B4-BE49-F238E27FC236}">
                <a16:creationId xmlns:a16="http://schemas.microsoft.com/office/drawing/2014/main" id="{242A8367-9E2B-B77F-EAD2-7972AD4C9316}"/>
              </a:ext>
            </a:extLst>
          </p:cNvPr>
          <p:cNvPicPr>
            <a:picLocks noChangeAspect="1"/>
          </p:cNvPicPr>
          <p:nvPr/>
        </p:nvPicPr>
        <p:blipFill>
          <a:blip r:embed="rId2"/>
          <a:stretch>
            <a:fillRect/>
          </a:stretch>
        </p:blipFill>
        <p:spPr>
          <a:xfrm>
            <a:off x="6474163" y="1682837"/>
            <a:ext cx="5184437" cy="4329004"/>
          </a:xfrm>
          <a:prstGeom prst="rect">
            <a:avLst/>
          </a:prstGeom>
          <a:noFill/>
        </p:spPr>
      </p:pic>
    </p:spTree>
    <p:extLst>
      <p:ext uri="{BB962C8B-B14F-4D97-AF65-F5344CB8AC3E}">
        <p14:creationId xmlns:p14="http://schemas.microsoft.com/office/powerpoint/2010/main" val="227328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Insertion in an Extensible Hash Table</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43939" y="1400234"/>
                <a:ext cx="10208261" cy="5121146"/>
              </a:xfrm>
            </p:spPr>
            <p:txBody>
              <a:bodyPr/>
              <a:lstStyle/>
              <a:p>
                <a:pPr marL="0" indent="0" algn="l">
                  <a:buNone/>
                </a:pPr>
                <a:r>
                  <a:rPr lang="en-US" sz="2000" b="0" i="0" u="none" strike="noStrike" baseline="0" dirty="0"/>
                  <a:t>Inserting a record with key value </a:t>
                </a:r>
                <a:r>
                  <a:rPr lang="en-US" sz="2000" b="0" i="1" u="none" strike="noStrike" baseline="0" dirty="0"/>
                  <a:t>K</a:t>
                </a:r>
                <a:r>
                  <a:rPr lang="en-US" sz="2000" b="0" i="0" u="none" strike="noStrike" baseline="0" dirty="0"/>
                  <a:t>:</a:t>
                </a:r>
              </a:p>
              <a:p>
                <a:pPr algn="l"/>
                <a:r>
                  <a:rPr lang="en-US" sz="2000" b="0" i="0" u="none" strike="noStrike" baseline="0" dirty="0"/>
                  <a:t>Use the leftmost </a:t>
                </a:r>
                <a:r>
                  <a:rPr lang="en-US" sz="2000" b="0" i="1" u="none" strike="noStrike" baseline="0" dirty="0" err="1"/>
                  <a:t>i</a:t>
                </a:r>
                <a:r>
                  <a:rPr lang="en-US" sz="2000" b="0" i="0" u="none" strike="noStrike" baseline="0" dirty="0"/>
                  <a:t> bit of </a:t>
                </a:r>
                <a:r>
                  <a:rPr lang="en-US" sz="2000" b="0" i="1" u="none" strike="noStrike" baseline="0" dirty="0"/>
                  <a:t>h</a:t>
                </a:r>
                <a:r>
                  <a:rPr lang="en-US" sz="2000" b="0" i="0" u="none" strike="noStrike" baseline="0" dirty="0"/>
                  <a:t>(</a:t>
                </a:r>
                <a:r>
                  <a:rPr lang="en-US" sz="2000" b="0" i="1" u="none" strike="noStrike" baseline="0" dirty="0"/>
                  <a:t>K</a:t>
                </a:r>
                <a:r>
                  <a:rPr lang="en-US" sz="2000" b="0" i="0" u="none" strike="noStrike" baseline="0" dirty="0"/>
                  <a:t>) to determine data block </a:t>
                </a:r>
                <a:r>
                  <a:rPr lang="en-US" sz="2000" b="0" i="1" u="none" strike="noStrike" baseline="0" dirty="0"/>
                  <a:t>B</a:t>
                </a:r>
                <a:r>
                  <a:rPr lang="en-US" sz="2000" b="0" i="0" u="none" strike="noStrike" baseline="0" dirty="0"/>
                  <a:t> and go to </a:t>
                </a:r>
                <a:r>
                  <a:rPr lang="en-US" sz="2000" i="1" dirty="0"/>
                  <a:t>B</a:t>
                </a:r>
                <a:r>
                  <a:rPr lang="en-US" sz="2000" b="0" i="0" u="none" strike="noStrike" baseline="0" dirty="0"/>
                  <a:t>. If </a:t>
                </a:r>
                <a:r>
                  <a:rPr lang="en-US" sz="2000" b="0" i="1" u="none" strike="noStrike" baseline="0" dirty="0"/>
                  <a:t>B</a:t>
                </a:r>
                <a:r>
                  <a:rPr lang="en-US" sz="2000" b="0" i="0" u="none" strike="noStrike" baseline="0" dirty="0"/>
                  <a:t> is not full, store the record in it and finish.</a:t>
                </a:r>
              </a:p>
              <a:p>
                <a:pPr algn="l"/>
                <a:r>
                  <a:rPr lang="en-US" sz="2000" b="0" i="0" u="none" strike="noStrike" baseline="0" dirty="0"/>
                  <a:t>If </a:t>
                </a:r>
                <a:r>
                  <a:rPr lang="en-US" sz="2000" i="1" u="none" strike="noStrike" baseline="0" dirty="0"/>
                  <a:t>B</a:t>
                </a:r>
                <a:r>
                  <a:rPr lang="en-US" sz="2000" b="0" i="0" u="none" strike="noStrike" baseline="0" dirty="0"/>
                  <a:t> is full, check the</a:t>
                </a:r>
                <a:r>
                  <a:rPr lang="en-US" sz="2000" b="0" i="1" u="none" strike="noStrike" baseline="0" dirty="0"/>
                  <a:t> j </a:t>
                </a:r>
                <a:r>
                  <a:rPr lang="en-US" sz="2000" b="0" i="0" u="none" strike="noStrike" baseline="0" dirty="0"/>
                  <a:t>value in the header of </a:t>
                </a:r>
                <a:r>
                  <a:rPr lang="en-US" sz="2000" b="0" i="1" u="none" strike="noStrike" baseline="0" dirty="0"/>
                  <a:t>B</a:t>
                </a:r>
                <a:r>
                  <a:rPr lang="en-US" sz="2000" b="0" i="0" u="none" strike="noStrike" baseline="0" dirty="0"/>
                  <a:t>. If </a:t>
                </a:r>
                <a:r>
                  <a:rPr lang="en-US" sz="2000" b="0" i="1" u="none" strike="noStrike" baseline="0" dirty="0"/>
                  <a:t>j</a:t>
                </a:r>
                <a:r>
                  <a:rPr lang="en-US" sz="2000" b="0" i="0" u="none" strike="noStrike" baseline="0" dirty="0"/>
                  <a:t> &lt; </a:t>
                </a:r>
                <a:r>
                  <a:rPr lang="en-US" sz="2000" b="0" i="1" u="none" strike="noStrike" baseline="0" dirty="0" err="1"/>
                  <a:t>i</a:t>
                </a:r>
                <a:r>
                  <a:rPr lang="en-US" sz="2000" b="0" i="0" u="none" strike="noStrike" baseline="0" dirty="0"/>
                  <a:t>, likely we do not have to increase </a:t>
                </a:r>
                <a:r>
                  <a:rPr lang="en-US" sz="2000" b="0" i="1" u="none" strike="noStrike" baseline="0" dirty="0" err="1"/>
                  <a:t>i</a:t>
                </a:r>
                <a:r>
                  <a:rPr lang="en-US" sz="2000" b="0" i="0" u="none" strike="noStrike" baseline="0" dirty="0"/>
                  <a:t>.</a:t>
                </a:r>
              </a:p>
              <a:p>
                <a:pPr lvl="1"/>
                <a:r>
                  <a:rPr lang="en-US" sz="2000" b="0" i="0" u="none" strike="noStrike" baseline="0" dirty="0"/>
                  <a:t>Split block </a:t>
                </a:r>
                <a:r>
                  <a:rPr lang="en-US" sz="2000" b="0" i="1" u="none" strike="noStrike" baseline="0" dirty="0"/>
                  <a:t>B</a:t>
                </a:r>
                <a:r>
                  <a:rPr lang="en-US" sz="2000" b="0" i="0" u="none" strike="noStrike" baseline="0" dirty="0"/>
                  <a:t> into two.</a:t>
                </a:r>
              </a:p>
              <a:p>
                <a:pPr lvl="1"/>
                <a:r>
                  <a:rPr lang="en-US" sz="2000" b="0" i="0" u="none" strike="noStrike" baseline="0" dirty="0"/>
                  <a:t>Distribute the records in </a:t>
                </a:r>
                <a:r>
                  <a:rPr lang="en-US" sz="2000" b="0" i="1" u="none" strike="noStrike" baseline="0" dirty="0"/>
                  <a:t>B</a:t>
                </a:r>
                <a:r>
                  <a:rPr lang="en-US" sz="2000" b="0" i="0" u="none" strike="noStrike" baseline="0" dirty="0"/>
                  <a:t> (and the new record) to the two blocks based on the </a:t>
                </a:r>
                <a14:m>
                  <m:oMath xmlns:m="http://schemas.openxmlformats.org/officeDocument/2006/math">
                    <m:sSup>
                      <m:sSupPr>
                        <m:ctrlPr>
                          <a:rPr lang="en-US" sz="2000" b="0" i="1" u="none" strike="noStrike" baseline="0" smtClean="0">
                            <a:latin typeface="Cambria Math" panose="02040503050406030204" pitchFamily="18" charset="0"/>
                          </a:rPr>
                        </m:ctrlPr>
                      </m:sSupPr>
                      <m:e>
                        <m:r>
                          <a:rPr lang="en-CA" sz="2000" b="0" i="1" u="none" strike="noStrike" baseline="0" smtClean="0">
                            <a:latin typeface="Cambria Math" panose="02040503050406030204" pitchFamily="18" charset="0"/>
                          </a:rPr>
                          <m:t>(</m:t>
                        </m:r>
                        <m:r>
                          <a:rPr lang="en-CA" sz="2000" b="0" i="1" u="none" strike="noStrike" baseline="0" smtClean="0">
                            <a:latin typeface="Cambria Math" panose="02040503050406030204" pitchFamily="18" charset="0"/>
                          </a:rPr>
                          <m:t>𝑗</m:t>
                        </m:r>
                        <m:r>
                          <a:rPr lang="en-CA" sz="2000" b="0" i="1" u="none" strike="noStrike" baseline="0" smtClean="0">
                            <a:latin typeface="Cambria Math" panose="02040503050406030204" pitchFamily="18" charset="0"/>
                          </a:rPr>
                          <m:t>+1)</m:t>
                        </m:r>
                      </m:e>
                      <m:sup>
                        <m:r>
                          <a:rPr lang="en-CA" sz="2000" b="0" i="1" u="none" strike="noStrike" baseline="0" smtClean="0">
                            <a:latin typeface="Cambria Math" panose="02040503050406030204" pitchFamily="18" charset="0"/>
                          </a:rPr>
                          <m:t>𝑡h</m:t>
                        </m:r>
                      </m:sup>
                    </m:sSup>
                  </m:oMath>
                </a14:m>
                <a:r>
                  <a:rPr lang="en-US" sz="2000" b="0" i="0" u="none" strike="noStrike" baseline="0" dirty="0"/>
                  <a:t> bit of their </a:t>
                </a:r>
                <a:r>
                  <a:rPr lang="en-US" sz="2000" b="0" i="1" u="none" strike="noStrike" baseline="0" dirty="0"/>
                  <a:t>h</a:t>
                </a:r>
                <a:r>
                  <a:rPr lang="en-US" sz="2000" b="0" i="0" u="none" strike="noStrike" baseline="0" dirty="0"/>
                  <a:t>(</a:t>
                </a:r>
                <a:r>
                  <a:rPr lang="en-US" sz="2000" b="0" i="1" u="none" strike="noStrike" baseline="0" dirty="0"/>
                  <a:t>K</a:t>
                </a:r>
                <a:r>
                  <a:rPr lang="en-US" sz="2000" b="0" i="0" u="none" strike="noStrike" baseline="0" dirty="0"/>
                  <a:t>) value.</a:t>
                </a:r>
              </a:p>
              <a:p>
                <a:pPr lvl="1"/>
                <a:r>
                  <a:rPr lang="en-US" sz="2000" b="0" i="0" u="none" strike="noStrike" baseline="0" dirty="0"/>
                  <a:t>Update the flag in the block headers into </a:t>
                </a:r>
                <a:r>
                  <a:rPr lang="en-US" sz="2000" b="0" i="1" u="none" strike="noStrike" baseline="0" dirty="0"/>
                  <a:t>j</a:t>
                </a:r>
                <a:r>
                  <a:rPr lang="en-US" sz="2000" b="0" i="0" u="none" strike="noStrike" baseline="0" dirty="0"/>
                  <a:t> + 1.</a:t>
                </a:r>
              </a:p>
              <a:p>
                <a:pPr lvl="1"/>
                <a:r>
                  <a:rPr lang="en-US" sz="2000" b="0" i="0" u="none" strike="noStrike" baseline="0" dirty="0"/>
                  <a:t>Adjust the pointers in the bucket array to point to the two blocks.</a:t>
                </a:r>
              </a:p>
              <a:p>
                <a:pPr lvl="1"/>
                <a:r>
                  <a:rPr lang="en-US" sz="2000" b="0" i="0" u="none" strike="noStrike" baseline="0" dirty="0"/>
                  <a:t>If all of the records go to the same block, the new record still cannot be inserted. We have to increase </a:t>
                </a:r>
                <a:r>
                  <a:rPr lang="en-US" sz="2000" b="0" i="1" u="none" strike="noStrike" baseline="0" dirty="0"/>
                  <a:t>j</a:t>
                </a:r>
                <a:r>
                  <a:rPr lang="en-US" sz="2000" b="0" i="0" u="none" strike="noStrike" baseline="0" dirty="0"/>
                  <a:t> by 1 and then insert the new record using the first </a:t>
                </a:r>
                <a:r>
                  <a:rPr lang="en-US" sz="2000" b="0" i="1" u="none" strike="noStrike" baseline="0" dirty="0"/>
                  <a:t>j</a:t>
                </a:r>
                <a:r>
                  <a:rPr lang="en-US" sz="2000" b="0" i="0" u="none" strike="noStrike" baseline="0" dirty="0"/>
                  <a:t> + 1 bits of its </a:t>
                </a:r>
                <a:r>
                  <a:rPr lang="en-US" sz="2000" b="0" i="1" u="none" strike="noStrike" baseline="0" dirty="0"/>
                  <a:t>h</a:t>
                </a:r>
                <a:r>
                  <a:rPr lang="en-US" sz="2000" b="0" i="0" u="none" strike="noStrike" baseline="0" dirty="0"/>
                  <a:t>(</a:t>
                </a:r>
                <a:r>
                  <a:rPr lang="en-US" sz="2000" b="0" i="1" u="none" strike="noStrike" baseline="0" dirty="0"/>
                  <a:t>K</a:t>
                </a:r>
                <a:r>
                  <a:rPr lang="en-US" sz="2000" b="0" i="0" u="none" strike="noStrike" baseline="0" dirty="0"/>
                  <a:t>) value.</a:t>
                </a:r>
                <a:endParaRPr lang="en-US" sz="2000" dirty="0"/>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1043939" y="1400234"/>
                <a:ext cx="10208261" cy="5121146"/>
              </a:xfrm>
              <a:blipFill>
                <a:blip r:embed="rId2"/>
                <a:stretch>
                  <a:fillRect l="-597" t="-595" r="-716"/>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60</a:t>
            </a:fld>
            <a:endParaRPr lang="en-US" dirty="0"/>
          </a:p>
        </p:txBody>
      </p:sp>
    </p:spTree>
    <p:extLst>
      <p:ext uri="{BB962C8B-B14F-4D97-AF65-F5344CB8AC3E}">
        <p14:creationId xmlns:p14="http://schemas.microsoft.com/office/powerpoint/2010/main" val="30007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Insertion in an Extensible Hash Table</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64035" y="2003367"/>
                <a:ext cx="9888221" cy="3523228"/>
              </a:xfrm>
            </p:spPr>
            <p:txBody>
              <a:bodyPr/>
              <a:lstStyle/>
              <a:p>
                <a:pPr algn="l"/>
                <a:r>
                  <a:rPr lang="en-US" sz="2000" b="0" i="0" u="none" strike="noStrike" baseline="0" dirty="0"/>
                  <a:t>When </a:t>
                </a:r>
                <a:r>
                  <a:rPr lang="en-US" sz="2000" b="0" i="1" u="none" strike="noStrike" baseline="0" dirty="0"/>
                  <a:t>B</a:t>
                </a:r>
                <a:r>
                  <a:rPr lang="en-US" sz="2000" b="0" i="0" u="none" strike="noStrike" baseline="0" dirty="0"/>
                  <a:t> is full and in the block header </a:t>
                </a:r>
                <a:r>
                  <a:rPr lang="en-US" sz="2000" b="0" i="1" u="none" strike="noStrike" baseline="0" dirty="0"/>
                  <a:t>j</a:t>
                </a:r>
                <a:r>
                  <a:rPr lang="en-US" sz="2000" b="0" i="0" u="none" strike="noStrike" baseline="0" dirty="0"/>
                  <a:t> = </a:t>
                </a:r>
                <a:r>
                  <a:rPr lang="en-US" sz="2000" b="0" i="1" u="none" strike="noStrike" baseline="0" dirty="0" err="1"/>
                  <a:t>i</a:t>
                </a:r>
                <a:r>
                  <a:rPr lang="en-US" sz="2000" b="0" i="0" u="none" strike="noStrike" baseline="0" dirty="0"/>
                  <a:t>, increase </a:t>
                </a:r>
                <a:r>
                  <a:rPr lang="en-US" sz="2000" b="0" i="1" u="none" strike="noStrike" baseline="0" dirty="0" err="1"/>
                  <a:t>i</a:t>
                </a:r>
                <a:r>
                  <a:rPr lang="en-US" sz="2000" b="0" i="0" u="none" strike="noStrike" baseline="0" dirty="0"/>
                  <a:t> by 1 and then insert the new record using the first </a:t>
                </a:r>
                <a:r>
                  <a:rPr lang="en-US" sz="2000" b="0" i="1" u="none" strike="noStrike" baseline="0" dirty="0" err="1"/>
                  <a:t>i</a:t>
                </a:r>
                <a:r>
                  <a:rPr lang="en-US" sz="2000" b="0" i="0" u="none" strike="noStrike" baseline="0" dirty="0"/>
                  <a:t> + 1 bits of its </a:t>
                </a:r>
                <a:r>
                  <a:rPr lang="en-US" sz="2000" b="0" i="1" u="none" strike="noStrike" baseline="0" dirty="0"/>
                  <a:t>h</a:t>
                </a:r>
                <a:r>
                  <a:rPr lang="en-US" sz="2000" b="0" i="0" u="none" strike="noStrike" baseline="0" dirty="0"/>
                  <a:t>(</a:t>
                </a:r>
                <a:r>
                  <a:rPr lang="en-US" sz="2000" b="0" i="1" u="none" strike="noStrike" baseline="0" dirty="0"/>
                  <a:t>K</a:t>
                </a:r>
                <a:r>
                  <a:rPr lang="en-US" sz="2000" b="0" i="0" u="none" strike="noStrike" baseline="0" dirty="0"/>
                  <a:t>) </a:t>
                </a:r>
                <a:r>
                  <a:rPr lang="en-CA" sz="2000" b="0" i="0" u="none" strike="noStrike" baseline="0" dirty="0"/>
                  <a:t>value.</a:t>
                </a:r>
              </a:p>
              <a:p>
                <a:pPr algn="l"/>
                <a:r>
                  <a:rPr lang="en-CA" sz="2000" b="0" i="0" u="none" strike="noStrike" baseline="0" dirty="0"/>
                  <a:t>Increase </a:t>
                </a:r>
                <a:r>
                  <a:rPr lang="en-CA" sz="2000" b="0" i="1" u="none" strike="noStrike" baseline="0" dirty="0" err="1"/>
                  <a:t>i</a:t>
                </a:r>
                <a:r>
                  <a:rPr lang="en-CA" sz="2000" b="0" i="0" u="none" strike="noStrike" baseline="0" dirty="0"/>
                  <a:t> by 1:</a:t>
                </a:r>
              </a:p>
              <a:p>
                <a:pPr lvl="1"/>
                <a:r>
                  <a:rPr lang="en-US" sz="2000" b="0" i="0" u="none" strike="noStrike" baseline="0" dirty="0"/>
                  <a:t>Double the size of the bucket array.</a:t>
                </a:r>
              </a:p>
              <a:p>
                <a:pPr lvl="1"/>
                <a:r>
                  <a:rPr lang="en-US" sz="2000" b="0" i="0" u="none" strike="noStrike" baseline="0" dirty="0"/>
                  <a:t>Assume the address of a bucket before the expansion was </a:t>
                </a:r>
                <a14:m>
                  <m:oMath xmlns:m="http://schemas.openxmlformats.org/officeDocument/2006/math">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1</m:t>
                        </m:r>
                      </m:sub>
                    </m:sSub>
                    <m:sSub>
                      <m:sSubPr>
                        <m:ctrlPr>
                          <a:rPr lang="en-US" sz="2000" b="0" i="1" u="none" strike="noStrike" baseline="0" smtClean="0">
                            <a:latin typeface="Cambria Math" panose="02040503050406030204" pitchFamily="18" charset="0"/>
                          </a:rPr>
                        </m:ctrlPr>
                      </m:sSubPr>
                      <m:e>
                        <m:r>
                          <a:rPr lang="en-CA" sz="2000" b="0" i="1" u="none" strike="noStrike" baseline="0" smtClean="0">
                            <a:latin typeface="Cambria Math" panose="02040503050406030204" pitchFamily="18" charset="0"/>
                          </a:rPr>
                          <m:t>𝑎</m:t>
                        </m:r>
                      </m:e>
                      <m:sub>
                        <m:r>
                          <a:rPr lang="en-CA" sz="2000" b="0" i="1" u="none" strike="noStrike" baseline="0" smtClean="0">
                            <a:latin typeface="Cambria Math" panose="02040503050406030204" pitchFamily="18" charset="0"/>
                          </a:rPr>
                          <m:t>2</m:t>
                        </m:r>
                      </m:sub>
                    </m:sSub>
                    <m:r>
                      <a:rPr lang="en-CA" sz="2000" b="0" i="1" u="none" strike="noStrike" baseline="0" smtClean="0">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b="0" i="1" smtClean="0">
                            <a:latin typeface="Cambria Math" panose="02040503050406030204" pitchFamily="18" charset="0"/>
                          </a:rPr>
                          <m:t>𝑖</m:t>
                        </m:r>
                      </m:sub>
                    </m:sSub>
                  </m:oMath>
                </a14:m>
                <a:r>
                  <a:rPr lang="en-US" sz="2000" b="0" i="0" u="none" strike="noStrike" baseline="0" dirty="0"/>
                  <a:t>. After the expansion, two new buckets replace </a:t>
                </a:r>
                <a:r>
                  <a:rPr lang="en-US" sz="2000" dirty="0"/>
                  <a:t>the bucket</a:t>
                </a:r>
                <a:r>
                  <a:rPr lang="en-US" sz="2000" b="0" i="0" u="none" strike="noStrike" baseline="0" dirty="0"/>
                  <a:t>. They have </a:t>
                </a:r>
                <a:r>
                  <a:rPr lang="it-IT" sz="2000" b="0" i="0" u="none" strike="noStrike" baseline="0" dirty="0"/>
                  <a:t>addresses </a:t>
                </a:r>
                <a14:m>
                  <m:oMath xmlns:m="http://schemas.openxmlformats.org/officeDocument/2006/math">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1</m:t>
                        </m:r>
                      </m:sub>
                    </m:sSub>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2</m:t>
                        </m:r>
                      </m:sub>
                    </m:sSub>
                    <m:r>
                      <a:rPr lang="en-CA" sz="2000" i="1">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𝑖</m:t>
                        </m:r>
                      </m:sub>
                    </m:sSub>
                  </m:oMath>
                </a14:m>
                <a:r>
                  <a:rPr lang="it-IT" sz="2000" b="0" i="0" u="none" strike="noStrike" baseline="0" dirty="0"/>
                  <a:t>0 and </a:t>
                </a:r>
                <a14:m>
                  <m:oMath xmlns:m="http://schemas.openxmlformats.org/officeDocument/2006/math">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1</m:t>
                        </m:r>
                      </m:sub>
                    </m:sSub>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2</m:t>
                        </m:r>
                      </m:sub>
                    </m:sSub>
                    <m:r>
                      <a:rPr lang="en-CA" sz="2000" i="1">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𝑖</m:t>
                        </m:r>
                      </m:sub>
                    </m:sSub>
                  </m:oMath>
                </a14:m>
                <a:r>
                  <a:rPr lang="it-IT" sz="2000" b="0" i="0" u="none" strike="noStrike" baseline="0" dirty="0"/>
                  <a:t>1.</a:t>
                </a:r>
              </a:p>
              <a:p>
                <a:pPr lvl="1"/>
                <a:r>
                  <a:rPr lang="en-US" sz="2000" b="0" i="0" u="none" strike="noStrike" baseline="0" dirty="0"/>
                  <a:t>Copy the two pointers in the original bucket into the two new buckets.</a:t>
                </a:r>
                <a:endParaRPr lang="en-US" sz="2000" dirty="0"/>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1064035" y="2003367"/>
                <a:ext cx="9888221" cy="3523228"/>
              </a:xfrm>
              <a:blipFill>
                <a:blip r:embed="rId2"/>
                <a:stretch>
                  <a:fillRect l="-555" t="-865"/>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61</a:t>
            </a:fld>
            <a:endParaRPr lang="en-US" dirty="0"/>
          </a:p>
        </p:txBody>
      </p:sp>
    </p:spTree>
    <p:extLst>
      <p:ext uri="{BB962C8B-B14F-4D97-AF65-F5344CB8AC3E}">
        <p14:creationId xmlns:p14="http://schemas.microsoft.com/office/powerpoint/2010/main" val="81710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Disadvantages of Extensible Hash Tables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64035" y="2043559"/>
            <a:ext cx="9888221" cy="2357619"/>
          </a:xfrm>
        </p:spPr>
        <p:txBody>
          <a:bodyPr/>
          <a:lstStyle/>
          <a:p>
            <a:pPr marL="0" indent="0" algn="l">
              <a:buNone/>
            </a:pPr>
            <a:r>
              <a:rPr lang="en-CA" sz="2000" b="0" i="0" u="none" strike="noStrike" baseline="0" dirty="0"/>
              <a:t>Major disadvantages:</a:t>
            </a:r>
          </a:p>
          <a:p>
            <a:pPr algn="l"/>
            <a:r>
              <a:rPr lang="en-US" sz="2000" b="0" i="0" u="none" strike="noStrike" baseline="0" dirty="0"/>
              <a:t>Costs may be high every time when </a:t>
            </a:r>
            <a:r>
              <a:rPr lang="en-US" sz="2000" b="0" i="1" u="none" strike="noStrike" baseline="0" dirty="0" err="1"/>
              <a:t>i</a:t>
            </a:r>
            <a:r>
              <a:rPr lang="en-US" sz="2000" b="0" i="0" u="none" strike="noStrike" baseline="0" dirty="0"/>
              <a:t> is increased by 1 – allocating the space for doubling the bucket array, and copying a large number </a:t>
            </a:r>
            <a:r>
              <a:rPr lang="en-CA" sz="2000" b="0" i="0" u="none" strike="noStrike" baseline="0" dirty="0"/>
              <a:t>of pointers.</a:t>
            </a:r>
          </a:p>
          <a:p>
            <a:pPr algn="l"/>
            <a:r>
              <a:rPr lang="en-US" sz="2000" b="0" i="0" u="none" strike="noStrike" baseline="0" dirty="0"/>
              <a:t>At the point of time when </a:t>
            </a:r>
            <a:r>
              <a:rPr lang="en-US" sz="2000" b="0" i="1" u="none" strike="noStrike" baseline="0" dirty="0" err="1"/>
              <a:t>i</a:t>
            </a:r>
            <a:r>
              <a:rPr lang="en-US" sz="2000" b="0" i="0" u="none" strike="noStrike" baseline="0" dirty="0"/>
              <a:t> is increased, access to the data may be </a:t>
            </a:r>
            <a:r>
              <a:rPr lang="en-CA" sz="2000" b="0" i="0" u="none" strike="noStrike" baseline="0" dirty="0"/>
              <a:t>interrupted.</a:t>
            </a:r>
          </a:p>
          <a:p>
            <a:pPr algn="l"/>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62</a:t>
            </a:fld>
            <a:endParaRPr lang="en-US" dirty="0"/>
          </a:p>
        </p:txBody>
      </p:sp>
    </p:spTree>
    <p:extLst>
      <p:ext uri="{BB962C8B-B14F-4D97-AF65-F5344CB8AC3E}">
        <p14:creationId xmlns:p14="http://schemas.microsoft.com/office/powerpoint/2010/main" val="6622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Linear Hash Tables</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43939" y="1722012"/>
                <a:ext cx="9888221" cy="4193013"/>
              </a:xfrm>
            </p:spPr>
            <p:txBody>
              <a:bodyPr/>
              <a:lstStyle/>
              <a:p>
                <a:pPr marL="0" indent="0" algn="l">
                  <a:buNone/>
                </a:pPr>
                <a:r>
                  <a:rPr lang="en-US" sz="2000" b="0" i="0" u="none" strike="noStrike" baseline="0" dirty="0"/>
                  <a:t>In a linear hash table:</a:t>
                </a:r>
              </a:p>
              <a:p>
                <a:pPr algn="l"/>
                <a:r>
                  <a:rPr lang="en-CA" sz="2000" b="0" i="0" u="none" strike="noStrike" baseline="0" dirty="0"/>
                  <a:t>Buckets store data records.</a:t>
                </a:r>
              </a:p>
              <a:p>
                <a:pPr algn="l"/>
                <a:r>
                  <a:rPr lang="en-US" sz="2000" b="0" i="0" u="none" strike="noStrike" baseline="0" dirty="0"/>
                  <a:t>An overflow block is added when inserting into a full bucket or an </a:t>
                </a:r>
                <a:r>
                  <a:rPr lang="en-CA" sz="2000" b="0" i="0" u="none" strike="noStrike" baseline="0" dirty="0"/>
                  <a:t>overflow block.</a:t>
                </a:r>
              </a:p>
              <a:p>
                <a:pPr algn="l"/>
                <a:r>
                  <a:rPr lang="en-US" sz="2000" b="0" i="0" u="none" strike="noStrike" baseline="0" dirty="0"/>
                  <a:t>When there are </a:t>
                </a:r>
                <a:r>
                  <a:rPr lang="en-US" sz="2000" b="0" i="1" u="none" strike="noStrike" baseline="0" dirty="0"/>
                  <a:t>n</a:t>
                </a:r>
                <a:r>
                  <a:rPr lang="en-US" sz="2000" b="0" i="0" u="none" strike="noStrike" baseline="0" dirty="0"/>
                  <a:t> buckets, the </a:t>
                </a:r>
                <a:r>
                  <a:rPr lang="en-US" sz="2000" b="0" i="1" u="none" strike="noStrike" baseline="0" dirty="0"/>
                  <a:t>last</a:t>
                </a:r>
                <a:r>
                  <a:rPr lang="en-US" sz="2000" b="0" i="0" u="none" strike="noStrike" baseline="0" dirty="0"/>
                  <a:t> (</a:t>
                </a:r>
                <a:r>
                  <a:rPr lang="en-US" sz="2000" b="0" i="1" u="none" strike="noStrike" baseline="0" dirty="0"/>
                  <a:t>rightmost</a:t>
                </a:r>
                <a:r>
                  <a:rPr lang="en-US" sz="2000" b="0" i="0" u="none" strike="noStrike" baseline="0" dirty="0"/>
                  <a:t>) </a:t>
                </a:r>
                <a:r>
                  <a:rPr lang="en-US" sz="2000" b="0" i="1" u="none" strike="noStrike" baseline="0" dirty="0" err="1"/>
                  <a:t>i</a:t>
                </a:r>
                <a:r>
                  <a:rPr lang="en-US" sz="2000" b="0" i="0" u="none" strike="noStrike" baseline="0" dirty="0"/>
                  <a:t> bits of </a:t>
                </a:r>
                <a:r>
                  <a:rPr lang="en-US" sz="2000" b="0" i="1" u="none" strike="noStrike" baseline="0" dirty="0"/>
                  <a:t>h</a:t>
                </a:r>
                <a:r>
                  <a:rPr lang="en-US" sz="2000" b="0" i="0" u="none" strike="noStrike" baseline="0" dirty="0"/>
                  <a:t>(</a:t>
                </a:r>
                <a:r>
                  <a:rPr lang="en-US" sz="2000" b="0" i="1" u="none" strike="noStrike" baseline="0" dirty="0"/>
                  <a:t>K</a:t>
                </a:r>
                <a:r>
                  <a:rPr lang="en-US" sz="2000" b="0" i="0" u="none" strike="noStrike" baseline="0" dirty="0"/>
                  <a:t>) is used to determine the buckets to access, where </a:t>
                </a:r>
                <a:r>
                  <a:rPr lang="en-US" sz="2000" b="0" i="1" u="none" strike="noStrike" baseline="0" dirty="0" err="1"/>
                  <a:t>i</a:t>
                </a:r>
                <a:r>
                  <a:rPr lang="en-US" sz="2000" b="0" i="0" u="none" strike="noStrike" baseline="0" dirty="0"/>
                  <a:t> is ⌈(</a:t>
                </a:r>
                <a14:m>
                  <m:oMath xmlns:m="http://schemas.openxmlformats.org/officeDocument/2006/math">
                    <m:func>
                      <m:funcPr>
                        <m:ctrlPr>
                          <a:rPr lang="en-US" sz="2000" b="0" i="1" u="none" strike="noStrike" baseline="0" smtClean="0">
                            <a:latin typeface="Cambria Math" panose="02040503050406030204" pitchFamily="18" charset="0"/>
                          </a:rPr>
                        </m:ctrlPr>
                      </m:funcPr>
                      <m:fName>
                        <m:sSub>
                          <m:sSubPr>
                            <m:ctrlPr>
                              <a:rPr lang="en-US" sz="2000" b="0" i="1" u="none" strike="noStrike" baseline="0" smtClean="0">
                                <a:latin typeface="Cambria Math" panose="02040503050406030204" pitchFamily="18" charset="0"/>
                              </a:rPr>
                            </m:ctrlPr>
                          </m:sSubPr>
                          <m:e>
                            <m:r>
                              <m:rPr>
                                <m:sty m:val="p"/>
                              </m:rPr>
                              <a:rPr lang="en-US" sz="2000" b="0" i="0" u="none" strike="noStrike" baseline="0" smtClean="0">
                                <a:latin typeface="Cambria Math" panose="02040503050406030204" pitchFamily="18" charset="0"/>
                              </a:rPr>
                              <m:t>log</m:t>
                            </m:r>
                          </m:e>
                          <m:sub>
                            <m:r>
                              <a:rPr lang="en-CA" sz="2000" b="0" i="1" u="none" strike="noStrike" baseline="0" smtClean="0">
                                <a:latin typeface="Cambria Math" panose="02040503050406030204" pitchFamily="18" charset="0"/>
                              </a:rPr>
                              <m:t>2</m:t>
                            </m:r>
                          </m:sub>
                        </m:sSub>
                      </m:fName>
                      <m:e>
                        <m:r>
                          <a:rPr lang="en-CA" sz="2000" b="0" i="1" u="none" strike="noStrike" baseline="0" smtClean="0">
                            <a:latin typeface="Cambria Math" panose="02040503050406030204" pitchFamily="18" charset="0"/>
                          </a:rPr>
                          <m:t>𝑛</m:t>
                        </m:r>
                      </m:e>
                    </m:func>
                  </m:oMath>
                </a14:m>
                <a:r>
                  <a:rPr lang="en-US" sz="2000" b="0" i="0" u="none" strike="noStrike" baseline="0" dirty="0"/>
                  <a:t>)⌉.</a:t>
                </a:r>
              </a:p>
              <a:p>
                <a:pPr algn="l"/>
                <a:r>
                  <a:rPr lang="en-US" sz="2000" b="0" i="0" u="none" strike="noStrike" baseline="0" dirty="0"/>
                  <a:t>That is, the “addresses” of buckets are </a:t>
                </a:r>
                <a:r>
                  <a:rPr lang="en-US" sz="2000" b="0" i="1" u="none" strike="noStrike" baseline="0" dirty="0" err="1"/>
                  <a:t>i</a:t>
                </a:r>
                <a:r>
                  <a:rPr lang="en-US" sz="2000" b="0" i="0" u="none" strike="noStrike" baseline="0" dirty="0"/>
                  <a:t> bits long.</a:t>
                </a:r>
              </a:p>
              <a:p>
                <a:pPr algn="l"/>
                <a:r>
                  <a:rPr lang="en-US" sz="2000" b="0" i="0" u="none" strike="noStrike" baseline="0" dirty="0"/>
                  <a:t>When needed, a new bucket is added to the hash table.</a:t>
                </a:r>
              </a:p>
              <a:p>
                <a:pPr algn="l"/>
                <a:endParaRPr lang="en-US" dirty="0"/>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1043939" y="1722012"/>
                <a:ext cx="9888221" cy="4193013"/>
              </a:xfrm>
              <a:blipFill>
                <a:blip r:embed="rId2"/>
                <a:stretch>
                  <a:fillRect l="-617" t="-581" r="-62"/>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63</a:t>
            </a:fld>
            <a:endParaRPr lang="en-US" dirty="0"/>
          </a:p>
        </p:txBody>
      </p:sp>
    </p:spTree>
    <p:extLst>
      <p:ext uri="{BB962C8B-B14F-4D97-AF65-F5344CB8AC3E}">
        <p14:creationId xmlns:p14="http://schemas.microsoft.com/office/powerpoint/2010/main" val="401015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Adding a New Bucket into a Linear Hash Table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64</a:t>
            </a:fld>
            <a:endParaRPr lang="en-US"/>
          </a:p>
        </p:txBody>
      </p:sp>
      <p:pic>
        <p:nvPicPr>
          <p:cNvPr id="4" name="Picture 3" descr="Diagram&#10;&#10;Description automatically generated">
            <a:extLst>
              <a:ext uri="{FF2B5EF4-FFF2-40B4-BE49-F238E27FC236}">
                <a16:creationId xmlns:a16="http://schemas.microsoft.com/office/drawing/2014/main" id="{D64A0994-9255-DD5A-8A3B-F551C30F34C0}"/>
              </a:ext>
            </a:extLst>
          </p:cNvPr>
          <p:cNvPicPr>
            <a:picLocks noChangeAspect="1"/>
          </p:cNvPicPr>
          <p:nvPr/>
        </p:nvPicPr>
        <p:blipFill>
          <a:blip r:embed="rId2"/>
          <a:stretch>
            <a:fillRect/>
          </a:stretch>
        </p:blipFill>
        <p:spPr>
          <a:xfrm>
            <a:off x="5315578" y="2616776"/>
            <a:ext cx="5326357" cy="2316965"/>
          </a:xfrm>
          <a:prstGeom prst="rect">
            <a:avLst/>
          </a:prstGeom>
          <a:noFill/>
        </p:spPr>
      </p:pic>
      <p:sp>
        <p:nvSpPr>
          <p:cNvPr id="10" name="Text Placeholder 9">
            <a:extLst>
              <a:ext uri="{FF2B5EF4-FFF2-40B4-BE49-F238E27FC236}">
                <a16:creationId xmlns:a16="http://schemas.microsoft.com/office/drawing/2014/main" id="{EF2BC084-E6DB-4DE7-B309-042A85EBA700}"/>
              </a:ext>
            </a:extLst>
          </p:cNvPr>
          <p:cNvSpPr>
            <a:spLocks noGrp="1"/>
          </p:cNvSpPr>
          <p:nvPr>
            <p:ph type="body" sz="half" idx="2"/>
          </p:nvPr>
        </p:nvSpPr>
        <p:spPr>
          <a:xfrm>
            <a:off x="533400" y="2107841"/>
            <a:ext cx="3867377" cy="4343201"/>
          </a:xfrm>
        </p:spPr>
        <p:txBody>
          <a:bodyPr>
            <a:normAutofit/>
          </a:bodyPr>
          <a:lstStyle/>
          <a:p>
            <a:pPr marL="285750" indent="-285750">
              <a:lnSpc>
                <a:spcPct val="100000"/>
              </a:lnSpc>
              <a:buFont typeface="Arial" panose="020B0604020202020204" pitchFamily="34" charset="0"/>
              <a:buChar char="•"/>
            </a:pPr>
            <a:r>
              <a:rPr lang="en-US" sz="2000" b="0" i="0" u="none" strike="noStrike" baseline="0" dirty="0"/>
              <a:t>There is a pre-defined </a:t>
            </a:r>
            <a:r>
              <a:rPr lang="en-US" sz="2000" b="1" i="0" u="none" strike="noStrike" baseline="0" dirty="0"/>
              <a:t>threshold</a:t>
            </a:r>
            <a:r>
              <a:rPr lang="en-US" sz="2000" b="0" i="0" u="none" strike="noStrike" baseline="0" dirty="0"/>
              <a:t> for </a:t>
            </a:r>
            <a:r>
              <a:rPr lang="en-US" sz="2000" b="0" i="1" u="none" strike="noStrike" baseline="0" dirty="0"/>
              <a:t>r/n</a:t>
            </a:r>
            <a:r>
              <a:rPr lang="en-US" sz="2000" b="0" i="0" u="none" strike="noStrike" baseline="0" dirty="0"/>
              <a:t> where </a:t>
            </a:r>
            <a:r>
              <a:rPr lang="en-US" sz="2000" b="0" i="1" u="none" strike="noStrike" baseline="0" dirty="0"/>
              <a:t>r</a:t>
            </a:r>
            <a:r>
              <a:rPr lang="en-US" sz="2000" b="0" i="0" u="none" strike="noStrike" baseline="0" dirty="0"/>
              <a:t> is the number of records and </a:t>
            </a:r>
            <a:r>
              <a:rPr lang="en-US" sz="2000" b="0" i="1" u="none" strike="noStrike" baseline="0" dirty="0"/>
              <a:t>n</a:t>
            </a:r>
            <a:r>
              <a:rPr lang="en-US" sz="2000" b="0" i="0" u="none" strike="noStrike" baseline="0" dirty="0"/>
              <a:t> is the number of buckets.</a:t>
            </a:r>
          </a:p>
          <a:p>
            <a:pPr marL="285750" indent="-285750">
              <a:lnSpc>
                <a:spcPct val="100000"/>
              </a:lnSpc>
              <a:buFont typeface="Arial" panose="020B0604020202020204" pitchFamily="34" charset="0"/>
              <a:buChar char="•"/>
            </a:pPr>
            <a:r>
              <a:rPr lang="en-US" sz="2000" b="0" i="0" u="none" strike="noStrike" baseline="0" dirty="0"/>
              <a:t>The pre-defined threshold depends on </a:t>
            </a:r>
            <a:r>
              <a:rPr lang="en-US" sz="2000" b="0" i="1" u="none" strike="noStrike" baseline="0" dirty="0"/>
              <a:t>b</a:t>
            </a:r>
            <a:r>
              <a:rPr lang="en-US" sz="2000" b="0" i="0" u="none" strike="noStrike" baseline="0" dirty="0"/>
              <a:t>, which is the number of records per bucket. The threshold is defined in order that at any time the average number of record is not greater than, e.g. 0.85</a:t>
            </a:r>
            <a:r>
              <a:rPr lang="en-US" sz="2000" b="0" i="1" u="none" strike="noStrike" baseline="0" dirty="0"/>
              <a:t>b</a:t>
            </a:r>
            <a:r>
              <a:rPr lang="en-US" sz="2000" b="0" i="0" u="none" strike="noStrike" baseline="0" dirty="0"/>
              <a:t>.</a:t>
            </a:r>
            <a:endParaRPr lang="en-US" sz="2000" dirty="0"/>
          </a:p>
        </p:txBody>
      </p:sp>
      <p:sp>
        <p:nvSpPr>
          <p:cNvPr id="3" name="Text Placeholder 9">
            <a:extLst>
              <a:ext uri="{FF2B5EF4-FFF2-40B4-BE49-F238E27FC236}">
                <a16:creationId xmlns:a16="http://schemas.microsoft.com/office/drawing/2014/main" id="{74DCF413-1B17-E23C-130D-7E7DD2FB80EC}"/>
              </a:ext>
            </a:extLst>
          </p:cNvPr>
          <p:cNvSpPr txBox="1">
            <a:spLocks/>
          </p:cNvSpPr>
          <p:nvPr/>
        </p:nvSpPr>
        <p:spPr>
          <a:xfrm>
            <a:off x="5892799" y="5377368"/>
            <a:ext cx="3867378" cy="1094693"/>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CMSS10"/>
              </a:rPr>
              <a:t>The pre-defined threshold is 1.7</a:t>
            </a:r>
            <a:r>
              <a:rPr lang="en-US" sz="1800" dirty="0">
                <a:latin typeface="CMSS10"/>
              </a:rPr>
              <a:t>.</a:t>
            </a:r>
            <a:r>
              <a:rPr lang="en-US" sz="1800" dirty="0">
                <a:solidFill>
                  <a:schemeClr val="bg1"/>
                </a:solidFill>
                <a:latin typeface="CMSS10"/>
              </a:rPr>
              <a:t>.</a:t>
            </a:r>
          </a:p>
          <a:p>
            <a:r>
              <a:rPr lang="en-US" sz="2000" dirty="0">
                <a:solidFill>
                  <a:schemeClr val="bg1"/>
                </a:solidFill>
                <a:latin typeface="CMSS10"/>
              </a:rPr>
              <a:t>The rightmost 1 bit is used to determine bucket.</a:t>
            </a:r>
            <a:endParaRPr lang="en-US" sz="2000" dirty="0"/>
          </a:p>
        </p:txBody>
      </p:sp>
    </p:spTree>
    <p:extLst>
      <p:ext uri="{BB962C8B-B14F-4D97-AF65-F5344CB8AC3E}">
        <p14:creationId xmlns:p14="http://schemas.microsoft.com/office/powerpoint/2010/main" val="336907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Adding a New Bucket into a Linear Hash Table</a:t>
            </a:r>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04991" y="3781920"/>
                <a:ext cx="5255899" cy="2772618"/>
              </a:xfrm>
            </p:spPr>
            <p:txBody>
              <a:bodyPr/>
              <a:lstStyle/>
              <a:p>
                <a:r>
                  <a:rPr lang="en-US" sz="1800" b="0" i="0" u="none" strike="noStrike" baseline="0" dirty="0"/>
                  <a:t>The pre-defined threshold is 1.7.</a:t>
                </a:r>
              </a:p>
              <a:p>
                <a:r>
                  <a:rPr lang="en-CA" sz="1800" b="0" i="0" u="none" strike="noStrike" baseline="0" dirty="0"/>
                  <a:t>After 0101 is inserted, </a:t>
                </a:r>
                <a:r>
                  <a:rPr lang="en-CA" sz="1800" b="0" i="1" u="none" strike="noStrike" baseline="0" dirty="0"/>
                  <a:t>r/n</a:t>
                </a:r>
                <a:r>
                  <a:rPr lang="en-CA" sz="1800" b="0" i="0" u="none" strike="noStrike" baseline="0" dirty="0"/>
                  <a:t> = 2.0 &gt; 1.7.</a:t>
                </a:r>
              </a:p>
              <a:p>
                <a:r>
                  <a:rPr lang="en-CA" sz="1800" b="0" i="0" u="none" strike="noStrike" baseline="0" dirty="0"/>
                  <a:t>A new bucket is added. </a:t>
                </a:r>
                <a:r>
                  <a:rPr lang="en-CA" sz="1800" i="1" dirty="0"/>
                  <a:t>n</a:t>
                </a:r>
                <a:r>
                  <a:rPr lang="en-CA" sz="1800" dirty="0"/>
                  <a:t> becomes &gt; </a:t>
                </a:r>
                <a14:m>
                  <m:oMath xmlns:m="http://schemas.openxmlformats.org/officeDocument/2006/math">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2</m:t>
                        </m:r>
                      </m:e>
                      <m:sup>
                        <m:r>
                          <a:rPr lang="en-CA" sz="1800" b="0" i="1" smtClean="0">
                            <a:latin typeface="Cambria Math" panose="02040503050406030204" pitchFamily="18" charset="0"/>
                          </a:rPr>
                          <m:t>𝑖</m:t>
                        </m:r>
                      </m:sup>
                    </m:sSup>
                  </m:oMath>
                </a14:m>
                <a:r>
                  <a:rPr lang="en-CA" sz="1800" b="0" i="0" u="none" strike="noStrike" baseline="0" dirty="0"/>
                  <a:t>.</a:t>
                </a:r>
              </a:p>
              <a:p>
                <a:r>
                  <a:rPr lang="en-CA" sz="1800" i="1" dirty="0" err="1"/>
                  <a:t>i</a:t>
                </a:r>
                <a:r>
                  <a:rPr lang="en-CA" sz="1800" dirty="0"/>
                  <a:t>  changes from 1 into 2.</a:t>
                </a:r>
              </a:p>
              <a:p>
                <a:r>
                  <a:rPr lang="en-CA" sz="1800" dirty="0"/>
                  <a:t>The </a:t>
                </a:r>
                <a:r>
                  <a:rPr lang="en-CA" sz="1800" b="0" i="0" u="none" strike="noStrike" baseline="0" dirty="0"/>
                  <a:t>new bucket </a:t>
                </a:r>
                <a:r>
                  <a:rPr lang="en-CA" sz="1800" dirty="0"/>
                  <a:t>has</a:t>
                </a:r>
                <a:r>
                  <a:rPr lang="en-CA" sz="1800" b="0" i="0" u="none" strike="noStrike" baseline="0" dirty="0"/>
                  <a:t> address 10</a:t>
                </a:r>
                <a:r>
                  <a:rPr lang="en-CA" sz="1800" dirty="0"/>
                  <a:t>. The existing buckets have addresses 00 and 01.</a:t>
                </a:r>
              </a:p>
              <a:p>
                <a:r>
                  <a:rPr lang="en-CA" sz="1800" b="0" i="0" u="none" strike="noStrike" baseline="0" dirty="0"/>
                  <a:t>The records in bucket 00 are split.</a:t>
                </a:r>
              </a:p>
            </p:txBody>
          </p:sp>
        </mc:Choice>
        <mc:Fallback>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604991" y="3781920"/>
                <a:ext cx="5255899" cy="2772618"/>
              </a:xfrm>
              <a:blipFill>
                <a:blip r:embed="rId2"/>
                <a:stretch>
                  <a:fillRect l="-723" t="-91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65</a:t>
            </a:fld>
            <a:endParaRPr lang="en-US" dirty="0"/>
          </a:p>
        </p:txBody>
      </p:sp>
      <p:pic>
        <p:nvPicPr>
          <p:cNvPr id="4" name="Picture 3" descr="Diagram&#10;&#10;Description automatically generated">
            <a:extLst>
              <a:ext uri="{FF2B5EF4-FFF2-40B4-BE49-F238E27FC236}">
                <a16:creationId xmlns:a16="http://schemas.microsoft.com/office/drawing/2014/main" id="{832DC225-2D29-DDFE-2428-3002222DD24A}"/>
              </a:ext>
            </a:extLst>
          </p:cNvPr>
          <p:cNvPicPr>
            <a:picLocks noChangeAspect="1"/>
          </p:cNvPicPr>
          <p:nvPr/>
        </p:nvPicPr>
        <p:blipFill>
          <a:blip r:embed="rId3"/>
          <a:stretch>
            <a:fillRect/>
          </a:stretch>
        </p:blipFill>
        <p:spPr>
          <a:xfrm>
            <a:off x="589674" y="1327009"/>
            <a:ext cx="5255899" cy="2291033"/>
          </a:xfrm>
          <a:prstGeom prst="rect">
            <a:avLst/>
          </a:prstGeom>
        </p:spPr>
      </p:pic>
      <p:pic>
        <p:nvPicPr>
          <p:cNvPr id="6" name="Picture 5" descr="Diagram&#10;&#10;Description automatically generated with medium confidence">
            <a:extLst>
              <a:ext uri="{FF2B5EF4-FFF2-40B4-BE49-F238E27FC236}">
                <a16:creationId xmlns:a16="http://schemas.microsoft.com/office/drawing/2014/main" id="{3A29C936-E040-6D7C-7D44-BA33953342AB}"/>
              </a:ext>
            </a:extLst>
          </p:cNvPr>
          <p:cNvPicPr>
            <a:picLocks noChangeAspect="1"/>
          </p:cNvPicPr>
          <p:nvPr/>
        </p:nvPicPr>
        <p:blipFill>
          <a:blip r:embed="rId4"/>
          <a:stretch>
            <a:fillRect/>
          </a:stretch>
        </p:blipFill>
        <p:spPr>
          <a:xfrm>
            <a:off x="6268252" y="1327009"/>
            <a:ext cx="5255899" cy="3238133"/>
          </a:xfrm>
          <a:prstGeom prst="rect">
            <a:avLst/>
          </a:prstGeom>
        </p:spPr>
      </p:pic>
      <p:sp>
        <p:nvSpPr>
          <p:cNvPr id="3" name="TextBox 2">
            <a:extLst>
              <a:ext uri="{FF2B5EF4-FFF2-40B4-BE49-F238E27FC236}">
                <a16:creationId xmlns:a16="http://schemas.microsoft.com/office/drawing/2014/main" id="{14EA82B7-65E7-D2D1-10E1-DDF87C0044E9}"/>
              </a:ext>
            </a:extLst>
          </p:cNvPr>
          <p:cNvSpPr txBox="1"/>
          <p:nvPr/>
        </p:nvSpPr>
        <p:spPr>
          <a:xfrm>
            <a:off x="3217623" y="2946075"/>
            <a:ext cx="854109" cy="369332"/>
          </a:xfrm>
          <a:prstGeom prst="rect">
            <a:avLst/>
          </a:prstGeom>
          <a:noFill/>
        </p:spPr>
        <p:txBody>
          <a:bodyPr wrap="square" rtlCol="0">
            <a:spAutoFit/>
          </a:bodyPr>
          <a:lstStyle/>
          <a:p>
            <a:r>
              <a:rPr lang="en-CA" dirty="0">
                <a:solidFill>
                  <a:srgbClr val="FF0000"/>
                </a:solidFill>
              </a:rPr>
              <a:t>0101</a:t>
            </a:r>
          </a:p>
        </p:txBody>
      </p:sp>
      <p:sp>
        <p:nvSpPr>
          <p:cNvPr id="8" name="Oval 7">
            <a:extLst>
              <a:ext uri="{FF2B5EF4-FFF2-40B4-BE49-F238E27FC236}">
                <a16:creationId xmlns:a16="http://schemas.microsoft.com/office/drawing/2014/main" id="{C4FB91B4-9A70-2ECC-6776-6DF0F2C19C95}"/>
              </a:ext>
            </a:extLst>
          </p:cNvPr>
          <p:cNvSpPr/>
          <p:nvPr/>
        </p:nvSpPr>
        <p:spPr>
          <a:xfrm>
            <a:off x="8853671" y="2605663"/>
            <a:ext cx="653142" cy="3215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 Placeholder 9">
            <a:extLst>
              <a:ext uri="{FF2B5EF4-FFF2-40B4-BE49-F238E27FC236}">
                <a16:creationId xmlns:a16="http://schemas.microsoft.com/office/drawing/2014/main" id="{B874B557-5C69-9737-89F5-9426EA5E4ADA}"/>
              </a:ext>
            </a:extLst>
          </p:cNvPr>
          <p:cNvSpPr txBox="1">
            <a:spLocks/>
          </p:cNvSpPr>
          <p:nvPr/>
        </p:nvSpPr>
        <p:spPr>
          <a:xfrm>
            <a:off x="6331111" y="4561145"/>
            <a:ext cx="5255899" cy="175792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000" dirty="0"/>
          </a:p>
          <a:p>
            <a:pPr marL="0" indent="0">
              <a:buNone/>
            </a:pPr>
            <a:r>
              <a:rPr lang="en-CA" sz="2000" dirty="0"/>
              <a:t>What happened if we search 1111 in the changed hash table? No bucket with address 11.</a:t>
            </a:r>
            <a:endParaRPr lang="en-US" sz="2000" dirty="0"/>
          </a:p>
        </p:txBody>
      </p:sp>
      <p:sp>
        <p:nvSpPr>
          <p:cNvPr id="9" name="Rectangle 8">
            <a:extLst>
              <a:ext uri="{FF2B5EF4-FFF2-40B4-BE49-F238E27FC236}">
                <a16:creationId xmlns:a16="http://schemas.microsoft.com/office/drawing/2014/main" id="{EBF859BD-0636-F619-9660-7519130E623D}"/>
              </a:ext>
            </a:extLst>
          </p:cNvPr>
          <p:cNvSpPr/>
          <p:nvPr/>
        </p:nvSpPr>
        <p:spPr>
          <a:xfrm>
            <a:off x="8721969" y="3383729"/>
            <a:ext cx="1668027" cy="7963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415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Adding a New Bucket into a Linear Hash Table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551191" y="4891554"/>
            <a:ext cx="7778514" cy="1738638"/>
          </a:xfrm>
        </p:spPr>
        <p:txBody>
          <a:bodyPr/>
          <a:lstStyle/>
          <a:p>
            <a:r>
              <a:rPr lang="en-US" sz="2000" b="0" i="0" u="none" strike="noStrike" baseline="0" dirty="0"/>
              <a:t>The pre-defined threshold is 1.7.</a:t>
            </a:r>
          </a:p>
          <a:p>
            <a:r>
              <a:rPr lang="en-CA" sz="2000" b="0" i="0" u="none" strike="noStrike" baseline="0" dirty="0"/>
              <a:t>After 0001 is inserted, </a:t>
            </a:r>
            <a:r>
              <a:rPr lang="en-CA" sz="2000" b="0" i="1" u="none" strike="noStrike" baseline="0" dirty="0"/>
              <a:t>r</a:t>
            </a:r>
            <a:r>
              <a:rPr lang="en-CA" sz="2000" b="0" i="0" u="none" strike="noStrike" baseline="0" dirty="0"/>
              <a:t>/</a:t>
            </a:r>
            <a:r>
              <a:rPr lang="en-CA" sz="2000" b="0" i="1" u="none" strike="noStrike" baseline="0" dirty="0"/>
              <a:t>n</a:t>
            </a:r>
            <a:r>
              <a:rPr lang="en-CA" sz="2000" b="0" i="0" u="none" strike="noStrike" baseline="0" dirty="0"/>
              <a:t> = 5/3 = 1.67 &lt; 1.7.</a:t>
            </a:r>
          </a:p>
          <a:p>
            <a:r>
              <a:rPr lang="en-CA" sz="2000" dirty="0"/>
              <a:t>The bucket is full before insertion. An overflow block is created.</a:t>
            </a:r>
          </a:p>
          <a:p>
            <a:r>
              <a:rPr lang="en-US" sz="2000" dirty="0"/>
              <a:t>The overflow block is added to the chain.</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66</a:t>
            </a:fld>
            <a:endParaRPr lang="en-US" dirty="0"/>
          </a:p>
        </p:txBody>
      </p:sp>
      <p:pic>
        <p:nvPicPr>
          <p:cNvPr id="6" name="Picture 5" descr="Diagram&#10;&#10;Description automatically generated with medium confidence">
            <a:extLst>
              <a:ext uri="{FF2B5EF4-FFF2-40B4-BE49-F238E27FC236}">
                <a16:creationId xmlns:a16="http://schemas.microsoft.com/office/drawing/2014/main" id="{3A29C936-E040-6D7C-7D44-BA33953342AB}"/>
              </a:ext>
            </a:extLst>
          </p:cNvPr>
          <p:cNvPicPr>
            <a:picLocks noChangeAspect="1"/>
          </p:cNvPicPr>
          <p:nvPr/>
        </p:nvPicPr>
        <p:blipFill>
          <a:blip r:embed="rId2"/>
          <a:stretch>
            <a:fillRect/>
          </a:stretch>
        </p:blipFill>
        <p:spPr>
          <a:xfrm>
            <a:off x="682198" y="1566138"/>
            <a:ext cx="4683175" cy="2885281"/>
          </a:xfrm>
          <a:prstGeom prst="rect">
            <a:avLst/>
          </a:prstGeom>
        </p:spPr>
      </p:pic>
      <p:pic>
        <p:nvPicPr>
          <p:cNvPr id="9" name="Picture 8" descr="Diagram&#10;&#10;Description automatically generated">
            <a:extLst>
              <a:ext uri="{FF2B5EF4-FFF2-40B4-BE49-F238E27FC236}">
                <a16:creationId xmlns:a16="http://schemas.microsoft.com/office/drawing/2014/main" id="{EC1CEDC7-4081-B353-C873-61A042FE5DB1}"/>
              </a:ext>
            </a:extLst>
          </p:cNvPr>
          <p:cNvPicPr>
            <a:picLocks noChangeAspect="1"/>
          </p:cNvPicPr>
          <p:nvPr/>
        </p:nvPicPr>
        <p:blipFill>
          <a:blip r:embed="rId3"/>
          <a:stretch>
            <a:fillRect/>
          </a:stretch>
        </p:blipFill>
        <p:spPr>
          <a:xfrm>
            <a:off x="5722458" y="1574567"/>
            <a:ext cx="5733013" cy="2876852"/>
          </a:xfrm>
          <a:prstGeom prst="rect">
            <a:avLst/>
          </a:prstGeom>
        </p:spPr>
      </p:pic>
      <p:sp>
        <p:nvSpPr>
          <p:cNvPr id="3" name="TextBox 2">
            <a:extLst>
              <a:ext uri="{FF2B5EF4-FFF2-40B4-BE49-F238E27FC236}">
                <a16:creationId xmlns:a16="http://schemas.microsoft.com/office/drawing/2014/main" id="{09650E49-8740-E7DE-2093-F993D574B16E}"/>
              </a:ext>
            </a:extLst>
          </p:cNvPr>
          <p:cNvSpPr txBox="1"/>
          <p:nvPr/>
        </p:nvSpPr>
        <p:spPr>
          <a:xfrm>
            <a:off x="3549218" y="2666059"/>
            <a:ext cx="854109" cy="369332"/>
          </a:xfrm>
          <a:prstGeom prst="rect">
            <a:avLst/>
          </a:prstGeom>
          <a:noFill/>
        </p:spPr>
        <p:txBody>
          <a:bodyPr wrap="square" rtlCol="0">
            <a:spAutoFit/>
          </a:bodyPr>
          <a:lstStyle/>
          <a:p>
            <a:r>
              <a:rPr lang="en-CA" dirty="0">
                <a:solidFill>
                  <a:srgbClr val="FF0000"/>
                </a:solidFill>
              </a:rPr>
              <a:t>0001</a:t>
            </a:r>
          </a:p>
        </p:txBody>
      </p:sp>
      <p:sp>
        <p:nvSpPr>
          <p:cNvPr id="5" name="Oval 4">
            <a:extLst>
              <a:ext uri="{FF2B5EF4-FFF2-40B4-BE49-F238E27FC236}">
                <a16:creationId xmlns:a16="http://schemas.microsoft.com/office/drawing/2014/main" id="{ED6A82FF-E800-A408-F30B-48FA119DCACB}"/>
              </a:ext>
            </a:extLst>
          </p:cNvPr>
          <p:cNvSpPr/>
          <p:nvPr/>
        </p:nvSpPr>
        <p:spPr>
          <a:xfrm>
            <a:off x="7406709" y="2639054"/>
            <a:ext cx="653142" cy="3215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0120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Adding a New Bucket into a Linear Hash Table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04887" y="4703002"/>
            <a:ext cx="5746155" cy="1772584"/>
          </a:xfrm>
        </p:spPr>
        <p:txBody>
          <a:bodyPr/>
          <a:lstStyle/>
          <a:p>
            <a:r>
              <a:rPr lang="en-US" sz="2000" b="0" i="0" u="none" strike="noStrike" baseline="0" dirty="0"/>
              <a:t>The pre-defined threshold is 1.7.</a:t>
            </a:r>
          </a:p>
          <a:p>
            <a:r>
              <a:rPr lang="en-CA" sz="2000" b="0" i="0" u="none" strike="noStrike" baseline="0" dirty="0"/>
              <a:t>After 0111 is inserted, </a:t>
            </a:r>
            <a:r>
              <a:rPr lang="en-CA" sz="2000" b="0" i="1" u="none" strike="noStrike" baseline="0" dirty="0"/>
              <a:t>r</a:t>
            </a:r>
            <a:r>
              <a:rPr lang="en-CA" sz="2000" b="0" i="0" u="none" strike="noStrike" baseline="0" dirty="0"/>
              <a:t>/</a:t>
            </a:r>
            <a:r>
              <a:rPr lang="en-CA" sz="2000" b="0" i="1" u="none" strike="noStrike" baseline="0" dirty="0"/>
              <a:t>n</a:t>
            </a:r>
            <a:r>
              <a:rPr lang="en-CA" sz="2000" b="0" i="0" u="none" strike="noStrike" baseline="0" dirty="0"/>
              <a:t> = 6/3 = 2 &gt; 1.7.</a:t>
            </a:r>
            <a:endParaRPr lang="en-US" sz="2000" dirty="0"/>
          </a:p>
          <a:p>
            <a:r>
              <a:rPr lang="en-US" sz="2000" dirty="0"/>
              <a:t>A new bucket is created having address 11.</a:t>
            </a:r>
          </a:p>
          <a:p>
            <a:r>
              <a:rPr lang="en-US" sz="2000" dirty="0"/>
              <a:t>The records in bucket 01 are split.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67</a:t>
            </a:fld>
            <a:endParaRPr lang="en-US" dirty="0"/>
          </a:p>
        </p:txBody>
      </p:sp>
      <p:pic>
        <p:nvPicPr>
          <p:cNvPr id="9" name="Picture 8" descr="Diagram&#10;&#10;Description automatically generated">
            <a:extLst>
              <a:ext uri="{FF2B5EF4-FFF2-40B4-BE49-F238E27FC236}">
                <a16:creationId xmlns:a16="http://schemas.microsoft.com/office/drawing/2014/main" id="{EC1CEDC7-4081-B353-C873-61A042FE5DB1}"/>
              </a:ext>
            </a:extLst>
          </p:cNvPr>
          <p:cNvPicPr>
            <a:picLocks noChangeAspect="1"/>
          </p:cNvPicPr>
          <p:nvPr/>
        </p:nvPicPr>
        <p:blipFill>
          <a:blip r:embed="rId2"/>
          <a:stretch>
            <a:fillRect/>
          </a:stretch>
        </p:blipFill>
        <p:spPr>
          <a:xfrm>
            <a:off x="704887" y="1869545"/>
            <a:ext cx="5859525" cy="2632117"/>
          </a:xfrm>
          <a:prstGeom prst="rect">
            <a:avLst/>
          </a:prstGeom>
        </p:spPr>
      </p:pic>
      <p:pic>
        <p:nvPicPr>
          <p:cNvPr id="4" name="Picture 3" descr="Diagram&#10;&#10;Description automatically generated">
            <a:extLst>
              <a:ext uri="{FF2B5EF4-FFF2-40B4-BE49-F238E27FC236}">
                <a16:creationId xmlns:a16="http://schemas.microsoft.com/office/drawing/2014/main" id="{49188EA3-66CE-6E3E-7CAD-29C5B5ECA0B9}"/>
              </a:ext>
            </a:extLst>
          </p:cNvPr>
          <p:cNvPicPr>
            <a:picLocks noChangeAspect="1"/>
          </p:cNvPicPr>
          <p:nvPr/>
        </p:nvPicPr>
        <p:blipFill>
          <a:blip r:embed="rId3"/>
          <a:stretch>
            <a:fillRect/>
          </a:stretch>
        </p:blipFill>
        <p:spPr>
          <a:xfrm>
            <a:off x="6968468" y="1869545"/>
            <a:ext cx="4095046" cy="3376247"/>
          </a:xfrm>
          <a:prstGeom prst="rect">
            <a:avLst/>
          </a:prstGeom>
        </p:spPr>
      </p:pic>
      <p:sp>
        <p:nvSpPr>
          <p:cNvPr id="3" name="TextBox 2">
            <a:extLst>
              <a:ext uri="{FF2B5EF4-FFF2-40B4-BE49-F238E27FC236}">
                <a16:creationId xmlns:a16="http://schemas.microsoft.com/office/drawing/2014/main" id="{B21AEF8C-6D76-1EA1-0EC3-BF16F4203A10}"/>
              </a:ext>
            </a:extLst>
          </p:cNvPr>
          <p:cNvSpPr txBox="1"/>
          <p:nvPr/>
        </p:nvSpPr>
        <p:spPr>
          <a:xfrm>
            <a:off x="4532440" y="3155459"/>
            <a:ext cx="640591" cy="338554"/>
          </a:xfrm>
          <a:prstGeom prst="rect">
            <a:avLst/>
          </a:prstGeom>
          <a:solidFill>
            <a:schemeClr val="bg1"/>
          </a:solidFill>
        </p:spPr>
        <p:txBody>
          <a:bodyPr wrap="square" rtlCol="0">
            <a:spAutoFit/>
          </a:bodyPr>
          <a:lstStyle/>
          <a:p>
            <a:r>
              <a:rPr lang="en-CA" sz="1600" dirty="0">
                <a:solidFill>
                  <a:srgbClr val="FF0000"/>
                </a:solidFill>
              </a:rPr>
              <a:t>0111</a:t>
            </a:r>
          </a:p>
        </p:txBody>
      </p:sp>
      <p:sp>
        <p:nvSpPr>
          <p:cNvPr id="5" name="Oval 4">
            <a:extLst>
              <a:ext uri="{FF2B5EF4-FFF2-40B4-BE49-F238E27FC236}">
                <a16:creationId xmlns:a16="http://schemas.microsoft.com/office/drawing/2014/main" id="{D2DC4D83-1CFB-C80D-9BC5-697A36E940F8}"/>
              </a:ext>
            </a:extLst>
          </p:cNvPr>
          <p:cNvSpPr/>
          <p:nvPr/>
        </p:nvSpPr>
        <p:spPr>
          <a:xfrm>
            <a:off x="8944107" y="4210259"/>
            <a:ext cx="653142" cy="3215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8412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Adding a New Bucket into a Linear Hash Table</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973601" y="1470803"/>
                <a:ext cx="9888221" cy="4193013"/>
              </a:xfrm>
            </p:spPr>
            <p:txBody>
              <a:bodyPr/>
              <a:lstStyle/>
              <a:p>
                <a:pPr marL="0" indent="0" algn="l">
                  <a:buNone/>
                </a:pPr>
                <a:r>
                  <a:rPr lang="en-US" sz="2000" b="0" i="0" u="none" strike="noStrike" baseline="0" dirty="0">
                    <a:latin typeface="CMSS10"/>
                  </a:rPr>
                  <a:t>Adding a new bucket</a:t>
                </a:r>
              </a:p>
              <a:p>
                <a:pPr algn="l"/>
                <a:r>
                  <a:rPr lang="en-US" sz="2000" b="0" i="0" u="none" strike="noStrike" baseline="0" dirty="0">
                    <a:latin typeface="CMSS10"/>
                  </a:rPr>
                  <a:t>Every time after a record is inserted into the table, the </a:t>
                </a:r>
                <a:r>
                  <a:rPr lang="en-US" sz="2000" b="0" i="1" u="none" strike="noStrike" baseline="0" dirty="0">
                    <a:latin typeface="CMSS10"/>
                  </a:rPr>
                  <a:t>r</a:t>
                </a:r>
                <a:r>
                  <a:rPr lang="en-US" sz="2000" b="0" i="0" u="none" strike="noStrike" baseline="0" dirty="0">
                    <a:latin typeface="CMSS10"/>
                  </a:rPr>
                  <a:t>/</a:t>
                </a:r>
                <a:r>
                  <a:rPr lang="en-US" sz="2000" b="0" i="1" u="none" strike="noStrike" baseline="0" dirty="0">
                    <a:latin typeface="CMSS10"/>
                  </a:rPr>
                  <a:t>n</a:t>
                </a:r>
                <a:r>
                  <a:rPr lang="en-US" sz="2000" b="0" i="0" u="none" strike="noStrike" baseline="0" dirty="0">
                    <a:latin typeface="CMSS10"/>
                  </a:rPr>
                  <a:t> ratio is calculated. If the ratio is greater than the threshold, a new bucket is added and an existing bucket is split.</a:t>
                </a:r>
              </a:p>
              <a:p>
                <a:pPr algn="l"/>
                <a:r>
                  <a:rPr lang="en-US" sz="2000" b="0" i="0" u="none" strike="noStrike" baseline="0" dirty="0">
                    <a:latin typeface="CMSS10"/>
                  </a:rPr>
                  <a:t>New buckets can be added till </a:t>
                </a:r>
                <a:r>
                  <a:rPr lang="en-US" sz="2000" b="0" i="1" u="none" strike="noStrike" baseline="0" dirty="0">
                    <a:latin typeface="CMMI10"/>
                  </a:rPr>
                  <a:t>n</a:t>
                </a:r>
                <a:r>
                  <a:rPr lang="en-US" sz="2000" b="0" i="0" u="none" strike="noStrike" baseline="0" dirty="0">
                    <a:latin typeface="CMMI10"/>
                  </a:rPr>
                  <a:t> </a:t>
                </a:r>
                <a:r>
                  <a:rPr lang="en-US" sz="2000" b="0" i="0" u="none" strike="noStrike" baseline="0" dirty="0">
                    <a:latin typeface="CMSS10"/>
                  </a:rPr>
                  <a:t>reaches </a:t>
                </a:r>
                <a14:m>
                  <m:oMath xmlns:m="http://schemas.openxmlformats.org/officeDocument/2006/math">
                    <m:sSup>
                      <m:sSupPr>
                        <m:ctrlPr>
                          <a:rPr lang="en-US" sz="2000" b="0" i="1" u="none" strike="noStrike" baseline="0" smtClean="0">
                            <a:latin typeface="Cambria Math" panose="02040503050406030204" pitchFamily="18" charset="0"/>
                          </a:rPr>
                        </m:ctrlPr>
                      </m:sSupPr>
                      <m:e>
                        <m:r>
                          <a:rPr lang="en-CA" sz="2000" b="0" i="1" u="none" strike="noStrike" baseline="0" smtClean="0">
                            <a:latin typeface="Cambria Math" panose="02040503050406030204" pitchFamily="18" charset="0"/>
                          </a:rPr>
                          <m:t>2</m:t>
                        </m:r>
                      </m:e>
                      <m:sup>
                        <m:r>
                          <a:rPr lang="en-CA" sz="2000" b="0" i="1" u="none" strike="noStrike" baseline="0" smtClean="0">
                            <a:latin typeface="Cambria Math" panose="02040503050406030204" pitchFamily="18" charset="0"/>
                          </a:rPr>
                          <m:t>𝑖</m:t>
                        </m:r>
                      </m:sup>
                    </m:sSup>
                  </m:oMath>
                </a14:m>
                <a:r>
                  <a:rPr lang="en-US" sz="2000" b="0" i="0" u="none" strike="noStrike" baseline="0" dirty="0">
                    <a:latin typeface="CMSS10"/>
                  </a:rPr>
                  <a:t>.</a:t>
                </a:r>
              </a:p>
              <a:p>
                <a:pPr marL="0" indent="0" algn="l">
                  <a:buNone/>
                </a:pPr>
                <a:r>
                  <a:rPr lang="en-CA" sz="2000" b="0" i="0" u="none" strike="noStrike" baseline="0" dirty="0">
                    <a:latin typeface="CMSSBX10"/>
                  </a:rPr>
                  <a:t>Splitting an existing bucket:</a:t>
                </a:r>
              </a:p>
              <a:p>
                <a:r>
                  <a:rPr lang="en-US" sz="2000" b="0" i="0" u="none" strike="noStrike" baseline="0" dirty="0">
                    <a:latin typeface="CMSS10"/>
                  </a:rPr>
                  <a:t>After the </a:t>
                </a:r>
                <a14:m>
                  <m:oMath xmlns:m="http://schemas.openxmlformats.org/officeDocument/2006/math">
                    <m:sSup>
                      <m:sSupPr>
                        <m:ctrlPr>
                          <a:rPr lang="en-US" sz="2000" b="0" i="1" u="none" strike="noStrike" baseline="0" smtClean="0">
                            <a:latin typeface="Cambria Math" panose="02040503050406030204" pitchFamily="18" charset="0"/>
                          </a:rPr>
                        </m:ctrlPr>
                      </m:sSupPr>
                      <m:e>
                        <m:r>
                          <a:rPr lang="en-CA" sz="2000" b="0" i="1" u="none" strike="noStrike" baseline="0" smtClean="0">
                            <a:latin typeface="Cambria Math" panose="02040503050406030204" pitchFamily="18" charset="0"/>
                          </a:rPr>
                          <m:t>(</m:t>
                        </m:r>
                        <m:r>
                          <a:rPr lang="en-CA" sz="2000" b="0" i="1" u="none" strike="noStrike" baseline="0" smtClean="0">
                            <a:latin typeface="Cambria Math" panose="02040503050406030204" pitchFamily="18" charset="0"/>
                          </a:rPr>
                          <m:t>𝑛</m:t>
                        </m:r>
                        <m:r>
                          <a:rPr lang="en-CA" sz="2000" b="0" i="1" u="none" strike="noStrike" baseline="0" smtClean="0">
                            <a:latin typeface="Cambria Math" panose="02040503050406030204" pitchFamily="18" charset="0"/>
                          </a:rPr>
                          <m:t>+1)</m:t>
                        </m:r>
                      </m:e>
                      <m:sup>
                        <m:r>
                          <a:rPr lang="en-CA" sz="2000" b="0" i="1" u="none" strike="noStrike" baseline="0" smtClean="0">
                            <a:latin typeface="Cambria Math" panose="02040503050406030204" pitchFamily="18" charset="0"/>
                          </a:rPr>
                          <m:t>𝑡h</m:t>
                        </m:r>
                      </m:sup>
                    </m:sSup>
                  </m:oMath>
                </a14:m>
                <a:r>
                  <a:rPr lang="en-US" sz="2000" b="0" i="0" u="none" strike="noStrike" baseline="0" dirty="0">
                    <a:latin typeface="CMSS10"/>
                  </a:rPr>
                  <a:t> bucket is added, its address is </a:t>
                </a:r>
                <a14:m>
                  <m:oMath xmlns:m="http://schemas.openxmlformats.org/officeDocument/2006/math">
                    <m:sSub>
                      <m:sSubPr>
                        <m:ctrlPr>
                          <a:rPr lang="en-US" sz="2000" i="1" smtClean="0">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1</m:t>
                        </m:r>
                      </m:sub>
                    </m:sSub>
                    <m:sSub>
                      <m:sSubPr>
                        <m:ctrlPr>
                          <a:rPr lang="en-US" sz="2000" b="0" i="1" u="none" strike="noStrike" baseline="0" smtClean="0">
                            <a:latin typeface="Cambria Math" panose="02040503050406030204" pitchFamily="18" charset="0"/>
                          </a:rPr>
                        </m:ctrlPr>
                      </m:sSubPr>
                      <m:e>
                        <m:r>
                          <a:rPr lang="en-CA" sz="2000" b="0" i="1" u="none" strike="noStrike" baseline="0" smtClean="0">
                            <a:latin typeface="Cambria Math" panose="02040503050406030204" pitchFamily="18" charset="0"/>
                          </a:rPr>
                          <m:t>𝑎</m:t>
                        </m:r>
                      </m:e>
                      <m:sub>
                        <m:r>
                          <a:rPr lang="en-CA" sz="2000" b="0" i="1" u="none" strike="noStrike" baseline="0" smtClean="0">
                            <a:latin typeface="Cambria Math" panose="02040503050406030204" pitchFamily="18" charset="0"/>
                          </a:rPr>
                          <m:t>2</m:t>
                        </m:r>
                      </m:sub>
                    </m:sSub>
                    <m:r>
                      <a:rPr lang="en-CA" sz="2000" b="0" i="1" u="none" strike="noStrike" baseline="0" smtClean="0">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b="0" i="1" smtClean="0">
                            <a:latin typeface="Cambria Math" panose="02040503050406030204" pitchFamily="18" charset="0"/>
                          </a:rPr>
                          <m:t>𝑖</m:t>
                        </m:r>
                      </m:sub>
                    </m:sSub>
                  </m:oMath>
                </a14:m>
                <a:r>
                  <a:rPr lang="en-US" sz="2000" b="0" i="0" u="none" strike="noStrike" baseline="0" dirty="0">
                    <a:latin typeface="CMSS10"/>
                  </a:rPr>
                  <a:t>, which is the binary representation of </a:t>
                </a:r>
                <a:r>
                  <a:rPr lang="en-US" sz="2000" b="0" i="1" u="none" strike="noStrike" baseline="0" dirty="0">
                    <a:latin typeface="CMMI10"/>
                  </a:rPr>
                  <a:t>n</a:t>
                </a:r>
                <a:r>
                  <a:rPr lang="en-US" sz="2000" b="0" i="0" u="none" strike="noStrike" baseline="0" dirty="0">
                    <a:latin typeface="CMSS10"/>
                  </a:rPr>
                  <a:t>. </a:t>
                </a:r>
                <a14:m>
                  <m:oMath xmlns:m="http://schemas.openxmlformats.org/officeDocument/2006/math">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1</m:t>
                        </m:r>
                      </m:sub>
                    </m:sSub>
                  </m:oMath>
                </a14:m>
                <a:r>
                  <a:rPr lang="en-US" sz="2000" b="0" i="0" u="none" strike="noStrike" baseline="0" dirty="0">
                    <a:latin typeface="CMR7"/>
                  </a:rPr>
                  <a:t> </a:t>
                </a:r>
                <a:r>
                  <a:rPr lang="en-US" sz="2000" b="0" i="0" u="none" strike="noStrike" baseline="0" dirty="0">
                    <a:latin typeface="CMSS10"/>
                  </a:rPr>
                  <a:t>is always 1.</a:t>
                </a:r>
              </a:p>
              <a:p>
                <a:pPr algn="l"/>
                <a:r>
                  <a:rPr lang="en-US" sz="2000" b="0" i="0" u="none" strike="noStrike" baseline="0" dirty="0">
                    <a:latin typeface="CMSS10"/>
                  </a:rPr>
                  <a:t>The records in bucket </a:t>
                </a:r>
                <a:r>
                  <a:rPr lang="en-US" sz="2000" b="0" i="0" u="none" strike="noStrike" baseline="0" dirty="0">
                    <a:latin typeface="CMR10"/>
                  </a:rPr>
                  <a:t>0</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CA" sz="2000" b="0" i="1" u="none" strike="noStrike" baseline="0" smtClean="0">
                            <a:latin typeface="Cambria Math" panose="02040503050406030204" pitchFamily="18" charset="0"/>
                          </a:rPr>
                          <m:t>𝑎</m:t>
                        </m:r>
                      </m:e>
                      <m:sub>
                        <m:r>
                          <a:rPr lang="en-CA" sz="2000" b="0" i="1" u="none" strike="noStrike" baseline="0" smtClean="0">
                            <a:latin typeface="Cambria Math" panose="02040503050406030204" pitchFamily="18" charset="0"/>
                          </a:rPr>
                          <m:t>2</m:t>
                        </m:r>
                      </m:sub>
                    </m:sSub>
                    <m:r>
                      <a:rPr lang="en-CA" sz="2000" b="0" i="1" u="none" strike="noStrike" baseline="0" smtClean="0">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b="0" i="1" smtClean="0">
                            <a:latin typeface="Cambria Math" panose="02040503050406030204" pitchFamily="18" charset="0"/>
                          </a:rPr>
                          <m:t>𝑖</m:t>
                        </m:r>
                      </m:sub>
                    </m:sSub>
                  </m:oMath>
                </a14:m>
                <a:r>
                  <a:rPr lang="en-US" sz="2000" b="0" i="0" u="none" strike="noStrike" baseline="0" dirty="0">
                    <a:latin typeface="CMMI7"/>
                  </a:rPr>
                  <a:t> </a:t>
                </a:r>
                <a:r>
                  <a:rPr lang="en-US" sz="2000" b="0" i="0" u="none" strike="noStrike" baseline="0" dirty="0">
                    <a:latin typeface="CMSS10"/>
                  </a:rPr>
                  <a:t>are distributed into the two buckets.</a:t>
                </a:r>
              </a:p>
              <a:p>
                <a:pPr lvl="1"/>
                <a:r>
                  <a:rPr lang="en-US" sz="1800" b="0" i="0" u="none" strike="noStrike" baseline="0" dirty="0">
                    <a:latin typeface="CMSS9"/>
                  </a:rPr>
                  <a:t>The records with the last </a:t>
                </a:r>
                <a:r>
                  <a:rPr lang="en-US" sz="1800" b="0" i="1" u="none" strike="noStrike" baseline="0" dirty="0" err="1">
                    <a:latin typeface="CMMI9"/>
                  </a:rPr>
                  <a:t>i</a:t>
                </a:r>
                <a:r>
                  <a:rPr lang="en-US" sz="1800" b="0" i="0" u="none" strike="noStrike" baseline="0" dirty="0">
                    <a:latin typeface="CMMI9"/>
                  </a:rPr>
                  <a:t> </a:t>
                </a:r>
                <a:r>
                  <a:rPr lang="en-US" sz="1800" b="0" i="0" u="none" strike="noStrike" baseline="0" dirty="0">
                    <a:latin typeface="CMSS9"/>
                  </a:rPr>
                  <a:t>bits </a:t>
                </a:r>
                <a:r>
                  <a:rPr lang="en-US" sz="1800" b="0" i="0" u="none" strike="noStrike" baseline="0" dirty="0">
                    <a:latin typeface="CMR10"/>
                  </a:rPr>
                  <a:t>0</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CA" sz="1800" b="0" i="1" u="none" strike="noStrike" baseline="0" smtClean="0">
                            <a:latin typeface="Cambria Math" panose="02040503050406030204" pitchFamily="18" charset="0"/>
                          </a:rPr>
                          <m:t>𝑎</m:t>
                        </m:r>
                      </m:e>
                      <m:sub>
                        <m:r>
                          <a:rPr lang="en-CA" sz="1800" b="0" i="1" u="none" strike="noStrike" baseline="0" smtClean="0">
                            <a:latin typeface="Cambria Math" panose="02040503050406030204" pitchFamily="18" charset="0"/>
                          </a:rPr>
                          <m:t>2</m:t>
                        </m:r>
                      </m:sub>
                    </m:sSub>
                    <m:r>
                      <a:rPr lang="en-CA" sz="1800" b="0" i="1" u="none" strike="noStrike" baseline="0" smtClean="0">
                        <a:latin typeface="Cambria Math" panose="02040503050406030204" pitchFamily="18" charset="0"/>
                      </a:rPr>
                      <m:t>…</m:t>
                    </m:r>
                    <m:sSub>
                      <m:sSubPr>
                        <m:ctrlPr>
                          <a:rPr lang="en-US" sz="1800" i="1">
                            <a:latin typeface="Cambria Math" panose="02040503050406030204" pitchFamily="18" charset="0"/>
                          </a:rPr>
                        </m:ctrlPr>
                      </m:sSubPr>
                      <m:e>
                        <m:r>
                          <a:rPr lang="en-CA" sz="1800" i="1">
                            <a:latin typeface="Cambria Math" panose="02040503050406030204" pitchFamily="18" charset="0"/>
                          </a:rPr>
                          <m:t>𝑎</m:t>
                        </m:r>
                      </m:e>
                      <m:sub>
                        <m:r>
                          <a:rPr lang="en-CA" sz="1800" b="0" i="1" smtClean="0">
                            <a:latin typeface="Cambria Math" panose="02040503050406030204" pitchFamily="18" charset="0"/>
                          </a:rPr>
                          <m:t>𝑖</m:t>
                        </m:r>
                      </m:sub>
                    </m:sSub>
                    <m:r>
                      <a:rPr lang="en-CA" sz="1800" b="0" i="1" smtClean="0">
                        <a:latin typeface="Cambria Math" panose="02040503050406030204" pitchFamily="18" charset="0"/>
                      </a:rPr>
                      <m:t> </m:t>
                    </m:r>
                  </m:oMath>
                </a14:m>
                <a:r>
                  <a:rPr lang="en-US" sz="1800" b="0" i="0" u="none" strike="noStrike" baseline="0" dirty="0">
                    <a:latin typeface="CMSSBX10"/>
                  </a:rPr>
                  <a:t>stay</a:t>
                </a:r>
                <a:r>
                  <a:rPr lang="en-US" sz="1800" b="0" i="0" u="none" strike="noStrike" baseline="0" dirty="0">
                    <a:latin typeface="CMSS9"/>
                  </a:rPr>
                  <a:t>.</a:t>
                </a:r>
              </a:p>
              <a:p>
                <a:pPr lvl="1"/>
                <a:r>
                  <a:rPr lang="en-US" sz="1800" b="0" i="0" u="none" strike="noStrike" baseline="0" dirty="0">
                    <a:latin typeface="CMSS9"/>
                  </a:rPr>
                  <a:t>The records with the last </a:t>
                </a:r>
                <a:r>
                  <a:rPr lang="en-US" sz="1800" b="0" i="0" u="none" strike="noStrike" baseline="0" dirty="0" err="1">
                    <a:latin typeface="CMMI9"/>
                  </a:rPr>
                  <a:t>i</a:t>
                </a:r>
                <a:r>
                  <a:rPr lang="en-US" sz="1800" b="0" i="0" u="none" strike="noStrike" baseline="0" dirty="0">
                    <a:latin typeface="CMMI9"/>
                  </a:rPr>
                  <a:t> </a:t>
                </a:r>
                <a:r>
                  <a:rPr lang="en-US" sz="1800" b="0" i="0" u="none" strike="noStrike" baseline="0" dirty="0">
                    <a:latin typeface="CMSS9"/>
                  </a:rPr>
                  <a:t>bits </a:t>
                </a:r>
                <a:r>
                  <a:rPr lang="en-US" sz="1800" dirty="0">
                    <a:latin typeface="CMR10"/>
                  </a:rPr>
                  <a:t>1</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CA" sz="1800" b="0" i="1" u="none" strike="noStrike" baseline="0" smtClean="0">
                            <a:latin typeface="Cambria Math" panose="02040503050406030204" pitchFamily="18" charset="0"/>
                          </a:rPr>
                          <m:t>𝑎</m:t>
                        </m:r>
                      </m:e>
                      <m:sub>
                        <m:r>
                          <a:rPr lang="en-CA" sz="1800" b="0" i="1" u="none" strike="noStrike" baseline="0" smtClean="0">
                            <a:latin typeface="Cambria Math" panose="02040503050406030204" pitchFamily="18" charset="0"/>
                          </a:rPr>
                          <m:t>2</m:t>
                        </m:r>
                      </m:sub>
                    </m:sSub>
                    <m:r>
                      <a:rPr lang="en-CA" sz="1800" b="0" i="1" u="none" strike="noStrike" baseline="0" smtClean="0">
                        <a:latin typeface="Cambria Math" panose="02040503050406030204" pitchFamily="18" charset="0"/>
                      </a:rPr>
                      <m:t>…</m:t>
                    </m:r>
                    <m:sSub>
                      <m:sSubPr>
                        <m:ctrlPr>
                          <a:rPr lang="en-US" sz="1800" i="1">
                            <a:latin typeface="Cambria Math" panose="02040503050406030204" pitchFamily="18" charset="0"/>
                          </a:rPr>
                        </m:ctrlPr>
                      </m:sSubPr>
                      <m:e>
                        <m:r>
                          <a:rPr lang="en-CA" sz="1800" i="1">
                            <a:latin typeface="Cambria Math" panose="02040503050406030204" pitchFamily="18" charset="0"/>
                          </a:rPr>
                          <m:t>𝑎</m:t>
                        </m:r>
                      </m:e>
                      <m:sub>
                        <m:r>
                          <a:rPr lang="en-CA" sz="1800" b="0" i="1" smtClean="0">
                            <a:latin typeface="Cambria Math" panose="02040503050406030204" pitchFamily="18" charset="0"/>
                          </a:rPr>
                          <m:t>𝑖</m:t>
                        </m:r>
                      </m:sub>
                    </m:sSub>
                    <m:r>
                      <a:rPr lang="en-CA" sz="1800" b="0" i="1" smtClean="0">
                        <a:latin typeface="Cambria Math" panose="02040503050406030204" pitchFamily="18" charset="0"/>
                      </a:rPr>
                      <m:t> </m:t>
                    </m:r>
                  </m:oMath>
                </a14:m>
                <a:r>
                  <a:rPr lang="en-US" sz="1800" b="0" i="0" u="none" strike="noStrike" baseline="0" dirty="0">
                    <a:latin typeface="CMSSBX10"/>
                  </a:rPr>
                  <a:t>go </a:t>
                </a:r>
                <a:r>
                  <a:rPr lang="en-US" sz="1800" b="0" i="0" u="none" strike="noStrike" baseline="0" dirty="0">
                    <a:latin typeface="CMSS9"/>
                  </a:rPr>
                  <a:t>to the new bucket.</a:t>
                </a:r>
                <a:endParaRPr lang="en-US" sz="1800" dirty="0"/>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973601" y="1470803"/>
                <a:ext cx="9888221" cy="4193013"/>
              </a:xfrm>
              <a:blipFill>
                <a:blip r:embed="rId2"/>
                <a:stretch>
                  <a:fillRect l="-678" t="-727"/>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68</a:t>
            </a:fld>
            <a:endParaRPr lang="en-US" dirty="0"/>
          </a:p>
        </p:txBody>
      </p:sp>
    </p:spTree>
    <p:extLst>
      <p:ext uri="{BB962C8B-B14F-4D97-AF65-F5344CB8AC3E}">
        <p14:creationId xmlns:p14="http://schemas.microsoft.com/office/powerpoint/2010/main" val="93965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Searching a Linear Hash Table</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151889" y="1943076"/>
                <a:ext cx="9888221" cy="2779650"/>
              </a:xfrm>
            </p:spPr>
            <p:txBody>
              <a:bodyPr/>
              <a:lstStyle/>
              <a:p>
                <a:pPr algn="l"/>
                <a:r>
                  <a:rPr lang="en-US" sz="2000" b="0" i="0" u="none" strike="noStrike" baseline="0" dirty="0">
                    <a:latin typeface="CMSS10"/>
                  </a:rPr>
                  <a:t>In looking up a linear hash table using </a:t>
                </a:r>
                <a14:m>
                  <m:oMath xmlns:m="http://schemas.openxmlformats.org/officeDocument/2006/math">
                    <m:sSub>
                      <m:sSubPr>
                        <m:ctrlPr>
                          <a:rPr lang="en-US" sz="2000" i="1" smtClean="0">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1</m:t>
                        </m:r>
                      </m:sub>
                    </m:sSub>
                    <m:sSub>
                      <m:sSubPr>
                        <m:ctrlPr>
                          <a:rPr lang="en-US" sz="2000" b="0" i="1" u="none" strike="noStrike" baseline="0" smtClean="0">
                            <a:latin typeface="Cambria Math" panose="02040503050406030204" pitchFamily="18" charset="0"/>
                          </a:rPr>
                        </m:ctrlPr>
                      </m:sSubPr>
                      <m:e>
                        <m:r>
                          <a:rPr lang="en-CA" sz="2000" b="0" i="1" u="none" strike="noStrike" baseline="0" smtClean="0">
                            <a:latin typeface="Cambria Math" panose="02040503050406030204" pitchFamily="18" charset="0"/>
                          </a:rPr>
                          <m:t>𝑎</m:t>
                        </m:r>
                      </m:e>
                      <m:sub>
                        <m:r>
                          <a:rPr lang="en-CA" sz="2000" b="0" i="1" u="none" strike="noStrike" baseline="0" smtClean="0">
                            <a:latin typeface="Cambria Math" panose="02040503050406030204" pitchFamily="18" charset="0"/>
                          </a:rPr>
                          <m:t>2</m:t>
                        </m:r>
                      </m:sub>
                    </m:sSub>
                    <m:r>
                      <a:rPr lang="en-CA" sz="2000" b="0" i="1" u="none" strike="noStrike" baseline="0" smtClean="0">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b="0" i="1" smtClean="0">
                            <a:latin typeface="Cambria Math" panose="02040503050406030204" pitchFamily="18" charset="0"/>
                          </a:rPr>
                          <m:t>𝑖</m:t>
                        </m:r>
                      </m:sub>
                    </m:sSub>
                    <m:r>
                      <a:rPr lang="en-CA" sz="2000" b="0" i="1" smtClean="0">
                        <a:latin typeface="Cambria Math" panose="02040503050406030204" pitchFamily="18" charset="0"/>
                      </a:rPr>
                      <m:t> </m:t>
                    </m:r>
                  </m:oMath>
                </a14:m>
                <a:r>
                  <a:rPr lang="en-US" sz="2000" b="0" i="0" u="none" strike="noStrike" baseline="0" dirty="0">
                    <a:latin typeface="CMSS10"/>
                  </a:rPr>
                  <a:t>that is the last </a:t>
                </a:r>
                <a:r>
                  <a:rPr lang="en-US" sz="2000" b="0" i="1" u="none" strike="noStrike" baseline="0" dirty="0" err="1">
                    <a:latin typeface="CMMI10"/>
                  </a:rPr>
                  <a:t>i</a:t>
                </a:r>
                <a:r>
                  <a:rPr lang="en-US" sz="2000" b="0" i="0" u="none" strike="noStrike" baseline="0" dirty="0">
                    <a:latin typeface="CMMI10"/>
                  </a:rPr>
                  <a:t> </a:t>
                </a:r>
                <a:r>
                  <a:rPr lang="en-US" sz="2000" b="0" i="0" u="none" strike="noStrike" baseline="0" dirty="0">
                    <a:latin typeface="CMSS10"/>
                  </a:rPr>
                  <a:t>bits of </a:t>
                </a:r>
                <a:r>
                  <a:rPr lang="en-US" sz="2000" b="0" i="1" u="none" strike="noStrike" baseline="0" dirty="0">
                    <a:latin typeface="CMMI10"/>
                  </a:rPr>
                  <a:t>h</a:t>
                </a:r>
                <a:r>
                  <a:rPr lang="en-US" sz="2000" b="0" i="0" u="none" strike="noStrike" baseline="0" dirty="0">
                    <a:latin typeface="CMR10"/>
                  </a:rPr>
                  <a:t>(</a:t>
                </a:r>
                <a:r>
                  <a:rPr lang="en-US" sz="2000" b="0" i="1" u="none" strike="noStrike" baseline="0" dirty="0">
                    <a:latin typeface="CMMI10"/>
                  </a:rPr>
                  <a:t>K</a:t>
                </a:r>
                <a:r>
                  <a:rPr lang="en-US" sz="2000" b="0" i="0" u="none" strike="noStrike" baseline="0" dirty="0">
                    <a:latin typeface="CMR10"/>
                  </a:rPr>
                  <a:t>)</a:t>
                </a:r>
                <a:r>
                  <a:rPr lang="en-US" sz="2000" b="0" i="0" u="none" strike="noStrike" baseline="0" dirty="0">
                    <a:latin typeface="CMSS10"/>
                  </a:rPr>
                  <a:t>, if a record matches the address, we have to compare its entire key with </a:t>
                </a:r>
                <a:r>
                  <a:rPr lang="en-US" sz="2000" b="0" i="1" u="none" strike="noStrike" baseline="0" dirty="0">
                    <a:latin typeface="CMMI10"/>
                  </a:rPr>
                  <a:t>K</a:t>
                </a:r>
                <a:r>
                  <a:rPr lang="en-US" sz="2000" b="0" i="0" u="none" strike="noStrike" baseline="0" dirty="0">
                    <a:latin typeface="CMMI10"/>
                  </a:rPr>
                  <a:t> </a:t>
                </a:r>
                <a:r>
                  <a:rPr lang="en-US" sz="2000" b="0" i="0" u="none" strike="noStrike" baseline="0" dirty="0">
                    <a:latin typeface="CMSS10"/>
                  </a:rPr>
                  <a:t>to decide if it is the desired.</a:t>
                </a:r>
              </a:p>
              <a:p>
                <a:r>
                  <a:rPr lang="en-US" sz="2000" b="0" i="0" u="none" strike="noStrike" baseline="0" dirty="0">
                    <a:latin typeface="CMSS10"/>
                  </a:rPr>
                  <a:t>If the bucket with address </a:t>
                </a:r>
                <a14:m>
                  <m:oMath xmlns:m="http://schemas.openxmlformats.org/officeDocument/2006/math">
                    <m:r>
                      <a:rPr lang="en-CA" sz="2000" b="0" i="1" smtClean="0">
                        <a:latin typeface="Cambria Math" panose="02040503050406030204" pitchFamily="18" charset="0"/>
                      </a:rPr>
                      <m:t>0</m:t>
                    </m:r>
                    <m:sSub>
                      <m:sSubPr>
                        <m:ctrlPr>
                          <a:rPr lang="en-US" sz="2000" b="0" i="1" u="none" strike="noStrike" baseline="0" smtClean="0">
                            <a:latin typeface="Cambria Math" panose="02040503050406030204" pitchFamily="18" charset="0"/>
                          </a:rPr>
                        </m:ctrlPr>
                      </m:sSubPr>
                      <m:e>
                        <m:r>
                          <a:rPr lang="en-CA" sz="2000" b="0" i="1" u="none" strike="noStrike" baseline="0" smtClean="0">
                            <a:latin typeface="Cambria Math" panose="02040503050406030204" pitchFamily="18" charset="0"/>
                          </a:rPr>
                          <m:t>𝑎</m:t>
                        </m:r>
                      </m:e>
                      <m:sub>
                        <m:r>
                          <a:rPr lang="en-CA" sz="2000" b="0" i="1" u="none" strike="noStrike" baseline="0" smtClean="0">
                            <a:latin typeface="Cambria Math" panose="02040503050406030204" pitchFamily="18" charset="0"/>
                          </a:rPr>
                          <m:t>2</m:t>
                        </m:r>
                      </m:sub>
                    </m:sSub>
                    <m:r>
                      <a:rPr lang="en-CA" sz="2000" b="0" i="1" u="none" strike="noStrike" baseline="0" smtClean="0">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b="0" i="1" smtClean="0">
                            <a:latin typeface="Cambria Math" panose="02040503050406030204" pitchFamily="18" charset="0"/>
                          </a:rPr>
                          <m:t>𝑖</m:t>
                        </m:r>
                      </m:sub>
                    </m:sSub>
                  </m:oMath>
                </a14:m>
                <a:r>
                  <a:rPr lang="en-US" sz="2000" b="0" i="0" u="none" strike="noStrike" baseline="0" dirty="0">
                    <a:latin typeface="CMSS10"/>
                  </a:rPr>
                  <a:t>has not been split yet, it may contain some records with the last </a:t>
                </a:r>
                <a:r>
                  <a:rPr lang="en-US" sz="2000" b="0" i="1" u="none" strike="noStrike" baseline="0" dirty="0" err="1">
                    <a:latin typeface="CMMI10"/>
                  </a:rPr>
                  <a:t>i</a:t>
                </a:r>
                <a:r>
                  <a:rPr lang="en-US" sz="2000" b="0" i="0" u="none" strike="noStrike" baseline="0" dirty="0">
                    <a:latin typeface="CMMI10"/>
                  </a:rPr>
                  <a:t> </a:t>
                </a:r>
                <a:r>
                  <a:rPr lang="en-US" sz="2000" b="0" i="0" u="none" strike="noStrike" baseline="0" dirty="0">
                    <a:latin typeface="CMSS10"/>
                  </a:rPr>
                  <a:t>bits </a:t>
                </a:r>
                <a14:m>
                  <m:oMath xmlns:m="http://schemas.openxmlformats.org/officeDocument/2006/math">
                    <m:r>
                      <a:rPr lang="en-CA" sz="2000" b="0" i="1" smtClean="0">
                        <a:latin typeface="Cambria Math" panose="02040503050406030204" pitchFamily="18" charset="0"/>
                      </a:rPr>
                      <m:t>1</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2</m:t>
                        </m:r>
                      </m:sub>
                    </m:sSub>
                    <m:r>
                      <a:rPr lang="en-CA" sz="2000" i="1">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𝑖</m:t>
                        </m:r>
                      </m:sub>
                    </m:sSub>
                  </m:oMath>
                </a14:m>
                <a:r>
                  <a:rPr lang="en-US" sz="2000" b="0" i="0" u="none" strike="noStrike" baseline="0" dirty="0">
                    <a:latin typeface="CMSS10"/>
                  </a:rPr>
                  <a:t>.</a:t>
                </a:r>
              </a:p>
              <a:p>
                <a:r>
                  <a:rPr lang="en-US" sz="2000" b="0" i="0" u="none" strike="noStrike" baseline="0" dirty="0">
                    <a:latin typeface="CMSS10"/>
                  </a:rPr>
                  <a:t>In searching for a record using </a:t>
                </a:r>
                <a14:m>
                  <m:oMath xmlns:m="http://schemas.openxmlformats.org/officeDocument/2006/math">
                    <m:r>
                      <a:rPr lang="en-CA" sz="2000" b="0" i="1" smtClean="0">
                        <a:latin typeface="Cambria Math" panose="02040503050406030204" pitchFamily="18" charset="0"/>
                      </a:rPr>
                      <m:t>1</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2</m:t>
                        </m:r>
                      </m:sub>
                    </m:sSub>
                    <m:r>
                      <a:rPr lang="en-CA" sz="2000" i="1">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𝑖</m:t>
                        </m:r>
                      </m:sub>
                    </m:sSub>
                  </m:oMath>
                </a14:m>
                <a:r>
                  <a:rPr lang="en-US" sz="2000" b="0" i="0" u="none" strike="noStrike" baseline="0" dirty="0">
                    <a:latin typeface="CMSS10"/>
                  </a:rPr>
                  <a:t>, if there is not a bucket with address </a:t>
                </a:r>
                <a14:m>
                  <m:oMath xmlns:m="http://schemas.openxmlformats.org/officeDocument/2006/math">
                    <m:r>
                      <a:rPr lang="en-CA" sz="2000" i="1">
                        <a:latin typeface="Cambria Math" panose="02040503050406030204" pitchFamily="18" charset="0"/>
                      </a:rPr>
                      <m:t>1</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2</m:t>
                        </m:r>
                      </m:sub>
                    </m:sSub>
                    <m:r>
                      <a:rPr lang="en-CA" sz="2000" i="1">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𝑖</m:t>
                        </m:r>
                      </m:sub>
                    </m:sSub>
                  </m:oMath>
                </a14:m>
                <a:r>
                  <a:rPr lang="en-US" sz="2000" b="0" i="0" u="none" strike="noStrike" baseline="0" dirty="0">
                    <a:latin typeface="CMSS10"/>
                  </a:rPr>
                  <a:t>, search the bucket with address </a:t>
                </a:r>
                <a14:m>
                  <m:oMath xmlns:m="http://schemas.openxmlformats.org/officeDocument/2006/math">
                    <m:r>
                      <a:rPr lang="en-CA" sz="2000" i="1">
                        <a:latin typeface="Cambria Math" panose="02040503050406030204" pitchFamily="18" charset="0"/>
                      </a:rPr>
                      <m:t>0</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2</m:t>
                        </m:r>
                      </m:sub>
                    </m:sSub>
                    <m:r>
                      <a:rPr lang="en-CA" sz="2000" i="1">
                        <a:latin typeface="Cambria Math" panose="02040503050406030204" pitchFamily="18" charset="0"/>
                      </a:rPr>
                      <m:t>…</m:t>
                    </m:r>
                    <m:sSub>
                      <m:sSubPr>
                        <m:ctrlPr>
                          <a:rPr lang="en-US" sz="2000" i="1">
                            <a:latin typeface="Cambria Math" panose="02040503050406030204" pitchFamily="18" charset="0"/>
                          </a:rPr>
                        </m:ctrlPr>
                      </m:sSubPr>
                      <m:e>
                        <m:r>
                          <a:rPr lang="en-CA" sz="2000" i="1">
                            <a:latin typeface="Cambria Math" panose="02040503050406030204" pitchFamily="18" charset="0"/>
                          </a:rPr>
                          <m:t>𝑎</m:t>
                        </m:r>
                      </m:e>
                      <m:sub>
                        <m:r>
                          <a:rPr lang="en-CA" sz="2000" i="1">
                            <a:latin typeface="Cambria Math" panose="02040503050406030204" pitchFamily="18" charset="0"/>
                          </a:rPr>
                          <m:t>𝑖</m:t>
                        </m:r>
                      </m:sub>
                    </m:sSub>
                  </m:oMath>
                </a14:m>
                <a:r>
                  <a:rPr lang="en-US" sz="2000" b="0" i="0" u="none" strike="noStrike" baseline="0" dirty="0">
                    <a:latin typeface="CMSS10"/>
                  </a:rPr>
                  <a:t>.</a:t>
                </a:r>
              </a:p>
              <a:p>
                <a:pPr marL="0" indent="0" algn="l">
                  <a:buNone/>
                </a:pPr>
                <a:endParaRPr lang="en-US" sz="1800" dirty="0"/>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1151889" y="1943076"/>
                <a:ext cx="9888221" cy="2779650"/>
              </a:xfrm>
              <a:blipFill>
                <a:blip r:embed="rId2"/>
                <a:stretch>
                  <a:fillRect l="-555" t="-1316" r="-370"/>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69</a:t>
            </a:fld>
            <a:endParaRPr lang="en-US" dirty="0"/>
          </a:p>
        </p:txBody>
      </p:sp>
    </p:spTree>
    <p:extLst>
      <p:ext uri="{BB962C8B-B14F-4D97-AF65-F5344CB8AC3E}">
        <p14:creationId xmlns:p14="http://schemas.microsoft.com/office/powerpoint/2010/main" val="20422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File, Block, Records, and Fields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74675" y="1225133"/>
            <a:ext cx="10677525" cy="3527737"/>
          </a:xfrm>
        </p:spPr>
        <p:txBody>
          <a:bodyPr/>
          <a:lstStyle/>
          <a:p>
            <a:pPr lvl="1"/>
            <a:r>
              <a:rPr lang="en-US" sz="2600" b="0" i="0" u="none" strike="noStrike" baseline="0" dirty="0">
                <a:latin typeface="CMSS10"/>
              </a:rPr>
              <a:t>In a database, data are organized as </a:t>
            </a:r>
            <a:r>
              <a:rPr lang="en-US" sz="2600" b="1" u="none" strike="noStrike" baseline="0" dirty="0">
                <a:latin typeface="CMSSBX10"/>
              </a:rPr>
              <a:t>records</a:t>
            </a:r>
            <a:r>
              <a:rPr lang="en-US" sz="2600" b="0" i="0" u="none" strike="noStrike" baseline="0" dirty="0">
                <a:latin typeface="CMSSBX10"/>
              </a:rPr>
              <a:t> </a:t>
            </a:r>
            <a:r>
              <a:rPr lang="en-US" sz="2600" b="0" i="0" u="none" strike="noStrike" baseline="0" dirty="0">
                <a:latin typeface="CMSS10"/>
              </a:rPr>
              <a:t>of </a:t>
            </a:r>
            <a:r>
              <a:rPr lang="en-US" sz="2600" b="1" u="none" strike="noStrike" baseline="0" dirty="0">
                <a:latin typeface="CMSS10"/>
              </a:rPr>
              <a:t>fi</a:t>
            </a:r>
            <a:r>
              <a:rPr lang="en-US" sz="2600" b="1" u="none" strike="noStrike" baseline="0" dirty="0">
                <a:latin typeface="CMSSBX10"/>
              </a:rPr>
              <a:t>elds</a:t>
            </a:r>
            <a:r>
              <a:rPr lang="en-US" sz="2600" b="0" i="0" u="none" strike="noStrike" baseline="0" dirty="0">
                <a:latin typeface="CMSS10"/>
              </a:rPr>
              <a:t>. For example, banking accounts are records, and customer name, SIN, address, balance, etc. are fields of the account records. </a:t>
            </a:r>
          </a:p>
          <a:p>
            <a:pPr lvl="1"/>
            <a:r>
              <a:rPr lang="en-US" sz="2600" b="0" i="0" u="none" strike="noStrike" baseline="0" dirty="0">
                <a:latin typeface="CMSS10"/>
              </a:rPr>
              <a:t>Records are stored in disk </a:t>
            </a:r>
            <a:r>
              <a:rPr lang="en-US" sz="2600" b="1" u="none" strike="noStrike" baseline="0" dirty="0">
                <a:latin typeface="CMSS10"/>
              </a:rPr>
              <a:t>fi</a:t>
            </a:r>
            <a:r>
              <a:rPr lang="en-US" sz="2600" b="1" u="none" strike="noStrike" baseline="0" dirty="0">
                <a:latin typeface="CMSSBX10"/>
              </a:rPr>
              <a:t>les</a:t>
            </a:r>
            <a:r>
              <a:rPr lang="en-US" sz="2600" b="0" i="0" u="none" strike="noStrike" baseline="0" dirty="0">
                <a:latin typeface="CMSS10"/>
              </a:rPr>
              <a:t>.</a:t>
            </a:r>
          </a:p>
          <a:p>
            <a:pPr lvl="1"/>
            <a:r>
              <a:rPr lang="en-US" sz="2600" b="0" i="0" u="none" strike="noStrike" baseline="0" dirty="0">
                <a:latin typeface="CMSS10"/>
              </a:rPr>
              <a:t>A file is divided into equal size fi</a:t>
            </a:r>
            <a:r>
              <a:rPr lang="en-US" sz="2600" b="0" i="0" u="none" strike="noStrike" baseline="0" dirty="0">
                <a:latin typeface="CMSSBX10"/>
              </a:rPr>
              <a:t>le </a:t>
            </a:r>
            <a:r>
              <a:rPr lang="en-US" sz="2600" b="1" u="none" strike="noStrike" baseline="0" dirty="0">
                <a:latin typeface="CMSSBX10"/>
              </a:rPr>
              <a:t>blocks</a:t>
            </a:r>
            <a:r>
              <a:rPr lang="en-US" sz="2600" b="0" i="0" u="none" strike="noStrike" baseline="0" dirty="0">
                <a:latin typeface="CMSS10"/>
              </a:rPr>
              <a:t>. </a:t>
            </a:r>
          </a:p>
          <a:p>
            <a:pPr lvl="1"/>
            <a:r>
              <a:rPr lang="en-US" sz="2600" dirty="0">
                <a:latin typeface="CMSS10"/>
              </a:rPr>
              <a:t>A block may contain many records.</a:t>
            </a:r>
            <a:endParaRPr lang="en-US" sz="2600" b="0" i="0" u="none" strike="noStrike" baseline="0" dirty="0">
              <a:latin typeface="CMSS10"/>
            </a:endParaRPr>
          </a:p>
          <a:p>
            <a:pPr lvl="1"/>
            <a:r>
              <a:rPr lang="en-US" sz="2600" b="0" i="0" u="none" strike="noStrike" baseline="0" dirty="0">
                <a:latin typeface="CMSS10"/>
              </a:rPr>
              <a:t>A file block is a multiple </a:t>
            </a:r>
            <a:r>
              <a:rPr lang="en-CA" sz="2600" b="0" i="0" u="none" strike="noStrike" baseline="0" dirty="0">
                <a:latin typeface="CMSS10"/>
              </a:rPr>
              <a:t>of disk </a:t>
            </a:r>
            <a:r>
              <a:rPr lang="en-CA" sz="2600" b="1" dirty="0">
                <a:latin typeface="CMSS10"/>
              </a:rPr>
              <a:t>sectors</a:t>
            </a:r>
            <a:r>
              <a:rPr lang="en-CA" sz="2600" b="0" i="0" u="none" strike="noStrike" baseline="0" dirty="0">
                <a:latin typeface="CMSS10"/>
              </a:rPr>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Rectangle 2">
            <a:extLst>
              <a:ext uri="{FF2B5EF4-FFF2-40B4-BE49-F238E27FC236}">
                <a16:creationId xmlns:a16="http://schemas.microsoft.com/office/drawing/2014/main" id="{12A11EEB-1E7E-8EF3-ADF9-9C427BBDFB9C}"/>
              </a:ext>
            </a:extLst>
          </p:cNvPr>
          <p:cNvSpPr/>
          <p:nvPr/>
        </p:nvSpPr>
        <p:spPr>
          <a:xfrm>
            <a:off x="1971919" y="5265336"/>
            <a:ext cx="4079631" cy="535531"/>
          </a:xfrm>
          <a:prstGeom prst="rect">
            <a:avLst/>
          </a:prstGeom>
          <a:solidFill>
            <a:srgbClr val="92D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B27B6E-09FF-B226-D81A-4EFEE161817F}"/>
              </a:ext>
            </a:extLst>
          </p:cNvPr>
          <p:cNvSpPr/>
          <p:nvPr/>
        </p:nvSpPr>
        <p:spPr>
          <a:xfrm>
            <a:off x="6037385" y="5265336"/>
            <a:ext cx="4079631" cy="535531"/>
          </a:xfrm>
          <a:prstGeom prst="rect">
            <a:avLst/>
          </a:prstGeom>
          <a:solidFill>
            <a:srgbClr val="92D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0163295D-EB7C-BE00-3C25-CF8ED5AC2643}"/>
              </a:ext>
            </a:extLst>
          </p:cNvPr>
          <p:cNvSpPr txBox="1"/>
          <p:nvPr/>
        </p:nvSpPr>
        <p:spPr>
          <a:xfrm>
            <a:off x="10189029" y="5073742"/>
            <a:ext cx="974690" cy="646331"/>
          </a:xfrm>
          <a:prstGeom prst="rect">
            <a:avLst/>
          </a:prstGeom>
          <a:noFill/>
        </p:spPr>
        <p:txBody>
          <a:bodyPr wrap="square" rtlCol="0">
            <a:spAutoFit/>
          </a:bodyPr>
          <a:lstStyle/>
          <a:p>
            <a:r>
              <a:rPr lang="en-CA" sz="3600" dirty="0">
                <a:solidFill>
                  <a:schemeClr val="bg1"/>
                </a:solidFill>
              </a:rPr>
              <a:t>…</a:t>
            </a:r>
          </a:p>
        </p:txBody>
      </p:sp>
      <p:sp>
        <p:nvSpPr>
          <p:cNvPr id="8" name="TextBox 7">
            <a:extLst>
              <a:ext uri="{FF2B5EF4-FFF2-40B4-BE49-F238E27FC236}">
                <a16:creationId xmlns:a16="http://schemas.microsoft.com/office/drawing/2014/main" id="{49E54838-3433-47A4-4768-54E24965BA11}"/>
              </a:ext>
            </a:extLst>
          </p:cNvPr>
          <p:cNvSpPr txBox="1"/>
          <p:nvPr/>
        </p:nvSpPr>
        <p:spPr>
          <a:xfrm>
            <a:off x="1212432" y="5248007"/>
            <a:ext cx="974690" cy="523220"/>
          </a:xfrm>
          <a:prstGeom prst="rect">
            <a:avLst/>
          </a:prstGeom>
          <a:noFill/>
        </p:spPr>
        <p:txBody>
          <a:bodyPr wrap="square" rtlCol="0">
            <a:spAutoFit/>
          </a:bodyPr>
          <a:lstStyle/>
          <a:p>
            <a:r>
              <a:rPr lang="en-CA" sz="2800" dirty="0">
                <a:solidFill>
                  <a:schemeClr val="bg1"/>
                </a:solidFill>
              </a:rPr>
              <a:t>file</a:t>
            </a:r>
          </a:p>
        </p:txBody>
      </p:sp>
      <p:sp>
        <p:nvSpPr>
          <p:cNvPr id="9" name="TextBox 8">
            <a:extLst>
              <a:ext uri="{FF2B5EF4-FFF2-40B4-BE49-F238E27FC236}">
                <a16:creationId xmlns:a16="http://schemas.microsoft.com/office/drawing/2014/main" id="{DF89B7EB-264E-4AE5-6D19-9BA069C27BEB}"/>
              </a:ext>
            </a:extLst>
          </p:cNvPr>
          <p:cNvSpPr txBox="1"/>
          <p:nvPr/>
        </p:nvSpPr>
        <p:spPr>
          <a:xfrm>
            <a:off x="3541067" y="5818196"/>
            <a:ext cx="789773" cy="400110"/>
          </a:xfrm>
          <a:prstGeom prst="rect">
            <a:avLst/>
          </a:prstGeom>
          <a:noFill/>
        </p:spPr>
        <p:txBody>
          <a:bodyPr wrap="square" rtlCol="0">
            <a:spAutoFit/>
          </a:bodyPr>
          <a:lstStyle/>
          <a:p>
            <a:r>
              <a:rPr lang="en-CA" sz="2000" dirty="0">
                <a:solidFill>
                  <a:schemeClr val="bg1"/>
                </a:solidFill>
              </a:rPr>
              <a:t>block</a:t>
            </a:r>
          </a:p>
        </p:txBody>
      </p:sp>
      <p:sp>
        <p:nvSpPr>
          <p:cNvPr id="11" name="TextBox 10">
            <a:extLst>
              <a:ext uri="{FF2B5EF4-FFF2-40B4-BE49-F238E27FC236}">
                <a16:creationId xmlns:a16="http://schemas.microsoft.com/office/drawing/2014/main" id="{E62217AA-9B81-BB5A-257B-C0B955FCCE1E}"/>
              </a:ext>
            </a:extLst>
          </p:cNvPr>
          <p:cNvSpPr txBox="1"/>
          <p:nvPr/>
        </p:nvSpPr>
        <p:spPr>
          <a:xfrm>
            <a:off x="7466275" y="5818196"/>
            <a:ext cx="789773" cy="400110"/>
          </a:xfrm>
          <a:prstGeom prst="rect">
            <a:avLst/>
          </a:prstGeom>
          <a:noFill/>
        </p:spPr>
        <p:txBody>
          <a:bodyPr wrap="square" rtlCol="0">
            <a:spAutoFit/>
          </a:bodyPr>
          <a:lstStyle/>
          <a:p>
            <a:r>
              <a:rPr lang="en-CA" sz="2000" dirty="0">
                <a:solidFill>
                  <a:schemeClr val="bg1"/>
                </a:solidFill>
              </a:rPr>
              <a:t>block</a:t>
            </a:r>
          </a:p>
        </p:txBody>
      </p:sp>
    </p:spTree>
    <p:extLst>
      <p:ext uri="{BB962C8B-B14F-4D97-AF65-F5344CB8AC3E}">
        <p14:creationId xmlns:p14="http://schemas.microsoft.com/office/powerpoint/2010/main" val="233155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Increase </a:t>
            </a:r>
            <a:r>
              <a:rPr lang="en-US" i="1" dirty="0" err="1"/>
              <a:t>i</a:t>
            </a:r>
            <a:r>
              <a:rPr lang="en-US" dirty="0"/>
              <a:t> by 1</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43939" y="1722012"/>
                <a:ext cx="9888221" cy="4193013"/>
              </a:xfrm>
            </p:spPr>
            <p:txBody>
              <a:bodyPr/>
              <a:lstStyle/>
              <a:p>
                <a:pPr algn="l"/>
                <a:r>
                  <a:rPr lang="en-US" sz="2000" b="0" i="0" u="none" strike="noStrike" baseline="0" dirty="0">
                    <a:latin typeface="CMSS10"/>
                  </a:rPr>
                  <a:t>When </a:t>
                </a:r>
                <a:r>
                  <a:rPr lang="en-US" sz="2000" b="0" i="1" u="none" strike="noStrike" baseline="0" dirty="0">
                    <a:latin typeface="CMMI10"/>
                  </a:rPr>
                  <a:t>n</a:t>
                </a:r>
                <a:r>
                  <a:rPr lang="en-US" sz="2000" b="0" i="0" u="none" strike="noStrike" baseline="0" dirty="0">
                    <a:latin typeface="CMMI10"/>
                  </a:rPr>
                  <a:t> </a:t>
                </a:r>
                <a:r>
                  <a:rPr lang="en-US" sz="2000" b="0" i="0" u="none" strike="noStrike" baseline="0" dirty="0">
                    <a:latin typeface="CMSS10"/>
                  </a:rPr>
                  <a:t>exceeds </a:t>
                </a:r>
                <a14:m>
                  <m:oMath xmlns:m="http://schemas.openxmlformats.org/officeDocument/2006/math">
                    <m:sSup>
                      <m:sSupPr>
                        <m:ctrlPr>
                          <a:rPr lang="en-US" sz="2000" b="0" i="1" u="none" strike="noStrike" baseline="0" smtClean="0">
                            <a:latin typeface="Cambria Math" panose="02040503050406030204" pitchFamily="18" charset="0"/>
                          </a:rPr>
                        </m:ctrlPr>
                      </m:sSupPr>
                      <m:e>
                        <m:r>
                          <a:rPr lang="en-CA" sz="2000" b="0" i="1" u="none" strike="noStrike" baseline="0" smtClean="0">
                            <a:latin typeface="Cambria Math" panose="02040503050406030204" pitchFamily="18" charset="0"/>
                          </a:rPr>
                          <m:t>2</m:t>
                        </m:r>
                      </m:e>
                      <m:sup>
                        <m:r>
                          <a:rPr lang="en-CA" sz="2000" b="0" i="1" u="none" strike="noStrike" baseline="0" smtClean="0">
                            <a:latin typeface="Cambria Math" panose="02040503050406030204" pitchFamily="18" charset="0"/>
                          </a:rPr>
                          <m:t>𝑖</m:t>
                        </m:r>
                      </m:sup>
                    </m:sSup>
                  </m:oMath>
                </a14:m>
                <a:r>
                  <a:rPr lang="en-US" sz="2000" b="0" i="0" u="none" strike="noStrike" baseline="0" dirty="0">
                    <a:latin typeface="CMSS10"/>
                  </a:rPr>
                  <a:t>, </a:t>
                </a:r>
                <a:r>
                  <a:rPr lang="en-US" sz="2000" b="0" i="1" u="none" strike="noStrike" baseline="0" dirty="0" err="1">
                    <a:latin typeface="CMMI10"/>
                  </a:rPr>
                  <a:t>i</a:t>
                </a:r>
                <a:r>
                  <a:rPr lang="en-US" sz="2000" b="0" i="0" u="none" strike="noStrike" baseline="0" dirty="0">
                    <a:latin typeface="CMMI10"/>
                  </a:rPr>
                  <a:t> </a:t>
                </a:r>
                <a:r>
                  <a:rPr lang="en-US" sz="2000" b="0" i="0" u="none" strike="noStrike" baseline="0" dirty="0">
                    <a:latin typeface="CMSS10"/>
                  </a:rPr>
                  <a:t>is increased by 1. After that, the addresses of the buckets are </a:t>
                </a:r>
                <a:r>
                  <a:rPr lang="en-US" sz="2000" b="0" i="0" u="none" strike="noStrike" baseline="0" dirty="0">
                    <a:latin typeface="CMR10"/>
                  </a:rPr>
                  <a:t>(</a:t>
                </a:r>
                <a:r>
                  <a:rPr lang="en-US" sz="2000" b="0" i="1" u="none" strike="noStrike" baseline="0" dirty="0" err="1">
                    <a:latin typeface="CMMI10"/>
                  </a:rPr>
                  <a:t>i</a:t>
                </a:r>
                <a:r>
                  <a:rPr lang="en-US" sz="2000" b="0" i="0" u="none" strike="noStrike" baseline="0" dirty="0">
                    <a:latin typeface="CMMI10"/>
                  </a:rPr>
                  <a:t> </a:t>
                </a:r>
                <a:r>
                  <a:rPr lang="en-US" sz="2000" b="0" i="0" u="none" strike="noStrike" baseline="0" dirty="0">
                    <a:latin typeface="CMR10"/>
                  </a:rPr>
                  <a:t>+ 1) </a:t>
                </a:r>
                <a:r>
                  <a:rPr lang="en-US" sz="2000" b="0" i="0" u="none" strike="noStrike" baseline="0" dirty="0">
                    <a:latin typeface="CMSS10"/>
                  </a:rPr>
                  <a:t>bits long and the last </a:t>
                </a:r>
                <a:r>
                  <a:rPr lang="en-US" sz="2000" b="0" i="0" u="none" strike="noStrike" baseline="0" dirty="0">
                    <a:latin typeface="CMR10"/>
                  </a:rPr>
                  <a:t>(</a:t>
                </a:r>
                <a:r>
                  <a:rPr lang="en-US" sz="2000" b="0" i="1" u="none" strike="noStrike" baseline="0" dirty="0" err="1">
                    <a:latin typeface="CMMI10"/>
                  </a:rPr>
                  <a:t>i</a:t>
                </a:r>
                <a:r>
                  <a:rPr lang="en-US" sz="2000" b="0" i="0" u="none" strike="noStrike" baseline="0" dirty="0">
                    <a:latin typeface="CMMI10"/>
                  </a:rPr>
                  <a:t> </a:t>
                </a:r>
                <a:r>
                  <a:rPr lang="en-US" sz="2000" b="0" i="0" u="none" strike="noStrike" baseline="0" dirty="0">
                    <a:latin typeface="CMR10"/>
                  </a:rPr>
                  <a:t>+ 1) </a:t>
                </a:r>
                <a:r>
                  <a:rPr lang="en-US" sz="2000" b="0" i="0" u="none" strike="noStrike" baseline="0" dirty="0">
                    <a:latin typeface="CMSS10"/>
                  </a:rPr>
                  <a:t>bits of </a:t>
                </a:r>
                <a:r>
                  <a:rPr lang="en-US" sz="2000" b="0" i="1" u="none" strike="noStrike" baseline="0" dirty="0">
                    <a:latin typeface="CMMI10"/>
                  </a:rPr>
                  <a:t>h</a:t>
                </a:r>
                <a:r>
                  <a:rPr lang="en-US" sz="2000" b="0" i="0" u="none" strike="noStrike" baseline="0" dirty="0">
                    <a:latin typeface="CMR10"/>
                  </a:rPr>
                  <a:t>(</a:t>
                </a:r>
                <a:r>
                  <a:rPr lang="en-US" sz="2000" b="0" i="1" u="none" strike="noStrike" baseline="0" dirty="0">
                    <a:latin typeface="CMMI10"/>
                  </a:rPr>
                  <a:t>K</a:t>
                </a:r>
                <a:r>
                  <a:rPr lang="en-US" sz="2000" b="0" i="0" u="none" strike="noStrike" baseline="0" dirty="0">
                    <a:latin typeface="CMR10"/>
                  </a:rPr>
                  <a:t>) </a:t>
                </a:r>
                <a:r>
                  <a:rPr lang="en-CA" sz="2000" b="0" i="0" u="none" strike="noStrike" baseline="0" dirty="0">
                    <a:latin typeface="CMSS10"/>
                  </a:rPr>
                  <a:t>are used as addresses.</a:t>
                </a:r>
              </a:p>
              <a:p>
                <a:r>
                  <a:rPr lang="en-US" sz="2000" b="0" i="0" u="none" strike="noStrike" baseline="0" dirty="0">
                    <a:latin typeface="CMSS10"/>
                  </a:rPr>
                  <a:t>After </a:t>
                </a:r>
                <a:r>
                  <a:rPr lang="en-US" sz="2000" b="0" i="1" u="none" strike="noStrike" baseline="0" dirty="0" err="1">
                    <a:latin typeface="CMMI10"/>
                  </a:rPr>
                  <a:t>i</a:t>
                </a:r>
                <a:r>
                  <a:rPr lang="en-US" sz="2000" b="0" i="0" u="none" strike="noStrike" baseline="0" dirty="0">
                    <a:latin typeface="CMMI10"/>
                  </a:rPr>
                  <a:t> </a:t>
                </a:r>
                <a:r>
                  <a:rPr lang="en-US" sz="2000" b="0" i="0" u="none" strike="noStrike" baseline="0" dirty="0">
                    <a:latin typeface="CMSS10"/>
                  </a:rPr>
                  <a:t>is increased by 1, the addresses of the existing buckets become </a:t>
                </a:r>
                <a:r>
                  <a:rPr lang="en-US" sz="2000" b="0" i="1" u="none" strike="noStrike" baseline="0" dirty="0" err="1">
                    <a:latin typeface="CMMI10"/>
                  </a:rPr>
                  <a:t>i</a:t>
                </a:r>
                <a:r>
                  <a:rPr lang="en-US" sz="2000" b="0" i="0" u="none" strike="noStrike" baseline="0" dirty="0">
                    <a:latin typeface="CMMI10"/>
                  </a:rPr>
                  <a:t> </a:t>
                </a:r>
                <a:r>
                  <a:rPr lang="en-US" sz="2000" b="0" i="0" u="none" strike="noStrike" baseline="0" dirty="0">
                    <a:latin typeface="CMR10"/>
                  </a:rPr>
                  <a:t>+ 1 </a:t>
                </a:r>
                <a:r>
                  <a:rPr lang="en-US" sz="2000" b="0" i="0" u="none" strike="noStrike" baseline="0" dirty="0">
                    <a:latin typeface="CMSS10"/>
                  </a:rPr>
                  <a:t>bits long. Conceptually, this is done by add a 0 to the left of each address. But we do not need to do it physically. The addresses of the </a:t>
                </a:r>
                <a14:m>
                  <m:oMath xmlns:m="http://schemas.openxmlformats.org/officeDocument/2006/math">
                    <m:sSup>
                      <m:sSupPr>
                        <m:ctrlPr>
                          <a:rPr lang="en-US" sz="2000" b="0" i="1" u="none" strike="noStrike" baseline="0" smtClean="0">
                            <a:latin typeface="Cambria Math" panose="02040503050406030204" pitchFamily="18" charset="0"/>
                          </a:rPr>
                        </m:ctrlPr>
                      </m:sSupPr>
                      <m:e>
                        <m:r>
                          <a:rPr lang="en-CA" sz="2000" b="0" i="1" u="none" strike="noStrike" baseline="0" smtClean="0">
                            <a:latin typeface="Cambria Math" panose="02040503050406030204" pitchFamily="18" charset="0"/>
                          </a:rPr>
                          <m:t>2</m:t>
                        </m:r>
                      </m:e>
                      <m:sup>
                        <m:r>
                          <a:rPr lang="en-CA" sz="2000" b="0" i="1" u="none" strike="noStrike" baseline="0" smtClean="0">
                            <a:latin typeface="Cambria Math" panose="02040503050406030204" pitchFamily="18" charset="0"/>
                          </a:rPr>
                          <m:t>𝑖</m:t>
                        </m:r>
                      </m:sup>
                    </m:sSup>
                  </m:oMath>
                </a14:m>
                <a:r>
                  <a:rPr lang="en-US" sz="2000" b="0" i="0" u="none" strike="noStrike" baseline="0" dirty="0">
                    <a:latin typeface="CMMI7"/>
                  </a:rPr>
                  <a:t> </a:t>
                </a:r>
                <a:r>
                  <a:rPr lang="en-US" sz="2000" b="0" i="0" u="none" strike="noStrike" baseline="0" dirty="0">
                    <a:latin typeface="CMSS10"/>
                  </a:rPr>
                  <a:t>existing buckets are all the </a:t>
                </a:r>
                <a14:m>
                  <m:oMath xmlns:m="http://schemas.openxmlformats.org/officeDocument/2006/math">
                    <m:sSup>
                      <m:sSupPr>
                        <m:ctrlPr>
                          <a:rPr lang="en-US" sz="2000" i="1">
                            <a:latin typeface="Cambria Math" panose="02040503050406030204" pitchFamily="18" charset="0"/>
                          </a:rPr>
                        </m:ctrlPr>
                      </m:sSupPr>
                      <m:e>
                        <m:r>
                          <a:rPr lang="en-CA" sz="2000" i="1">
                            <a:latin typeface="Cambria Math" panose="02040503050406030204" pitchFamily="18" charset="0"/>
                          </a:rPr>
                          <m:t>2</m:t>
                        </m:r>
                      </m:e>
                      <m:sup>
                        <m:r>
                          <a:rPr lang="en-CA" sz="2000" i="1">
                            <a:latin typeface="Cambria Math" panose="02040503050406030204" pitchFamily="18" charset="0"/>
                          </a:rPr>
                          <m:t>𝑖</m:t>
                        </m:r>
                      </m:sup>
                    </m:sSup>
                  </m:oMath>
                </a14:m>
                <a:r>
                  <a:rPr lang="en-US" sz="2000" b="0" i="0" u="none" strike="noStrike" baseline="0" dirty="0">
                    <a:latin typeface="CMMI7"/>
                  </a:rPr>
                  <a:t> </a:t>
                </a:r>
                <a:r>
                  <a:rPr lang="en-US" sz="2000" b="0" i="0" u="none" strike="noStrike" baseline="0" dirty="0">
                    <a:latin typeface="CMSS10"/>
                  </a:rPr>
                  <a:t>binary integers of </a:t>
                </a:r>
                <a:r>
                  <a:rPr lang="en-US" sz="2000" b="0" i="0" u="none" strike="noStrike" baseline="0" dirty="0">
                    <a:latin typeface="CMR10"/>
                  </a:rPr>
                  <a:t>(</a:t>
                </a:r>
                <a:r>
                  <a:rPr lang="en-US" sz="2000" b="0" i="1" u="none" strike="noStrike" baseline="0" dirty="0" err="1">
                    <a:latin typeface="CMMI10"/>
                  </a:rPr>
                  <a:t>i</a:t>
                </a:r>
                <a:r>
                  <a:rPr lang="en-US" sz="2000" b="0" i="0" u="none" strike="noStrike" baseline="0" dirty="0">
                    <a:latin typeface="CMMI10"/>
                  </a:rPr>
                  <a:t> </a:t>
                </a:r>
                <a:r>
                  <a:rPr lang="en-US" sz="2000" b="0" i="0" u="none" strike="noStrike" baseline="0" dirty="0">
                    <a:latin typeface="CMR10"/>
                  </a:rPr>
                  <a:t>+ 1) </a:t>
                </a:r>
                <a:r>
                  <a:rPr lang="en-US" sz="2000" b="0" i="0" u="none" strike="noStrike" baseline="0" dirty="0">
                    <a:latin typeface="CMSS10"/>
                  </a:rPr>
                  <a:t>bits long that start with 0. When a new bucket is added, its address is a binary integer of </a:t>
                </a:r>
                <a:r>
                  <a:rPr lang="en-US" sz="2000" b="0" i="0" u="none" strike="noStrike" baseline="0" dirty="0">
                    <a:latin typeface="CMR10"/>
                  </a:rPr>
                  <a:t>(</a:t>
                </a:r>
                <a:r>
                  <a:rPr lang="en-US" sz="2000" b="0" i="1" u="none" strike="noStrike" baseline="0" dirty="0" err="1">
                    <a:latin typeface="CMMI10"/>
                  </a:rPr>
                  <a:t>i</a:t>
                </a:r>
                <a:r>
                  <a:rPr lang="en-US" sz="2000" b="0" i="0" u="none" strike="noStrike" baseline="0" dirty="0">
                    <a:latin typeface="CMMI10"/>
                  </a:rPr>
                  <a:t> </a:t>
                </a:r>
                <a:r>
                  <a:rPr lang="en-US" sz="2000" b="0" i="0" u="none" strike="noStrike" baseline="0" dirty="0">
                    <a:latin typeface="CMR10"/>
                  </a:rPr>
                  <a:t>+ 1) </a:t>
                </a:r>
                <a:r>
                  <a:rPr lang="en-US" sz="2000" b="0" i="0" u="none" strike="noStrike" baseline="0" dirty="0">
                    <a:latin typeface="CMSS10"/>
                  </a:rPr>
                  <a:t>bit long that starts with 1.</a:t>
                </a:r>
                <a:endParaRPr lang="en-US" sz="2000" dirty="0"/>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1043939" y="1722012"/>
                <a:ext cx="9888221" cy="4193013"/>
              </a:xfrm>
              <a:blipFill>
                <a:blip r:embed="rId2"/>
                <a:stretch>
                  <a:fillRect l="-555" t="-436" r="-1048"/>
                </a:stretch>
              </a:blipFill>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70</a:t>
            </a:fld>
            <a:endParaRPr lang="en-US" dirty="0"/>
          </a:p>
        </p:txBody>
      </p:sp>
    </p:spTree>
    <p:extLst>
      <p:ext uri="{BB962C8B-B14F-4D97-AF65-F5344CB8AC3E}">
        <p14:creationId xmlns:p14="http://schemas.microsoft.com/office/powerpoint/2010/main" val="127881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References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0896291" cy="3840695"/>
          </a:xfrm>
        </p:spPr>
        <p:txBody>
          <a:bodyPr/>
          <a:lstStyle/>
          <a:p>
            <a:pPr marL="457200" indent="-457200">
              <a:buFont typeface="+mj-lt"/>
              <a:buAutoNum type="arabicPeriod"/>
            </a:pPr>
            <a:r>
              <a:rPr lang="en-CA" sz="2400" dirty="0"/>
              <a:t>H. Garcia-Molina, J. D. Ullman, J. </a:t>
            </a:r>
            <a:r>
              <a:rPr lang="en-CA" sz="2400" dirty="0" err="1"/>
              <a:t>Wildom</a:t>
            </a:r>
            <a:r>
              <a:rPr lang="en-CA" sz="2400" dirty="0"/>
              <a:t>, </a:t>
            </a:r>
            <a:r>
              <a:rPr lang="en-CA" sz="2400" i="1" dirty="0"/>
              <a:t>Database </a:t>
            </a:r>
            <a:r>
              <a:rPr lang="en-CA" sz="2400" i="1" dirty="0" err="1"/>
              <a:t>Sysems</a:t>
            </a:r>
            <a:r>
              <a:rPr lang="en-CA" sz="2400" i="1" dirty="0"/>
              <a:t>, The Complete Book, (second Edition), </a:t>
            </a:r>
            <a:r>
              <a:rPr lang="en-CA" sz="2400" dirty="0"/>
              <a:t>Pearson, 2009.</a:t>
            </a:r>
            <a:endParaRPr lang="en-US" sz="2400" dirty="0"/>
          </a:p>
          <a:p>
            <a:pPr marL="457200" indent="-457200">
              <a:buFont typeface="+mj-lt"/>
              <a:buAutoNum type="arabicPeriod"/>
            </a:pPr>
            <a:r>
              <a:rPr lang="en-US" sz="2400" dirty="0"/>
              <a:t>R. </a:t>
            </a:r>
            <a:r>
              <a:rPr lang="en-US" sz="2400" dirty="0" err="1"/>
              <a:t>Elmasri</a:t>
            </a:r>
            <a:r>
              <a:rPr lang="en-US" sz="2400" dirty="0"/>
              <a:t> and S. </a:t>
            </a:r>
            <a:r>
              <a:rPr lang="en-US" sz="2400" dirty="0" err="1"/>
              <a:t>Navathe</a:t>
            </a:r>
            <a:r>
              <a:rPr lang="en-US" sz="2400" dirty="0"/>
              <a:t>, </a:t>
            </a:r>
            <a:r>
              <a:rPr lang="en-US" sz="2400" i="1" dirty="0"/>
              <a:t>Fundamentals of Database Systems (Seventh Edition), </a:t>
            </a:r>
            <a:r>
              <a:rPr lang="en-US" sz="2400" dirty="0"/>
              <a:t>Pearson, 2019. </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71</a:t>
            </a:fld>
            <a:endParaRPr lang="en-US" dirty="0"/>
          </a:p>
        </p:txBody>
      </p:sp>
    </p:spTree>
    <p:extLst>
      <p:ext uri="{BB962C8B-B14F-4D97-AF65-F5344CB8AC3E}">
        <p14:creationId xmlns:p14="http://schemas.microsoft.com/office/powerpoint/2010/main" val="134345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File, Block, Records, and Fields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12787" y="5779544"/>
            <a:ext cx="10677525" cy="535531"/>
          </a:xfrm>
        </p:spPr>
        <p:txBody>
          <a:bodyPr/>
          <a:lstStyle/>
          <a:p>
            <a:pPr lvl="1"/>
            <a:endParaRPr lang="en-CA" sz="2600" b="0" i="0" u="none" strike="noStrike" baseline="0" dirty="0">
              <a:latin typeface="CMSS1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6" name="Picture 5" descr="Calendar&#10;&#10;Description automatically generated with low confidence">
            <a:extLst>
              <a:ext uri="{FF2B5EF4-FFF2-40B4-BE49-F238E27FC236}">
                <a16:creationId xmlns:a16="http://schemas.microsoft.com/office/drawing/2014/main" id="{2227C560-BCFE-7E26-0758-D51FDEDEB954}"/>
              </a:ext>
            </a:extLst>
          </p:cNvPr>
          <p:cNvPicPr>
            <a:picLocks noChangeAspect="1"/>
          </p:cNvPicPr>
          <p:nvPr/>
        </p:nvPicPr>
        <p:blipFill>
          <a:blip r:embed="rId2"/>
          <a:stretch>
            <a:fillRect/>
          </a:stretch>
        </p:blipFill>
        <p:spPr>
          <a:xfrm>
            <a:off x="1491224" y="1640918"/>
            <a:ext cx="9402006" cy="1574711"/>
          </a:xfrm>
          <a:prstGeom prst="rect">
            <a:avLst/>
          </a:prstGeom>
          <a:noFill/>
        </p:spPr>
      </p:pic>
      <p:pic>
        <p:nvPicPr>
          <p:cNvPr id="12" name="Picture 11" descr="Table&#10;&#10;Description automatically generated">
            <a:extLst>
              <a:ext uri="{FF2B5EF4-FFF2-40B4-BE49-F238E27FC236}">
                <a16:creationId xmlns:a16="http://schemas.microsoft.com/office/drawing/2014/main" id="{49C4FADF-E911-CD13-83F2-20B0EBC713EA}"/>
              </a:ext>
            </a:extLst>
          </p:cNvPr>
          <p:cNvPicPr>
            <a:picLocks noChangeAspect="1"/>
          </p:cNvPicPr>
          <p:nvPr/>
        </p:nvPicPr>
        <p:blipFill>
          <a:blip r:embed="rId3"/>
          <a:stretch>
            <a:fillRect/>
          </a:stretch>
        </p:blipFill>
        <p:spPr>
          <a:xfrm>
            <a:off x="2242498" y="3778091"/>
            <a:ext cx="7618101" cy="2666336"/>
          </a:xfrm>
          <a:prstGeom prst="rect">
            <a:avLst/>
          </a:prstGeom>
          <a:noFill/>
        </p:spPr>
      </p:pic>
    </p:spTree>
    <p:extLst>
      <p:ext uri="{BB962C8B-B14F-4D97-AF65-F5344CB8AC3E}">
        <p14:creationId xmlns:p14="http://schemas.microsoft.com/office/powerpoint/2010/main" val="98456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Storing Data in Files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77875" y="1804519"/>
            <a:ext cx="10677525" cy="4052830"/>
          </a:xfrm>
        </p:spPr>
        <p:txBody>
          <a:bodyPr/>
          <a:lstStyle/>
          <a:p>
            <a:pPr marL="0" indent="0" algn="l">
              <a:buNone/>
            </a:pPr>
            <a:r>
              <a:rPr lang="en-US" sz="2800" b="0" i="0" u="none" strike="noStrike" baseline="0" dirty="0">
                <a:latin typeface="CMSS10"/>
              </a:rPr>
              <a:t>We discuss how to store relations or object classes in files. Topics </a:t>
            </a:r>
            <a:r>
              <a:rPr lang="en-CA" sz="2800" b="0" i="0" u="none" strike="noStrike" baseline="0" dirty="0">
                <a:latin typeface="CMSS10"/>
              </a:rPr>
              <a:t>include</a:t>
            </a:r>
          </a:p>
          <a:p>
            <a:pPr lvl="1"/>
            <a:r>
              <a:rPr lang="en-CA" sz="2600" b="0" i="0" u="none" strike="noStrike" baseline="0" dirty="0">
                <a:latin typeface="CMSS9"/>
              </a:rPr>
              <a:t>storing fields,</a:t>
            </a:r>
          </a:p>
          <a:p>
            <a:pPr lvl="1"/>
            <a:r>
              <a:rPr lang="en-US" sz="2600" b="0" i="0" u="none" strike="noStrike" baseline="0" dirty="0">
                <a:latin typeface="CMSS9"/>
              </a:rPr>
              <a:t>grouping fields into records,</a:t>
            </a:r>
          </a:p>
          <a:p>
            <a:pPr lvl="1"/>
            <a:r>
              <a:rPr lang="en-US" sz="2600" b="0" i="0" u="none" strike="noStrike" baseline="0" dirty="0">
                <a:latin typeface="CMSS9"/>
              </a:rPr>
              <a:t>packing records in blocks,</a:t>
            </a:r>
          </a:p>
          <a:p>
            <a:pPr lvl="1"/>
            <a:r>
              <a:rPr lang="en-US" sz="2600" b="0" i="0" u="none" strike="noStrike" baseline="0" dirty="0">
                <a:latin typeface="CMSS9"/>
              </a:rPr>
              <a:t>storing addresses (pointers), and</a:t>
            </a:r>
          </a:p>
          <a:p>
            <a:pPr lvl="1"/>
            <a:r>
              <a:rPr lang="en-US" sz="2600" b="0" i="0" u="none" strike="noStrike" baseline="0" dirty="0">
                <a:latin typeface="CMSS9"/>
              </a:rPr>
              <a:t>dealing with record changes.</a:t>
            </a:r>
          </a:p>
          <a:p>
            <a:pPr marL="0" indent="0" algn="l">
              <a:buNone/>
            </a:pPr>
            <a:endParaRPr lang="en-US" sz="2800" b="0" i="0" u="none" strike="noStrike" baseline="0" dirty="0">
              <a:latin typeface="CMSS1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93905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purl.org/dc/dcmitype/"/>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terms/"/>
    <ds:schemaRef ds:uri="http://purl.org/dc/elements/1.1/"/>
    <ds:schemaRef ds:uri="16c05727-aa75-4e4a-9b5f-8a80a1165891"/>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5234</Words>
  <Application>Microsoft Macintosh PowerPoint</Application>
  <PresentationFormat>Widescreen</PresentationFormat>
  <Paragraphs>457</Paragraphs>
  <Slides>71</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71</vt:i4>
      </vt:variant>
    </vt:vector>
  </HeadingPairs>
  <TitlesOfParts>
    <vt:vector size="89" baseType="lpstr">
      <vt:lpstr>CMMI10</vt:lpstr>
      <vt:lpstr>CMMI7</vt:lpstr>
      <vt:lpstr>CMMI9</vt:lpstr>
      <vt:lpstr>CMR10</vt:lpstr>
      <vt:lpstr>CMR7</vt:lpstr>
      <vt:lpstr>CMR9</vt:lpstr>
      <vt:lpstr>CMSS10</vt:lpstr>
      <vt:lpstr>CMSS9</vt:lpstr>
      <vt:lpstr>CMSSBX10</vt:lpstr>
      <vt:lpstr>CMSY10</vt:lpstr>
      <vt:lpstr>CMSY9</vt:lpstr>
      <vt:lpstr>Trade Gothic LT Pro</vt:lpstr>
      <vt:lpstr>Arial</vt:lpstr>
      <vt:lpstr>Calibri</vt:lpstr>
      <vt:lpstr>Cambria Math</vt:lpstr>
      <vt:lpstr>Century Gothic</vt:lpstr>
      <vt:lpstr>Trebuchet MS</vt:lpstr>
      <vt:lpstr>Office Theme</vt:lpstr>
      <vt:lpstr>Information Systems                   </vt:lpstr>
      <vt:lpstr>Data Files, Indexes, and Hashing</vt:lpstr>
      <vt:lpstr>An Overview</vt:lpstr>
      <vt:lpstr>Hard Disks</vt:lpstr>
      <vt:lpstr>Tracks and Sectors</vt:lpstr>
      <vt:lpstr>Processor, Main Memory, and Disk</vt:lpstr>
      <vt:lpstr>File, Block, Records, and Fields</vt:lpstr>
      <vt:lpstr>File, Block, Records, and Fields</vt:lpstr>
      <vt:lpstr>Storing Data in Files</vt:lpstr>
      <vt:lpstr>Headers of Blocks and Records</vt:lpstr>
      <vt:lpstr>A Record and Fields</vt:lpstr>
      <vt:lpstr>A Block and Records</vt:lpstr>
      <vt:lpstr>Fixed-length Records</vt:lpstr>
      <vt:lpstr>Variable-length Records</vt:lpstr>
      <vt:lpstr>A Record and Pointers to Fields</vt:lpstr>
      <vt:lpstr>Storing Records with Variable-length Fields</vt:lpstr>
      <vt:lpstr>A Record and Pointers to Data in Other Blocks</vt:lpstr>
      <vt:lpstr>Storing Records with Repeating Fields</vt:lpstr>
      <vt:lpstr>Representing Block and Record Addresses</vt:lpstr>
      <vt:lpstr>Insertion of Records into a File</vt:lpstr>
      <vt:lpstr>Insertion of Records into a File</vt:lpstr>
      <vt:lpstr>Deletion of Records from a File</vt:lpstr>
      <vt:lpstr>Update</vt:lpstr>
      <vt:lpstr>Indexing for Better Efficiency</vt:lpstr>
      <vt:lpstr>Simple Indexes: Dense Indexes</vt:lpstr>
      <vt:lpstr>Simple Indexes: Sparse Indexes </vt:lpstr>
      <vt:lpstr>Simple Indexes: Multiple Level Indexes</vt:lpstr>
      <vt:lpstr>Simple Indexes: Multiple Level Indexes</vt:lpstr>
      <vt:lpstr>B^+-Tree: Balanced Tree </vt:lpstr>
      <vt:lpstr>B^+-Tree: Leaf Node</vt:lpstr>
      <vt:lpstr>B^+-Tree: Interior Node</vt:lpstr>
      <vt:lpstr>B^+-Tree Definition</vt:lpstr>
      <vt:lpstr>B^+-Tree</vt:lpstr>
      <vt:lpstr>B^+-Tree as Index</vt:lpstr>
      <vt:lpstr>B^+-Tree Search</vt:lpstr>
      <vt:lpstr>B^+-Tree Insertion</vt:lpstr>
      <vt:lpstr>B^+-Tree Insertion</vt:lpstr>
      <vt:lpstr>B^+-Tree Insertion</vt:lpstr>
      <vt:lpstr>B^+-Tree Insertion</vt:lpstr>
      <vt:lpstr>B^+-Tree Insertion</vt:lpstr>
      <vt:lpstr>B^+-Tree Deletion</vt:lpstr>
      <vt:lpstr>Deletion</vt:lpstr>
      <vt:lpstr>Deletion</vt:lpstr>
      <vt:lpstr>B^+-Tree Deletion</vt:lpstr>
      <vt:lpstr>B^+-Tree Deletion</vt:lpstr>
      <vt:lpstr>B^+-Tree Deletion</vt:lpstr>
      <vt:lpstr>B^+-Tree Deletion</vt:lpstr>
      <vt:lpstr>Hashing</vt:lpstr>
      <vt:lpstr>Hashing</vt:lpstr>
      <vt:lpstr>Buckets Containing Data Records</vt:lpstr>
      <vt:lpstr>Buckets Containing Pointers</vt:lpstr>
      <vt:lpstr>Hash Function</vt:lpstr>
      <vt:lpstr>Static Hash Tables</vt:lpstr>
      <vt:lpstr>Chaining in Static Hash Tables</vt:lpstr>
      <vt:lpstr>Chaining in Static Hash Tables</vt:lpstr>
      <vt:lpstr>Extensible Hash Tables</vt:lpstr>
      <vt:lpstr>Extensible Hash Tables</vt:lpstr>
      <vt:lpstr>Insertion in an Extensible Hash Table</vt:lpstr>
      <vt:lpstr>Insertion in an Extensible Hash Table</vt:lpstr>
      <vt:lpstr>Insertion in an Extensible Hash Table</vt:lpstr>
      <vt:lpstr>Insertion in an Extensible Hash Table</vt:lpstr>
      <vt:lpstr>Disadvantages of Extensible Hash Tables</vt:lpstr>
      <vt:lpstr>Linear Hash Tables</vt:lpstr>
      <vt:lpstr>Adding a New Bucket into a Linear Hash Table</vt:lpstr>
      <vt:lpstr>Adding a New Bucket into a Linear Hash Table</vt:lpstr>
      <vt:lpstr>Adding a New Bucket into a Linear Hash Table</vt:lpstr>
      <vt:lpstr>Adding a New Bucket into a Linear Hash Table</vt:lpstr>
      <vt:lpstr>Adding a New Bucket into a Linear Hash Table</vt:lpstr>
      <vt:lpstr>Searching a Linear Hash Table</vt:lpstr>
      <vt:lpstr>Increase i by 1</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2020-08-14T22:16:27Z</dcterms:created>
  <dcterms:modified xsi:type="dcterms:W3CDTF">2022-09-11T13:07:37Z</dcterms:modified>
</cp:coreProperties>
</file>