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BC5D-E9FF-4413-8D7A-30F322EA9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5C4FA-38CF-4346-B501-1E676DA46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EB265-0599-4851-8126-98CD022B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FB4-57C4-46EE-AD05-17947AFF2C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A960-31EE-422F-ACF3-EF0E0F54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9CA5-7D06-46F9-BF77-990D1706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DA0-1F92-4A62-9F3E-7A1067E3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0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2B82-0F60-4547-A66E-8723127B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BD325-2325-486E-894D-6060E1E7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28F4-6D27-4F95-9588-F8C29A19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FB4-57C4-46EE-AD05-17947AFF2C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AE13-7B48-4BAB-BA27-675E1F0D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4D7B-DFE0-4999-9493-5BB0CF15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DA0-1F92-4A62-9F3E-7A1067E3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6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A33FE-1F96-4350-991C-4A6895376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A14C1-BFDA-434D-A5EF-116AA73FD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3D11-FEC0-40A6-87DA-EC342198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FB4-57C4-46EE-AD05-17947AFF2C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E461-4084-48D0-95C4-A364E8E9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E479-0D63-4097-9E7B-B41983EF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DA0-1F92-4A62-9F3E-7A1067E3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1B74-DF9D-41A6-97ED-F77CF593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52D79-551A-4D4B-87F9-21EB7352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4C0C5-B4FC-441F-B9A4-B86B1C94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FB4-57C4-46EE-AD05-17947AFF2C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083A-B020-4010-8651-53AF2044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5B32-7C39-4DBE-AE4A-7F00F240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DA0-1F92-4A62-9F3E-7A1067E3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D450-BCF3-4A91-A2A8-3CA65F59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CE20C-05CE-46F9-86C5-C6354BCC8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8DB9D-7AA8-4E5A-946F-62E16C01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FB4-57C4-46EE-AD05-17947AFF2C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0512-3505-40F4-A7D1-C90C9965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FB16-6933-495C-99AF-A5FDC4BC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DA0-1F92-4A62-9F3E-7A1067E3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18C3-8247-44A0-B4D5-E72DAB82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0CC9-AE33-487C-A107-4D730F09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5CD58-E131-4466-BA3C-DC072D2A7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4851F-0BB6-4E6D-B2C8-02427FC5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FB4-57C4-46EE-AD05-17947AFF2C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30AFD-0112-4F93-B2C7-6760C0B6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F963C-6B7D-4C8B-BA8B-3FCB9A42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DA0-1F92-4A62-9F3E-7A1067E3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AA12-AFBE-44AB-AA44-B92C8202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34CF1-B67D-4C25-A3D6-A06EEAA33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1E37E-E993-405A-812C-C9DB6240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DA30F-40B7-4876-8104-B4C6B154A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87FC4-5013-47B5-9043-4EB17A7B4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00C05-1298-4F5B-9CA1-DB42561A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FB4-57C4-46EE-AD05-17947AFF2C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3C3A5-F7C1-41B2-B439-738BD873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B2AEC-E235-4365-90C6-CFB4177C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DA0-1F92-4A62-9F3E-7A1067E3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5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8FED-104D-4FAB-AA01-BB2FDE39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29CEE-C2CE-44E3-9B74-806D30ED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FB4-57C4-46EE-AD05-17947AFF2C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D2E87-CDFD-41D3-84B2-EB47C3DF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E33ED-5B56-4F14-B0D0-C9FE20C7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DA0-1F92-4A62-9F3E-7A1067E3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0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4216C-79FD-49DE-8843-50E60623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FB4-57C4-46EE-AD05-17947AFF2C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5B584-6145-4B50-8E22-F29D5D5C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4A990-9AA7-4002-9E15-061AEDCB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DA0-1F92-4A62-9F3E-7A1067E3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3B22-4417-4520-9D0B-FA66DCD4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5ADF-B899-4273-BAD2-A10B1738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0411A-BB55-43A3-8353-0481818B3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8681E-268A-4384-A3A4-F43BEADC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FB4-57C4-46EE-AD05-17947AFF2C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B4ADE-80F7-45A8-81DB-BB196BFF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5B81D-68BA-4F08-B517-FEC1EB9E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DA0-1F92-4A62-9F3E-7A1067E3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7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8B54-902F-48FE-B033-685CBB77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9EDBC-69A3-4A41-956F-423CC3D15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F6279-CD6C-4967-88D3-13218D880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AD37B-AF7D-4F1B-A444-6AE558E9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FB4-57C4-46EE-AD05-17947AFF2C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F4DCE-120C-4874-B48C-36C27ADF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A2D7C-8D22-42F1-A544-C1624227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CDA0-1F92-4A62-9F3E-7A1067E3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6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B5A79-9733-4904-AA35-50CDC514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DFEFA-2643-4372-9EB5-1CEEEEC7E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6A621-9E17-4A5C-8C46-80837F258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36FB4-57C4-46EE-AD05-17947AFF2C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92FB-98FF-4AE8-82E3-DDCA5879D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9163B-1F0F-475D-A0F9-CAF9A483B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CDA0-1F92-4A62-9F3E-7A1067E3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5335-C730-4793-A997-AC2BCEB1B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Calculate Monthly Water Usage</a:t>
            </a:r>
          </a:p>
        </p:txBody>
      </p:sp>
    </p:spTree>
    <p:extLst>
      <p:ext uri="{BB962C8B-B14F-4D97-AF65-F5344CB8AC3E}">
        <p14:creationId xmlns:p14="http://schemas.microsoft.com/office/powerpoint/2010/main" val="17913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7C47DC3C-3B75-4BEF-95A5-D32E6BBD11AA}"/>
              </a:ext>
            </a:extLst>
          </p:cNvPr>
          <p:cNvGrpSpPr/>
          <p:nvPr/>
        </p:nvGrpSpPr>
        <p:grpSpPr>
          <a:xfrm>
            <a:off x="4236197" y="3270148"/>
            <a:ext cx="4724923" cy="1032269"/>
            <a:chOff x="3731729" y="4252570"/>
            <a:chExt cx="5699236" cy="856242"/>
          </a:xfrm>
        </p:grpSpPr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174493C4-C80C-456C-B9F9-09E951918AD4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rot="16200000" flipH="1">
              <a:off x="4957207" y="3027092"/>
              <a:ext cx="262235" cy="2713192"/>
            </a:xfrm>
            <a:prstGeom prst="bentConnector2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1E4526D6-18DD-4C87-8EF8-C1325AED75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23984" y="2907825"/>
              <a:ext cx="227919" cy="2986043"/>
            </a:xfrm>
            <a:prstGeom prst="bentConnector2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48BE08C-83D3-427B-84D3-1A997AA221CE}"/>
                </a:ext>
              </a:extLst>
            </p:cNvPr>
            <p:cNvCxnSpPr/>
            <p:nvPr/>
          </p:nvCxnSpPr>
          <p:spPr>
            <a:xfrm>
              <a:off x="6422173" y="4514807"/>
              <a:ext cx="0" cy="59400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DFF35722-C3DF-4960-9749-A1CFE543F612}"/>
                </a:ext>
              </a:extLst>
            </p:cNvPr>
            <p:cNvSpPr/>
            <p:nvPr/>
          </p:nvSpPr>
          <p:spPr>
            <a:xfrm rot="16200000">
              <a:off x="6544770" y="4658859"/>
              <a:ext cx="115617" cy="3245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id="{1EF3AFBB-FB33-4E92-A33E-5DF7D1C78D2E}"/>
                </a:ext>
              </a:extLst>
            </p:cNvPr>
            <p:cNvSpPr/>
            <p:nvPr/>
          </p:nvSpPr>
          <p:spPr>
            <a:xfrm rot="5400000">
              <a:off x="6196737" y="4663944"/>
              <a:ext cx="115618" cy="3245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E98FC2A-E5CE-4804-A9A7-28DE98F8582F}"/>
              </a:ext>
            </a:extLst>
          </p:cNvPr>
          <p:cNvSpPr/>
          <p:nvPr/>
        </p:nvSpPr>
        <p:spPr>
          <a:xfrm>
            <a:off x="2440348" y="2819774"/>
            <a:ext cx="3591694" cy="450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Build a datetime from extracted year and month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Assign as </a:t>
            </a:r>
            <a:r>
              <a:rPr lang="en-US" sz="1200" b="1" dirty="0" err="1">
                <a:solidFill>
                  <a:srgbClr val="FFFF00"/>
                </a:solidFill>
              </a:rPr>
              <a:t>month_start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89EA3A0-A757-4C9C-9E9C-C55CA931A83C}"/>
              </a:ext>
            </a:extLst>
          </p:cNvPr>
          <p:cNvSpPr/>
          <p:nvPr/>
        </p:nvSpPr>
        <p:spPr>
          <a:xfrm>
            <a:off x="6656407" y="2839299"/>
            <a:ext cx="3754191" cy="464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Extract # days in month, from month and year columns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Assign as </a:t>
            </a:r>
            <a:r>
              <a:rPr lang="en-US" sz="1200" b="1" dirty="0" err="1">
                <a:solidFill>
                  <a:srgbClr val="FFFF00"/>
                </a:solidFill>
              </a:rPr>
              <a:t>days_in_month</a:t>
            </a:r>
            <a:endParaRPr lang="en-US" sz="1200" b="1" dirty="0">
              <a:solidFill>
                <a:srgbClr val="FFFF00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E6EDA8F-5CB7-45BC-BB84-225CC1BD0CEE}"/>
              </a:ext>
            </a:extLst>
          </p:cNvPr>
          <p:cNvGrpSpPr/>
          <p:nvPr/>
        </p:nvGrpSpPr>
        <p:grpSpPr>
          <a:xfrm>
            <a:off x="6034131" y="2327325"/>
            <a:ext cx="620190" cy="785986"/>
            <a:chOff x="4179256" y="3925424"/>
            <a:chExt cx="620190" cy="777168"/>
          </a:xfrm>
        </p:grpSpPr>
        <p:sp>
          <p:nvSpPr>
            <p:cNvPr id="77" name="Arrow: Down 76">
              <a:extLst>
                <a:ext uri="{FF2B5EF4-FFF2-40B4-BE49-F238E27FC236}">
                  <a16:creationId xmlns:a16="http://schemas.microsoft.com/office/drawing/2014/main" id="{C11C32A9-F67D-45BF-8339-B882798815F9}"/>
                </a:ext>
              </a:extLst>
            </p:cNvPr>
            <p:cNvSpPr/>
            <p:nvPr/>
          </p:nvSpPr>
          <p:spPr>
            <a:xfrm rot="16200000">
              <a:off x="4580033" y="4478683"/>
              <a:ext cx="114320" cy="3245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975DBA4-4D6B-4392-A394-247F7657A8BE}"/>
                </a:ext>
              </a:extLst>
            </p:cNvPr>
            <p:cNvCxnSpPr>
              <a:cxnSpLocks/>
            </p:cNvCxnSpPr>
            <p:nvPr/>
          </p:nvCxnSpPr>
          <p:spPr>
            <a:xfrm>
              <a:off x="4474940" y="3925424"/>
              <a:ext cx="1276" cy="7462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Arrow: Down 78">
              <a:extLst>
                <a:ext uri="{FF2B5EF4-FFF2-40B4-BE49-F238E27FC236}">
                  <a16:creationId xmlns:a16="http://schemas.microsoft.com/office/drawing/2014/main" id="{AABAE4E1-50D3-49D2-8D65-6D3A0209499E}"/>
                </a:ext>
              </a:extLst>
            </p:cNvPr>
            <p:cNvSpPr/>
            <p:nvPr/>
          </p:nvSpPr>
          <p:spPr>
            <a:xfrm rot="5400000">
              <a:off x="4284349" y="4483178"/>
              <a:ext cx="114321" cy="3245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A8CCCBA0-7BDD-4460-B761-744D95E9286F}"/>
              </a:ext>
            </a:extLst>
          </p:cNvPr>
          <p:cNvSpPr txBox="1"/>
          <p:nvPr/>
        </p:nvSpPr>
        <p:spPr>
          <a:xfrm>
            <a:off x="6266176" y="456997"/>
            <a:ext cx="250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Previous Read date</a:t>
            </a:r>
          </a:p>
        </p:txBody>
      </p:sp>
      <p:sp>
        <p:nvSpPr>
          <p:cNvPr id="110" name="Arrow: Down 109">
            <a:extLst>
              <a:ext uri="{FF2B5EF4-FFF2-40B4-BE49-F238E27FC236}">
                <a16:creationId xmlns:a16="http://schemas.microsoft.com/office/drawing/2014/main" id="{BDA61CDA-25BE-45F2-8136-1AEF1B16E857}"/>
              </a:ext>
            </a:extLst>
          </p:cNvPr>
          <p:cNvSpPr/>
          <p:nvPr/>
        </p:nvSpPr>
        <p:spPr>
          <a:xfrm>
            <a:off x="6238664" y="1287138"/>
            <a:ext cx="111588" cy="289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9968829-2966-40C4-8AFB-929CAC2158B9}"/>
              </a:ext>
            </a:extLst>
          </p:cNvPr>
          <p:cNvGrpSpPr/>
          <p:nvPr/>
        </p:nvGrpSpPr>
        <p:grpSpPr>
          <a:xfrm>
            <a:off x="6032043" y="1653104"/>
            <a:ext cx="620190" cy="785986"/>
            <a:chOff x="4179256" y="3925424"/>
            <a:chExt cx="620190" cy="777168"/>
          </a:xfrm>
        </p:grpSpPr>
        <p:sp>
          <p:nvSpPr>
            <p:cNvPr id="116" name="Arrow: Down 115">
              <a:extLst>
                <a:ext uri="{FF2B5EF4-FFF2-40B4-BE49-F238E27FC236}">
                  <a16:creationId xmlns:a16="http://schemas.microsoft.com/office/drawing/2014/main" id="{65D5C086-A266-4509-ABF3-55A26F9A6FC8}"/>
                </a:ext>
              </a:extLst>
            </p:cNvPr>
            <p:cNvSpPr/>
            <p:nvPr/>
          </p:nvSpPr>
          <p:spPr>
            <a:xfrm rot="16200000">
              <a:off x="4580033" y="4478683"/>
              <a:ext cx="114320" cy="3245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456077A-54CE-41CB-AF72-543277FD14D9}"/>
                </a:ext>
              </a:extLst>
            </p:cNvPr>
            <p:cNvCxnSpPr>
              <a:cxnSpLocks/>
            </p:cNvCxnSpPr>
            <p:nvPr/>
          </p:nvCxnSpPr>
          <p:spPr>
            <a:xfrm>
              <a:off x="4474940" y="3925424"/>
              <a:ext cx="1276" cy="7462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Arrow: Down 117">
              <a:extLst>
                <a:ext uri="{FF2B5EF4-FFF2-40B4-BE49-F238E27FC236}">
                  <a16:creationId xmlns:a16="http://schemas.microsoft.com/office/drawing/2014/main" id="{32825A70-543F-4B68-A054-E71F32303E26}"/>
                </a:ext>
              </a:extLst>
            </p:cNvPr>
            <p:cNvSpPr/>
            <p:nvPr/>
          </p:nvSpPr>
          <p:spPr>
            <a:xfrm rot="5400000">
              <a:off x="4284349" y="4483178"/>
              <a:ext cx="114321" cy="3245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E7F1EE5-762A-4F07-9EDA-86F1EBE67305}"/>
              </a:ext>
            </a:extLst>
          </p:cNvPr>
          <p:cNvSpPr/>
          <p:nvPr/>
        </p:nvSpPr>
        <p:spPr>
          <a:xfrm>
            <a:off x="2390174" y="3716062"/>
            <a:ext cx="3798581" cy="571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Days in month - (Previous Read date – month start date)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Set as </a:t>
            </a:r>
            <a:r>
              <a:rPr lang="en-US" sz="1200" b="1" dirty="0" err="1">
                <a:solidFill>
                  <a:srgbClr val="FFFF00"/>
                </a:solidFill>
              </a:rPr>
              <a:t>previous_read_date_to_month_start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0D8919F-4A6B-44D6-A2C2-B57BD2C3AF99}"/>
              </a:ext>
            </a:extLst>
          </p:cNvPr>
          <p:cNvSpPr/>
          <p:nvPr/>
        </p:nvSpPr>
        <p:spPr>
          <a:xfrm>
            <a:off x="5084156" y="35755"/>
            <a:ext cx="2289495" cy="388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Read date </a:t>
            </a:r>
            <a:r>
              <a:rPr lang="en-US" sz="1200" b="1" dirty="0">
                <a:solidFill>
                  <a:srgbClr val="FFFF00"/>
                </a:solidFill>
              </a:rPr>
              <a:t>minus </a:t>
            </a:r>
            <a:r>
              <a:rPr lang="en-US" sz="1200" b="1" dirty="0"/>
              <a:t>Read days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4D0F10A9-4B3A-4B0C-9009-C524350A0D2A}"/>
              </a:ext>
            </a:extLst>
          </p:cNvPr>
          <p:cNvSpPr/>
          <p:nvPr/>
        </p:nvSpPr>
        <p:spPr>
          <a:xfrm>
            <a:off x="2440348" y="2159698"/>
            <a:ext cx="3591694" cy="464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Build a datetime from extracted year and month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Assign as </a:t>
            </a:r>
            <a:r>
              <a:rPr lang="en-US" sz="1200" b="1" dirty="0" err="1">
                <a:solidFill>
                  <a:srgbClr val="FFFF00"/>
                </a:solidFill>
              </a:rPr>
              <a:t>month_start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34FFE42-0CF2-4B73-8526-63DB01414874}"/>
              </a:ext>
            </a:extLst>
          </p:cNvPr>
          <p:cNvSpPr/>
          <p:nvPr/>
        </p:nvSpPr>
        <p:spPr>
          <a:xfrm>
            <a:off x="6656409" y="2145318"/>
            <a:ext cx="3754189" cy="464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Extract # days in month, from month and year columns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Assign as </a:t>
            </a:r>
            <a:r>
              <a:rPr lang="en-US" sz="1200" b="1" dirty="0" err="1">
                <a:solidFill>
                  <a:srgbClr val="FFFF00"/>
                </a:solidFill>
              </a:rPr>
              <a:t>days_in_month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07A411F-CBCF-4A80-AAF2-74A71FE9CB4C}"/>
              </a:ext>
            </a:extLst>
          </p:cNvPr>
          <p:cNvSpPr/>
          <p:nvPr/>
        </p:nvSpPr>
        <p:spPr>
          <a:xfrm>
            <a:off x="4502043" y="787898"/>
            <a:ext cx="3706856" cy="488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8738" algn="l"/>
              </a:tabLst>
            </a:pPr>
            <a:r>
              <a:rPr lang="en-US" sz="1200" b="1" dirty="0"/>
              <a:t>Find month(s) between Previous date and Read date</a:t>
            </a:r>
          </a:p>
          <a:p>
            <a:pPr algn="ctr">
              <a:tabLst>
                <a:tab pos="58738" algn="l"/>
              </a:tabLst>
            </a:pPr>
            <a:r>
              <a:rPr lang="en-US" sz="1200" b="1" dirty="0">
                <a:solidFill>
                  <a:srgbClr val="FFFF00"/>
                </a:solidFill>
              </a:rPr>
              <a:t>Set as index of row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FDFD5C6-5624-4126-B1C4-436EFFF88D31}"/>
              </a:ext>
            </a:extLst>
          </p:cNvPr>
          <p:cNvSpPr/>
          <p:nvPr/>
        </p:nvSpPr>
        <p:spPr>
          <a:xfrm>
            <a:off x="4502043" y="1578841"/>
            <a:ext cx="3760571" cy="475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Extract month and year of index for each row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Assign as two columns to df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561BDB43-BE48-4EF3-9DDC-585F0419A71F}"/>
              </a:ext>
            </a:extLst>
          </p:cNvPr>
          <p:cNvSpPr/>
          <p:nvPr/>
        </p:nvSpPr>
        <p:spPr>
          <a:xfrm>
            <a:off x="6740554" y="3708526"/>
            <a:ext cx="2733324" cy="507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Read date – month start date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Set as </a:t>
            </a:r>
            <a:r>
              <a:rPr lang="en-US" sz="1200" b="1" dirty="0" err="1">
                <a:solidFill>
                  <a:srgbClr val="FFFF00"/>
                </a:solidFill>
              </a:rPr>
              <a:t>month_start_to_read_date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55BABC7C-5F35-4C1A-8D95-1ADBF0785946}"/>
              </a:ext>
            </a:extLst>
          </p:cNvPr>
          <p:cNvSpPr/>
          <p:nvPr/>
        </p:nvSpPr>
        <p:spPr>
          <a:xfrm>
            <a:off x="6212580" y="461544"/>
            <a:ext cx="107192" cy="312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4" name="Content Placeholder 3">
            <a:extLst>
              <a:ext uri="{FF2B5EF4-FFF2-40B4-BE49-F238E27FC236}">
                <a16:creationId xmlns:a16="http://schemas.microsoft.com/office/drawing/2014/main" id="{9E0C6C37-78D2-4619-B9A0-10222EA8F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109695"/>
              </p:ext>
            </p:extLst>
          </p:nvPr>
        </p:nvGraphicFramePr>
        <p:xfrm>
          <a:off x="3111691" y="4707173"/>
          <a:ext cx="5372670" cy="18338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303">
                  <a:extLst>
                    <a:ext uri="{9D8B030D-6E8A-4147-A177-3AD203B41FA5}">
                      <a16:colId xmlns:a16="http://schemas.microsoft.com/office/drawing/2014/main" val="4056008511"/>
                    </a:ext>
                  </a:extLst>
                </a:gridCol>
                <a:gridCol w="1589031">
                  <a:extLst>
                    <a:ext uri="{9D8B030D-6E8A-4147-A177-3AD203B41FA5}">
                      <a16:colId xmlns:a16="http://schemas.microsoft.com/office/drawing/2014/main" val="2739398348"/>
                    </a:ext>
                  </a:extLst>
                </a:gridCol>
                <a:gridCol w="1343168">
                  <a:extLst>
                    <a:ext uri="{9D8B030D-6E8A-4147-A177-3AD203B41FA5}">
                      <a16:colId xmlns:a16="http://schemas.microsoft.com/office/drawing/2014/main" val="2649645607"/>
                    </a:ext>
                  </a:extLst>
                </a:gridCol>
                <a:gridCol w="1343168">
                  <a:extLst>
                    <a:ext uri="{9D8B030D-6E8A-4147-A177-3AD203B41FA5}">
                      <a16:colId xmlns:a16="http://schemas.microsoft.com/office/drawing/2014/main" val="1852681664"/>
                    </a:ext>
                  </a:extLst>
                </a:gridCol>
              </a:tblGrid>
              <a:tr h="26079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Days in </a:t>
                      </a:r>
                      <a:r>
                        <a:rPr lang="en-US" sz="12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en-US" sz="1200" b="1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636697"/>
                  </a:ext>
                </a:extLst>
              </a:tr>
              <a:tr h="434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Month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Previous Read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Month 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Read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03640"/>
                  </a:ext>
                </a:extLst>
              </a:tr>
              <a:tr h="43465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previous_read_date_to_month_end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2653423"/>
                  </a:ext>
                </a:extLst>
              </a:tr>
              <a:tr h="26079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read_date_to_month_start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126416"/>
                  </a:ext>
                </a:extLst>
              </a:tr>
              <a:tr h="39339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Find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days_to_count_in_period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297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8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3">
            <a:extLst>
              <a:ext uri="{FF2B5EF4-FFF2-40B4-BE49-F238E27FC236}">
                <a16:creationId xmlns:a16="http://schemas.microsoft.com/office/drawing/2014/main" id="{D4115CBC-8C01-408F-8ED4-7EF8293E7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26030"/>
              </p:ext>
            </p:extLst>
          </p:nvPr>
        </p:nvGraphicFramePr>
        <p:xfrm>
          <a:off x="796120" y="1087271"/>
          <a:ext cx="10772633" cy="36660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54806">
                  <a:extLst>
                    <a:ext uri="{9D8B030D-6E8A-4147-A177-3AD203B41FA5}">
                      <a16:colId xmlns:a16="http://schemas.microsoft.com/office/drawing/2014/main" val="539712068"/>
                    </a:ext>
                  </a:extLst>
                </a:gridCol>
                <a:gridCol w="719279">
                  <a:extLst>
                    <a:ext uri="{9D8B030D-6E8A-4147-A177-3AD203B41FA5}">
                      <a16:colId xmlns:a16="http://schemas.microsoft.com/office/drawing/2014/main" val="2464428257"/>
                    </a:ext>
                  </a:extLst>
                </a:gridCol>
                <a:gridCol w="4298548">
                  <a:extLst>
                    <a:ext uri="{9D8B030D-6E8A-4147-A177-3AD203B41FA5}">
                      <a16:colId xmlns:a16="http://schemas.microsoft.com/office/drawing/2014/main" val="608884946"/>
                    </a:ext>
                  </a:extLst>
                </a:gridCol>
              </a:tblGrid>
              <a:tr h="390881">
                <a:tc>
                  <a:txBody>
                    <a:bodyPr/>
                    <a:lstStyle/>
                    <a:p>
                      <a:r>
                        <a:rPr lang="en-US" sz="1800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days_to_count_in_period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79469"/>
                  </a:ext>
                </a:extLst>
              </a:tr>
              <a:tr h="1211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previous_read_date_to_month_end</a:t>
                      </a:r>
                      <a:r>
                        <a:rPr lang="en-US" sz="1800" b="1" dirty="0"/>
                        <a:t> &gt;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days in month</a:t>
                      </a:r>
                    </a:p>
                    <a:p>
                      <a:r>
                        <a:rPr lang="en-US" sz="1800" b="1" dirty="0"/>
                        <a:t>and</a:t>
                      </a:r>
                    </a:p>
                    <a:p>
                      <a:r>
                        <a:rPr lang="en-US" sz="1800" b="1" dirty="0" err="1"/>
                        <a:t>read_date_to_month_start</a:t>
                      </a:r>
                      <a:r>
                        <a:rPr lang="en-US" sz="1800" b="1" dirty="0"/>
                        <a:t>  &gt;=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days in month</a:t>
                      </a:r>
                    </a:p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Days in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760505"/>
                  </a:ext>
                </a:extLst>
              </a:tr>
              <a:tr h="485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previous_read_date_to_month_end</a:t>
                      </a:r>
                      <a:r>
                        <a:rPr lang="en-US" sz="1800" b="1" dirty="0"/>
                        <a:t> &lt;= days in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previous_read_date_to_month_end</a:t>
                      </a:r>
                      <a:r>
                        <a:rPr lang="en-US" sz="18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5599"/>
                  </a:ext>
                </a:extLst>
              </a:tr>
              <a:tr h="1211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previous_read_date_to_month_end</a:t>
                      </a:r>
                      <a:r>
                        <a:rPr lang="en-US" sz="1800" b="1" dirty="0"/>
                        <a:t> &gt;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days in month</a:t>
                      </a:r>
                    </a:p>
                    <a:p>
                      <a:r>
                        <a:rPr lang="en-US" sz="1800" b="1" dirty="0"/>
                        <a:t>and</a:t>
                      </a:r>
                    </a:p>
                    <a:p>
                      <a:r>
                        <a:rPr lang="en-US" sz="1800" b="1" dirty="0" err="1"/>
                        <a:t>read_date_to_month_start</a:t>
                      </a:r>
                      <a:r>
                        <a:rPr lang="en-US" sz="1800" b="1" dirty="0"/>
                        <a:t> &lt;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days in month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read_date_to_month_start</a:t>
                      </a:r>
                      <a:r>
                        <a:rPr lang="en-US" sz="18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15011"/>
                  </a:ext>
                </a:extLst>
              </a:tr>
              <a:tr h="275384">
                <a:tc gridSpan="3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27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25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ADE327-C873-4808-A7D7-B48BC9241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387012"/>
              </p:ext>
            </p:extLst>
          </p:nvPr>
        </p:nvGraphicFramePr>
        <p:xfrm>
          <a:off x="809768" y="226529"/>
          <a:ext cx="5372670" cy="18564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303">
                  <a:extLst>
                    <a:ext uri="{9D8B030D-6E8A-4147-A177-3AD203B41FA5}">
                      <a16:colId xmlns:a16="http://schemas.microsoft.com/office/drawing/2014/main" val="4056008511"/>
                    </a:ext>
                  </a:extLst>
                </a:gridCol>
                <a:gridCol w="1589031">
                  <a:extLst>
                    <a:ext uri="{9D8B030D-6E8A-4147-A177-3AD203B41FA5}">
                      <a16:colId xmlns:a16="http://schemas.microsoft.com/office/drawing/2014/main" val="2739398348"/>
                    </a:ext>
                  </a:extLst>
                </a:gridCol>
                <a:gridCol w="1343168">
                  <a:extLst>
                    <a:ext uri="{9D8B030D-6E8A-4147-A177-3AD203B41FA5}">
                      <a16:colId xmlns:a16="http://schemas.microsoft.com/office/drawing/2014/main" val="2649645607"/>
                    </a:ext>
                  </a:extLst>
                </a:gridCol>
                <a:gridCol w="1343168">
                  <a:extLst>
                    <a:ext uri="{9D8B030D-6E8A-4147-A177-3AD203B41FA5}">
                      <a16:colId xmlns:a16="http://schemas.microsoft.com/office/drawing/2014/main" val="1852681664"/>
                    </a:ext>
                  </a:extLst>
                </a:gridCol>
              </a:tblGrid>
              <a:tr h="26079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Days in </a:t>
                      </a:r>
                      <a:r>
                        <a:rPr lang="en-US" sz="1200" b="1" u="sng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  <a:r>
                        <a:rPr lang="en-US" sz="12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636697"/>
                  </a:ext>
                </a:extLst>
              </a:tr>
              <a:tr h="434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Month Start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Mar 1,2020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Previous Read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>
                          <a:solidFill>
                            <a:srgbClr val="FF0000"/>
                          </a:solidFill>
                        </a:rPr>
                        <a:t>March</a:t>
                      </a:r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 16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Month 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Read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May 10,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03640"/>
                  </a:ext>
                </a:extLst>
              </a:tr>
              <a:tr h="43465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previous_read_date_to_month_end</a:t>
                      </a:r>
                      <a:endParaRPr lang="en-US" sz="12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16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2653423"/>
                  </a:ext>
                </a:extLst>
              </a:tr>
              <a:tr h="26079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read_date_to_month_start</a:t>
                      </a:r>
                      <a:r>
                        <a:rPr lang="en-US" sz="1200" b="1" dirty="0"/>
                        <a:t> 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126416"/>
                  </a:ext>
                </a:extLst>
              </a:tr>
              <a:tr h="39339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previous_read_date_to_month_end</a:t>
                      </a:r>
                      <a:r>
                        <a:rPr lang="en-US" sz="1200" b="1" dirty="0"/>
                        <a:t> &lt;= days in month   then  (16 &lt; = 31)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297281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4AB2C17-297E-47E6-844B-08E188B22C89}"/>
              </a:ext>
            </a:extLst>
          </p:cNvPr>
          <p:cNvSpPr/>
          <p:nvPr/>
        </p:nvSpPr>
        <p:spPr>
          <a:xfrm>
            <a:off x="6173340" y="1015467"/>
            <a:ext cx="1000834" cy="2411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11463E2-54A9-44A3-A9E1-F4805A243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27736"/>
              </p:ext>
            </p:extLst>
          </p:nvPr>
        </p:nvGraphicFramePr>
        <p:xfrm>
          <a:off x="7183272" y="740732"/>
          <a:ext cx="4217158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2973">
                  <a:extLst>
                    <a:ext uri="{9D8B030D-6E8A-4147-A177-3AD203B41FA5}">
                      <a16:colId xmlns:a16="http://schemas.microsoft.com/office/drawing/2014/main" val="3783452315"/>
                    </a:ext>
                  </a:extLst>
                </a:gridCol>
                <a:gridCol w="2834185">
                  <a:extLst>
                    <a:ext uri="{9D8B030D-6E8A-4147-A177-3AD203B41FA5}">
                      <a16:colId xmlns:a16="http://schemas.microsoft.com/office/drawing/2014/main" val="3696260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Month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days_to_count_in_period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1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2020-03-01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39029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8327156-BF68-4A77-9827-E00DD7BBA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811965"/>
              </p:ext>
            </p:extLst>
          </p:nvPr>
        </p:nvGraphicFramePr>
        <p:xfrm>
          <a:off x="800670" y="2178624"/>
          <a:ext cx="5372670" cy="21652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303">
                  <a:extLst>
                    <a:ext uri="{9D8B030D-6E8A-4147-A177-3AD203B41FA5}">
                      <a16:colId xmlns:a16="http://schemas.microsoft.com/office/drawing/2014/main" val="4056008511"/>
                    </a:ext>
                  </a:extLst>
                </a:gridCol>
                <a:gridCol w="1589031">
                  <a:extLst>
                    <a:ext uri="{9D8B030D-6E8A-4147-A177-3AD203B41FA5}">
                      <a16:colId xmlns:a16="http://schemas.microsoft.com/office/drawing/2014/main" val="2739398348"/>
                    </a:ext>
                  </a:extLst>
                </a:gridCol>
                <a:gridCol w="1343168">
                  <a:extLst>
                    <a:ext uri="{9D8B030D-6E8A-4147-A177-3AD203B41FA5}">
                      <a16:colId xmlns:a16="http://schemas.microsoft.com/office/drawing/2014/main" val="2649645607"/>
                    </a:ext>
                  </a:extLst>
                </a:gridCol>
                <a:gridCol w="1343168">
                  <a:extLst>
                    <a:ext uri="{9D8B030D-6E8A-4147-A177-3AD203B41FA5}">
                      <a16:colId xmlns:a16="http://schemas.microsoft.com/office/drawing/2014/main" val="1852681664"/>
                    </a:ext>
                  </a:extLst>
                </a:gridCol>
              </a:tblGrid>
              <a:tr h="20756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Days in April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636697"/>
                  </a:ext>
                </a:extLst>
              </a:tr>
              <a:tr h="492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Month Start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April 1,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Previous Read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>
                          <a:solidFill>
                            <a:srgbClr val="FF0000"/>
                          </a:solidFill>
                        </a:rPr>
                        <a:t>March</a:t>
                      </a:r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 16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Month 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Read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May 10,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03640"/>
                  </a:ext>
                </a:extLst>
              </a:tr>
              <a:tr h="42120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previous_read_date_to_month_end</a:t>
                      </a:r>
                      <a:endParaRPr lang="en-US" sz="12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30-(-16) = 46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2653423"/>
                  </a:ext>
                </a:extLst>
              </a:tr>
              <a:tr h="30071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read_date_to_month_start</a:t>
                      </a:r>
                      <a:r>
                        <a:rPr lang="en-US" sz="1200" b="1" dirty="0"/>
                        <a:t> 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126416"/>
                  </a:ext>
                </a:extLst>
              </a:tr>
              <a:tr h="61115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previous_read_date_to_month_end</a:t>
                      </a:r>
                      <a:r>
                        <a:rPr lang="en-US" sz="1200" b="1" dirty="0"/>
                        <a:t> &gt;  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days in month (46&gt; 30)</a:t>
                      </a:r>
                    </a:p>
                    <a:p>
                      <a:r>
                        <a:rPr lang="en-US" sz="1200" b="1" dirty="0"/>
                        <a:t>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read_date_to_month_start</a:t>
                      </a:r>
                      <a:r>
                        <a:rPr lang="en-US" sz="1200" b="1" dirty="0"/>
                        <a:t> &gt;=  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days in month (39 &gt;= 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2972816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327532-85FB-4AAD-8AE2-DCD42654563F}"/>
              </a:ext>
            </a:extLst>
          </p:cNvPr>
          <p:cNvSpPr/>
          <p:nvPr/>
        </p:nvSpPr>
        <p:spPr>
          <a:xfrm>
            <a:off x="6173340" y="2974848"/>
            <a:ext cx="1000834" cy="2411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A6F1E105-0019-45A1-8B80-9CFE6FF89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54003"/>
              </p:ext>
            </p:extLst>
          </p:nvPr>
        </p:nvGraphicFramePr>
        <p:xfrm>
          <a:off x="7165074" y="2724563"/>
          <a:ext cx="4217158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2973">
                  <a:extLst>
                    <a:ext uri="{9D8B030D-6E8A-4147-A177-3AD203B41FA5}">
                      <a16:colId xmlns:a16="http://schemas.microsoft.com/office/drawing/2014/main" val="3783452315"/>
                    </a:ext>
                  </a:extLst>
                </a:gridCol>
                <a:gridCol w="2834185">
                  <a:extLst>
                    <a:ext uri="{9D8B030D-6E8A-4147-A177-3AD203B41FA5}">
                      <a16:colId xmlns:a16="http://schemas.microsoft.com/office/drawing/2014/main" val="3696260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Month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days_to_count_in_period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1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2020-04-01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39029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94B00643-9E72-4902-B833-1F92207357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632286"/>
              </p:ext>
            </p:extLst>
          </p:nvPr>
        </p:nvGraphicFramePr>
        <p:xfrm>
          <a:off x="791570" y="4469000"/>
          <a:ext cx="5372670" cy="21810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303">
                  <a:extLst>
                    <a:ext uri="{9D8B030D-6E8A-4147-A177-3AD203B41FA5}">
                      <a16:colId xmlns:a16="http://schemas.microsoft.com/office/drawing/2014/main" val="4056008511"/>
                    </a:ext>
                  </a:extLst>
                </a:gridCol>
                <a:gridCol w="1589031">
                  <a:extLst>
                    <a:ext uri="{9D8B030D-6E8A-4147-A177-3AD203B41FA5}">
                      <a16:colId xmlns:a16="http://schemas.microsoft.com/office/drawing/2014/main" val="2739398348"/>
                    </a:ext>
                  </a:extLst>
                </a:gridCol>
                <a:gridCol w="1343168">
                  <a:extLst>
                    <a:ext uri="{9D8B030D-6E8A-4147-A177-3AD203B41FA5}">
                      <a16:colId xmlns:a16="http://schemas.microsoft.com/office/drawing/2014/main" val="2649645607"/>
                    </a:ext>
                  </a:extLst>
                </a:gridCol>
                <a:gridCol w="1343168">
                  <a:extLst>
                    <a:ext uri="{9D8B030D-6E8A-4147-A177-3AD203B41FA5}">
                      <a16:colId xmlns:a16="http://schemas.microsoft.com/office/drawing/2014/main" val="1852681664"/>
                    </a:ext>
                  </a:extLst>
                </a:gridCol>
              </a:tblGrid>
              <a:tr h="25025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Days in May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636697"/>
                  </a:ext>
                </a:extLst>
              </a:tr>
              <a:tr h="44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Month Start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May 1,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Previous Read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>
                          <a:solidFill>
                            <a:srgbClr val="FF0000"/>
                          </a:solidFill>
                        </a:rPr>
                        <a:t>March</a:t>
                      </a:r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 16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Month 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Read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May 10,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03640"/>
                  </a:ext>
                </a:extLst>
              </a:tr>
              <a:tr h="41709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previous_read_date_to_month_end</a:t>
                      </a:r>
                      <a:endParaRPr lang="en-US" sz="1200" b="1" dirty="0"/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31-(-46) = 77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2653423"/>
                  </a:ext>
                </a:extLst>
              </a:tr>
              <a:tr h="35224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Read_date_to_month_start</a:t>
                      </a:r>
                      <a:r>
                        <a:rPr lang="en-US" sz="1200" b="1" dirty="0"/>
                        <a:t> 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126416"/>
                  </a:ext>
                </a:extLst>
              </a:tr>
              <a:tr h="55755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previous_read_date_to_month_end</a:t>
                      </a:r>
                      <a:r>
                        <a:rPr lang="en-US" sz="1200" b="1" dirty="0"/>
                        <a:t> &lt;  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days in month (77 &gt; 31)</a:t>
                      </a:r>
                    </a:p>
                    <a:p>
                      <a:r>
                        <a:rPr lang="en-US" sz="1200" b="1" dirty="0"/>
                        <a:t>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read_date_to_month_start</a:t>
                      </a:r>
                      <a:r>
                        <a:rPr lang="en-US" sz="1200" b="1" dirty="0"/>
                        <a:t> &lt;  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days in month (9 &lt; 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2972816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D4CB7A58-FF3C-47CB-A229-050F6BA1245F}"/>
              </a:ext>
            </a:extLst>
          </p:cNvPr>
          <p:cNvSpPr/>
          <p:nvPr/>
        </p:nvSpPr>
        <p:spPr>
          <a:xfrm>
            <a:off x="6164240" y="5438968"/>
            <a:ext cx="1000834" cy="2411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33E48F7-6195-4287-88D6-DE8C7D3BB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40674"/>
              </p:ext>
            </p:extLst>
          </p:nvPr>
        </p:nvGraphicFramePr>
        <p:xfrm>
          <a:off x="7174174" y="5223605"/>
          <a:ext cx="4217158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2973">
                  <a:extLst>
                    <a:ext uri="{9D8B030D-6E8A-4147-A177-3AD203B41FA5}">
                      <a16:colId xmlns:a16="http://schemas.microsoft.com/office/drawing/2014/main" val="3783452315"/>
                    </a:ext>
                  </a:extLst>
                </a:gridCol>
                <a:gridCol w="2834185">
                  <a:extLst>
                    <a:ext uri="{9D8B030D-6E8A-4147-A177-3AD203B41FA5}">
                      <a16:colId xmlns:a16="http://schemas.microsoft.com/office/drawing/2014/main" val="3696260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Month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days_to_count_in_period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1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2020-05-01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3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7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ADE327-C873-4808-A7D7-B48BC9241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863571"/>
              </p:ext>
            </p:extLst>
          </p:nvPr>
        </p:nvGraphicFramePr>
        <p:xfrm>
          <a:off x="809768" y="226529"/>
          <a:ext cx="5372670" cy="18564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303">
                  <a:extLst>
                    <a:ext uri="{9D8B030D-6E8A-4147-A177-3AD203B41FA5}">
                      <a16:colId xmlns:a16="http://schemas.microsoft.com/office/drawing/2014/main" val="4056008511"/>
                    </a:ext>
                  </a:extLst>
                </a:gridCol>
                <a:gridCol w="1589031">
                  <a:extLst>
                    <a:ext uri="{9D8B030D-6E8A-4147-A177-3AD203B41FA5}">
                      <a16:colId xmlns:a16="http://schemas.microsoft.com/office/drawing/2014/main" val="2739398348"/>
                    </a:ext>
                  </a:extLst>
                </a:gridCol>
                <a:gridCol w="1343168">
                  <a:extLst>
                    <a:ext uri="{9D8B030D-6E8A-4147-A177-3AD203B41FA5}">
                      <a16:colId xmlns:a16="http://schemas.microsoft.com/office/drawing/2014/main" val="2649645607"/>
                    </a:ext>
                  </a:extLst>
                </a:gridCol>
                <a:gridCol w="1343168">
                  <a:extLst>
                    <a:ext uri="{9D8B030D-6E8A-4147-A177-3AD203B41FA5}">
                      <a16:colId xmlns:a16="http://schemas.microsoft.com/office/drawing/2014/main" val="1852681664"/>
                    </a:ext>
                  </a:extLst>
                </a:gridCol>
              </a:tblGrid>
              <a:tr h="26079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Days in </a:t>
                      </a:r>
                      <a:r>
                        <a:rPr lang="en-US" sz="1200" b="1" u="sng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  <a:r>
                        <a:rPr lang="en-US" sz="12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636697"/>
                  </a:ext>
                </a:extLst>
              </a:tr>
              <a:tr h="434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Month Start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Mar 1,2020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Previous Read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>
                          <a:solidFill>
                            <a:srgbClr val="FF0000"/>
                          </a:solidFill>
                        </a:rPr>
                        <a:t>March</a:t>
                      </a:r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 16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Month 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Read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May 1,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03640"/>
                  </a:ext>
                </a:extLst>
              </a:tr>
              <a:tr h="43465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previous_read_date_to_month_end</a:t>
                      </a:r>
                      <a:endParaRPr lang="en-US" sz="12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16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2653423"/>
                  </a:ext>
                </a:extLst>
              </a:tr>
              <a:tr h="26079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read_date_to_month_start</a:t>
                      </a:r>
                      <a:r>
                        <a:rPr lang="en-US" sz="1200" b="1" dirty="0"/>
                        <a:t> 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126416"/>
                  </a:ext>
                </a:extLst>
              </a:tr>
              <a:tr h="39339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previous_read_date_to_month_end</a:t>
                      </a:r>
                      <a:r>
                        <a:rPr lang="en-US" sz="1200" b="1" dirty="0"/>
                        <a:t> &lt;= days in month   then  (16 &lt; = 56)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297281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4AB2C17-297E-47E6-844B-08E188B22C89}"/>
              </a:ext>
            </a:extLst>
          </p:cNvPr>
          <p:cNvSpPr/>
          <p:nvPr/>
        </p:nvSpPr>
        <p:spPr>
          <a:xfrm>
            <a:off x="6173340" y="1015467"/>
            <a:ext cx="1000834" cy="2411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11463E2-54A9-44A3-A9E1-F4805A243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859791"/>
              </p:ext>
            </p:extLst>
          </p:nvPr>
        </p:nvGraphicFramePr>
        <p:xfrm>
          <a:off x="7183272" y="740732"/>
          <a:ext cx="4217158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2973">
                  <a:extLst>
                    <a:ext uri="{9D8B030D-6E8A-4147-A177-3AD203B41FA5}">
                      <a16:colId xmlns:a16="http://schemas.microsoft.com/office/drawing/2014/main" val="3783452315"/>
                    </a:ext>
                  </a:extLst>
                </a:gridCol>
                <a:gridCol w="2834185">
                  <a:extLst>
                    <a:ext uri="{9D8B030D-6E8A-4147-A177-3AD203B41FA5}">
                      <a16:colId xmlns:a16="http://schemas.microsoft.com/office/drawing/2014/main" val="3696260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Month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days_to_count_in_period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1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2020-03-01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39029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8327156-BF68-4A77-9827-E00DD7BBA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178350"/>
              </p:ext>
            </p:extLst>
          </p:nvPr>
        </p:nvGraphicFramePr>
        <p:xfrm>
          <a:off x="800670" y="2178624"/>
          <a:ext cx="5372670" cy="21652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303">
                  <a:extLst>
                    <a:ext uri="{9D8B030D-6E8A-4147-A177-3AD203B41FA5}">
                      <a16:colId xmlns:a16="http://schemas.microsoft.com/office/drawing/2014/main" val="4056008511"/>
                    </a:ext>
                  </a:extLst>
                </a:gridCol>
                <a:gridCol w="1589031">
                  <a:extLst>
                    <a:ext uri="{9D8B030D-6E8A-4147-A177-3AD203B41FA5}">
                      <a16:colId xmlns:a16="http://schemas.microsoft.com/office/drawing/2014/main" val="2739398348"/>
                    </a:ext>
                  </a:extLst>
                </a:gridCol>
                <a:gridCol w="1343168">
                  <a:extLst>
                    <a:ext uri="{9D8B030D-6E8A-4147-A177-3AD203B41FA5}">
                      <a16:colId xmlns:a16="http://schemas.microsoft.com/office/drawing/2014/main" val="2649645607"/>
                    </a:ext>
                  </a:extLst>
                </a:gridCol>
                <a:gridCol w="1343168">
                  <a:extLst>
                    <a:ext uri="{9D8B030D-6E8A-4147-A177-3AD203B41FA5}">
                      <a16:colId xmlns:a16="http://schemas.microsoft.com/office/drawing/2014/main" val="1852681664"/>
                    </a:ext>
                  </a:extLst>
                </a:gridCol>
              </a:tblGrid>
              <a:tr h="20756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Days in April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636697"/>
                  </a:ext>
                </a:extLst>
              </a:tr>
              <a:tr h="492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Month Start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April 1,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Previous Read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>
                          <a:solidFill>
                            <a:srgbClr val="FF0000"/>
                          </a:solidFill>
                        </a:rPr>
                        <a:t>March</a:t>
                      </a:r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 16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Month 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Read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May 1,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03640"/>
                  </a:ext>
                </a:extLst>
              </a:tr>
              <a:tr h="42120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previous_read_date_to_month_end</a:t>
                      </a:r>
                      <a:endParaRPr lang="en-US" sz="12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30-(-16) = 46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2653423"/>
                  </a:ext>
                </a:extLst>
              </a:tr>
              <a:tr h="30071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read_date_to_month_start</a:t>
                      </a:r>
                      <a:r>
                        <a:rPr lang="en-US" sz="1200" b="1" dirty="0"/>
                        <a:t>  30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126416"/>
                  </a:ext>
                </a:extLst>
              </a:tr>
              <a:tr h="61115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previous_read_date_to_month_end</a:t>
                      </a:r>
                      <a:r>
                        <a:rPr lang="en-US" sz="1200" b="1" dirty="0"/>
                        <a:t> &gt;  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days in month (46&gt; 30)</a:t>
                      </a:r>
                    </a:p>
                    <a:p>
                      <a:r>
                        <a:rPr lang="en-US" sz="1200" b="1" dirty="0"/>
                        <a:t>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read_date_to_month_start</a:t>
                      </a:r>
                      <a:r>
                        <a:rPr lang="en-US" sz="1200" b="1" dirty="0"/>
                        <a:t> &gt;=  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days in month (30 &gt;= 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2972816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327532-85FB-4AAD-8AE2-DCD42654563F}"/>
              </a:ext>
            </a:extLst>
          </p:cNvPr>
          <p:cNvSpPr/>
          <p:nvPr/>
        </p:nvSpPr>
        <p:spPr>
          <a:xfrm>
            <a:off x="6173340" y="2974848"/>
            <a:ext cx="1000834" cy="2411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A6F1E105-0019-45A1-8B80-9CFE6FF89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59889"/>
              </p:ext>
            </p:extLst>
          </p:nvPr>
        </p:nvGraphicFramePr>
        <p:xfrm>
          <a:off x="7165074" y="2724563"/>
          <a:ext cx="4217158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2973">
                  <a:extLst>
                    <a:ext uri="{9D8B030D-6E8A-4147-A177-3AD203B41FA5}">
                      <a16:colId xmlns:a16="http://schemas.microsoft.com/office/drawing/2014/main" val="3783452315"/>
                    </a:ext>
                  </a:extLst>
                </a:gridCol>
                <a:gridCol w="2834185">
                  <a:extLst>
                    <a:ext uri="{9D8B030D-6E8A-4147-A177-3AD203B41FA5}">
                      <a16:colId xmlns:a16="http://schemas.microsoft.com/office/drawing/2014/main" val="3696260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Month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days_to_count_in_period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1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2020-04-01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39029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94B00643-9E72-4902-B833-1F92207357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640162"/>
              </p:ext>
            </p:extLst>
          </p:nvPr>
        </p:nvGraphicFramePr>
        <p:xfrm>
          <a:off x="791570" y="4469000"/>
          <a:ext cx="5372670" cy="21810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303">
                  <a:extLst>
                    <a:ext uri="{9D8B030D-6E8A-4147-A177-3AD203B41FA5}">
                      <a16:colId xmlns:a16="http://schemas.microsoft.com/office/drawing/2014/main" val="4056008511"/>
                    </a:ext>
                  </a:extLst>
                </a:gridCol>
                <a:gridCol w="1589031">
                  <a:extLst>
                    <a:ext uri="{9D8B030D-6E8A-4147-A177-3AD203B41FA5}">
                      <a16:colId xmlns:a16="http://schemas.microsoft.com/office/drawing/2014/main" val="2739398348"/>
                    </a:ext>
                  </a:extLst>
                </a:gridCol>
                <a:gridCol w="1343168">
                  <a:extLst>
                    <a:ext uri="{9D8B030D-6E8A-4147-A177-3AD203B41FA5}">
                      <a16:colId xmlns:a16="http://schemas.microsoft.com/office/drawing/2014/main" val="2649645607"/>
                    </a:ext>
                  </a:extLst>
                </a:gridCol>
                <a:gridCol w="1343168">
                  <a:extLst>
                    <a:ext uri="{9D8B030D-6E8A-4147-A177-3AD203B41FA5}">
                      <a16:colId xmlns:a16="http://schemas.microsoft.com/office/drawing/2014/main" val="1852681664"/>
                    </a:ext>
                  </a:extLst>
                </a:gridCol>
              </a:tblGrid>
              <a:tr h="25025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Days in May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636697"/>
                  </a:ext>
                </a:extLst>
              </a:tr>
              <a:tr h="44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Month Start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May 1,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Previous Read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>
                          <a:solidFill>
                            <a:srgbClr val="FF0000"/>
                          </a:solidFill>
                        </a:rPr>
                        <a:t>March</a:t>
                      </a:r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 16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Month 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Read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May 1,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03640"/>
                  </a:ext>
                </a:extLst>
              </a:tr>
              <a:tr h="41709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previous_read_date_to_month_end</a:t>
                      </a:r>
                      <a:endParaRPr lang="en-US" sz="1200" b="1" dirty="0"/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31-(-46) = 77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2653423"/>
                  </a:ext>
                </a:extLst>
              </a:tr>
              <a:tr h="35224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Read_date_to_month_start</a:t>
                      </a:r>
                      <a:r>
                        <a:rPr lang="en-US" sz="1200" b="1" dirty="0"/>
                        <a:t> 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126416"/>
                  </a:ext>
                </a:extLst>
              </a:tr>
              <a:tr h="55755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previous_read_date_to_month_end</a:t>
                      </a:r>
                      <a:r>
                        <a:rPr lang="en-US" sz="1200" b="1" dirty="0"/>
                        <a:t> &lt;  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days in month (77 &gt; 31)</a:t>
                      </a:r>
                    </a:p>
                    <a:p>
                      <a:r>
                        <a:rPr lang="en-US" sz="1200" b="1" dirty="0"/>
                        <a:t>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read_date_to_month_start</a:t>
                      </a:r>
                      <a:r>
                        <a:rPr lang="en-US" sz="1200" b="1" dirty="0"/>
                        <a:t> &lt;  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days in month (9 &lt; 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2972816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D4CB7A58-FF3C-47CB-A229-050F6BA1245F}"/>
              </a:ext>
            </a:extLst>
          </p:cNvPr>
          <p:cNvSpPr/>
          <p:nvPr/>
        </p:nvSpPr>
        <p:spPr>
          <a:xfrm>
            <a:off x="6164240" y="5438968"/>
            <a:ext cx="1000834" cy="2411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33E48F7-6195-4287-88D6-DE8C7D3BB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6205"/>
              </p:ext>
            </p:extLst>
          </p:nvPr>
        </p:nvGraphicFramePr>
        <p:xfrm>
          <a:off x="7174174" y="5223605"/>
          <a:ext cx="4217158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2973">
                  <a:extLst>
                    <a:ext uri="{9D8B030D-6E8A-4147-A177-3AD203B41FA5}">
                      <a16:colId xmlns:a16="http://schemas.microsoft.com/office/drawing/2014/main" val="3783452315"/>
                    </a:ext>
                  </a:extLst>
                </a:gridCol>
                <a:gridCol w="2834185">
                  <a:extLst>
                    <a:ext uri="{9D8B030D-6E8A-4147-A177-3AD203B41FA5}">
                      <a16:colId xmlns:a16="http://schemas.microsoft.com/office/drawing/2014/main" val="3696260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Month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days_to_count_in_period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1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2020-05-01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3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71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893</Words>
  <Application>Microsoft Office PowerPoint</Application>
  <PresentationFormat>Widescreen</PresentationFormat>
  <Paragraphs>144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Feature Engineering to  Calculate Monthly Water Usage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Ensieh Bahrami</dc:creator>
  <cp:lastModifiedBy>Ensieh Bahrami</cp:lastModifiedBy>
  <cp:revision>49</cp:revision>
  <dcterms:created xsi:type="dcterms:W3CDTF">2021-01-19T04:36:11Z</dcterms:created>
  <dcterms:modified xsi:type="dcterms:W3CDTF">2021-03-01T01:01:13Z</dcterms:modified>
</cp:coreProperties>
</file>