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19"/>
  </p:notesMasterIdLst>
  <p:sldIdLst>
    <p:sldId id="260" r:id="rId3"/>
    <p:sldId id="261" r:id="rId4"/>
    <p:sldId id="266" r:id="rId5"/>
    <p:sldId id="267" r:id="rId6"/>
    <p:sldId id="269" r:id="rId7"/>
    <p:sldId id="271" r:id="rId8"/>
    <p:sldId id="276" r:id="rId9"/>
    <p:sldId id="270" r:id="rId10"/>
    <p:sldId id="273" r:id="rId11"/>
    <p:sldId id="284" r:id="rId12"/>
    <p:sldId id="286" r:id="rId13"/>
    <p:sldId id="277" r:id="rId14"/>
    <p:sldId id="282" r:id="rId15"/>
    <p:sldId id="281" r:id="rId16"/>
    <p:sldId id="278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7985" autoAdjust="0"/>
  </p:normalViewPr>
  <p:slideViewPr>
    <p:cSldViewPr snapToGrid="0">
      <p:cViewPr varScale="1">
        <p:scale>
          <a:sx n="71" d="100"/>
          <a:sy n="71" d="100"/>
        </p:scale>
        <p:origin x="2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8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D77FC-6969-4271-B4AC-A6172DF5874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9AEF0-9CB5-4CDD-A071-1B237AB1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2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C4858"/>
                </a:solidFill>
                <a:effectLst/>
                <a:latin typeface="Nunito"/>
              </a:rPr>
              <a:t>Lending Club platform allows individuals to lend to other individuals.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57B92"/>
                </a:solidFill>
                <a:effectLst/>
                <a:latin typeface="Neue Haas Grotesk Text Regular"/>
              </a:rPr>
              <a:t>Borrowers use the loan for almost any purpose but mostly for consolidating debt, credit card, or home improvement.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57B92"/>
                </a:solidFill>
                <a:effectLst/>
                <a:latin typeface="Neue Haas Grotesk Text Regular"/>
              </a:rPr>
              <a:t>Loans are typically with a fixed term (63 or 60 month), a fixed interest rate, and a regular monthly payment schedule. </a:t>
            </a:r>
            <a:endParaRPr lang="en-US" dirty="0"/>
          </a:p>
          <a:p>
            <a:r>
              <a:rPr lang="en-US" b="0" i="0" dirty="0">
                <a:solidFill>
                  <a:srgbClr val="3C4858"/>
                </a:solidFill>
                <a:effectLst/>
                <a:latin typeface="Nunito"/>
              </a:rPr>
              <a:t>Of course, not all loans are created equal. Someone who appears to be less risky, will have an easier time getting a loan with a low interest rate than someone who appears to be riskier</a:t>
            </a:r>
          </a:p>
          <a:p>
            <a:endParaRPr lang="en-US" b="0" i="0" dirty="0">
              <a:solidFill>
                <a:srgbClr val="3C4858"/>
              </a:solidFill>
              <a:effectLst/>
              <a:latin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9AEF0-9CB5-4CDD-A071-1B237AB1C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29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9AEF0-9CB5-4CDD-A071-1B237AB1C3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77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9AEF0-9CB5-4CDD-A071-1B237AB1C3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6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C4858"/>
                </a:solidFill>
                <a:effectLst/>
                <a:latin typeface="Nunito"/>
              </a:rPr>
              <a:t>Which customers are very risky?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9AEF0-9CB5-4CDD-A071-1B237AB1C3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44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than 80% of borrowers had grade A, B, or C and about 4.5% had grade E, F, or G.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Distribution of interest rate is skewed to the left. There are loans with interest rate between 20% and 31%, while 50% of loans have less than 12% interest rate.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 rate is totally dependent to the grade of loan. Mean of interest rate for loans with low risk (grade A) is 7%, whereas loans with high risk (EFG) had higher mean of interest rate of 26%.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amount of loan with grade A is 15.4k $, which is less than average amount of high-risk loans (grades E, F or G) 18998$.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9AEF0-9CB5-4CDD-A071-1B237AB1C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95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9AEF0-9CB5-4CDD-A071-1B237AB1C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9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best score: 0.99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best param: {'bootstrap': False, '</a:t>
            </a:r>
            <a:r>
              <a:rPr lang="en-US" dirty="0" err="1"/>
              <a:t>max_depth</a:t>
            </a:r>
            <a:r>
              <a:rPr lang="en-US" dirty="0"/>
              <a:t>': 42, '</a:t>
            </a:r>
            <a:r>
              <a:rPr lang="en-US" dirty="0" err="1"/>
              <a:t>max_features</a:t>
            </a:r>
            <a:r>
              <a:rPr lang="en-US" dirty="0"/>
              <a:t>': 'auto'}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9AEF0-9CB5-4CDD-A071-1B237AB1C3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21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Used SMOTE method to oversample the minority classes and made the train set balanced</a:t>
            </a:r>
          </a:p>
          <a:p>
            <a:pPr marR="0"/>
            <a:endParaRPr lang="en-US" sz="1200" dirty="0"/>
          </a:p>
          <a:p>
            <a:pPr marR="0"/>
            <a:r>
              <a:rPr lang="en-US" sz="1200" dirty="0"/>
              <a:t>Adopted the </a:t>
            </a:r>
            <a:r>
              <a:rPr lang="en-US" sz="1200" dirty="0" err="1"/>
              <a:t>MinMax</a:t>
            </a:r>
            <a:r>
              <a:rPr lang="en-US" sz="1200" dirty="0"/>
              <a:t> Scaler since some of independent variables were to some extend skewed.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9AEF0-9CB5-4CDD-A071-1B237AB1C3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20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best score: 0.99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best param: {'bootstrap': False, '</a:t>
            </a:r>
            <a:r>
              <a:rPr lang="en-US" dirty="0" err="1"/>
              <a:t>max_depth</a:t>
            </a:r>
            <a:r>
              <a:rPr lang="en-US" dirty="0"/>
              <a:t>': 42, '</a:t>
            </a:r>
            <a:r>
              <a:rPr lang="en-US" dirty="0" err="1"/>
              <a:t>max_features</a:t>
            </a:r>
            <a:r>
              <a:rPr lang="en-US" dirty="0"/>
              <a:t>': 'auto'}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9AEF0-9CB5-4CDD-A071-1B237AB1C3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46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Default loans got more for home improvement and house than non-default loans. And non-default loans received more for credit card pay-off and debt consolidation.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Median of Debt to income for default loans was about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about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3% higher that median for non-default.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9AEF0-9CB5-4CDD-A071-1B237AB1C3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5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9AEF0-9CB5-4CDD-A071-1B237AB1C3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1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052101-5543-4E07-96E0-6F847F991178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2A90-FEE7-4882-AA6B-BD5D44F82588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6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56AFA44-400F-4554-827C-6A58649F771E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95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53B6-8516-4741-8E33-5293E91E7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40509-969A-4FEB-8F3A-3BF47693B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6BCCA-4F13-4D4D-B621-AD153C74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9ACA-69E5-4A93-98F6-EA2C5C3E042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A3A04-B783-4628-A3E2-B7C5109A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BD748-05B9-487D-8E00-9D6EA6A6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C593-BDDD-424F-9D0C-459F26F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CA15-56C7-4C28-A69D-BACBF15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BDBB-DABD-4C8F-B849-E61D72F55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96A3A-5C1E-4E92-8B43-1CCF477E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9ACA-69E5-4A93-98F6-EA2C5C3E042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5DEFF-FC4C-426D-9709-7B1C96F6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CCD25-0149-4AA2-A7CB-2FA7BCEF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C593-BDDD-424F-9D0C-459F26F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35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D8A0-9594-47E0-80C6-2824777D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1B2DC-CB63-457B-8104-38EDAA7FC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45AE1-7845-4E11-BA4B-17BC8173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9ACA-69E5-4A93-98F6-EA2C5C3E042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60B18-267A-4C31-B37A-F47B9426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25BF8-B850-4257-9033-0517235B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C593-BDDD-424F-9D0C-459F26F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06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B816-9DF9-45F2-AE4C-7F0C32F3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3473-ED88-41B9-96D3-E43042A18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0678E-BC01-45F0-8D7A-9097BB68D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9B394-CAF2-487D-8DBF-0C53E7F6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9ACA-69E5-4A93-98F6-EA2C5C3E042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D6E18-44F8-4A5E-B16C-0AE66B72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9280B-6813-4B98-8AD0-7A6015A7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C593-BDDD-424F-9D0C-459F26F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1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F193-7D7B-44F5-A245-AAD49DA66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88591-3EC4-48BE-BC9E-66A166D91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F40C2-DEA5-4746-81CD-E1D0A65A9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26732-F8E1-444A-900E-DBABFE0FF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55E33-131D-4704-9F45-CEB779F4C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4632F-EB54-44D9-9673-6EAA7021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9ACA-69E5-4A93-98F6-EA2C5C3E042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C11F6-F207-488B-A1E0-7AF2186F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022F-CDB9-4AE5-B3E9-B8C56E1D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C593-BDDD-424F-9D0C-459F26F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29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338B-7018-4E49-8977-6226FB85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75A01-3DDA-454B-8F84-B0CBD8FB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9ACA-69E5-4A93-98F6-EA2C5C3E042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E7F96-D9A9-45B2-BCD5-AB0BD369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6D3B9-2C34-45EB-A962-030E6F2B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C593-BDDD-424F-9D0C-459F26F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49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1FEE5E-C747-4C82-8EC2-45DEF23D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9ACA-69E5-4A93-98F6-EA2C5C3E042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8273A-DAED-4598-8CEE-310AF5B7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3B217-29DA-4027-A939-131EC733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C593-BDDD-424F-9D0C-459F26F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29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F0E6-0C8A-457B-9488-881C5AC3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B77B-BC5C-4AD6-9406-C4F38672E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7E552-3799-4128-9A44-7A5FB6CF9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88D95-740A-4DF8-8384-85D14204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9ACA-69E5-4A93-98F6-EA2C5C3E042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FDF49-ACF0-4B22-BE38-2AA48F68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109FC-B89D-4CAE-A32E-F3BB019F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C593-BDDD-424F-9D0C-459F26F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3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A975-1D20-48E9-9978-A52A1A5489A9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57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539E-FC75-4B8F-95F2-6EF14DA96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90C93-1C64-474B-B53F-F9ABC5FCA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73A6C-44BB-45C1-97D2-C3458591A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32D67-413F-4354-8E1A-E186869D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9ACA-69E5-4A93-98F6-EA2C5C3E042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4648B-AECE-4D98-A62F-6D1DCF9C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07582-6CBD-4D63-A698-4176A65C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C593-BDDD-424F-9D0C-459F26F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17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65C9-7D48-4BB1-9CF9-87BACE1A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0AA28-5DAF-4082-A738-57D80BEEF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09F2D-A4F1-4351-8CFC-874EE65A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9ACA-69E5-4A93-98F6-EA2C5C3E042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BEA72-672E-46E7-ACC5-F295FFE2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75544-387C-41CC-AFAC-61C88464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C593-BDDD-424F-9D0C-459F26F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4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1D29CB-2AC4-41EC-9938-31C8EF308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58B26-9C4B-4390-BC9A-F761EAC78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5A2B5-4F07-4359-8E54-D4899069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9ACA-69E5-4A93-98F6-EA2C5C3E042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ED91C-169D-46A0-A2DA-3FAF519C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76A62-6A10-4D89-AEE4-0BD08B3B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C593-BDDD-424F-9D0C-459F26F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5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751357-1D29-4299-A1DC-7163F688B3A6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7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B55-3220-4282-A14B-47D89A8EC038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6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CBD2-5A05-45DA-A673-C1C5F83D012D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1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6F58-8721-477B-87F4-4A1AF59CB7A6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8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BD0C-C610-40CE-B5AF-C1C73035F8C7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182D6D-D94B-4330-B2EF-F716DD26DB1B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2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25F1-8FDF-480D-B5DE-195D5E8A8DBB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5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55DCF70-AF5C-46B6-89C9-D5A27AE288E2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694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F9922-89DC-41DD-9719-C3E51F71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2257F-C232-410E-8898-3782541B4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07D7B-8ACE-4261-B170-01752806A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09ACA-69E5-4A93-98F6-EA2C5C3E042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A6729-2559-477E-A9CD-FACF3548C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E173-B94C-4B55-9818-79684E2C8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1C593-BDDD-424F-9D0C-459F26F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2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35.png"/><Relationship Id="rId18" Type="http://schemas.openxmlformats.org/officeDocument/2006/relationships/oleObject" Target="../embeddings/oleObject9.bin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37.png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38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33.png"/><Relationship Id="rId1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21">
            <a:extLst>
              <a:ext uri="{FF2B5EF4-FFF2-40B4-BE49-F238E27FC236}">
                <a16:creationId xmlns:a16="http://schemas.microsoft.com/office/drawing/2014/main" id="{FC126D6A-31DB-4E12-9485-1247B60BD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DD37FA-D3E2-45AF-B979-A4629C467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0" y="619124"/>
            <a:ext cx="7460998" cy="5737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922" y="940858"/>
            <a:ext cx="6817533" cy="3564468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Loan grade prediction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and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default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902921" y="4827060"/>
            <a:ext cx="6817533" cy="1200237"/>
          </a:xfrm>
          <a:noFill/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By:  </a:t>
            </a:r>
            <a:r>
              <a:rPr lang="en-US" sz="2400" dirty="0">
                <a:solidFill>
                  <a:srgbClr val="FFFF00"/>
                </a:solidFill>
              </a:rPr>
              <a:t>Ensieh Bahrami</a:t>
            </a:r>
          </a:p>
          <a:p>
            <a:r>
              <a:rPr lang="en-US" sz="2400" dirty="0">
                <a:solidFill>
                  <a:schemeClr val="bg1"/>
                </a:solidFill>
              </a:rPr>
              <a:t>Supervised by:  </a:t>
            </a:r>
            <a:r>
              <a:rPr lang="en-US" sz="2400" dirty="0">
                <a:solidFill>
                  <a:srgbClr val="FFFF00"/>
                </a:solidFill>
              </a:rPr>
              <a:t>Alison Cossette </a:t>
            </a:r>
          </a:p>
        </p:txBody>
      </p:sp>
      <p:sp>
        <p:nvSpPr>
          <p:cNvPr id="57" name="Rectangle 25">
            <a:extLst>
              <a:ext uri="{FF2B5EF4-FFF2-40B4-BE49-F238E27FC236}">
                <a16:creationId xmlns:a16="http://schemas.microsoft.com/office/drawing/2014/main" id="{72118D0D-E571-4C6C-B69A-7CA508515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0" y="457200"/>
            <a:ext cx="7460998" cy="94997"/>
          </a:xfrm>
          <a:prstGeom prst="rect">
            <a:avLst/>
          </a:prstGeom>
          <a:solidFill>
            <a:srgbClr val="EDBB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27">
            <a:extLst>
              <a:ext uri="{FF2B5EF4-FFF2-40B4-BE49-F238E27FC236}">
                <a16:creationId xmlns:a16="http://schemas.microsoft.com/office/drawing/2014/main" id="{EA9DB873-1608-4615-B0EC-40A83AF9D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7398" y="457201"/>
            <a:ext cx="3599768" cy="1920239"/>
          </a:xfrm>
          <a:prstGeom prst="rect">
            <a:avLst/>
          </a:prstGeom>
          <a:noFill/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29">
            <a:extLst>
              <a:ext uri="{FF2B5EF4-FFF2-40B4-BE49-F238E27FC236}">
                <a16:creationId xmlns:a16="http://schemas.microsoft.com/office/drawing/2014/main" id="{07F12AC0-AD6E-4F6E-9D49-33A9FF3B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402" y="2445806"/>
            <a:ext cx="3599768" cy="1922440"/>
          </a:xfrm>
          <a:prstGeom prst="rect">
            <a:avLst/>
          </a:prstGeom>
          <a:noFill/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491726-8A37-4D29-A976-BADB5A7AF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401" y="4436609"/>
            <a:ext cx="3599768" cy="1920241"/>
          </a:xfrm>
          <a:prstGeom prst="rect">
            <a:avLst/>
          </a:prstGeom>
          <a:noFill/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2AAD1-9AC2-4E93-801D-6AFB2D27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212" y="6360331"/>
            <a:ext cx="9485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EDBB1C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EDBB1C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CDEA17-2818-4A3B-BA2E-3B98B80CB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628" y="606311"/>
            <a:ext cx="2261499" cy="1669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7404C1-2E44-4F81-8B14-C06E32430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5659" y="2572692"/>
            <a:ext cx="2220468" cy="16330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727C4D-5684-494B-9301-9EF256B17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5659" y="4590159"/>
            <a:ext cx="2291280" cy="16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0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4" name="Rectangle 76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3E485DD-0C12-45BC-A361-28152A03B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207" y="0"/>
            <a:ext cx="2472664" cy="6858000"/>
          </a:xfrm>
          <a:custGeom>
            <a:avLst/>
            <a:gdLst>
              <a:gd name="connsiteX0" fmla="*/ 1056708 w 2472664"/>
              <a:gd name="connsiteY0" fmla="*/ 0 h 6858000"/>
              <a:gd name="connsiteX1" fmla="*/ 2472664 w 2472664"/>
              <a:gd name="connsiteY1" fmla="*/ 0 h 6858000"/>
              <a:gd name="connsiteX2" fmla="*/ 2400427 w 2472664"/>
              <a:gd name="connsiteY2" fmla="*/ 75768 h 6858000"/>
              <a:gd name="connsiteX3" fmla="*/ 1104861 w 2472664"/>
              <a:gd name="connsiteY3" fmla="*/ 3429000 h 6858000"/>
              <a:gd name="connsiteX4" fmla="*/ 2400427 w 2472664"/>
              <a:gd name="connsiteY4" fmla="*/ 6782233 h 6858000"/>
              <a:gd name="connsiteX5" fmla="*/ 2472664 w 2472664"/>
              <a:gd name="connsiteY5" fmla="*/ 6858000 h 6858000"/>
              <a:gd name="connsiteX6" fmla="*/ 1056708 w 2472664"/>
              <a:gd name="connsiteY6" fmla="*/ 6858000 h 6858000"/>
              <a:gd name="connsiteX7" fmla="*/ 1040416 w 2472664"/>
              <a:gd name="connsiteY7" fmla="*/ 6835090 h 6858000"/>
              <a:gd name="connsiteX8" fmla="*/ 0 w 2472664"/>
              <a:gd name="connsiteY8" fmla="*/ 3429000 h 6858000"/>
              <a:gd name="connsiteX9" fmla="*/ 1040416 w 2472664"/>
              <a:gd name="connsiteY9" fmla="*/ 229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2664" h="6858000">
                <a:moveTo>
                  <a:pt x="1056708" y="0"/>
                </a:moveTo>
                <a:lnTo>
                  <a:pt x="2472664" y="0"/>
                </a:lnTo>
                <a:lnTo>
                  <a:pt x="2400427" y="75768"/>
                </a:lnTo>
                <a:cubicBezTo>
                  <a:pt x="1595469" y="961418"/>
                  <a:pt x="1104861" y="2137915"/>
                  <a:pt x="1104861" y="3429000"/>
                </a:cubicBezTo>
                <a:cubicBezTo>
                  <a:pt x="1104861" y="4720086"/>
                  <a:pt x="1595469" y="5896583"/>
                  <a:pt x="2400427" y="6782233"/>
                </a:cubicBezTo>
                <a:lnTo>
                  <a:pt x="2472664" y="6858000"/>
                </a:lnTo>
                <a:lnTo>
                  <a:pt x="1056708" y="6858000"/>
                </a:lnTo>
                <a:lnTo>
                  <a:pt x="1040416" y="6835090"/>
                </a:lnTo>
                <a:cubicBezTo>
                  <a:pt x="383551" y="5862802"/>
                  <a:pt x="0" y="4690693"/>
                  <a:pt x="0" y="3429000"/>
                </a:cubicBezTo>
                <a:cubicBezTo>
                  <a:pt x="0" y="2167308"/>
                  <a:pt x="383551" y="995199"/>
                  <a:pt x="1040416" y="2291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D6B998F-CA62-4EE6-B7E7-046377D4F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E256A8D-3E5F-4AB7-B3E5-75CA15E114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076" y="154381"/>
            <a:ext cx="2628738" cy="1938580"/>
          </a:xfrm>
          <a:prstGeom prst="rect">
            <a:avLst/>
          </a:prstGeom>
        </p:spPr>
      </p:pic>
      <p:pic>
        <p:nvPicPr>
          <p:cNvPr id="11272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850FD13D-8443-416B-99D2-13C4CD494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688" y="2181967"/>
            <a:ext cx="3437619" cy="23324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F937F36-18F7-4E42-8366-CCB8E7C6B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659" y="2349323"/>
            <a:ext cx="3221134" cy="21593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406AFA0E-15EB-4494-B83F-155B2A44F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563" y="194340"/>
            <a:ext cx="3100837" cy="21085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D5CAA32F-1F6A-47AF-B2CA-DD10578E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507" y="4603461"/>
            <a:ext cx="3221134" cy="20005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A1647F9E-3DF4-4F1B-A2A6-58D70EB44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267" y="4603461"/>
            <a:ext cx="2924853" cy="204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61548EF-B830-493B-BE19-2E413F1C5631}"/>
              </a:ext>
            </a:extLst>
          </p:cNvPr>
          <p:cNvSpPr txBox="1"/>
          <p:nvPr/>
        </p:nvSpPr>
        <p:spPr>
          <a:xfrm rot="16200000">
            <a:off x="-2186918" y="2948654"/>
            <a:ext cx="5892800" cy="58477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cap="all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Key findings on Default loans</a:t>
            </a:r>
          </a:p>
        </p:txBody>
      </p:sp>
    </p:spTree>
    <p:extLst>
      <p:ext uri="{BB962C8B-B14F-4D97-AF65-F5344CB8AC3E}">
        <p14:creationId xmlns:p14="http://schemas.microsoft.com/office/powerpoint/2010/main" val="62923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4" name="Rectangle 76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3E485DD-0C12-45BC-A361-28152A03B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207" y="0"/>
            <a:ext cx="2472664" cy="6858000"/>
          </a:xfrm>
          <a:custGeom>
            <a:avLst/>
            <a:gdLst>
              <a:gd name="connsiteX0" fmla="*/ 1056708 w 2472664"/>
              <a:gd name="connsiteY0" fmla="*/ 0 h 6858000"/>
              <a:gd name="connsiteX1" fmla="*/ 2472664 w 2472664"/>
              <a:gd name="connsiteY1" fmla="*/ 0 h 6858000"/>
              <a:gd name="connsiteX2" fmla="*/ 2400427 w 2472664"/>
              <a:gd name="connsiteY2" fmla="*/ 75768 h 6858000"/>
              <a:gd name="connsiteX3" fmla="*/ 1104861 w 2472664"/>
              <a:gd name="connsiteY3" fmla="*/ 3429000 h 6858000"/>
              <a:gd name="connsiteX4" fmla="*/ 2400427 w 2472664"/>
              <a:gd name="connsiteY4" fmla="*/ 6782233 h 6858000"/>
              <a:gd name="connsiteX5" fmla="*/ 2472664 w 2472664"/>
              <a:gd name="connsiteY5" fmla="*/ 6858000 h 6858000"/>
              <a:gd name="connsiteX6" fmla="*/ 1056708 w 2472664"/>
              <a:gd name="connsiteY6" fmla="*/ 6858000 h 6858000"/>
              <a:gd name="connsiteX7" fmla="*/ 1040416 w 2472664"/>
              <a:gd name="connsiteY7" fmla="*/ 6835090 h 6858000"/>
              <a:gd name="connsiteX8" fmla="*/ 0 w 2472664"/>
              <a:gd name="connsiteY8" fmla="*/ 3429000 h 6858000"/>
              <a:gd name="connsiteX9" fmla="*/ 1040416 w 2472664"/>
              <a:gd name="connsiteY9" fmla="*/ 229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2664" h="6858000">
                <a:moveTo>
                  <a:pt x="1056708" y="0"/>
                </a:moveTo>
                <a:lnTo>
                  <a:pt x="2472664" y="0"/>
                </a:lnTo>
                <a:lnTo>
                  <a:pt x="2400427" y="75768"/>
                </a:lnTo>
                <a:cubicBezTo>
                  <a:pt x="1595469" y="961418"/>
                  <a:pt x="1104861" y="2137915"/>
                  <a:pt x="1104861" y="3429000"/>
                </a:cubicBezTo>
                <a:cubicBezTo>
                  <a:pt x="1104861" y="4720086"/>
                  <a:pt x="1595469" y="5896583"/>
                  <a:pt x="2400427" y="6782233"/>
                </a:cubicBezTo>
                <a:lnTo>
                  <a:pt x="2472664" y="6858000"/>
                </a:lnTo>
                <a:lnTo>
                  <a:pt x="1056708" y="6858000"/>
                </a:lnTo>
                <a:lnTo>
                  <a:pt x="1040416" y="6835090"/>
                </a:lnTo>
                <a:cubicBezTo>
                  <a:pt x="383551" y="5862802"/>
                  <a:pt x="0" y="4690693"/>
                  <a:pt x="0" y="3429000"/>
                </a:cubicBezTo>
                <a:cubicBezTo>
                  <a:pt x="0" y="2167308"/>
                  <a:pt x="383551" y="995199"/>
                  <a:pt x="1040416" y="2291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D6B998F-CA62-4EE6-B7E7-046377D4F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1548EF-B830-493B-BE19-2E413F1C5631}"/>
              </a:ext>
            </a:extLst>
          </p:cNvPr>
          <p:cNvSpPr txBox="1"/>
          <p:nvPr/>
        </p:nvSpPr>
        <p:spPr>
          <a:xfrm rot="16200000">
            <a:off x="-2186918" y="2948654"/>
            <a:ext cx="5892800" cy="58477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cap="all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Key findings on Default loans</a:t>
            </a:r>
          </a:p>
        </p:txBody>
      </p:sp>
      <p:pic>
        <p:nvPicPr>
          <p:cNvPr id="12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D272A7DE-7123-4546-9015-139F3234D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07" y="71137"/>
            <a:ext cx="3479182" cy="21355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hart&#10;&#10;Description automatically generated">
            <a:extLst>
              <a:ext uri="{FF2B5EF4-FFF2-40B4-BE49-F238E27FC236}">
                <a16:creationId xmlns:a16="http://schemas.microsoft.com/office/drawing/2014/main" id="{3CE6757C-BB3D-4B5C-B474-D9A660657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791" y="83755"/>
            <a:ext cx="3008224" cy="21264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60521EA6-D999-49B8-92D6-6DF412FF1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321" y="98635"/>
            <a:ext cx="2940039" cy="20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F33725E4-52DD-49F4-8778-D2682C3F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208" y="2372812"/>
            <a:ext cx="3307629" cy="167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EC9F280C-BDB4-4E6D-AB16-89CBC158F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883" y="4052387"/>
            <a:ext cx="4677727" cy="273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6DCDBA3F-8E58-42FF-8373-BC3E24096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610" y="4101885"/>
            <a:ext cx="4880872" cy="275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71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FA4F-11DF-46F2-B3AF-E8FF704B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86675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FFFF00"/>
                </a:solidFill>
              </a:rPr>
              <a:t>Best Random Forest </a:t>
            </a:r>
            <a:r>
              <a:rPr lang="en-US" sz="3300" dirty="0" err="1">
                <a:solidFill>
                  <a:srgbClr val="FFFF00"/>
                </a:solidFill>
              </a:rPr>
              <a:t>Clf</a:t>
            </a:r>
            <a:r>
              <a:rPr lang="en-US" sz="3300" dirty="0">
                <a:solidFill>
                  <a:srgbClr val="FFFF00"/>
                </a:solidFill>
              </a:rPr>
              <a:t> on default detection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595C7BE-C873-4C03-AF19-E4D14102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12660-5F32-481E-BBB2-3759143890B3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03B5E2-3F64-48E9-AAB3-B19BC6676094}"/>
              </a:ext>
            </a:extLst>
          </p:cNvPr>
          <p:cNvGraphicFramePr>
            <a:graphicFrameLocks noGrp="1"/>
          </p:cNvGraphicFramePr>
          <p:nvPr/>
        </p:nvGraphicFramePr>
        <p:xfrm>
          <a:off x="508000" y="4790482"/>
          <a:ext cx="812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796823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3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734599"/>
                  </a:ext>
                </a:extLst>
              </a:tr>
            </a:tbl>
          </a:graphicData>
        </a:graphic>
      </p:graphicFrame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C7552893-C143-4817-91B8-63C8A796A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92569"/>
            <a:ext cx="11029615" cy="4390889"/>
          </a:xfrm>
        </p:spPr>
        <p:txBody>
          <a:bodyPr>
            <a:normAutofit fontScale="62500" lnSpcReduction="20000"/>
          </a:bodyPr>
          <a:lstStyle/>
          <a:p>
            <a:r>
              <a:rPr lang="en-US" sz="3700" dirty="0"/>
              <a:t>Fit a Light Gradient Boosting model on train data</a:t>
            </a:r>
          </a:p>
          <a:p>
            <a:r>
              <a:rPr lang="en-US" sz="3700" dirty="0"/>
              <a:t>Hyperparameter search using Bayesian Optimization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400" dirty="0"/>
              <a:t>To find the number of leaves, max depth, lambda l1and lambdal2, and min data in leaf on 3 folds that gives the best performance </a:t>
            </a:r>
          </a:p>
          <a:p>
            <a:endParaRPr lang="en-US" sz="2900" dirty="0"/>
          </a:p>
          <a:p>
            <a:r>
              <a:rPr lang="en-US" sz="3700" dirty="0"/>
              <a:t>Fit a Random Forest Classifier on train data</a:t>
            </a:r>
          </a:p>
          <a:p>
            <a:r>
              <a:rPr lang="en-US" sz="3700" dirty="0"/>
              <a:t>Hyperparameter search using </a:t>
            </a:r>
            <a:r>
              <a:rPr lang="en-US" sz="3700" dirty="0" err="1"/>
              <a:t>GridSearchCV</a:t>
            </a:r>
            <a:r>
              <a:rPr lang="en-US" sz="37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400" dirty="0"/>
              <a:t>To find the number of estimators, max depth, option for max features and bootstrapping on 5 cv that gives the best performance </a:t>
            </a:r>
          </a:p>
          <a:p>
            <a:pPr marL="324000" lvl="1" indent="0">
              <a:buNone/>
            </a:pPr>
            <a:endParaRPr lang="en-US" sz="3400" dirty="0"/>
          </a:p>
          <a:p>
            <a:r>
              <a:rPr lang="en-US" sz="3700" dirty="0"/>
              <a:t>Fit Logistic Regression, </a:t>
            </a:r>
            <a:r>
              <a:rPr lang="en-US" sz="3700" dirty="0" err="1"/>
              <a:t>LinearSVC</a:t>
            </a:r>
            <a:r>
              <a:rPr lang="en-US" sz="3700" dirty="0"/>
              <a:t> and Ridge Classifier on train data</a:t>
            </a:r>
          </a:p>
        </p:txBody>
      </p:sp>
    </p:spTree>
    <p:extLst>
      <p:ext uri="{BB962C8B-B14F-4D97-AF65-F5344CB8AC3E}">
        <p14:creationId xmlns:p14="http://schemas.microsoft.com/office/powerpoint/2010/main" val="336198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1">
            <a:extLst>
              <a:ext uri="{FF2B5EF4-FFF2-40B4-BE49-F238E27FC236}">
                <a16:creationId xmlns:a16="http://schemas.microsoft.com/office/drawing/2014/main" id="{7B498D05-DFBC-47AB-ACCF-3F219F6F8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62765"/>
              </p:ext>
            </p:extLst>
          </p:nvPr>
        </p:nvGraphicFramePr>
        <p:xfrm>
          <a:off x="253999" y="118357"/>
          <a:ext cx="11684001" cy="6520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4667">
                  <a:extLst>
                    <a:ext uri="{9D8B030D-6E8A-4147-A177-3AD203B41FA5}">
                      <a16:colId xmlns:a16="http://schemas.microsoft.com/office/drawing/2014/main" val="429274773"/>
                    </a:ext>
                  </a:extLst>
                </a:gridCol>
                <a:gridCol w="3894667">
                  <a:extLst>
                    <a:ext uri="{9D8B030D-6E8A-4147-A177-3AD203B41FA5}">
                      <a16:colId xmlns:a16="http://schemas.microsoft.com/office/drawing/2014/main" val="751806777"/>
                    </a:ext>
                  </a:extLst>
                </a:gridCol>
                <a:gridCol w="3894667">
                  <a:extLst>
                    <a:ext uri="{9D8B030D-6E8A-4147-A177-3AD203B41FA5}">
                      <a16:colId xmlns:a16="http://schemas.microsoft.com/office/drawing/2014/main" val="2781019486"/>
                    </a:ext>
                  </a:extLst>
                </a:gridCol>
              </a:tblGrid>
              <a:tr h="602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603197"/>
                  </a:ext>
                </a:extLst>
              </a:tr>
              <a:tr h="3355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59674"/>
                  </a:ext>
                </a:extLst>
              </a:tr>
              <a:tr h="13017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865371"/>
                  </a:ext>
                </a:extLst>
              </a:tr>
              <a:tr h="12603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831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C95ACD-ACE2-45F4-97A3-E26172164A9C}"/>
              </a:ext>
            </a:extLst>
          </p:cNvPr>
          <p:cNvSpPr txBox="1"/>
          <p:nvPr/>
        </p:nvSpPr>
        <p:spPr>
          <a:xfrm>
            <a:off x="193638" y="148837"/>
            <a:ext cx="3894443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cap="all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BEST RF </a:t>
            </a:r>
            <a:r>
              <a:rPr lang="en-US" sz="2800" cap="all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Clf</a:t>
            </a:r>
            <a:r>
              <a:rPr lang="en-US" sz="2800" cap="all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 on Default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6231BC9-638F-4003-9F96-FE78060FE0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443194"/>
              </p:ext>
            </p:extLst>
          </p:nvPr>
        </p:nvGraphicFramePr>
        <p:xfrm>
          <a:off x="364160" y="774807"/>
          <a:ext cx="3708400" cy="3069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676580" imgH="3051752" progId="Paint.Picture">
                  <p:embed/>
                </p:oleObj>
              </mc:Choice>
              <mc:Fallback>
                <p:oleObj name="Bitmap Image" r:id="rId2" imgW="3676580" imgH="3051752" progId="Paint.Picture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788A9A4A-8D01-4CB6-91B0-C6D429F2D3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60" y="774807"/>
                        <a:ext cx="3708400" cy="30698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38E0B15-C812-4E40-B9D8-C7D9B30833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21277"/>
              </p:ext>
            </p:extLst>
          </p:nvPr>
        </p:nvGraphicFramePr>
        <p:xfrm>
          <a:off x="4227127" y="4237406"/>
          <a:ext cx="3620009" cy="90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638480" imgH="906859" progId="Paint.Picture">
                  <p:embed/>
                </p:oleObj>
              </mc:Choice>
              <mc:Fallback>
                <p:oleObj name="Bitmap Image" r:id="rId4" imgW="3638480" imgH="906859" progId="Paint.Picture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4C806AD8-0DD9-43BC-A7BA-15D8BEDF92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127" y="4237406"/>
                        <a:ext cx="3620009" cy="903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93076E9-F368-4589-8C51-810569DC75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244454"/>
              </p:ext>
            </p:extLst>
          </p:nvPr>
        </p:nvGraphicFramePr>
        <p:xfrm>
          <a:off x="4282208" y="5590457"/>
          <a:ext cx="3601951" cy="88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3649910" imgH="891712" progId="Paint.Picture">
                  <p:embed/>
                </p:oleObj>
              </mc:Choice>
              <mc:Fallback>
                <p:oleObj name="Bitmap Image" r:id="rId6" imgW="3649910" imgH="891712" progId="Paint.Picture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FA4AE902-ADD7-4A4F-9D75-3AC2D49A63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2208" y="5590457"/>
                        <a:ext cx="3601951" cy="8812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CDECEAF-CDD1-4C99-949D-4690FE26EB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931762"/>
              </p:ext>
            </p:extLst>
          </p:nvPr>
        </p:nvGraphicFramePr>
        <p:xfrm>
          <a:off x="4183379" y="842206"/>
          <a:ext cx="3843099" cy="3112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4453805" imgH="3608001" progId="Paint.Picture">
                  <p:embed/>
                </p:oleObj>
              </mc:Choice>
              <mc:Fallback>
                <p:oleObj name="Bitmap Image" r:id="rId8" imgW="4453805" imgH="3608001" progId="Paint.Picture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AEDFF8F5-28E3-4426-BE2A-F6CD75EA17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379" y="842206"/>
                        <a:ext cx="3843099" cy="31128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067D363-9727-43CA-BA21-08A1C0A071A7}"/>
              </a:ext>
            </a:extLst>
          </p:cNvPr>
          <p:cNvSpPr txBox="1"/>
          <p:nvPr/>
        </p:nvSpPr>
        <p:spPr>
          <a:xfrm>
            <a:off x="4135639" y="150631"/>
            <a:ext cx="381226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cap="all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BEST </a:t>
            </a:r>
            <a:r>
              <a:rPr lang="en-US" sz="2800" cap="all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LGBm</a:t>
            </a:r>
            <a:r>
              <a:rPr lang="en-US" sz="2800" cap="all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 on Default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1FEB08D0-BD0C-4403-BF4C-3503580CB4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607740"/>
              </p:ext>
            </p:extLst>
          </p:nvPr>
        </p:nvGraphicFramePr>
        <p:xfrm>
          <a:off x="320040" y="4237406"/>
          <a:ext cx="3703436" cy="970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0" imgW="3638480" imgH="952583" progId="Paint.Picture">
                  <p:embed/>
                </p:oleObj>
              </mc:Choice>
              <mc:Fallback>
                <p:oleObj name="Bitmap Image" r:id="rId10" imgW="3638480" imgH="952583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" y="4237406"/>
                        <a:ext cx="3703436" cy="970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C0E676C-873B-4B43-84AE-BAB744EDB4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681275"/>
              </p:ext>
            </p:extLst>
          </p:nvPr>
        </p:nvGraphicFramePr>
        <p:xfrm>
          <a:off x="320040" y="5545430"/>
          <a:ext cx="3708169" cy="1034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2" imgW="3592761" imgH="1001905" progId="Paint.Picture">
                  <p:embed/>
                </p:oleObj>
              </mc:Choice>
              <mc:Fallback>
                <p:oleObj name="Bitmap Image" r:id="rId12" imgW="3592761" imgH="1001905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" y="5545430"/>
                        <a:ext cx="3708169" cy="10341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">
            <a:extLst>
              <a:ext uri="{FF2B5EF4-FFF2-40B4-BE49-F238E27FC236}">
                <a16:creationId xmlns:a16="http://schemas.microsoft.com/office/drawing/2014/main" id="{C2DCDF6B-FFB8-44B1-92FA-4424E08FF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79B66F93-2536-4A7A-8A78-08F9E1DF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8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7F22726F-74FA-4B8A-B08C-B05D80E0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140" y="8991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1D6FE9C8-6C02-44AF-98C3-8269F1432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140" y="34550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1421DDD3-EBAE-4255-A366-2F4566F82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140" y="45408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993853-AAE5-4BFF-94D3-23E85DD71E38}"/>
              </a:ext>
            </a:extLst>
          </p:cNvPr>
          <p:cNvSpPr txBox="1"/>
          <p:nvPr/>
        </p:nvSpPr>
        <p:spPr>
          <a:xfrm>
            <a:off x="8165441" y="153233"/>
            <a:ext cx="372176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cap="all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Log Reg on Default</a:t>
            </a: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3614D75C-F7BD-4CD2-9C9E-A9D9354AE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296" y="842205"/>
            <a:ext cx="157373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21A8C0C7-93F4-4252-9CE9-61B3D4A5CF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324758"/>
              </p:ext>
            </p:extLst>
          </p:nvPr>
        </p:nvGraphicFramePr>
        <p:xfrm>
          <a:off x="8137297" y="842205"/>
          <a:ext cx="3698687" cy="31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4" imgW="4458086" imgH="3756588" progId="Paint.Picture">
                  <p:embed/>
                </p:oleObj>
              </mc:Choice>
              <mc:Fallback>
                <p:oleObj name="Bitmap Image" r:id="rId14" imgW="4458086" imgH="3756588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7297" y="842205"/>
                        <a:ext cx="3698687" cy="3112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E469A71C-DD82-4383-9DA3-5B1CDB52B4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302258"/>
              </p:ext>
            </p:extLst>
          </p:nvPr>
        </p:nvGraphicFramePr>
        <p:xfrm>
          <a:off x="8165440" y="4191106"/>
          <a:ext cx="3670544" cy="1016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6" imgW="3589331" imgH="990686" progId="Paint.Picture">
                  <p:embed/>
                </p:oleObj>
              </mc:Choice>
              <mc:Fallback>
                <p:oleObj name="Bitmap Image" r:id="rId16" imgW="3589331" imgH="990686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5440" y="4191106"/>
                        <a:ext cx="3670544" cy="10165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CE8BE8C3-D1CD-4443-A040-FA1232FBE8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762360"/>
              </p:ext>
            </p:extLst>
          </p:nvPr>
        </p:nvGraphicFramePr>
        <p:xfrm>
          <a:off x="8136793" y="5669568"/>
          <a:ext cx="3601951" cy="802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8" imgW="3592761" imgH="803895" progId="Paint.Picture">
                  <p:embed/>
                </p:oleObj>
              </mc:Choice>
              <mc:Fallback>
                <p:oleObj name="Bitmap Image" r:id="rId18" imgW="3592761" imgH="803895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6793" y="5669568"/>
                        <a:ext cx="3601951" cy="8021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15">
            <a:extLst>
              <a:ext uri="{FF2B5EF4-FFF2-40B4-BE49-F238E27FC236}">
                <a16:creationId xmlns:a16="http://schemas.microsoft.com/office/drawing/2014/main" id="{CDD1C12A-07D3-4A34-95F2-54B5D29D4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4811099B-5932-41A0-B027-085430407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58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6BAAC402-6036-43F0-811C-E780C6F90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" y="3199617"/>
            <a:ext cx="13818116" cy="636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A378B73-7354-45F4-8CFD-8BC2A6FF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" y="4307692"/>
            <a:ext cx="13818116" cy="636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95AF3E6-4997-4105-9F8D-6383BC2D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9D07F6B4-17A2-446F-94FC-6779DDB5A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85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0FC9A53D-1464-4AE1-9DCD-3235AD7ED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76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58" name="Picture 14">
            <a:extLst>
              <a:ext uri="{FF2B5EF4-FFF2-40B4-BE49-F238E27FC236}">
                <a16:creationId xmlns:a16="http://schemas.microsoft.com/office/drawing/2014/main" id="{6F4653C3-8ABC-40AE-878E-5D638342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8" y="72639"/>
            <a:ext cx="6390774" cy="494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>
            <a:extLst>
              <a:ext uri="{FF2B5EF4-FFF2-40B4-BE49-F238E27FC236}">
                <a16:creationId xmlns:a16="http://schemas.microsoft.com/office/drawing/2014/main" id="{F4E43C26-1ECF-49DE-9E11-E9C295D05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906" y="72639"/>
            <a:ext cx="50768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>
            <a:extLst>
              <a:ext uri="{FF2B5EF4-FFF2-40B4-BE49-F238E27FC236}">
                <a16:creationId xmlns:a16="http://schemas.microsoft.com/office/drawing/2014/main" id="{D9B50FCA-886D-44D1-8D9A-0CC235653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437" y="3301614"/>
            <a:ext cx="4832032" cy="328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ABCD715-B971-4B9D-8666-BC74762C678C}"/>
              </a:ext>
            </a:extLst>
          </p:cNvPr>
          <p:cNvSpPr txBox="1"/>
          <p:nvPr/>
        </p:nvSpPr>
        <p:spPr>
          <a:xfrm>
            <a:off x="206082" y="5022781"/>
            <a:ext cx="7480216" cy="1663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108710" algn="l"/>
              </a:tabLst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most important features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default detection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10871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Paid principle to loan amount ratio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110871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Paid principle and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Paid interest and Paid total,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1087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credit limit,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1087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Months since last inquiry,</a:t>
            </a:r>
          </a:p>
        </p:txBody>
      </p:sp>
    </p:spTree>
    <p:extLst>
      <p:ext uri="{BB962C8B-B14F-4D97-AF65-F5344CB8AC3E}">
        <p14:creationId xmlns:p14="http://schemas.microsoft.com/office/powerpoint/2010/main" val="733079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FA4F-11DF-46F2-B3AF-E8FF704B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86675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FFFF00"/>
                </a:solidFill>
              </a:rPr>
              <a:t>Summary on Default detection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595C7BE-C873-4C03-AF19-E4D14102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12660-5F32-481E-BBB2-3759143890B3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1BE0A71-3525-40FA-A151-E70E32135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68" y="1847699"/>
            <a:ext cx="165195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DFCAA5B-F051-4F5D-8225-F6C7A8FA3A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915736"/>
              </p:ext>
            </p:extLst>
          </p:nvPr>
        </p:nvGraphicFramePr>
        <p:xfrm>
          <a:off x="444968" y="1847700"/>
          <a:ext cx="6108232" cy="3832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941475" imgH="3101281" progId="Paint.Picture">
                  <p:embed/>
                </p:oleObj>
              </mc:Choice>
              <mc:Fallback>
                <p:oleObj name="Bitmap Image" r:id="rId3" imgW="4941475" imgH="3101281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68" y="1847700"/>
                        <a:ext cx="6108232" cy="38323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0917E22-4A5F-4583-8039-740E7A396374}"/>
              </a:ext>
            </a:extLst>
          </p:cNvPr>
          <p:cNvSpPr txBox="1"/>
          <p:nvPr/>
        </p:nvSpPr>
        <p:spPr>
          <a:xfrm>
            <a:off x="482620" y="5869048"/>
            <a:ext cx="1067306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Random Forest </a:t>
            </a:r>
            <a:r>
              <a:rPr lang="en-US" sz="2000" dirty="0" err="1">
                <a:solidFill>
                  <a:srgbClr val="FFFF00"/>
                </a:solidFill>
              </a:rPr>
              <a:t>Clf</a:t>
            </a:r>
            <a:r>
              <a:rPr lang="en-US" sz="2000" dirty="0">
                <a:solidFill>
                  <a:srgbClr val="FFFF00"/>
                </a:solidFill>
              </a:rPr>
              <a:t>, Light </a:t>
            </a:r>
            <a:r>
              <a:rPr lang="en-US" sz="2000" dirty="0" err="1">
                <a:solidFill>
                  <a:srgbClr val="FFFF00"/>
                </a:solidFill>
              </a:rPr>
              <a:t>Gradien</a:t>
            </a:r>
            <a:r>
              <a:rPr lang="en-US" sz="2000" dirty="0">
                <a:solidFill>
                  <a:srgbClr val="FFFF00"/>
                </a:solidFill>
              </a:rPr>
              <a:t> Boosting model and Ridge </a:t>
            </a:r>
            <a:r>
              <a:rPr lang="en-US" sz="2000" dirty="0" err="1">
                <a:solidFill>
                  <a:srgbClr val="FFFF00"/>
                </a:solidFill>
              </a:rPr>
              <a:t>Clf</a:t>
            </a:r>
            <a:r>
              <a:rPr lang="en-US" sz="2000" dirty="0">
                <a:solidFill>
                  <a:srgbClr val="FFFF00"/>
                </a:solidFill>
              </a:rPr>
              <a:t> had very high recall rate while didn’t scarify the precision rate.</a:t>
            </a:r>
          </a:p>
        </p:txBody>
      </p:sp>
    </p:spTree>
    <p:extLst>
      <p:ext uri="{BB962C8B-B14F-4D97-AF65-F5344CB8AC3E}">
        <p14:creationId xmlns:p14="http://schemas.microsoft.com/office/powerpoint/2010/main" val="2754672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FA4F-11DF-46F2-B3AF-E8FF704B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86675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FFFF00"/>
                </a:solidFill>
              </a:rPr>
              <a:t>Data quality assessment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595C7BE-C873-4C03-AF19-E4D14102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12660-5F32-481E-BBB2-3759143890B3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1BE0A71-3525-40FA-A151-E70E32135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68" y="1847699"/>
            <a:ext cx="165195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68403D-55C5-456B-9438-B4A406B66E0E}"/>
              </a:ext>
            </a:extLst>
          </p:cNvPr>
          <p:cNvSpPr txBox="1"/>
          <p:nvPr/>
        </p:nvSpPr>
        <p:spPr>
          <a:xfrm>
            <a:off x="444968" y="2070847"/>
            <a:ext cx="113454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Problem:</a:t>
            </a:r>
          </a:p>
          <a:p>
            <a:r>
              <a:rPr lang="en-US" sz="2400" dirty="0"/>
              <a:t>Minority classes in grade classification like grade E, F and G had very few sample</a:t>
            </a:r>
          </a:p>
          <a:p>
            <a:r>
              <a:rPr lang="en-US" sz="2400" dirty="0"/>
              <a:t>Minority class in default detection, default loan had only 7 sample out of 10 thousand samples</a:t>
            </a:r>
          </a:p>
          <a:p>
            <a:r>
              <a:rPr lang="en-US" sz="2400" dirty="0"/>
              <a:t>Even hyper tunned models couldn’t train well on minority classes with such few samples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Next Step:</a:t>
            </a:r>
            <a:r>
              <a:rPr lang="en-US" sz="2400" dirty="0"/>
              <a:t> </a:t>
            </a:r>
          </a:p>
          <a:p>
            <a:r>
              <a:rPr lang="en-US" sz="2400" dirty="0"/>
              <a:t>Gathering more sample from minority classes,</a:t>
            </a:r>
          </a:p>
          <a:p>
            <a:r>
              <a:rPr lang="en-US" sz="2400" dirty="0"/>
              <a:t>The more balance class, the better training the models and more reliable classifiers</a:t>
            </a:r>
          </a:p>
        </p:txBody>
      </p:sp>
    </p:spTree>
    <p:extLst>
      <p:ext uri="{BB962C8B-B14F-4D97-AF65-F5344CB8AC3E}">
        <p14:creationId xmlns:p14="http://schemas.microsoft.com/office/powerpoint/2010/main" val="103038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FA4F-11DF-46F2-B3AF-E8FF704B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86675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FFFF00"/>
                </a:solidFill>
              </a:rPr>
              <a:t>Problem Identification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595C7BE-C873-4C03-AF19-E4D14102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1E691F-98EF-4A3B-B851-5751A40B8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92569"/>
            <a:ext cx="11029615" cy="38635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Status Qua:</a:t>
            </a:r>
          </a:p>
          <a:p>
            <a:r>
              <a:rPr lang="en-US" sz="2000" dirty="0"/>
              <a:t>There were 7 loans out of 10 thousand which were in default</a:t>
            </a:r>
          </a:p>
          <a:p>
            <a:r>
              <a:rPr lang="en-US" sz="2000" dirty="0"/>
              <a:t>Default loans had different grade (high and low risk)</a:t>
            </a:r>
          </a:p>
          <a:p>
            <a:r>
              <a:rPr lang="en-US" sz="2000" dirty="0"/>
              <a:t>Lending Club managers need to make good lending decisions based on the right loan grade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Problem:</a:t>
            </a:r>
            <a:endParaRPr lang="en-US" sz="2000" dirty="0"/>
          </a:p>
          <a:p>
            <a:r>
              <a:rPr lang="en-US" sz="2000" dirty="0"/>
              <a:t>What are the most important features in grade classification?</a:t>
            </a:r>
          </a:p>
          <a:p>
            <a:r>
              <a:rPr lang="en-US" sz="2000" dirty="0"/>
              <a:t>What are the most important features in defaulting loans? </a:t>
            </a:r>
          </a:p>
          <a:p>
            <a:r>
              <a:rPr lang="en-US" sz="2000" dirty="0"/>
              <a:t>Particularly which features help greatly hedge the risk of the lender?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085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FA4F-11DF-46F2-B3AF-E8FF704B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86675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FFFF00"/>
                </a:solidFill>
              </a:rPr>
              <a:t>Key findings on grades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595C7BE-C873-4C03-AF19-E4D14102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58097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A200A55-FAF0-4A51-93ED-46695BE3DD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640" y="1933591"/>
            <a:ext cx="2565400" cy="2093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9634772-77DC-4E4D-852D-B58998A5D76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962" y="1919593"/>
            <a:ext cx="5760718" cy="205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3EDFF39-0E54-4F8D-9646-C57A05FBADE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18" y="4346200"/>
            <a:ext cx="7466965" cy="2345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E2DCE09-983D-4EEC-8C37-2B3C49AA01F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872213"/>
            <a:ext cx="2977516" cy="2242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hart, arrow, scatter chart&#10;&#10;Description automatically generated">
            <a:extLst>
              <a:ext uri="{FF2B5EF4-FFF2-40B4-BE49-F238E27FC236}">
                <a16:creationId xmlns:a16="http://schemas.microsoft.com/office/drawing/2014/main" id="{56F61902-3FD5-4B44-8295-D1709D887C7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080" y="4351281"/>
            <a:ext cx="3911600" cy="24122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34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FA4F-11DF-46F2-B3AF-E8FF704B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866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rgbClr val="FFFF00"/>
                </a:solidFill>
              </a:rPr>
              <a:t>Key findings on grade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595C7BE-C873-4C03-AF19-E4D14102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119A7E0-35BB-4F27-8077-F4E12F821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317" y="4204305"/>
            <a:ext cx="5827766" cy="24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F4F3F7C5-6DBD-4B77-A834-23FE39F3A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769" y="1917430"/>
            <a:ext cx="5651194" cy="202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66117091-3FB4-4B8D-8766-B1C1E2CEA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1" y="4204305"/>
            <a:ext cx="5719716" cy="239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Chart, bar chart&#10;&#10;Description automatically generated">
            <a:extLst>
              <a:ext uri="{FF2B5EF4-FFF2-40B4-BE49-F238E27FC236}">
                <a16:creationId xmlns:a16="http://schemas.microsoft.com/office/drawing/2014/main" id="{D4129778-0533-40F1-A2ED-BE95F9696CF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4" y="1917430"/>
            <a:ext cx="2713356" cy="1988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389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FA4F-11DF-46F2-B3AF-E8FF704B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86675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FFFF00"/>
                </a:solidFill>
              </a:rPr>
              <a:t>Best Random Forest Classifier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595C7BE-C873-4C03-AF19-E4D14102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D2C3B347-9EA9-4047-A63D-85DB9E0F1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92569"/>
            <a:ext cx="11029615" cy="3863567"/>
          </a:xfrm>
        </p:spPr>
        <p:txBody>
          <a:bodyPr>
            <a:normAutofit fontScale="55000" lnSpcReduction="20000"/>
          </a:bodyPr>
          <a:lstStyle/>
          <a:p>
            <a:r>
              <a:rPr lang="en-US" sz="4000" dirty="0"/>
              <a:t>Data Preparation: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Performed One-Hot encoding for 2d or 3d categorical variables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70-30 train-test split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Binary encoded high dimensional categorical variables like state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Used SMOTE method to make the train set balanced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Adopted the </a:t>
            </a:r>
            <a:r>
              <a:rPr lang="en-US" sz="3600" dirty="0" err="1"/>
              <a:t>MinMax</a:t>
            </a:r>
            <a:r>
              <a:rPr lang="en-US" sz="3600" dirty="0"/>
              <a:t> Scaler</a:t>
            </a:r>
          </a:p>
          <a:p>
            <a:endParaRPr lang="en-US" sz="2900" dirty="0"/>
          </a:p>
          <a:p>
            <a:r>
              <a:rPr lang="en-US" sz="4000" dirty="0"/>
              <a:t>Fit a multinomial Random Forest Classifier on train data</a:t>
            </a:r>
          </a:p>
          <a:p>
            <a:r>
              <a:rPr lang="en-US" sz="4000" dirty="0"/>
              <a:t>Hyperparameter search using </a:t>
            </a:r>
            <a:r>
              <a:rPr lang="en-US" sz="4000" dirty="0" err="1"/>
              <a:t>GridSearchCV</a:t>
            </a:r>
            <a:endParaRPr lang="en-US" sz="4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To find the max depth, bootstrap,  max number of features that give the best performance </a:t>
            </a:r>
          </a:p>
        </p:txBody>
      </p:sp>
    </p:spTree>
    <p:extLst>
      <p:ext uri="{BB962C8B-B14F-4D97-AF65-F5344CB8AC3E}">
        <p14:creationId xmlns:p14="http://schemas.microsoft.com/office/powerpoint/2010/main" val="273644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2">
            <a:extLst>
              <a:ext uri="{FF2B5EF4-FFF2-40B4-BE49-F238E27FC236}">
                <a16:creationId xmlns:a16="http://schemas.microsoft.com/office/drawing/2014/main" id="{7022E044-0F80-4AED-A53B-9205AF462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AE249B2-55F7-42C7-B5A8-83A322FDA8E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010787" y="2411085"/>
            <a:ext cx="82513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F8C743-3999-4901-8136-F7FE44B87FE6}"/>
              </a:ext>
            </a:extLst>
          </p:cNvPr>
          <p:cNvSpPr txBox="1"/>
          <p:nvPr/>
        </p:nvSpPr>
        <p:spPr>
          <a:xfrm>
            <a:off x="5059044" y="6108320"/>
            <a:ext cx="77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Arial" panose="020B0604020202020204" pitchFamily="34" charset="0"/>
              </a:rPr>
              <a:t>RF </a:t>
            </a:r>
            <a:r>
              <a:rPr lang="en-US" b="1" dirty="0" err="1">
                <a:latin typeface="Calibri" panose="020F0502020204030204" pitchFamily="34" charset="0"/>
                <a:cs typeface="Arial" panose="020B0604020202020204" pitchFamily="34" charset="0"/>
              </a:rPr>
              <a:t>clf</a:t>
            </a:r>
            <a:r>
              <a:rPr lang="en-US" b="1" dirty="0">
                <a:latin typeface="Calibri" panose="020F0502020204030204" pitchFamily="34" charset="0"/>
                <a:cs typeface="Arial" panose="020B0604020202020204" pitchFamily="34" charset="0"/>
              </a:rPr>
              <a:t> had 100% accuracy on train set and 48% accuracy on test set.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961071-E4E0-40D2-B8B6-544E31449F68}"/>
              </a:ext>
            </a:extLst>
          </p:cNvPr>
          <p:cNvSpPr txBox="1"/>
          <p:nvPr/>
        </p:nvSpPr>
        <p:spPr>
          <a:xfrm>
            <a:off x="5154295" y="51029"/>
            <a:ext cx="6804024" cy="60016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300" cap="all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BEST RF CLASSIFIER ANALYSIS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56EDB637-AE24-4572-B254-C34F3F139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4855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7" name="Picture 11">
            <a:extLst>
              <a:ext uri="{FF2B5EF4-FFF2-40B4-BE49-F238E27FC236}">
                <a16:creationId xmlns:a16="http://schemas.microsoft.com/office/drawing/2014/main" id="{5451A372-FBF6-44C8-BD3C-5646969D6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295" y="749680"/>
            <a:ext cx="6701322" cy="531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02B0CA-44BE-4DBA-9A36-7D5333F60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10" y="144126"/>
            <a:ext cx="3756682" cy="315769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32FE11-0F55-4A0C-84BA-4C4AD4DE6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10" y="3378025"/>
            <a:ext cx="3756682" cy="3351501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29" name="Speech Bubble: Oval 28">
            <a:extLst>
              <a:ext uri="{FF2B5EF4-FFF2-40B4-BE49-F238E27FC236}">
                <a16:creationId xmlns:a16="http://schemas.microsoft.com/office/drawing/2014/main" id="{EFA8BB93-B330-49A8-8730-20566E0930DB}"/>
              </a:ext>
            </a:extLst>
          </p:cNvPr>
          <p:cNvSpPr/>
          <p:nvPr/>
        </p:nvSpPr>
        <p:spPr>
          <a:xfrm>
            <a:off x="2801621" y="3469015"/>
            <a:ext cx="1056640" cy="558796"/>
          </a:xfrm>
          <a:prstGeom prst="wedgeEllipseCallou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30" name="Speech Bubble: Oval 29">
            <a:extLst>
              <a:ext uri="{FF2B5EF4-FFF2-40B4-BE49-F238E27FC236}">
                <a16:creationId xmlns:a16="http://schemas.microsoft.com/office/drawing/2014/main" id="{80DAB0E7-958F-4BD0-A8F0-5F7225C01BAE}"/>
              </a:ext>
            </a:extLst>
          </p:cNvPr>
          <p:cNvSpPr/>
          <p:nvPr/>
        </p:nvSpPr>
        <p:spPr>
          <a:xfrm>
            <a:off x="2809240" y="208787"/>
            <a:ext cx="1056640" cy="558796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407344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FA4F-11DF-46F2-B3AF-E8FF704B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866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dirty="0">
                <a:solidFill>
                  <a:srgbClr val="FFFF00"/>
                </a:solidFill>
              </a:rPr>
              <a:t>Best Multinomial Logistic Regression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595C7BE-C873-4C03-AF19-E4D14102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1E691F-98EF-4A3B-B851-5751A40B8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92569"/>
            <a:ext cx="11029615" cy="3863567"/>
          </a:xfrm>
        </p:spPr>
        <p:txBody>
          <a:bodyPr>
            <a:normAutofit fontScale="55000" lnSpcReduction="20000"/>
          </a:bodyPr>
          <a:lstStyle/>
          <a:p>
            <a:r>
              <a:rPr lang="en-US" sz="4000" dirty="0"/>
              <a:t>Data Preparation: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Performed One-Hot encoding for 2d or 3d categorical variables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70-30 train-test split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Binary encoded high dimensional categorical variables like state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Used SMOTE method to make the train set balanced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Adopted the </a:t>
            </a:r>
            <a:r>
              <a:rPr lang="en-US" sz="3600" dirty="0" err="1"/>
              <a:t>MinMax</a:t>
            </a:r>
            <a:r>
              <a:rPr lang="en-US" sz="3600" dirty="0"/>
              <a:t> Scaler</a:t>
            </a:r>
          </a:p>
          <a:p>
            <a:endParaRPr lang="en-US" sz="2900" dirty="0"/>
          </a:p>
          <a:p>
            <a:r>
              <a:rPr lang="en-US" sz="4000" dirty="0"/>
              <a:t>Fit a multinomial Logistic Regression model on train data</a:t>
            </a:r>
          </a:p>
          <a:p>
            <a:r>
              <a:rPr lang="en-US" sz="4000" dirty="0"/>
              <a:t>Hyperparameter search using </a:t>
            </a:r>
            <a:r>
              <a:rPr lang="en-US" sz="4000" dirty="0" err="1"/>
              <a:t>GridSearchCV</a:t>
            </a:r>
            <a:endParaRPr lang="en-US" sz="4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To find the penalty strength parameter (C) that gives the best performance </a:t>
            </a:r>
          </a:p>
        </p:txBody>
      </p:sp>
    </p:spTree>
    <p:extLst>
      <p:ext uri="{BB962C8B-B14F-4D97-AF65-F5344CB8AC3E}">
        <p14:creationId xmlns:p14="http://schemas.microsoft.com/office/powerpoint/2010/main" val="228502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2">
            <a:extLst>
              <a:ext uri="{FF2B5EF4-FFF2-40B4-BE49-F238E27FC236}">
                <a16:creationId xmlns:a16="http://schemas.microsoft.com/office/drawing/2014/main" id="{7022E044-0F80-4AED-A53B-9205AF462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AE249B2-55F7-42C7-B5A8-83A322FDA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410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F8C743-3999-4901-8136-F7FE44B87FE6}"/>
              </a:ext>
            </a:extLst>
          </p:cNvPr>
          <p:cNvSpPr txBox="1"/>
          <p:nvPr/>
        </p:nvSpPr>
        <p:spPr>
          <a:xfrm>
            <a:off x="4460761" y="4546440"/>
            <a:ext cx="8122920" cy="2153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Multinomial had 65.02% accuracy on train set and 47.97% accuracy on test set.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most important features which contribute to grade classification were: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Installment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Loan Amount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Term 36 month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Accounts opened over last 2 years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Joint debt to income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961071-E4E0-40D2-B8B6-544E31449F68}"/>
              </a:ext>
            </a:extLst>
          </p:cNvPr>
          <p:cNvSpPr txBox="1"/>
          <p:nvPr/>
        </p:nvSpPr>
        <p:spPr>
          <a:xfrm>
            <a:off x="4902759" y="63491"/>
            <a:ext cx="7131761" cy="58477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BEST MULTINOMIAL LOG REG ANALYSIS</a:t>
            </a:r>
            <a:endParaRPr lang="en-US" sz="3200" dirty="0"/>
          </a:p>
        </p:txBody>
      </p:sp>
      <p:pic>
        <p:nvPicPr>
          <p:cNvPr id="2050" name="Picture 2049">
            <a:extLst>
              <a:ext uri="{FF2B5EF4-FFF2-40B4-BE49-F238E27FC236}">
                <a16:creationId xmlns:a16="http://schemas.microsoft.com/office/drawing/2014/main" id="{B93C620E-6B8A-4A63-B273-F09DC1358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54" y="118179"/>
            <a:ext cx="3797979" cy="322115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053" name="Picture 2052">
            <a:extLst>
              <a:ext uri="{FF2B5EF4-FFF2-40B4-BE49-F238E27FC236}">
                <a16:creationId xmlns:a16="http://schemas.microsoft.com/office/drawing/2014/main" id="{18A6392A-6F12-465D-BF1F-99E52E3D3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94" y="3439964"/>
            <a:ext cx="3832339" cy="334941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F26F506D-3F8D-42BE-AF50-E6B5E83377E4}"/>
              </a:ext>
            </a:extLst>
          </p:cNvPr>
          <p:cNvSpPr/>
          <p:nvPr/>
        </p:nvSpPr>
        <p:spPr>
          <a:xfrm>
            <a:off x="3018393" y="206231"/>
            <a:ext cx="1056640" cy="558796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DEE81422-AF64-4618-8362-BEA5FA3B3165}"/>
              </a:ext>
            </a:extLst>
          </p:cNvPr>
          <p:cNvSpPr/>
          <p:nvPr/>
        </p:nvSpPr>
        <p:spPr>
          <a:xfrm>
            <a:off x="3018393" y="3534775"/>
            <a:ext cx="1056640" cy="558796"/>
          </a:xfrm>
          <a:prstGeom prst="wedgeEllipseCallou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Test</a:t>
            </a:r>
          </a:p>
        </p:txBody>
      </p:sp>
      <p:pic>
        <p:nvPicPr>
          <p:cNvPr id="2104" name="Picture 56">
            <a:extLst>
              <a:ext uri="{FF2B5EF4-FFF2-40B4-BE49-F238E27FC236}">
                <a16:creationId xmlns:a16="http://schemas.microsoft.com/office/drawing/2014/main" id="{C0007668-2A9A-416C-955A-190A0ACDC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25" y="817626"/>
            <a:ext cx="4653915" cy="363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26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FA4F-11DF-46F2-B3AF-E8FF704B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86675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FFFF00"/>
                </a:solidFill>
              </a:rPr>
              <a:t>Summary on grade classification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595C7BE-C873-4C03-AF19-E4D14102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56B2E67-D0D6-49B0-B637-16C6DB5A2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86598"/>
              </p:ext>
            </p:extLst>
          </p:nvPr>
        </p:nvGraphicFramePr>
        <p:xfrm>
          <a:off x="459740" y="1962264"/>
          <a:ext cx="11272520" cy="3418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04898">
                  <a:extLst>
                    <a:ext uri="{9D8B030D-6E8A-4147-A177-3AD203B41FA5}">
                      <a16:colId xmlns:a16="http://schemas.microsoft.com/office/drawing/2014/main" val="3668523870"/>
                    </a:ext>
                  </a:extLst>
                </a:gridCol>
                <a:gridCol w="1150341">
                  <a:extLst>
                    <a:ext uri="{9D8B030D-6E8A-4147-A177-3AD203B41FA5}">
                      <a16:colId xmlns:a16="http://schemas.microsoft.com/office/drawing/2014/main" val="1958193268"/>
                    </a:ext>
                  </a:extLst>
                </a:gridCol>
                <a:gridCol w="1869440">
                  <a:extLst>
                    <a:ext uri="{9D8B030D-6E8A-4147-A177-3AD203B41FA5}">
                      <a16:colId xmlns:a16="http://schemas.microsoft.com/office/drawing/2014/main" val="3965348966"/>
                    </a:ext>
                  </a:extLst>
                </a:gridCol>
                <a:gridCol w="999097">
                  <a:extLst>
                    <a:ext uri="{9D8B030D-6E8A-4147-A177-3AD203B41FA5}">
                      <a16:colId xmlns:a16="http://schemas.microsoft.com/office/drawing/2014/main" val="3363272443"/>
                    </a:ext>
                  </a:extLst>
                </a:gridCol>
                <a:gridCol w="1875602">
                  <a:extLst>
                    <a:ext uri="{9D8B030D-6E8A-4147-A177-3AD203B41FA5}">
                      <a16:colId xmlns:a16="http://schemas.microsoft.com/office/drawing/2014/main" val="2896274482"/>
                    </a:ext>
                  </a:extLst>
                </a:gridCol>
                <a:gridCol w="1846761">
                  <a:extLst>
                    <a:ext uri="{9D8B030D-6E8A-4147-A177-3AD203B41FA5}">
                      <a16:colId xmlns:a16="http://schemas.microsoft.com/office/drawing/2014/main" val="3017443996"/>
                    </a:ext>
                  </a:extLst>
                </a:gridCol>
                <a:gridCol w="2126381">
                  <a:extLst>
                    <a:ext uri="{9D8B030D-6E8A-4147-A177-3AD203B41FA5}">
                      <a16:colId xmlns:a16="http://schemas.microsoft.com/office/drawing/2014/main" val="1659051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0" dirty="0"/>
                        <a:t>Performance on Test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Precision_</a:t>
                      </a:r>
                    </a:p>
                    <a:p>
                      <a:r>
                        <a:rPr lang="en-US" sz="1600" b="0" dirty="0"/>
                        <a:t>RF CLF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Precision_</a:t>
                      </a:r>
                    </a:p>
                    <a:p>
                      <a:r>
                        <a:rPr lang="en-US" sz="1600" b="0" dirty="0"/>
                        <a:t>Multinomial </a:t>
                      </a:r>
                      <a:r>
                        <a:rPr lang="en-US" sz="1600" b="0" dirty="0" err="1"/>
                        <a:t>LogReg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FF00"/>
                          </a:solidFill>
                        </a:rPr>
                        <a:t>Recall_</a:t>
                      </a:r>
                    </a:p>
                    <a:p>
                      <a:r>
                        <a:rPr lang="en-US" sz="1600" b="0" dirty="0">
                          <a:solidFill>
                            <a:srgbClr val="FFFF00"/>
                          </a:solidFill>
                        </a:rPr>
                        <a:t>RF CLF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FFFF00"/>
                          </a:solidFill>
                        </a:rPr>
                        <a:t>Recall_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FFFF00"/>
                          </a:solidFill>
                        </a:rPr>
                        <a:t>Multinomial </a:t>
                      </a:r>
                      <a:r>
                        <a:rPr lang="en-US" sz="1600" b="0" dirty="0" err="1">
                          <a:solidFill>
                            <a:srgbClr val="FFFF00"/>
                          </a:solidFill>
                        </a:rPr>
                        <a:t>LogReg</a:t>
                      </a:r>
                      <a:endParaRPr lang="en-US" sz="1600" b="0" dirty="0">
                        <a:solidFill>
                          <a:srgbClr val="FFFF00"/>
                        </a:solidFill>
                      </a:endParaRPr>
                    </a:p>
                    <a:p>
                      <a:endParaRPr lang="en-US" sz="1600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f1-score support _</a:t>
                      </a:r>
                    </a:p>
                    <a:p>
                      <a:r>
                        <a:rPr lang="en-US" sz="1600" b="0" dirty="0"/>
                        <a:t>RF CLF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f1-score support _</a:t>
                      </a:r>
                    </a:p>
                    <a:p>
                      <a:r>
                        <a:rPr lang="en-US" sz="1600" b="0" dirty="0"/>
                        <a:t>Multinomial </a:t>
                      </a:r>
                      <a:r>
                        <a:rPr lang="en-US" sz="1600" b="0" dirty="0" err="1"/>
                        <a:t>LogReg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23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9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82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39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0.93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0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1.00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543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0.94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6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4412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312660-5F32-481E-BBB2-3759143890B3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028A5-BBF4-471C-961F-70463570CDB0}"/>
              </a:ext>
            </a:extLst>
          </p:cNvPr>
          <p:cNvSpPr txBox="1"/>
          <p:nvPr/>
        </p:nvSpPr>
        <p:spPr>
          <a:xfrm>
            <a:off x="444968" y="5669851"/>
            <a:ext cx="10929152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Random Forest </a:t>
            </a:r>
            <a:r>
              <a:rPr lang="en-US" sz="2000" dirty="0" err="1">
                <a:solidFill>
                  <a:srgbClr val="FFFF00"/>
                </a:solidFill>
              </a:rPr>
              <a:t>Clf</a:t>
            </a:r>
            <a:r>
              <a:rPr lang="en-US" sz="2000" dirty="0">
                <a:solidFill>
                  <a:srgbClr val="FFFF00"/>
                </a:solidFill>
              </a:rPr>
              <a:t> had higher recall rate on all groups, which means classifies fewer negative false.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It is important to correctly classify loans to understand what is the risk associated to each loan.</a:t>
            </a:r>
          </a:p>
        </p:txBody>
      </p:sp>
    </p:spTree>
    <p:extLst>
      <p:ext uri="{BB962C8B-B14F-4D97-AF65-F5344CB8AC3E}">
        <p14:creationId xmlns:p14="http://schemas.microsoft.com/office/powerpoint/2010/main" val="41072352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1063</Words>
  <Application>Microsoft Office PowerPoint</Application>
  <PresentationFormat>Widescreen</PresentationFormat>
  <Paragraphs>187</Paragraphs>
  <Slides>16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Calibri</vt:lpstr>
      <vt:lpstr>Calibri Light</vt:lpstr>
      <vt:lpstr>Gill Sans MT</vt:lpstr>
      <vt:lpstr>Helvetica Neue</vt:lpstr>
      <vt:lpstr>Neue Haas Grotesk Text Regular</vt:lpstr>
      <vt:lpstr>Nunito</vt:lpstr>
      <vt:lpstr>Symbol</vt:lpstr>
      <vt:lpstr>Wingdings</vt:lpstr>
      <vt:lpstr>Wingdings 2</vt:lpstr>
      <vt:lpstr>Dividend</vt:lpstr>
      <vt:lpstr>1_Office Theme</vt:lpstr>
      <vt:lpstr>Bitmap Image</vt:lpstr>
      <vt:lpstr>Loan grade prediction  and  default detection</vt:lpstr>
      <vt:lpstr>Problem Identification</vt:lpstr>
      <vt:lpstr>Key findings on grades</vt:lpstr>
      <vt:lpstr>Key findings on grade</vt:lpstr>
      <vt:lpstr>Best Random Forest Classifier</vt:lpstr>
      <vt:lpstr>PowerPoint Presentation</vt:lpstr>
      <vt:lpstr>Best Multinomial Logistic Regression</vt:lpstr>
      <vt:lpstr>PowerPoint Presentation</vt:lpstr>
      <vt:lpstr>Summary on grade classification</vt:lpstr>
      <vt:lpstr>PowerPoint Presentation</vt:lpstr>
      <vt:lpstr>PowerPoint Presentation</vt:lpstr>
      <vt:lpstr>Best Random Forest Clf on default detection</vt:lpstr>
      <vt:lpstr>PowerPoint Presentation</vt:lpstr>
      <vt:lpstr>PowerPoint Presentation</vt:lpstr>
      <vt:lpstr>Summary on Default detection</vt:lpstr>
      <vt:lpstr>Data quality 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grade prediction  and  default detection</dc:title>
  <dc:creator>Ensieh Bahrami</dc:creator>
  <cp:lastModifiedBy>Ensieh Bahrami</cp:lastModifiedBy>
  <cp:revision>72</cp:revision>
  <dcterms:created xsi:type="dcterms:W3CDTF">2021-06-24T06:48:04Z</dcterms:created>
  <dcterms:modified xsi:type="dcterms:W3CDTF">2021-06-25T17:55:27Z</dcterms:modified>
</cp:coreProperties>
</file>