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sieh Bahrami" initials="EB" lastIdx="1" clrIdx="0">
    <p:extLst>
      <p:ext uri="{19B8F6BF-5375-455C-9EA6-DF929625EA0E}">
        <p15:presenceInfo xmlns:p15="http://schemas.microsoft.com/office/powerpoint/2012/main" userId="7fa10771476888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50" y="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944E2-887F-4F93-BA21-2A0D21397B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32BC-F80D-4DCB-B9A0-54450148D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32BC-F80D-4DCB-B9A0-54450148D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7E33-B11A-4100-93FC-ECC455ACD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D4862-3336-45CC-8C5E-3B592BB00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E12C-FAAA-43B2-83C0-08A4D085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A164-96A9-45DE-AE1C-DD078F48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7358-80EA-4334-B4F6-35A3D1AB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A5D2-4951-4B18-8223-879AA1E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52F3-9E31-4CAC-BDA3-1F604B20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2190-8FA3-4AFE-A0BE-047C49A3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0032-66B8-4D7D-8AD2-6D408C2D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F490-A675-491A-B041-DBC50F16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6C0E1-FDDE-4268-A0BF-F313709A8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E17A3-0E63-457A-A2D0-F002AB3D8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76B0-4E1D-43DD-9F2B-BD49E7E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AAAF-5071-4332-A0ED-2156DBF8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E0DB-B0DC-49B8-8ED8-EA83BB8F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C18E-823D-4706-9436-2907E29B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62C0-88DF-41B9-9B96-D79A682B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B226-3E69-4DE1-AFD0-D8A98745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F1E3-76A4-452F-A322-51264F61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88A9-C176-4ED6-AEEC-DB5AE89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13E-13FA-46EE-BA12-A071DDF3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A401-E1C8-4EC0-AE14-96FE2753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02A1-658A-4E56-82C9-A891C55D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610D-C98F-4C78-9E7D-974BC3C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6669-DA53-4A44-B4FB-A3D047A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A675-33BF-440E-9476-FDAF733E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57FB-7857-4027-A12C-AD6FBA282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355F-6E2D-4385-B294-90D03069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17E44-460A-4EAF-9784-CAE58315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BDCC-DACE-433B-AC0E-F7A6ABB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5748-09CD-4369-8268-4CAC66FC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3320-134F-4618-ACCD-2959BC15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E934A-A534-42C1-8F6F-84BCF851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1EC2-EA6D-4D7E-82FA-9B42671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D5FD-22AD-4261-B6E7-EE088FA41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84566-88E4-4902-AC0C-923D45824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FBB29-4851-40CD-833C-8DAB3A4E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89E18-81E3-400C-84FF-9864A089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AA21F-57A8-49D2-977C-BF64F7C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EDFE-1C6C-4841-86AA-85DA9C4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2A8D6-D30F-4179-A600-88B3EE68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AB9F-B279-4C26-9FBD-190EAB14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A6EA-3456-40CA-8A13-8011DEF0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6B6D3-E3EE-4307-A04B-9C691D9A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1F5BE-E314-4E7D-84EE-F85411EE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CE4A8-EEFB-4110-AE5E-BA12307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2DD7-3B82-49DE-BF90-74CFFF7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F4CE-6304-40B4-BAF5-8A386B5E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7936-D9B6-4138-863E-A549A19D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EBFC-C1F5-4939-8C2D-2DB037A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B8AD2-EF32-4247-B13A-B0BCE533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51BF0-9DC1-4E89-A5E3-0D9477CC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BBE9-1EF3-44B0-B2AA-679F045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D2809-7025-4136-8071-7897E0443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BF3DE-F9CB-4775-8B2E-68516ECE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D026-0769-46B1-87D5-598049D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7FAD-3C1B-4123-A21E-06E8D00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B0C87-9372-43D5-8E2B-25EB84EC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6E970-0C96-4507-B029-575AE7BC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3918-772F-4847-8EDF-F552F022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38B5-EF2B-4F15-BD38-64E8FACE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FCD3-0429-4A9F-A13C-AEC715182FF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5FDE-FF1D-4DE2-8DBA-01D2EF80A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C4F4-17CF-43E3-A812-36C0091B9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C06C-F252-4B43-A471-97B5B20B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B1585-3183-4075-A13F-50B6EF96A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681"/>
          <a:stretch/>
        </p:blipFill>
        <p:spPr>
          <a:xfrm>
            <a:off x="6025799" y="1943110"/>
            <a:ext cx="6159370" cy="4872912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93623-439F-4481-AA2A-737A4E94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" y="1122364"/>
            <a:ext cx="11753851" cy="264762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/>
              <a:t>When do our customers settle their invoices?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2700" dirty="0"/>
              <a:t>IBM Late Payment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B559-3211-4759-8AF6-2E6655CCD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" y="4872922"/>
            <a:ext cx="4363227" cy="120814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By: Ensieh Bahrami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E1CB-F725-4A73-8FA0-CCEBB577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412" y="160020"/>
            <a:ext cx="2794888" cy="2103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0822-60FD-4EC6-8FD6-2E00FC3F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52252"/>
            <a:ext cx="12527280" cy="5545728"/>
          </a:xfrm>
        </p:spPr>
        <p:txBody>
          <a:bodyPr>
            <a:noAutofit/>
          </a:bodyPr>
          <a:lstStyle/>
          <a:p>
            <a:pPr marL="631825" indent="-631825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300" dirty="0"/>
              <a:t>History of 2466 invoices</a:t>
            </a:r>
          </a:p>
          <a:p>
            <a:pPr marL="631825" indent="-631825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300" dirty="0"/>
              <a:t>Issued for 100 customers in 5 countries</a:t>
            </a:r>
          </a:p>
          <a:p>
            <a:pPr marL="631825" indent="-631825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300" dirty="0"/>
              <a:t>All invoices were issued 30 days before due date</a:t>
            </a:r>
          </a:p>
          <a:p>
            <a:pPr marL="631825" indent="-631825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300" dirty="0"/>
              <a:t>Some of disputed invoices were paid before due date</a:t>
            </a:r>
          </a:p>
          <a:p>
            <a:pPr marL="631825" indent="-631825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300" dirty="0"/>
              <a:t>Paperless invoices were issued before or after invoice date</a:t>
            </a:r>
          </a:p>
          <a:p>
            <a:pPr marL="631825" indent="-631825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300" dirty="0"/>
              <a:t>Customers received paper or electronic bills</a:t>
            </a:r>
          </a:p>
          <a:p>
            <a:pPr marL="631825" indent="-631825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300" dirty="0"/>
              <a:t>Invoices issued between 2012 and 2013 with due date between 2012 and 2014 </a:t>
            </a:r>
          </a:p>
        </p:txBody>
      </p:sp>
    </p:spTree>
    <p:extLst>
      <p:ext uri="{BB962C8B-B14F-4D97-AF65-F5344CB8AC3E}">
        <p14:creationId xmlns:p14="http://schemas.microsoft.com/office/powerpoint/2010/main" val="42476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CB380-52C0-4444-8A54-FA71EFF7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170412"/>
            <a:ext cx="10713894" cy="9184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dirty="0">
                <a:solidFill>
                  <a:srgbClr val="FF0000"/>
                </a:solidFill>
              </a:rPr>
              <a:t>Disputed Invoices with Higher Mean of Amount</a:t>
            </a:r>
            <a:endParaRPr lang="en-US" sz="4200" b="1" kern="1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467189-E6FB-4735-AD90-BB42D511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45" b="-1"/>
          <a:stretch/>
        </p:blipFill>
        <p:spPr>
          <a:xfrm>
            <a:off x="220911" y="1923464"/>
            <a:ext cx="5451227" cy="3654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9232C-3FBA-466E-A6DC-05D5ADA2F63D}"/>
              </a:ext>
            </a:extLst>
          </p:cNvPr>
          <p:cNvSpPr txBox="1"/>
          <p:nvPr/>
        </p:nvSpPr>
        <p:spPr>
          <a:xfrm>
            <a:off x="1138236" y="5663895"/>
            <a:ext cx="532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Normal distribution of invoice amount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CAC5C-845C-4C18-BBE0-5CE8439C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123877"/>
            <a:ext cx="5248591" cy="34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60EC2-A550-4E24-942B-F38A80A8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82358"/>
            <a:ext cx="5219700" cy="110642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Invoice Amount Has Higher Impact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than Location on Disputation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085EDD34-8FAB-4A42-92CF-3771CC8C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014" y="594170"/>
            <a:ext cx="3678296" cy="2749526"/>
          </a:xfrm>
          <a:prstGeom prst="rect">
            <a:avLst/>
          </a:prstGeom>
        </p:spPr>
      </p:pic>
      <p:pic>
        <p:nvPicPr>
          <p:cNvPr id="12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48F0F86E-B5D9-41B5-9632-8CCDAF66B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3" y="3701411"/>
            <a:ext cx="6125068" cy="2480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BD01A6-B61D-4DFA-BBA1-1F9F1BD15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" y="2139902"/>
            <a:ext cx="4654909" cy="38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1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2FA4-79E5-4273-9BC7-92F4285E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4" y="255263"/>
            <a:ext cx="8712702" cy="110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51% of Paperless Invoices Sent on average 5 Days after Invoice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C64525-DA0A-4B72-8FFC-23510C85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88" y="2263902"/>
            <a:ext cx="6279893" cy="3453939"/>
          </a:xfrm>
          <a:prstGeom prst="rect">
            <a:avLst/>
          </a:prstGeom>
        </p:spPr>
      </p:pic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06855-1EF4-421F-9FCA-B2ACA9FA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19" y="2600252"/>
            <a:ext cx="4194746" cy="306140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06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2FA4-79E5-4273-9BC7-92F4285E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255263"/>
            <a:ext cx="11116815" cy="110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Late Days with Mean of 3 Days Distributed after 30 Days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9BBA8-66EE-4303-9DE4-B14ACFC7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3" y="1527534"/>
            <a:ext cx="6769099" cy="3909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478200-C6BC-4BA0-B153-BB1183629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07" y="3581400"/>
            <a:ext cx="4541599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2FA4-79E5-4273-9BC7-92F4285E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523220" cy="10765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dirty="0">
                <a:solidFill>
                  <a:srgbClr val="FF0000"/>
                </a:solidFill>
              </a:rPr>
              <a:t>Most </a:t>
            </a:r>
            <a:r>
              <a:rPr lang="en-US" sz="3600" b="1" dirty="0">
                <a:solidFill>
                  <a:srgbClr val="FF0000"/>
                </a:solidFill>
              </a:rPr>
              <a:t>Important</a:t>
            </a:r>
            <a:r>
              <a:rPr lang="en-US" sz="3700" b="1" dirty="0">
                <a:solidFill>
                  <a:srgbClr val="FF0000"/>
                </a:solidFill>
              </a:rPr>
              <a:t> Features on Predicting Days to Settle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DFA53-C386-4477-AA02-5A678C53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488252"/>
            <a:ext cx="11178540" cy="5375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E62A1-9E04-4883-9F5D-97AE6B4D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65" y="2757205"/>
            <a:ext cx="6757035" cy="13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92FA4-79E5-4273-9BC7-92F4285E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34" y="278123"/>
            <a:ext cx="8712702" cy="110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Tuned </a:t>
            </a:r>
            <a:r>
              <a:rPr lang="en-US" sz="4000" b="1" dirty="0" err="1">
                <a:solidFill>
                  <a:srgbClr val="FF0000"/>
                </a:solidFill>
              </a:rPr>
              <a:t>RandomForest</a:t>
            </a:r>
            <a:r>
              <a:rPr lang="en-US" sz="4000" b="1" dirty="0">
                <a:solidFill>
                  <a:srgbClr val="FF0000"/>
                </a:solidFill>
              </a:rPr>
              <a:t> Regressor</a:t>
            </a:r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8C117-07C6-4E2D-A180-EFBC7CDE8815}"/>
              </a:ext>
            </a:extLst>
          </p:cNvPr>
          <p:cNvSpPr txBox="1"/>
          <p:nvPr/>
        </p:nvSpPr>
        <p:spPr>
          <a:xfrm>
            <a:off x="563880" y="2255518"/>
            <a:ext cx="9578340" cy="381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Predicts Days to Settle with: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61% Confidence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Mean Absolute Error of 5.62 Days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Root of Mean Squared Error 7.34 </a:t>
            </a:r>
          </a:p>
        </p:txBody>
      </p:sp>
    </p:spTree>
    <p:extLst>
      <p:ext uri="{BB962C8B-B14F-4D97-AF65-F5344CB8AC3E}">
        <p14:creationId xmlns:p14="http://schemas.microsoft.com/office/powerpoint/2010/main" val="306351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155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When do our customers settle their invoices?   IBM Late Payment </vt:lpstr>
      <vt:lpstr>PowerPoint Presentation</vt:lpstr>
      <vt:lpstr>Disputed Invoices with Higher Mean of Amount</vt:lpstr>
      <vt:lpstr>Invoice Amount Has Higher Impact  than Location on Disputation</vt:lpstr>
      <vt:lpstr>51% of Paperless Invoices Sent on average 5 Days after Invoice Date</vt:lpstr>
      <vt:lpstr>Late Days with Mean of 3 Days Distributed after 30 Days</vt:lpstr>
      <vt:lpstr>Most Important Features on Predicting Days to Settle</vt:lpstr>
      <vt:lpstr>Tuned RandomForest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do our customers settle their invoices?   IBM Late Payment </dc:title>
  <dc:creator>Ensieh Bahrami</dc:creator>
  <cp:lastModifiedBy>Ensieh Bahrami</cp:lastModifiedBy>
  <cp:revision>6</cp:revision>
  <dcterms:created xsi:type="dcterms:W3CDTF">2021-03-08T22:57:41Z</dcterms:created>
  <dcterms:modified xsi:type="dcterms:W3CDTF">2021-03-08T23:57:09Z</dcterms:modified>
</cp:coreProperties>
</file>