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Old Standard TT"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44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50f8d105f_0_1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50f8d105f_0_1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50f8d105f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50f8d105f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50f8d105f_0_1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50f8d105f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50f8d105f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50f8d105f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50f8d105f_0_1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50f8d105f_0_1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50f8d105f_0_1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50f8d105f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50f8d105f_0_1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50f8d105f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50f8d105f_0_1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50f8d105f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50f8d105f_0_1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50f8d105f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50f8d105f_0_1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50f8d105f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50f8d105f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50f8d105f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50f8d105f_0_1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50f8d105f_0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50f8d105f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50f8d105f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50f8d105f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50f8d105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50f8d105f_0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50f8d105f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50f8d105f_0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50f8d105f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50f8d105f_0_1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50f8d105f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50f8d105f_0_1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50f8d105f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50f8d105f_0_1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50f8d105f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50f8d105f_0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50f8d105f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EDA - Task </a:t>
            </a:r>
            <a:endParaRPr b="1"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Analysis of credit Applications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251400" y="198075"/>
            <a:ext cx="3655899" cy="2239700"/>
          </a:xfrm>
          <a:prstGeom prst="rect">
            <a:avLst/>
          </a:prstGeom>
          <a:noFill/>
          <a:ln>
            <a:noFill/>
          </a:ln>
        </p:spPr>
      </p:pic>
      <p:pic>
        <p:nvPicPr>
          <p:cNvPr id="130" name="Google Shape;130;p22"/>
          <p:cNvPicPr preferRelativeResize="0"/>
          <p:nvPr/>
        </p:nvPicPr>
        <p:blipFill>
          <a:blip r:embed="rId4">
            <a:alphaModFix/>
          </a:blip>
          <a:stretch>
            <a:fillRect/>
          </a:stretch>
        </p:blipFill>
        <p:spPr>
          <a:xfrm>
            <a:off x="208800" y="2437774"/>
            <a:ext cx="3698500" cy="2501200"/>
          </a:xfrm>
          <a:prstGeom prst="rect">
            <a:avLst/>
          </a:prstGeom>
          <a:noFill/>
          <a:ln>
            <a:noFill/>
          </a:ln>
        </p:spPr>
      </p:pic>
      <p:sp>
        <p:nvSpPr>
          <p:cNvPr id="131" name="Google Shape;131;p22"/>
          <p:cNvSpPr txBox="1"/>
          <p:nvPr/>
        </p:nvSpPr>
        <p:spPr>
          <a:xfrm>
            <a:off x="3907300" y="198075"/>
            <a:ext cx="516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 Female clients seem to have applied for loan more than male clients</a:t>
            </a:r>
            <a:endParaRPr>
              <a:latin typeface="Old Standard TT"/>
              <a:ea typeface="Old Standard TT"/>
              <a:cs typeface="Old Standard TT"/>
              <a:sym typeface="Old Standard TT"/>
            </a:endParaRPr>
          </a:p>
          <a:p>
            <a:pPr marL="0" lvl="0" indent="0" algn="l" rtl="0">
              <a:spcBef>
                <a:spcPts val="0"/>
              </a:spcBef>
              <a:spcAft>
                <a:spcPts val="0"/>
              </a:spcAft>
              <a:buNone/>
            </a:pPr>
            <a:r>
              <a:rPr lang="en" b="1">
                <a:latin typeface="Old Standard TT"/>
                <a:ea typeface="Old Standard TT"/>
                <a:cs typeface="Old Standard TT"/>
                <a:sym typeface="Old Standard TT"/>
              </a:rPr>
              <a:t>- Businessmen and Students have no defaults so banks should focus more on giving loans to students and businessmen</a:t>
            </a:r>
            <a:endParaRPr b="1">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 Working class is more likely to apply for loans than students and businessmen</a:t>
            </a:r>
            <a:endParaRPr>
              <a:latin typeface="Old Standard TT"/>
              <a:ea typeface="Old Standard TT"/>
              <a:cs typeface="Old Standard TT"/>
              <a:sym typeface="Old Standard TT"/>
            </a:endParaRPr>
          </a:p>
        </p:txBody>
      </p:sp>
      <p:pic>
        <p:nvPicPr>
          <p:cNvPr id="132" name="Google Shape;132;p22"/>
          <p:cNvPicPr preferRelativeResize="0"/>
          <p:nvPr/>
        </p:nvPicPr>
        <p:blipFill>
          <a:blip r:embed="rId5">
            <a:alphaModFix/>
          </a:blip>
          <a:stretch>
            <a:fillRect/>
          </a:stretch>
        </p:blipFill>
        <p:spPr>
          <a:xfrm>
            <a:off x="4269450" y="1723238"/>
            <a:ext cx="4231124" cy="2239700"/>
          </a:xfrm>
          <a:prstGeom prst="rect">
            <a:avLst/>
          </a:prstGeom>
          <a:noFill/>
          <a:ln>
            <a:noFill/>
          </a:ln>
        </p:spPr>
      </p:pic>
      <p:sp>
        <p:nvSpPr>
          <p:cNvPr id="133" name="Google Shape;133;p22"/>
          <p:cNvSpPr txBox="1"/>
          <p:nvPr/>
        </p:nvSpPr>
        <p:spPr>
          <a:xfrm>
            <a:off x="4165013" y="4078775"/>
            <a:ext cx="444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With increase in age the number of defaulters reduces</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4312075" y="152400"/>
            <a:ext cx="4072428" cy="2419349"/>
          </a:xfrm>
          <a:prstGeom prst="rect">
            <a:avLst/>
          </a:prstGeom>
          <a:noFill/>
          <a:ln>
            <a:noFill/>
          </a:ln>
        </p:spPr>
      </p:pic>
      <p:sp>
        <p:nvSpPr>
          <p:cNvPr id="139" name="Google Shape;139;p23"/>
          <p:cNvSpPr txBox="1"/>
          <p:nvPr/>
        </p:nvSpPr>
        <p:spPr>
          <a:xfrm>
            <a:off x="298250" y="152400"/>
            <a:ext cx="395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Defaulters have more external source scores than non defaulters</a:t>
            </a:r>
            <a:endParaRPr>
              <a:latin typeface="Old Standard TT"/>
              <a:ea typeface="Old Standard TT"/>
              <a:cs typeface="Old Standard TT"/>
              <a:sym typeface="Old Standard TT"/>
            </a:endParaRPr>
          </a:p>
        </p:txBody>
      </p:sp>
      <p:pic>
        <p:nvPicPr>
          <p:cNvPr id="140" name="Google Shape;140;p23"/>
          <p:cNvPicPr preferRelativeResize="0"/>
          <p:nvPr/>
        </p:nvPicPr>
        <p:blipFill>
          <a:blip r:embed="rId4">
            <a:alphaModFix/>
          </a:blip>
          <a:stretch>
            <a:fillRect/>
          </a:stretch>
        </p:blipFill>
        <p:spPr>
          <a:xfrm>
            <a:off x="413200" y="768000"/>
            <a:ext cx="3724426" cy="2129450"/>
          </a:xfrm>
          <a:prstGeom prst="rect">
            <a:avLst/>
          </a:prstGeom>
          <a:noFill/>
          <a:ln>
            <a:noFill/>
          </a:ln>
        </p:spPr>
      </p:pic>
      <p:sp>
        <p:nvSpPr>
          <p:cNvPr id="141" name="Google Shape;141;p23"/>
          <p:cNvSpPr txBox="1"/>
          <p:nvPr/>
        </p:nvSpPr>
        <p:spPr>
          <a:xfrm>
            <a:off x="357775" y="3117025"/>
            <a:ext cx="395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People who defaulted tend to have changed their phone more recently</a:t>
            </a:r>
            <a:endParaRPr>
              <a:latin typeface="Old Standard TT"/>
              <a:ea typeface="Old Standard TT"/>
              <a:cs typeface="Old Standard TT"/>
              <a:sym typeface="Old Standard TT"/>
            </a:endParaRPr>
          </a:p>
        </p:txBody>
      </p:sp>
      <p:pic>
        <p:nvPicPr>
          <p:cNvPr id="142" name="Google Shape;142;p23"/>
          <p:cNvPicPr preferRelativeResize="0"/>
          <p:nvPr/>
        </p:nvPicPr>
        <p:blipFill>
          <a:blip r:embed="rId5">
            <a:alphaModFix/>
          </a:blip>
          <a:stretch>
            <a:fillRect/>
          </a:stretch>
        </p:blipFill>
        <p:spPr>
          <a:xfrm>
            <a:off x="4464475" y="2724150"/>
            <a:ext cx="3869950"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280250" y="254675"/>
            <a:ext cx="4967449" cy="3912525"/>
          </a:xfrm>
          <a:prstGeom prst="rect">
            <a:avLst/>
          </a:prstGeom>
          <a:noFill/>
          <a:ln>
            <a:noFill/>
          </a:ln>
        </p:spPr>
      </p:pic>
      <p:sp>
        <p:nvSpPr>
          <p:cNvPr id="148" name="Google Shape;148;p24"/>
          <p:cNvSpPr txBox="1"/>
          <p:nvPr/>
        </p:nvSpPr>
        <p:spPr>
          <a:xfrm>
            <a:off x="5479550" y="340875"/>
            <a:ext cx="3417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People with academic degree don’t default except those who are also married</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Married people tend to get more credits than separated or unmarried people for both groups of population</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 with Most Correlation - Non default</a:t>
            </a:r>
            <a:endParaRPr/>
          </a:p>
        </p:txBody>
      </p:sp>
      <p:pic>
        <p:nvPicPr>
          <p:cNvPr id="154" name="Google Shape;154;p25"/>
          <p:cNvPicPr preferRelativeResize="0"/>
          <p:nvPr/>
        </p:nvPicPr>
        <p:blipFill>
          <a:blip r:embed="rId3">
            <a:alphaModFix/>
          </a:blip>
          <a:stretch>
            <a:fillRect/>
          </a:stretch>
        </p:blipFill>
        <p:spPr>
          <a:xfrm>
            <a:off x="1232100" y="1286825"/>
            <a:ext cx="6605475" cy="346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 with Most Correlation - Defaulted population</a:t>
            </a:r>
            <a:endParaRPr/>
          </a:p>
        </p:txBody>
      </p:sp>
      <p:pic>
        <p:nvPicPr>
          <p:cNvPr id="160" name="Google Shape;160;p26"/>
          <p:cNvPicPr preferRelativeResize="0"/>
          <p:nvPr/>
        </p:nvPicPr>
        <p:blipFill>
          <a:blip r:embed="rId3">
            <a:alphaModFix/>
          </a:blip>
          <a:stretch>
            <a:fillRect/>
          </a:stretch>
        </p:blipFill>
        <p:spPr>
          <a:xfrm>
            <a:off x="902388" y="1168000"/>
            <a:ext cx="7339223" cy="3780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a:t>
            </a:r>
            <a:endParaRPr/>
          </a:p>
        </p:txBody>
      </p:sp>
      <p:pic>
        <p:nvPicPr>
          <p:cNvPr id="166" name="Google Shape;166;p27"/>
          <p:cNvPicPr preferRelativeResize="0"/>
          <p:nvPr/>
        </p:nvPicPr>
        <p:blipFill>
          <a:blip r:embed="rId3">
            <a:alphaModFix/>
          </a:blip>
          <a:stretch>
            <a:fillRect/>
          </a:stretch>
        </p:blipFill>
        <p:spPr>
          <a:xfrm>
            <a:off x="365450" y="1058225"/>
            <a:ext cx="2801802" cy="3780476"/>
          </a:xfrm>
          <a:prstGeom prst="rect">
            <a:avLst/>
          </a:prstGeom>
          <a:noFill/>
          <a:ln>
            <a:noFill/>
          </a:ln>
        </p:spPr>
      </p:pic>
      <p:sp>
        <p:nvSpPr>
          <p:cNvPr id="167" name="Google Shape;167;p27"/>
          <p:cNvSpPr txBox="1"/>
          <p:nvPr/>
        </p:nvSpPr>
        <p:spPr>
          <a:xfrm>
            <a:off x="3672925" y="1058225"/>
            <a:ext cx="4908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External sources, age and days since last phone change are highly correlated to Target</a:t>
            </a:r>
            <a:endParaRPr>
              <a:latin typeface="Old Standard TT"/>
              <a:ea typeface="Old Standard TT"/>
              <a:cs typeface="Old Standard TT"/>
              <a:sym typeface="Old Standard TT"/>
            </a:endParaRPr>
          </a:p>
        </p:txBody>
      </p:sp>
      <p:pic>
        <p:nvPicPr>
          <p:cNvPr id="168" name="Google Shape;168;p27"/>
          <p:cNvPicPr preferRelativeResize="0"/>
          <p:nvPr/>
        </p:nvPicPr>
        <p:blipFill>
          <a:blip r:embed="rId4">
            <a:alphaModFix/>
          </a:blip>
          <a:stretch>
            <a:fillRect/>
          </a:stretch>
        </p:blipFill>
        <p:spPr>
          <a:xfrm>
            <a:off x="4461577" y="1673825"/>
            <a:ext cx="3401591" cy="2919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Previous Application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177950" y="152400"/>
            <a:ext cx="6299798" cy="4838700"/>
          </a:xfrm>
          <a:prstGeom prst="rect">
            <a:avLst/>
          </a:prstGeom>
          <a:noFill/>
          <a:ln>
            <a:noFill/>
          </a:ln>
        </p:spPr>
      </p:pic>
      <p:sp>
        <p:nvSpPr>
          <p:cNvPr id="179" name="Google Shape;179;p29"/>
          <p:cNvSpPr txBox="1"/>
          <p:nvPr/>
        </p:nvSpPr>
        <p:spPr>
          <a:xfrm>
            <a:off x="6587425" y="340875"/>
            <a:ext cx="2505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Repeaters loans are mostly refused while new clients loans are approved</a:t>
            </a:r>
            <a:endParaRPr>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0"/>
          <p:cNvPicPr preferRelativeResize="0"/>
          <p:nvPr/>
        </p:nvPicPr>
        <p:blipFill>
          <a:blip r:embed="rId3">
            <a:alphaModFix/>
          </a:blip>
          <a:stretch>
            <a:fillRect/>
          </a:stretch>
        </p:blipFill>
        <p:spPr>
          <a:xfrm>
            <a:off x="152400" y="152400"/>
            <a:ext cx="3191937" cy="4838702"/>
          </a:xfrm>
          <a:prstGeom prst="rect">
            <a:avLst/>
          </a:prstGeom>
          <a:noFill/>
          <a:ln>
            <a:noFill/>
          </a:ln>
        </p:spPr>
      </p:pic>
      <p:sp>
        <p:nvSpPr>
          <p:cNvPr id="185" name="Google Shape;185;p30"/>
          <p:cNvSpPr txBox="1"/>
          <p:nvPr/>
        </p:nvSpPr>
        <p:spPr>
          <a:xfrm>
            <a:off x="3672950" y="281225"/>
            <a:ext cx="49086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Repair work loans are the most rejected.</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Everyday expense loans and electronic equipment purchase loans are approved more than they are rejected</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Consumer loans is the most common type of loan and it has very high approval rate</a:t>
            </a:r>
            <a:endParaRPr>
              <a:latin typeface="Old Standard TT"/>
              <a:ea typeface="Old Standard TT"/>
              <a:cs typeface="Old Standard TT"/>
              <a:sym typeface="Old Standard TT"/>
            </a:endParaRPr>
          </a:p>
        </p:txBody>
      </p:sp>
      <p:pic>
        <p:nvPicPr>
          <p:cNvPr id="186" name="Google Shape;186;p30"/>
          <p:cNvPicPr preferRelativeResize="0"/>
          <p:nvPr/>
        </p:nvPicPr>
        <p:blipFill>
          <a:blip r:embed="rId4">
            <a:alphaModFix/>
          </a:blip>
          <a:stretch>
            <a:fillRect/>
          </a:stretch>
        </p:blipFill>
        <p:spPr>
          <a:xfrm>
            <a:off x="3786476" y="1914400"/>
            <a:ext cx="4232650" cy="307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Correlations</a:t>
            </a:r>
            <a:endParaRPr/>
          </a:p>
        </p:txBody>
      </p:sp>
      <p:pic>
        <p:nvPicPr>
          <p:cNvPr id="192" name="Google Shape;192;p31"/>
          <p:cNvPicPr preferRelativeResize="0"/>
          <p:nvPr/>
        </p:nvPicPr>
        <p:blipFill>
          <a:blip r:embed="rId3">
            <a:alphaModFix/>
          </a:blip>
          <a:stretch>
            <a:fillRect/>
          </a:stretch>
        </p:blipFill>
        <p:spPr>
          <a:xfrm>
            <a:off x="152400" y="1210625"/>
            <a:ext cx="4387733" cy="3780476"/>
          </a:xfrm>
          <a:prstGeom prst="rect">
            <a:avLst/>
          </a:prstGeom>
          <a:noFill/>
          <a:ln>
            <a:noFill/>
          </a:ln>
        </p:spPr>
      </p:pic>
      <p:sp>
        <p:nvSpPr>
          <p:cNvPr id="193" name="Google Shape;193;p31"/>
          <p:cNvSpPr txBox="1"/>
          <p:nvPr/>
        </p:nvSpPr>
        <p:spPr>
          <a:xfrm>
            <a:off x="4857475" y="1210625"/>
            <a:ext cx="369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Annuity , application amount and credit amount have high positive correlation with each other</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Application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body" idx="1"/>
          </p:nvPr>
        </p:nvSpPr>
        <p:spPr>
          <a:xfrm>
            <a:off x="311700" y="460175"/>
            <a:ext cx="8520600" cy="410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Banks should focus more on Students and Businessman as they have more successful payments</a:t>
            </a:r>
            <a:endParaRPr/>
          </a:p>
          <a:p>
            <a:pPr marL="457200" lvl="0" indent="-342900" algn="l" rtl="0">
              <a:spcBef>
                <a:spcPts val="0"/>
              </a:spcBef>
              <a:spcAft>
                <a:spcPts val="0"/>
              </a:spcAft>
              <a:buSzPts val="1800"/>
              <a:buChar char="-"/>
            </a:pPr>
            <a:r>
              <a:rPr lang="en"/>
              <a:t>Loans with repair as purpose are mostly rejected as they have more unsuccessful payments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Low external source scores must be preferred when giving loans</a:t>
            </a:r>
            <a:endParaRPr/>
          </a:p>
          <a:p>
            <a:pPr marL="457200" lvl="0" indent="-342900" algn="l" rtl="0">
              <a:spcBef>
                <a:spcPts val="0"/>
              </a:spcBef>
              <a:spcAft>
                <a:spcPts val="0"/>
              </a:spcAft>
              <a:buSzPts val="1800"/>
              <a:buChar char="-"/>
            </a:pPr>
            <a:r>
              <a:rPr lang="en"/>
              <a:t>As age increases default rate decreases</a:t>
            </a:r>
            <a:endParaRPr/>
          </a:p>
          <a:p>
            <a:pPr marL="457200" lvl="0" indent="-342900" algn="l" rtl="0">
              <a:spcBef>
                <a:spcPts val="0"/>
              </a:spcBef>
              <a:spcAft>
                <a:spcPts val="0"/>
              </a:spcAft>
              <a:buSzPts val="1800"/>
              <a:buChar char="-"/>
            </a:pPr>
            <a:r>
              <a:rPr lang="en"/>
              <a:t>Labourers have high risk of default</a:t>
            </a:r>
            <a:endParaRPr/>
          </a:p>
          <a:p>
            <a:pPr marL="457200" lvl="0" indent="-342900" algn="l" rtl="0">
              <a:spcBef>
                <a:spcPts val="0"/>
              </a:spcBef>
              <a:spcAft>
                <a:spcPts val="0"/>
              </a:spcAft>
              <a:buSzPts val="1800"/>
              <a:buChar char="-"/>
            </a:pPr>
            <a:r>
              <a:rPr lang="en"/>
              <a:t>People with children default less than people with no children</a:t>
            </a:r>
            <a:endParaRPr/>
          </a:p>
          <a:p>
            <a:pPr marL="457200" lvl="0" indent="-342900" algn="l" rtl="0">
              <a:spcBef>
                <a:spcPts val="0"/>
              </a:spcBef>
              <a:spcAft>
                <a:spcPts val="0"/>
              </a:spcAft>
              <a:buSzPts val="1800"/>
              <a:buChar char="-"/>
            </a:pPr>
            <a:r>
              <a:rPr lang="en"/>
              <a:t>Repeaters loans are mostly refused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Null Values</a:t>
            </a:r>
            <a:endParaRPr/>
          </a:p>
        </p:txBody>
      </p:sp>
      <p:pic>
        <p:nvPicPr>
          <p:cNvPr id="71" name="Google Shape;71;p15"/>
          <p:cNvPicPr preferRelativeResize="0"/>
          <p:nvPr/>
        </p:nvPicPr>
        <p:blipFill>
          <a:blip r:embed="rId3">
            <a:alphaModFix/>
          </a:blip>
          <a:stretch>
            <a:fillRect/>
          </a:stretch>
        </p:blipFill>
        <p:spPr>
          <a:xfrm>
            <a:off x="394873" y="1189825"/>
            <a:ext cx="3030926" cy="3360752"/>
          </a:xfrm>
          <a:prstGeom prst="rect">
            <a:avLst/>
          </a:prstGeom>
          <a:noFill/>
          <a:ln>
            <a:noFill/>
          </a:ln>
        </p:spPr>
      </p:pic>
      <p:sp>
        <p:nvSpPr>
          <p:cNvPr id="72" name="Google Shape;72;p15"/>
          <p:cNvSpPr txBox="1"/>
          <p:nvPr/>
        </p:nvSpPr>
        <p:spPr>
          <a:xfrm>
            <a:off x="3579200" y="1252725"/>
            <a:ext cx="490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Dropping all columns with more than 35% null values</a:t>
            </a:r>
            <a:endParaRPr>
              <a:latin typeface="Old Standard TT"/>
              <a:ea typeface="Old Standard TT"/>
              <a:cs typeface="Old Standard TT"/>
              <a:sym typeface="Old Standard TT"/>
            </a:endParaRPr>
          </a:p>
        </p:txBody>
      </p:sp>
      <p:pic>
        <p:nvPicPr>
          <p:cNvPr id="73" name="Google Shape;73;p15"/>
          <p:cNvPicPr preferRelativeResize="0"/>
          <p:nvPr/>
        </p:nvPicPr>
        <p:blipFill>
          <a:blip r:embed="rId4">
            <a:alphaModFix/>
          </a:blip>
          <a:stretch>
            <a:fillRect/>
          </a:stretch>
        </p:blipFill>
        <p:spPr>
          <a:xfrm>
            <a:off x="3690000" y="1652925"/>
            <a:ext cx="4542149" cy="290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Imputing</a:t>
            </a:r>
            <a:endParaRPr/>
          </a:p>
        </p:txBody>
      </p:sp>
      <p:sp>
        <p:nvSpPr>
          <p:cNvPr id="79" name="Google Shape;79;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Categorical values are imputed with mode and numerical values with median</a:t>
            </a:r>
            <a:endParaRPr/>
          </a:p>
          <a:p>
            <a:pPr marL="0" lvl="0" indent="0" algn="l" rtl="0">
              <a:spcBef>
                <a:spcPts val="1200"/>
              </a:spcBef>
              <a:spcAft>
                <a:spcPts val="1200"/>
              </a:spcAft>
              <a:buNone/>
            </a:pPr>
            <a:endParaRPr/>
          </a:p>
        </p:txBody>
      </p:sp>
      <p:pic>
        <p:nvPicPr>
          <p:cNvPr id="80" name="Google Shape;80;p16"/>
          <p:cNvPicPr preferRelativeResize="0"/>
          <p:nvPr/>
        </p:nvPicPr>
        <p:blipFill>
          <a:blip r:embed="rId3">
            <a:alphaModFix/>
          </a:blip>
          <a:stretch>
            <a:fillRect/>
          </a:stretch>
        </p:blipFill>
        <p:spPr>
          <a:xfrm>
            <a:off x="4857474" y="1706450"/>
            <a:ext cx="3716623" cy="2327476"/>
          </a:xfrm>
          <a:prstGeom prst="rect">
            <a:avLst/>
          </a:prstGeom>
          <a:noFill/>
          <a:ln>
            <a:noFill/>
          </a:ln>
        </p:spPr>
      </p:pic>
      <p:pic>
        <p:nvPicPr>
          <p:cNvPr id="81" name="Google Shape;81;p16"/>
          <p:cNvPicPr preferRelativeResize="0"/>
          <p:nvPr/>
        </p:nvPicPr>
        <p:blipFill>
          <a:blip r:embed="rId4">
            <a:alphaModFix/>
          </a:blip>
          <a:stretch>
            <a:fillRect/>
          </a:stretch>
        </p:blipFill>
        <p:spPr>
          <a:xfrm>
            <a:off x="311700" y="1706450"/>
            <a:ext cx="4588399" cy="1116375"/>
          </a:xfrm>
          <a:prstGeom prst="rect">
            <a:avLst/>
          </a:prstGeom>
          <a:noFill/>
          <a:ln>
            <a:noFill/>
          </a:ln>
        </p:spPr>
      </p:pic>
      <p:sp>
        <p:nvSpPr>
          <p:cNvPr id="82" name="Google Shape;82;p16"/>
          <p:cNvSpPr txBox="1"/>
          <p:nvPr/>
        </p:nvSpPr>
        <p:spPr>
          <a:xfrm>
            <a:off x="311700" y="3519550"/>
            <a:ext cx="45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Flag document and other unwanted columns are dropped</a:t>
            </a:r>
            <a:endParaRPr>
              <a:latin typeface="Old Standard TT"/>
              <a:ea typeface="Old Standard TT"/>
              <a:cs typeface="Old Standard TT"/>
              <a:sym typeface="Old Standard TT"/>
            </a:endParaRPr>
          </a:p>
        </p:txBody>
      </p:sp>
      <p:sp>
        <p:nvSpPr>
          <p:cNvPr id="83" name="Google Shape;83;p16"/>
          <p:cNvSpPr txBox="1">
            <a:spLocks noGrp="1"/>
          </p:cNvSpPr>
          <p:nvPr>
            <p:ph type="title"/>
          </p:nvPr>
        </p:nvSpPr>
        <p:spPr>
          <a:xfrm>
            <a:off x="276625" y="2839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Unwanted columns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Cleaning and organising columns</a:t>
            </a:r>
            <a:endParaRPr/>
          </a:p>
        </p:txBody>
      </p:sp>
      <p:sp>
        <p:nvSpPr>
          <p:cNvPr id="89" name="Google Shape;89;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days are negative so they are made to positive values.</a:t>
            </a:r>
            <a:endParaRPr/>
          </a:p>
          <a:p>
            <a:pPr marL="0" lvl="0" indent="0" algn="l" rtl="0">
              <a:spcBef>
                <a:spcPts val="1200"/>
              </a:spcBef>
              <a:spcAft>
                <a:spcPts val="0"/>
              </a:spcAft>
              <a:buNone/>
            </a:pPr>
            <a:br>
              <a:rPr lang="en"/>
            </a:br>
            <a:r>
              <a:rPr lang="en"/>
              <a:t>Age is calculated from DAYS_BIRTH</a:t>
            </a:r>
            <a:endParaRPr/>
          </a:p>
          <a:p>
            <a:pPr marL="0" lvl="0" indent="0" algn="l" rtl="0">
              <a:spcBef>
                <a:spcPts val="1200"/>
              </a:spcBef>
              <a:spcAft>
                <a:spcPts val="1200"/>
              </a:spcAft>
              <a:buNone/>
            </a:pPr>
            <a:endParaRPr/>
          </a:p>
        </p:txBody>
      </p:sp>
      <p:pic>
        <p:nvPicPr>
          <p:cNvPr id="90" name="Google Shape;90;p17"/>
          <p:cNvPicPr preferRelativeResize="0"/>
          <p:nvPr/>
        </p:nvPicPr>
        <p:blipFill>
          <a:blip r:embed="rId3">
            <a:alphaModFix/>
          </a:blip>
          <a:stretch>
            <a:fillRect/>
          </a:stretch>
        </p:blipFill>
        <p:spPr>
          <a:xfrm>
            <a:off x="374000" y="2680250"/>
            <a:ext cx="4147726" cy="613200"/>
          </a:xfrm>
          <a:prstGeom prst="rect">
            <a:avLst/>
          </a:prstGeom>
          <a:noFill/>
          <a:ln>
            <a:noFill/>
          </a:ln>
        </p:spPr>
      </p:pic>
      <p:pic>
        <p:nvPicPr>
          <p:cNvPr id="91" name="Google Shape;91;p17"/>
          <p:cNvPicPr preferRelativeResize="0"/>
          <p:nvPr/>
        </p:nvPicPr>
        <p:blipFill>
          <a:blip r:embed="rId4">
            <a:alphaModFix/>
          </a:blip>
          <a:stretch>
            <a:fillRect/>
          </a:stretch>
        </p:blipFill>
        <p:spPr>
          <a:xfrm>
            <a:off x="4964854" y="1631174"/>
            <a:ext cx="3599369" cy="18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Outliers</a:t>
            </a:r>
            <a:endParaRPr/>
          </a:p>
        </p:txBody>
      </p:sp>
      <p:sp>
        <p:nvSpPr>
          <p:cNvPr id="97" name="Google Shape;97;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Amount of total income has very slim distribution with a lot of outliers</a:t>
            </a:r>
            <a:endParaRPr/>
          </a:p>
          <a:p>
            <a:pPr marL="457200" lvl="0" indent="-342900" algn="l" rtl="0">
              <a:spcBef>
                <a:spcPts val="0"/>
              </a:spcBef>
              <a:spcAft>
                <a:spcPts val="0"/>
              </a:spcAft>
              <a:buSzPts val="1800"/>
              <a:buChar char="-"/>
            </a:pPr>
            <a:r>
              <a:rPr lang="en"/>
              <a:t>Third quartile of credit amount is larger as compared to the First quartile which means that most of the Credit amount of the loan of customers are present in the third quartile. And there are a large number of outliers present in credit amount</a:t>
            </a:r>
            <a:endParaRPr/>
          </a:p>
          <a:p>
            <a:pPr marL="457200" lvl="0" indent="-342900" algn="l" rtl="0">
              <a:spcBef>
                <a:spcPts val="0"/>
              </a:spcBef>
              <a:spcAft>
                <a:spcPts val="0"/>
              </a:spcAft>
              <a:buSzPts val="1800"/>
              <a:buChar char="-"/>
            </a:pPr>
            <a:r>
              <a:rPr lang="en"/>
              <a:t>From boxplot of CNT_FAM_MEMBERS , we can say that most of the clients have 4 family members. There are some outliers present</a:t>
            </a:r>
            <a:endParaRPr/>
          </a:p>
          <a:p>
            <a:pPr marL="457200" lvl="0" indent="-342900" algn="l" rtl="0">
              <a:spcBef>
                <a:spcPts val="0"/>
              </a:spcBef>
              <a:spcAft>
                <a:spcPts val="0"/>
              </a:spcAft>
              <a:buSzPts val="1800"/>
              <a:buChar char="-"/>
            </a:pPr>
            <a:r>
              <a:rPr lang="en"/>
              <a:t>Most people who get credit own real estate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Imbalance</a:t>
            </a:r>
            <a:endParaRPr/>
          </a:p>
        </p:txBody>
      </p:sp>
      <p:sp>
        <p:nvSpPr>
          <p:cNvPr id="103" name="Google Shape;103;p19"/>
          <p:cNvSpPr txBox="1">
            <a:spLocks noGrp="1"/>
          </p:cNvSpPr>
          <p:nvPr>
            <p:ph type="body" idx="1"/>
          </p:nvPr>
        </p:nvSpPr>
        <p:spPr>
          <a:xfrm>
            <a:off x="311700" y="1171600"/>
            <a:ext cx="4615500" cy="162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data is highly imbalanced with only 8.1% defaulted population</a:t>
            </a:r>
            <a:endParaRPr/>
          </a:p>
        </p:txBody>
      </p:sp>
      <p:pic>
        <p:nvPicPr>
          <p:cNvPr id="104" name="Google Shape;104;p19"/>
          <p:cNvPicPr preferRelativeResize="0"/>
          <p:nvPr/>
        </p:nvPicPr>
        <p:blipFill>
          <a:blip r:embed="rId3">
            <a:alphaModFix/>
          </a:blip>
          <a:stretch>
            <a:fillRect/>
          </a:stretch>
        </p:blipFill>
        <p:spPr>
          <a:xfrm>
            <a:off x="5337275" y="445025"/>
            <a:ext cx="2969224" cy="2583099"/>
          </a:xfrm>
          <a:prstGeom prst="rect">
            <a:avLst/>
          </a:prstGeom>
          <a:noFill/>
          <a:ln>
            <a:noFill/>
          </a:ln>
        </p:spPr>
      </p:pic>
      <p:pic>
        <p:nvPicPr>
          <p:cNvPr id="105" name="Google Shape;105;p19"/>
          <p:cNvPicPr preferRelativeResize="0"/>
          <p:nvPr/>
        </p:nvPicPr>
        <p:blipFill>
          <a:blip r:embed="rId4">
            <a:alphaModFix/>
          </a:blip>
          <a:stretch>
            <a:fillRect/>
          </a:stretch>
        </p:blipFill>
        <p:spPr>
          <a:xfrm>
            <a:off x="3691000" y="3063033"/>
            <a:ext cx="4615500" cy="1769942"/>
          </a:xfrm>
          <a:prstGeom prst="rect">
            <a:avLst/>
          </a:prstGeom>
          <a:noFill/>
          <a:ln>
            <a:noFill/>
          </a:ln>
        </p:spPr>
      </p:pic>
      <p:pic>
        <p:nvPicPr>
          <p:cNvPr id="106" name="Google Shape;106;p19"/>
          <p:cNvPicPr preferRelativeResize="0"/>
          <p:nvPr/>
        </p:nvPicPr>
        <p:blipFill>
          <a:blip r:embed="rId5">
            <a:alphaModFix/>
          </a:blip>
          <a:stretch>
            <a:fillRect/>
          </a:stretch>
        </p:blipFill>
        <p:spPr>
          <a:xfrm>
            <a:off x="413944" y="2641075"/>
            <a:ext cx="3021400" cy="219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12" name="Google Shape;112;p20"/>
          <p:cNvSpPr txBox="1">
            <a:spLocks noGrp="1"/>
          </p:cNvSpPr>
          <p:nvPr>
            <p:ph type="body" idx="1"/>
          </p:nvPr>
        </p:nvSpPr>
        <p:spPr>
          <a:xfrm>
            <a:off x="311700" y="1171600"/>
            <a:ext cx="3429300" cy="14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 </a:t>
            </a:r>
            <a:endParaRPr/>
          </a:p>
          <a:p>
            <a:pPr marL="457200" lvl="0" indent="-342900" algn="l" rtl="0">
              <a:spcBef>
                <a:spcPts val="1200"/>
              </a:spcBef>
              <a:spcAft>
                <a:spcPts val="0"/>
              </a:spcAft>
              <a:buSzPts val="1800"/>
              <a:buChar char="-"/>
            </a:pPr>
            <a:r>
              <a:rPr lang="en"/>
              <a:t>People in the age range 35 to 45 get the most credits</a:t>
            </a:r>
            <a:endParaRPr/>
          </a:p>
        </p:txBody>
      </p:sp>
      <p:pic>
        <p:nvPicPr>
          <p:cNvPr id="113" name="Google Shape;113;p20"/>
          <p:cNvPicPr preferRelativeResize="0"/>
          <p:nvPr/>
        </p:nvPicPr>
        <p:blipFill>
          <a:blip r:embed="rId3">
            <a:alphaModFix/>
          </a:blip>
          <a:stretch>
            <a:fillRect/>
          </a:stretch>
        </p:blipFill>
        <p:spPr>
          <a:xfrm>
            <a:off x="3859851" y="1093388"/>
            <a:ext cx="4972450" cy="3553625"/>
          </a:xfrm>
          <a:prstGeom prst="rect">
            <a:avLst/>
          </a:prstGeom>
          <a:noFill/>
          <a:ln>
            <a:noFill/>
          </a:ln>
        </p:spPr>
      </p:pic>
      <p:pic>
        <p:nvPicPr>
          <p:cNvPr id="114" name="Google Shape;114;p20"/>
          <p:cNvPicPr preferRelativeResize="0"/>
          <p:nvPr/>
        </p:nvPicPr>
        <p:blipFill>
          <a:blip r:embed="rId4">
            <a:alphaModFix/>
          </a:blip>
          <a:stretch>
            <a:fillRect/>
          </a:stretch>
        </p:blipFill>
        <p:spPr>
          <a:xfrm>
            <a:off x="531400" y="2571750"/>
            <a:ext cx="2989907" cy="21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3502500" y="2428750"/>
            <a:ext cx="490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120" name="Google Shape;120;p21"/>
          <p:cNvPicPr preferRelativeResize="0"/>
          <p:nvPr/>
        </p:nvPicPr>
        <p:blipFill>
          <a:blip r:embed="rId3">
            <a:alphaModFix/>
          </a:blip>
          <a:stretch>
            <a:fillRect/>
          </a:stretch>
        </p:blipFill>
        <p:spPr>
          <a:xfrm>
            <a:off x="4436474" y="177975"/>
            <a:ext cx="4330849" cy="2719475"/>
          </a:xfrm>
          <a:prstGeom prst="rect">
            <a:avLst/>
          </a:prstGeom>
          <a:noFill/>
          <a:ln>
            <a:noFill/>
          </a:ln>
        </p:spPr>
      </p:pic>
      <p:sp>
        <p:nvSpPr>
          <p:cNvPr id="121" name="Google Shape;121;p21"/>
          <p:cNvSpPr txBox="1"/>
          <p:nvPr/>
        </p:nvSpPr>
        <p:spPr>
          <a:xfrm>
            <a:off x="170450" y="177975"/>
            <a:ext cx="420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The ratio of Labourers is high in defaulters than non defaulters</a:t>
            </a:r>
            <a:endParaRPr>
              <a:latin typeface="Old Standard TT"/>
              <a:ea typeface="Old Standard TT"/>
              <a:cs typeface="Old Standard TT"/>
              <a:sym typeface="Old Standard TT"/>
            </a:endParaRPr>
          </a:p>
        </p:txBody>
      </p:sp>
      <p:pic>
        <p:nvPicPr>
          <p:cNvPr id="122" name="Google Shape;122;p21"/>
          <p:cNvPicPr preferRelativeResize="0"/>
          <p:nvPr/>
        </p:nvPicPr>
        <p:blipFill>
          <a:blip r:embed="rId4">
            <a:alphaModFix/>
          </a:blip>
          <a:stretch>
            <a:fillRect/>
          </a:stretch>
        </p:blipFill>
        <p:spPr>
          <a:xfrm>
            <a:off x="304775" y="701500"/>
            <a:ext cx="4004756" cy="2195951"/>
          </a:xfrm>
          <a:prstGeom prst="rect">
            <a:avLst/>
          </a:prstGeom>
          <a:noFill/>
          <a:ln>
            <a:noFill/>
          </a:ln>
        </p:spPr>
      </p:pic>
      <p:sp>
        <p:nvSpPr>
          <p:cNvPr id="123" name="Google Shape;123;p21"/>
          <p:cNvSpPr txBox="1"/>
          <p:nvPr/>
        </p:nvSpPr>
        <p:spPr>
          <a:xfrm>
            <a:off x="304775" y="2940375"/>
            <a:ext cx="4382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People who defaulted have lesser total income on average 0.4*1e-6 compared to that of non defaulted population with average 2.8*1e-6</a:t>
            </a: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It can be seen that the defaulted population has a lot more entries with 0 children than that of non defaulted</a:t>
            </a:r>
            <a:endParaRPr>
              <a:latin typeface="Old Standard TT"/>
              <a:ea typeface="Old Standard TT"/>
              <a:cs typeface="Old Standard TT"/>
              <a:sym typeface="Old Standard TT"/>
            </a:endParaRPr>
          </a:p>
        </p:txBody>
      </p:sp>
      <p:pic>
        <p:nvPicPr>
          <p:cNvPr id="124" name="Google Shape;124;p21"/>
          <p:cNvPicPr preferRelativeResize="0"/>
          <p:nvPr/>
        </p:nvPicPr>
        <p:blipFill>
          <a:blip r:embed="rId5">
            <a:alphaModFix/>
          </a:blip>
          <a:stretch>
            <a:fillRect/>
          </a:stretch>
        </p:blipFill>
        <p:spPr>
          <a:xfrm>
            <a:off x="4891575" y="2940375"/>
            <a:ext cx="3679749" cy="1999774"/>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On-screen Show (16:9)</PresentationFormat>
  <Paragraphs>55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Old Standard TT</vt:lpstr>
      <vt:lpstr>Paperback</vt:lpstr>
      <vt:lpstr>EDA - Task </vt:lpstr>
      <vt:lpstr>Application data</vt:lpstr>
      <vt:lpstr>Null Values</vt:lpstr>
      <vt:lpstr>Imputing</vt:lpstr>
      <vt:lpstr>Cleaning and organising columns</vt:lpstr>
      <vt:lpstr>Outliers</vt:lpstr>
      <vt:lpstr>Data Imbalance</vt:lpstr>
      <vt:lpstr>Data Analysis</vt:lpstr>
      <vt:lpstr>PowerPoint Presentation</vt:lpstr>
      <vt:lpstr>PowerPoint Presentation</vt:lpstr>
      <vt:lpstr>PowerPoint Presentation</vt:lpstr>
      <vt:lpstr>PowerPoint Presentation</vt:lpstr>
      <vt:lpstr>Variables with Most Correlation - Non default</vt:lpstr>
      <vt:lpstr>Variables with Most Correlation - Defaulted population</vt:lpstr>
      <vt:lpstr>Correlation</vt:lpstr>
      <vt:lpstr>Previous Application data</vt:lpstr>
      <vt:lpstr>PowerPoint Presentation</vt:lpstr>
      <vt:lpstr>PowerPoint Presentation</vt:lpstr>
      <vt:lpstr>Correlations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Task </dc:title>
  <cp:lastModifiedBy>Vignesh E</cp:lastModifiedBy>
  <cp:revision>1</cp:revision>
  <dcterms:modified xsi:type="dcterms:W3CDTF">2023-06-25T19:18:04Z</dcterms:modified>
</cp:coreProperties>
</file>