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35" r:id="rId3"/>
    <p:sldId id="339" r:id="rId5"/>
    <p:sldId id="338" r:id="rId6"/>
    <p:sldId id="326" r:id="rId7"/>
    <p:sldId id="336" r:id="rId8"/>
    <p:sldId id="317" r:id="rId9"/>
    <p:sldId id="327" r:id="rId10"/>
    <p:sldId id="328" r:id="rId11"/>
    <p:sldId id="343" r:id="rId12"/>
    <p:sldId id="341" r:id="rId13"/>
    <p:sldId id="342" r:id="rId14"/>
    <p:sldId id="329" r:id="rId15"/>
    <p:sldId id="333" r:id="rId16"/>
    <p:sldId id="334" r:id="rId17"/>
    <p:sldId id="337" r:id="rId18"/>
    <p:sldId id="319" r:id="rId19"/>
    <p:sldId id="322" r:id="rId20"/>
    <p:sldId id="325" r:id="rId21"/>
    <p:sldId id="320" r:id="rId22"/>
    <p:sldId id="323" r:id="rId23"/>
    <p:sldId id="324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71D3F-BA95-49A3-98D1-16A9DF7FE8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06EEF-582A-401B-B4C4-D2F7A4CE48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7701-B224-4CE0-A378-F1A515D6EF0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73D8-543F-4133-8B18-2A5AAEA5B01E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3575"/>
            <a:ext cx="2609850" cy="111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07057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7" name="Shape 599"/>
          <p:cNvSpPr>
            <a:spLocks noChangeArrowheads="1"/>
          </p:cNvSpPr>
          <p:nvPr userDrawn="1"/>
        </p:nvSpPr>
        <p:spPr bwMode="auto">
          <a:xfrm flipV="1">
            <a:off x="-24340" y="1384552"/>
            <a:ext cx="9168340" cy="4421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260" y="5805996"/>
            <a:ext cx="2314575" cy="91516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73D8-543F-4133-8B18-2A5AAEA5B01E}" type="slidenum">
              <a:rPr lang="en-US" smtClean="0"/>
            </a:fld>
            <a:endParaRPr lang="en-US" dirty="0"/>
          </a:p>
        </p:txBody>
      </p:sp>
      <p:sp>
        <p:nvSpPr>
          <p:cNvPr id="8" name="Shape 599"/>
          <p:cNvSpPr>
            <a:spLocks noChangeArrowheads="1"/>
          </p:cNvSpPr>
          <p:nvPr userDrawn="1"/>
        </p:nvSpPr>
        <p:spPr bwMode="auto">
          <a:xfrm flipV="1">
            <a:off x="-88777" y="1414213"/>
            <a:ext cx="9321147" cy="4347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3575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475" y="5632450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6421A983-9849-4F54-8DC4-1901F03864A6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>
          <a:xfrm>
            <a:off x="344014" y="5889923"/>
            <a:ext cx="1647353" cy="6572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475959"/>
            <a:ext cx="2609850" cy="1114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zephyr-data-specs/GMNS/" TargetMode="Externa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kern="0" dirty="0" err="1" smtClean="0">
                <a:sym typeface="+mn-ea"/>
              </a:rPr>
              <a:t>Open-sourece STALite</a:t>
            </a:r>
            <a:r>
              <a:rPr lang="en-US" altLang="zh-CN" sz="3200" kern="0" dirty="0" smtClean="0">
                <a:sym typeface="+mn-ea"/>
              </a:rPr>
              <a:t>/NeXTA library based on GMNS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473450" y="4744085"/>
            <a:ext cx="45116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 smtClean="0">
                <a:sym typeface="+mn-ea"/>
              </a:rPr>
              <a:t>Dr. Xuesong (Simon) Zhou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xzhou74@asu.edu</a:t>
            </a:r>
            <a:endParaRPr lang="en-US" dirty="0" smtClean="0">
              <a:sym typeface="+mn-ea"/>
            </a:endParaRPr>
          </a:p>
          <a:p>
            <a:pPr algn="r"/>
            <a:endParaRPr lang="en-US" dirty="0" smtClean="0"/>
          </a:p>
          <a:p>
            <a:r>
              <a:rPr lang="en-US" dirty="0" smtClean="0">
                <a:sym typeface="+mn-ea"/>
              </a:rPr>
              <a:t>Arizona State University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May 4</a:t>
            </a:r>
            <a:r>
              <a:rPr lang="en-US" baseline="30000" dirty="0" smtClean="0">
                <a:sym typeface="+mn-ea"/>
              </a:rPr>
              <a:t>th</a:t>
            </a:r>
            <a:r>
              <a:rPr lang="en-US" dirty="0" smtClean="0">
                <a:sym typeface="+mn-ea"/>
              </a:rPr>
              <a:t>, 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930" y="1576070"/>
            <a:ext cx="50292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135" y="1411281"/>
            <a:ext cx="7413354" cy="4295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51" y="5933788"/>
            <a:ext cx="1692275" cy="868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A. Convert GIS Shape File to GMNS CVS files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74850"/>
            <a:ext cx="4449243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46" y="4932892"/>
            <a:ext cx="4600575" cy="173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7766" y="2458294"/>
            <a:ext cx="3288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files 2 GMNS CVS files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Cube GIS files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TransCAD</a:t>
            </a:r>
            <a:r>
              <a:rPr lang="en-US" b="1" dirty="0" smtClean="0"/>
              <a:t> GIS files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VISUM GIS files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</a:t>
            </a:r>
            <a:r>
              <a:rPr lang="en-US" dirty="0" smtClean="0"/>
              <a:t>format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5" y="2219811"/>
            <a:ext cx="2010929" cy="1297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59" y="2329012"/>
            <a:ext cx="4079968" cy="2704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81" y="3823602"/>
            <a:ext cx="1738028" cy="1448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2681" y="3543384"/>
            <a:ext cx="1697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Freeway Interchange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969" y="5296671"/>
            <a:ext cx="205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Bicycle multiple facilities 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42681" y="1556822"/>
            <a:ext cx="6686550" cy="3715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B. Display Macroscopic Network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3551" y="5033345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Macro-network of Lima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319" y="6047613"/>
            <a:ext cx="847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4"/>
              </a:rPr>
              <a:t>Three working examples  in </a:t>
            </a:r>
            <a:r>
              <a:rPr lang="en-US" altLang="zh-CN" u="sng" dirty="0" smtClean="0">
                <a:hlinkClick r:id="rId4"/>
              </a:rPr>
              <a:t>Github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://github.com/zephyr-data-specs/GMNS/</a:t>
            </a:r>
            <a:endParaRPr lang="en-US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</a:t>
            </a:r>
            <a:r>
              <a:rPr lang="en-US" sz="2800" dirty="0"/>
              <a:t>pen-source </a:t>
            </a:r>
            <a:r>
              <a:rPr lang="en-US" sz="2800" dirty="0" err="1"/>
              <a:t>Nexta</a:t>
            </a:r>
            <a:r>
              <a:rPr lang="en-US" sz="2800" dirty="0"/>
              <a:t> AMS data hub for GMNS </a:t>
            </a:r>
            <a:r>
              <a:rPr lang="en-US" sz="2800" dirty="0" smtClean="0"/>
              <a:t>format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52" y="2148566"/>
            <a:ext cx="3593548" cy="3714750"/>
          </a:xfrm>
        </p:spPr>
        <p:txBody>
          <a:bodyPr>
            <a:normAutofit/>
          </a:bodyPr>
          <a:lstStyle/>
          <a:p>
            <a:r>
              <a:rPr lang="en-US" sz="1200" b="1" dirty="0"/>
              <a:t>Network generation procedure:</a:t>
            </a:r>
            <a:endParaRPr lang="en-US" sz="1200" b="1" dirty="0"/>
          </a:p>
          <a:p>
            <a:pPr lvl="1"/>
            <a:r>
              <a:rPr lang="en-US" sz="1050" b="1" dirty="0"/>
              <a:t>Step 1: </a:t>
            </a:r>
            <a:r>
              <a:rPr lang="en-US" sz="1050" dirty="0"/>
              <a:t>Obtain the exact geometry string for each link by performing lane-based offset with respect to the original geometry coordinate.</a:t>
            </a:r>
            <a:endParaRPr lang="en-US" sz="1050" dirty="0"/>
          </a:p>
          <a:p>
            <a:pPr lvl="1"/>
            <a:r>
              <a:rPr lang="en-US" sz="1050" b="1" dirty="0"/>
              <a:t>Step 2: </a:t>
            </a:r>
            <a:r>
              <a:rPr lang="en-US" sz="1050" dirty="0"/>
              <a:t>Split links into segments based on provided segment data so that the number of lanes on each segment keeps the  same</a:t>
            </a:r>
            <a:endParaRPr lang="en-US" sz="1050" dirty="0"/>
          </a:p>
          <a:p>
            <a:pPr lvl="1"/>
            <a:r>
              <a:rPr lang="en-US" sz="1050" b="1" dirty="0"/>
              <a:t>Step 3: </a:t>
            </a:r>
            <a:r>
              <a:rPr lang="en-US" sz="1050" dirty="0"/>
              <a:t>Generate mesoscopic links for each segment</a:t>
            </a:r>
            <a:endParaRPr lang="en-US" sz="1050" dirty="0"/>
          </a:p>
          <a:p>
            <a:pPr lvl="1"/>
            <a:r>
              <a:rPr lang="en-US" sz="1050" b="1" dirty="0"/>
              <a:t>Step 4: </a:t>
            </a:r>
            <a:r>
              <a:rPr lang="en-US" sz="1050" dirty="0"/>
              <a:t>Create a connector (</a:t>
            </a:r>
            <a:r>
              <a:rPr lang="en-US" sz="1050" dirty="0" err="1"/>
              <a:t>mesolink</a:t>
            </a:r>
            <a:r>
              <a:rPr lang="en-US" sz="1050" dirty="0"/>
              <a:t>) to connect corresponding inbound </a:t>
            </a:r>
            <a:r>
              <a:rPr lang="en-US" sz="1050" dirty="0" err="1"/>
              <a:t>mesolink</a:t>
            </a:r>
            <a:r>
              <a:rPr lang="en-US" sz="1050" dirty="0"/>
              <a:t> and outbound </a:t>
            </a:r>
            <a:r>
              <a:rPr lang="en-US" sz="1050" dirty="0" err="1"/>
              <a:t>mesolink</a:t>
            </a:r>
            <a:r>
              <a:rPr lang="en-US" sz="1050" dirty="0"/>
              <a:t> for each movement at </a:t>
            </a:r>
            <a:r>
              <a:rPr lang="en-US" sz="1050" dirty="0" smtClean="0"/>
              <a:t>intersections</a:t>
            </a:r>
            <a:endParaRPr lang="en-US" sz="1050" dirty="0"/>
          </a:p>
          <a:p>
            <a:pPr lvl="1"/>
            <a:r>
              <a:rPr lang="en-US" sz="1050" b="1" dirty="0"/>
              <a:t>Step 5: </a:t>
            </a:r>
            <a:r>
              <a:rPr lang="en-US" sz="1050" dirty="0"/>
              <a:t>Build microscopic network by discretizing each </a:t>
            </a:r>
            <a:r>
              <a:rPr lang="en-US" sz="1050" dirty="0" err="1"/>
              <a:t>mesolink</a:t>
            </a:r>
            <a:r>
              <a:rPr lang="en-US" sz="1050" dirty="0"/>
              <a:t> into cells with constant length, where two consecutive cells are connected by a </a:t>
            </a:r>
            <a:r>
              <a:rPr lang="en-US" sz="1050" dirty="0" err="1"/>
              <a:t>micronode</a:t>
            </a:r>
            <a:r>
              <a:rPr lang="en-US" sz="1050" dirty="0"/>
              <a:t>.</a:t>
            </a:r>
            <a:endParaRPr lang="en-US" sz="1050" dirty="0"/>
          </a:p>
          <a:p>
            <a:pPr lvl="1"/>
            <a:r>
              <a:rPr lang="en-US" sz="1050" b="1" dirty="0"/>
              <a:t>Step 6: </a:t>
            </a:r>
            <a:r>
              <a:rPr lang="en-US" sz="1050" dirty="0"/>
              <a:t>Output networks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166222" y="1732047"/>
            <a:ext cx="135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Tile horizontally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285" y="1986280"/>
            <a:ext cx="3860800" cy="42532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46085" y="2802887"/>
            <a:ext cx="9271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Macro-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</a:rPr>
              <a:t>Net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6085" y="4697338"/>
            <a:ext cx="868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zh-CN" sz="1200" b="1" dirty="0" err="1" smtClean="0">
                <a:solidFill>
                  <a:schemeClr val="accent6">
                    <a:lumMod val="50000"/>
                  </a:schemeClr>
                </a:solidFill>
              </a:rPr>
              <a:t>eso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</a:rPr>
              <a:t>Net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521252" y="1438259"/>
            <a:ext cx="8622748" cy="3715137"/>
          </a:xfrm>
          <a:prstGeom prst="rect">
            <a:avLst/>
          </a:prstGeom>
        </p:spPr>
        <p:txBody>
          <a:bodyPr vert="horz" lIns="34182" tIns="17091" rIns="34182" bIns="17091" rtlCol="0">
            <a:normAutofit/>
          </a:bodyPr>
          <a:lstStyle>
            <a:lvl1pPr marL="256540" indent="-256540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810" indent="-256540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84505" indent="-227965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12775" indent="-227965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1045" indent="-227965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0485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3312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139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966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C. Convert Macroscopic network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to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mesoscopic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5" y="281825"/>
            <a:ext cx="8340464" cy="10532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</a:t>
            </a:r>
            <a:r>
              <a:rPr lang="en-US" dirty="0" smtClean="0"/>
              <a:t>format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837" y="2150003"/>
            <a:ext cx="7286626" cy="377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8765" y="1903914"/>
            <a:ext cx="1757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Macro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scopic</a:t>
            </a:r>
            <a:r>
              <a:rPr lang="en-US" altLang="zh-CN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Network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4290" y="1911740"/>
            <a:ext cx="1697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Meso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scopic Network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6034" y="1890308"/>
            <a:ext cx="1715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Micro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scopic Network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5837" y="6166516"/>
            <a:ext cx="8393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Microscopic </a:t>
            </a:r>
            <a:r>
              <a:rPr lang="en-US" dirty="0"/>
              <a:t>network: cell-based </a:t>
            </a:r>
            <a:r>
              <a:rPr lang="en-US" dirty="0" smtClean="0"/>
              <a:t>network (</a:t>
            </a:r>
            <a:r>
              <a:rPr lang="en-US" dirty="0"/>
              <a:t>5 meters or 15 feet per cell)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371" y="1381772"/>
            <a:ext cx="9059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D. Macroscopic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network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Mesoscopic network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Microscopic network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19" y="2861234"/>
            <a:ext cx="8340464" cy="105329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4. </a:t>
            </a:r>
            <a:r>
              <a:rPr lang="en-US" sz="3200" dirty="0"/>
              <a:t>Source </a:t>
            </a:r>
            <a:r>
              <a:rPr lang="en-US" sz="3200" dirty="0" smtClean="0"/>
              <a:t>code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of </a:t>
            </a:r>
            <a:r>
              <a:rPr lang="en-US" altLang="zh-CN" sz="3200" dirty="0" err="1" smtClean="0"/>
              <a:t>STAlite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920" y="1508792"/>
            <a:ext cx="85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STAlite</a:t>
            </a:r>
            <a:r>
              <a:rPr lang="en-US" dirty="0" smtClean="0"/>
              <a:t> </a:t>
            </a:r>
            <a:r>
              <a:rPr lang="en-US" dirty="0" err="1" smtClean="0"/>
              <a:t>foleder</a:t>
            </a:r>
            <a:r>
              <a:rPr lang="en-US" dirty="0" smtClean="0"/>
              <a:t> include: </a:t>
            </a:r>
            <a:r>
              <a:rPr lang="en-US" dirty="0" err="1" smtClean="0"/>
              <a:t>data_sets</a:t>
            </a:r>
            <a:r>
              <a:rPr lang="en-US" dirty="0" smtClean="0"/>
              <a:t>, DLL_src, 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73901"/>
          <a:stretch>
            <a:fillRect/>
          </a:stretch>
        </p:blipFill>
        <p:spPr>
          <a:xfrm>
            <a:off x="507619" y="2585917"/>
            <a:ext cx="1161609" cy="12685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Data_sets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the folder with input data (GMNS format)  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4145" y="2629198"/>
            <a:ext cx="917956" cy="241002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52" y="2292519"/>
            <a:ext cx="1422382" cy="8350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85975" y="255516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Network information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0" y="3292507"/>
            <a:ext cx="4146550" cy="8369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r="36599"/>
          <a:stretch>
            <a:fillRect/>
          </a:stretch>
        </p:blipFill>
        <p:spPr>
          <a:xfrm>
            <a:off x="644145" y="4334125"/>
            <a:ext cx="8306949" cy="1020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16355" y="3014621"/>
            <a:ext cx="81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node.csv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052" y="4059079"/>
            <a:ext cx="1373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road_link.csv</a:t>
            </a:r>
            <a:endParaRPr lang="en-US" sz="11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</a:t>
            </a:r>
            <a:r>
              <a:rPr lang="en-US" sz="3600" dirty="0" smtClean="0">
                <a:sym typeface="+mn-ea"/>
              </a:rPr>
              <a:t>(cont'd )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73901"/>
          <a:stretch>
            <a:fillRect/>
          </a:stretch>
        </p:blipFill>
        <p:spPr>
          <a:xfrm>
            <a:off x="507619" y="2585917"/>
            <a:ext cx="1161609" cy="12685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Data_sets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the folder with input data (GMNS format)  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4145" y="2629198"/>
            <a:ext cx="917956" cy="241002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85975" y="255516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files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32" y="2292519"/>
            <a:ext cx="5066241" cy="1123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21" y="4373443"/>
            <a:ext cx="1813911" cy="78107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269287" y="3537766"/>
            <a:ext cx="7938" cy="7139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25" y="4413426"/>
            <a:ext cx="2314575" cy="7620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5913120" y="3465993"/>
            <a:ext cx="296820" cy="81746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89960" y="3434236"/>
            <a:ext cx="1541537" cy="81746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19" y="4413426"/>
            <a:ext cx="3766594" cy="58211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3274" y="5045492"/>
            <a:ext cx="3198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Managing demand files for different time periods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5209991"/>
            <a:ext cx="2880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How many time periods are considered?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HHMM format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029" y="3766901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DLL_src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6791" y="3526418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Python interface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76791" y="4647077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C++ interface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8" idx="3"/>
          </p:cNvCxnSpPr>
          <p:nvPr/>
        </p:nvCxnSpPr>
        <p:spPr>
          <a:xfrm>
            <a:off x="2026476" y="3543064"/>
            <a:ext cx="1215390" cy="1617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3"/>
          </p:cNvCxnSpPr>
          <p:nvPr/>
        </p:nvCxnSpPr>
        <p:spPr>
          <a:xfrm>
            <a:off x="2026476" y="3543064"/>
            <a:ext cx="1123124" cy="9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3626" y="4729000"/>
            <a:ext cx="203132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include </a:t>
            </a:r>
            <a:r>
              <a:rPr lang="en-US" dirty="0" smtClean="0"/>
              <a:t>“main_api.cpp”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71351" y="3552971"/>
            <a:ext cx="3262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nsolas" panose="020B0609020204030204" pitchFamily="49" charset="0"/>
              </a:rPr>
              <a:t>ctypes.cdll.LoadLibrary</a:t>
            </a:r>
            <a:r>
              <a:rPr lang="en-US" sz="1100" dirty="0" smtClean="0">
                <a:latin typeface="Consolas" panose="020B0609020204030204" pitchFamily="49" charset="0"/>
              </a:rPr>
              <a:t> (“STAlite.dll”)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93319" y="130734"/>
            <a:ext cx="8340464" cy="1053292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 structure</a:t>
            </a:r>
            <a:endParaRPr lang="en-US" sz="3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01" y="3319226"/>
            <a:ext cx="1743075" cy="4476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91" y="5102632"/>
            <a:ext cx="1609725" cy="476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91" y="2981795"/>
            <a:ext cx="1571625" cy="4095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83401" y="1432734"/>
            <a:ext cx="8403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You probably want to choose a programming environment from which to use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. </a:t>
            </a:r>
            <a:r>
              <a:rPr lang="en-US" sz="1600" dirty="0"/>
              <a:t>We have two available interfaces to use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: </a:t>
            </a:r>
            <a:endParaRPr lang="en-US" sz="1600" dirty="0"/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Execute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 </a:t>
            </a:r>
            <a:r>
              <a:rPr lang="en-US" sz="1600" dirty="0"/>
              <a:t>using C++ interface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Execute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 </a:t>
            </a:r>
            <a:r>
              <a:rPr lang="en-US" sz="1600" dirty="0"/>
              <a:t>using Python </a:t>
            </a:r>
            <a:r>
              <a:rPr lang="en-US" sz="1600" dirty="0" smtClean="0"/>
              <a:t>interface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93319" y="4778252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data_set</a:t>
            </a:r>
            <a:endParaRPr lang="en-US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17" y="5268868"/>
            <a:ext cx="1422382" cy="83503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endCxn id="32" idx="0"/>
          </p:cNvCxnSpPr>
          <p:nvPr/>
        </p:nvCxnSpPr>
        <p:spPr>
          <a:xfrm>
            <a:off x="1189609" y="4214576"/>
            <a:ext cx="0" cy="563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6568" y="4277745"/>
            <a:ext cx="6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66656" y="3287862"/>
            <a:ext cx="1001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Python API</a:t>
            </a:r>
            <a:endParaRPr lang="en-US" sz="1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ym typeface="+mn-ea"/>
              </a:rPr>
              <a:t>Source code for building STALite DLL as Python API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36108"/>
          <a:stretch>
            <a:fillRect/>
          </a:stretch>
        </p:blipFill>
        <p:spPr>
          <a:xfrm>
            <a:off x="1993519" y="3169169"/>
            <a:ext cx="5309636" cy="23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3319" y="1923187"/>
            <a:ext cx="810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DLL_src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is a dynamic link library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folder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used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for holding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various key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STAlite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functions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procedures 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traffic assignments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22421" y="3759478"/>
            <a:ext cx="1570567" cy="419618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4974"/>
          <a:stretch>
            <a:fillRect/>
          </a:stretch>
        </p:blipFill>
        <p:spPr>
          <a:xfrm>
            <a:off x="4302258" y="2841061"/>
            <a:ext cx="3194439" cy="2624714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>
            <a:off x="3964389" y="2764864"/>
            <a:ext cx="417111" cy="2828465"/>
          </a:xfrm>
          <a:prstGeom prst="leftBrace">
            <a:avLst>
              <a:gd name="adj1" fmla="val 8333"/>
              <a:gd name="adj2" fmla="val 42062"/>
            </a:avLst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1.Quick introduction of </a:t>
            </a:r>
            <a:r>
              <a:rPr lang="en-US" dirty="0" err="1" smtClean="0"/>
              <a:t>STAlite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055" y="1310413"/>
            <a:ext cx="80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Macroscopic assignment: --</a:t>
            </a:r>
            <a:r>
              <a:rPr lang="en-US" sz="1600" b="1" dirty="0" err="1" smtClean="0">
                <a:solidFill>
                  <a:srgbClr val="C00000"/>
                </a:solidFill>
              </a:rPr>
              <a:t>STAlite</a:t>
            </a:r>
            <a:r>
              <a:rPr lang="en-US" sz="1600" b="1" dirty="0" smtClean="0">
                <a:solidFill>
                  <a:srgbClr val="C00000"/>
                </a:solidFill>
              </a:rPr>
              <a:t> (Semi-dynamic assignment)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Mesoscopic assignment: --</a:t>
            </a:r>
            <a:r>
              <a:rPr lang="en-US" sz="1600" dirty="0" smtClean="0"/>
              <a:t>DTAlite (Dynamic assignment)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Microscopic assignment: </a:t>
            </a:r>
            <a:r>
              <a:rPr lang="en-US" sz="1600" b="1" dirty="0" smtClean="0"/>
              <a:t>--</a:t>
            </a:r>
            <a:r>
              <a:rPr lang="en-US" sz="1600" dirty="0" err="1"/>
              <a:t>CAlite</a:t>
            </a:r>
            <a:r>
              <a:rPr lang="en-US" sz="1600" dirty="0"/>
              <a:t> (Cellular </a:t>
            </a:r>
            <a:r>
              <a:rPr lang="en-US" sz="1600" dirty="0" err="1"/>
              <a:t>Automatonassignment</a:t>
            </a:r>
            <a:r>
              <a:rPr lang="en-US" sz="1600" dirty="0"/>
              <a:t> 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2330" t="12517" r="18884" b="4137"/>
          <a:stretch>
            <a:fillRect/>
          </a:stretch>
        </p:blipFill>
        <p:spPr>
          <a:xfrm>
            <a:off x="1800062" y="2581016"/>
            <a:ext cx="5391510" cy="4140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/>
          <a:srcRect r="4954"/>
          <a:stretch>
            <a:fillRect/>
          </a:stretch>
        </p:blipFill>
        <p:spPr>
          <a:xfrm>
            <a:off x="262466" y="2805414"/>
            <a:ext cx="8691034" cy="2515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Source code for building STALite Executable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Exe_src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includes executable console of C++ to run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STAlite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3319" y="3170882"/>
            <a:ext cx="3586014" cy="393585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70213" y="3085261"/>
            <a:ext cx="497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b="1" dirty="0" smtClean="0">
                <a:solidFill>
                  <a:schemeClr val="bg1"/>
                </a:solidFill>
              </a:rPr>
              <a:t>Application Programming Interface (API)</a:t>
            </a:r>
            <a:r>
              <a:rPr lang="en-US" sz="1400" b="1" dirty="0">
                <a:solidFill>
                  <a:schemeClr val="bg1"/>
                </a:solidFill>
              </a:rPr>
              <a:t> </a:t>
            </a:r>
            <a:r>
              <a:rPr lang="en-US" sz="1400" dirty="0" smtClean="0">
                <a:solidFill>
                  <a:schemeClr val="bg1"/>
                </a:solidFill>
              </a:rPr>
              <a:t>from DLL_src folder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1066" y="4680785"/>
            <a:ext cx="438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Set parameters for network assignment function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5051" y="4705351"/>
            <a:ext cx="3586014" cy="24511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19" y="2292519"/>
            <a:ext cx="9144000" cy="3440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test environment 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test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includes executable console Python to run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STAlite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9996" y="3329078"/>
            <a:ext cx="497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Import STAlite.</a:t>
            </a:r>
            <a:r>
              <a:rPr lang="en-US" sz="1400" b="1" dirty="0" smtClean="0">
                <a:solidFill>
                  <a:schemeClr val="bg1"/>
                </a:solidFill>
              </a:rPr>
              <a:t>dll file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5672" y="3254993"/>
            <a:ext cx="2850028" cy="45594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45672" y="3759844"/>
            <a:ext cx="2850028" cy="60641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9996" y="3904378"/>
            <a:ext cx="497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 </a:t>
            </a:r>
            <a:r>
              <a:rPr lang="en-US" sz="1400" dirty="0" err="1" smtClean="0">
                <a:solidFill>
                  <a:schemeClr val="bg1"/>
                </a:solidFill>
              </a:rPr>
              <a:t>network_assignment</a:t>
            </a:r>
            <a:r>
              <a:rPr lang="en-US" sz="1400" dirty="0" smtClean="0">
                <a:solidFill>
                  <a:schemeClr val="bg1"/>
                </a:solidFill>
              </a:rPr>
              <a:t> function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Set parameter of </a:t>
            </a:r>
            <a:r>
              <a:rPr lang="en-US" sz="1400" dirty="0" err="1">
                <a:solidFill>
                  <a:schemeClr val="bg1"/>
                </a:solidFill>
              </a:rPr>
              <a:t>network_assignment</a:t>
            </a:r>
            <a:r>
              <a:rPr lang="en-US" sz="1400" dirty="0">
                <a:solidFill>
                  <a:schemeClr val="bg1"/>
                </a:solidFill>
              </a:rPr>
              <a:t> function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4" y="2832206"/>
            <a:ext cx="8340464" cy="105329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THANKS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introduction of </a:t>
            </a:r>
            <a:r>
              <a:rPr lang="en-US" dirty="0" err="1" smtClean="0"/>
              <a:t>STAlite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055" y="1310413"/>
            <a:ext cx="80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Macroscopic assignment: --</a:t>
            </a:r>
            <a:r>
              <a:rPr lang="en-US" sz="1600" b="1" dirty="0" err="1" smtClean="0">
                <a:solidFill>
                  <a:srgbClr val="C00000"/>
                </a:solidFill>
              </a:rPr>
              <a:t>STAlite</a:t>
            </a:r>
            <a:r>
              <a:rPr lang="en-US" sz="1600" b="1" dirty="0" smtClean="0">
                <a:solidFill>
                  <a:srgbClr val="C00000"/>
                </a:solidFill>
              </a:rPr>
              <a:t> (Semi-dynamic assignment)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Mesoscopic assignment: --</a:t>
            </a:r>
            <a:r>
              <a:rPr lang="en-US" sz="1600" dirty="0" smtClean="0"/>
              <a:t>DTAlite (Dynamic assignment)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Microscopic assignment: --</a:t>
            </a:r>
            <a:r>
              <a:rPr lang="en-US" sz="1600" dirty="0" err="1" smtClean="0"/>
              <a:t>CAlite</a:t>
            </a:r>
            <a:r>
              <a:rPr lang="en-US" sz="1600" dirty="0" smtClean="0"/>
              <a:t> </a:t>
            </a:r>
            <a:r>
              <a:rPr lang="en-US" sz="1600" dirty="0"/>
              <a:t>(Cellular </a:t>
            </a:r>
            <a:r>
              <a:rPr lang="en-US" sz="1600" dirty="0" err="1"/>
              <a:t>Automatonassignment</a:t>
            </a:r>
            <a:r>
              <a:rPr lang="en-US" sz="1600" dirty="0"/>
              <a:t> 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87" y="2748959"/>
            <a:ext cx="7628327" cy="3607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introduction of </a:t>
            </a:r>
            <a:r>
              <a:rPr lang="en-US" dirty="0" err="1" smtClean="0"/>
              <a:t>STAlite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7006" y="1526312"/>
            <a:ext cx="8896993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Welcome to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 (Light-weight computational engine of Static Traffic Assignment and Semi-dynamic assignment)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STAlite</a:t>
            </a:r>
            <a:r>
              <a:rPr lang="en-US" sz="1600" dirty="0" smtClean="0"/>
              <a:t> </a:t>
            </a:r>
            <a:r>
              <a:rPr lang="en-US" sz="1600" dirty="0"/>
              <a:t>is an open-source </a:t>
            </a:r>
            <a:r>
              <a:rPr lang="en-US" sz="1600" dirty="0" smtClean="0"/>
              <a:t>AMS library </a:t>
            </a:r>
            <a:r>
              <a:rPr lang="en-US" sz="1600" dirty="0"/>
              <a:t>for efficiently macroscopic traffic assignment </a:t>
            </a:r>
            <a:endParaRPr lang="en-US" sz="1600" dirty="0"/>
          </a:p>
          <a:p>
            <a:r>
              <a:rPr lang="en-US" sz="1600" dirty="0"/>
              <a:t>based on General Modeling Network Specification (GMNS) </a:t>
            </a:r>
            <a:r>
              <a:rPr lang="en-US" sz="1600" dirty="0" smtClean="0"/>
              <a:t>format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Network </a:t>
            </a:r>
            <a:r>
              <a:rPr lang="en-US" sz="1600" dirty="0"/>
              <a:t>representation based on </a:t>
            </a:r>
            <a:r>
              <a:rPr lang="en-US" sz="1600" b="1" dirty="0" smtClean="0"/>
              <a:t>GMNS format</a:t>
            </a:r>
            <a:endParaRPr lang="en-US" sz="1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Easy to include demand from different </a:t>
            </a:r>
            <a:r>
              <a:rPr lang="en-US" sz="1600" b="1" dirty="0" smtClean="0"/>
              <a:t>multiple</a:t>
            </a:r>
            <a:r>
              <a:rPr lang="en-US" sz="1600" b="1" dirty="0"/>
              <a:t> time </a:t>
            </a:r>
            <a:r>
              <a:rPr lang="en-US" sz="1600" b="1" dirty="0" smtClean="0"/>
              <a:t>periods( AM, MD, PM, NT or Hourly)</a:t>
            </a:r>
            <a:endParaRPr lang="en-US" sz="1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Provide</a:t>
            </a:r>
            <a:r>
              <a:rPr lang="en-US" sz="1600" dirty="0"/>
              <a:t> </a:t>
            </a:r>
            <a:r>
              <a:rPr lang="en-US" sz="1600" dirty="0" smtClean="0"/>
              <a:t>API for both </a:t>
            </a:r>
            <a:r>
              <a:rPr lang="en-US" sz="1600" b="1" dirty="0" smtClean="0"/>
              <a:t>C++ and Python interface </a:t>
            </a:r>
            <a:endParaRPr lang="en-US" sz="1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Efficient </a:t>
            </a:r>
            <a:r>
              <a:rPr lang="en-US" sz="1600" b="1" dirty="0" smtClean="0"/>
              <a:t>multi-threading parallel computation and memory</a:t>
            </a:r>
            <a:r>
              <a:rPr lang="en-US" sz="1600" b="1" dirty="0"/>
              <a:t> management, </a:t>
            </a:r>
            <a:r>
              <a:rPr lang="en-US" sz="1600" dirty="0"/>
              <a:t>implemented in </a:t>
            </a:r>
            <a:r>
              <a:rPr lang="en-US" sz="1600" b="1" dirty="0"/>
              <a:t>C++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	Utilize up to 40 CPU cores, 200 GB of Memory for networks with more than 50K nodes</a:t>
            </a:r>
            <a:endParaRPr lang="en-US" sz="1600" dirty="0" smtClean="0"/>
          </a:p>
          <a:p>
            <a:pPr indent="0">
              <a:lnSpc>
                <a:spcPct val="150000"/>
              </a:lnSpc>
              <a:buNone/>
            </a:pPr>
            <a:r>
              <a:rPr lang="en-US" sz="1600" dirty="0" smtClean="0"/>
              <a:t>5.    Extendable</a:t>
            </a:r>
            <a:r>
              <a:rPr lang="en-US" sz="1600" dirty="0"/>
              <a:t> </a:t>
            </a:r>
            <a:r>
              <a:rPr lang="en-US" sz="1600" dirty="0" smtClean="0"/>
              <a:t>Volume Delay Function (VDF)</a:t>
            </a:r>
            <a:r>
              <a:rPr lang="en-US" sz="1600" dirty="0"/>
              <a:t> </a:t>
            </a:r>
            <a:r>
              <a:rPr lang="en-US" sz="1600" dirty="0" smtClean="0"/>
              <a:t>functions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Standard BPR function</a:t>
            </a:r>
            <a:endParaRPr lang="en-US" altLang="zh-CN" sz="14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BPR_X function that can obtain dynamic travel time efficiently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68" y="3070784"/>
            <a:ext cx="8560181" cy="10532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 </a:t>
            </a:r>
            <a:r>
              <a:rPr lang="en-US" sz="2800" dirty="0"/>
              <a:t>Network representation based </a:t>
            </a:r>
            <a:r>
              <a:rPr lang="en-US" sz="2800" dirty="0" smtClean="0"/>
              <a:t>on </a:t>
            </a:r>
            <a:r>
              <a:rPr lang="en-US" altLang="zh-CN" sz="2800" dirty="0" smtClean="0"/>
              <a:t>the</a:t>
            </a:r>
            <a:r>
              <a:rPr lang="en-US" sz="2800" dirty="0" smtClean="0"/>
              <a:t> </a:t>
            </a:r>
            <a:r>
              <a:rPr lang="en-US" sz="2800" dirty="0"/>
              <a:t>General Modeling Network Specification (GMNS)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representation based on GMNS</a:t>
            </a:r>
            <a:br>
              <a:rPr lang="en-US" dirty="0" smtClean="0"/>
            </a:br>
            <a:r>
              <a:rPr lang="en-US" sz="2400" dirty="0" smtClean="0"/>
              <a:t>github.com/zephyr-data-specs/GMNS 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85" y="1286903"/>
            <a:ext cx="6686550" cy="2833217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objective of the General Modeling Network Specification (GMNS) is to provide </a:t>
            </a:r>
            <a:r>
              <a:rPr lang="en-US" sz="1800" b="1" dirty="0"/>
              <a:t>a common human and machine-readable format </a:t>
            </a:r>
            <a:r>
              <a:rPr lang="en-US" sz="1800" dirty="0"/>
              <a:t>for sharing routable road network </a:t>
            </a:r>
            <a:r>
              <a:rPr lang="en-US" sz="1800" dirty="0" smtClean="0"/>
              <a:t>files</a:t>
            </a:r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500" dirty="0"/>
              <a:t>It is designed to be used in </a:t>
            </a:r>
            <a:r>
              <a:rPr lang="en-US" sz="1500" b="1" dirty="0"/>
              <a:t>multi-resolution and multi-modal </a:t>
            </a:r>
            <a:r>
              <a:rPr lang="en-US" sz="1500" dirty="0"/>
              <a:t>static and dynamic transportation planning and operations </a:t>
            </a:r>
            <a:r>
              <a:rPr lang="en-US" sz="1500" dirty="0" smtClean="0"/>
              <a:t>models</a:t>
            </a:r>
            <a:endParaRPr lang="en-US" sz="1500" dirty="0"/>
          </a:p>
          <a:p>
            <a:pPr lvl="1"/>
            <a:r>
              <a:rPr lang="en-US" sz="1500" dirty="0"/>
              <a:t>It will facilitate the </a:t>
            </a:r>
            <a:r>
              <a:rPr lang="en-US" sz="1500" b="1" dirty="0"/>
              <a:t>sharing of tools and data sources </a:t>
            </a:r>
            <a:r>
              <a:rPr lang="en-US" sz="1500" dirty="0"/>
              <a:t>by </a:t>
            </a:r>
            <a:r>
              <a:rPr lang="en-US" sz="1500" dirty="0" smtClean="0"/>
              <a:t>modelers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project is overseen by a project management group, with MPO, city, industry, academic and US DOT participation.  In 2019, with support from the </a:t>
            </a:r>
            <a:r>
              <a:rPr lang="en-US" sz="1800" b="1" dirty="0"/>
              <a:t>Federal Highway Administration</a:t>
            </a:r>
            <a:r>
              <a:rPr lang="en-US" sz="1800" dirty="0"/>
              <a:t>, the team developed requirements and an initial release of the </a:t>
            </a:r>
            <a:r>
              <a:rPr lang="en-US" sz="1800" dirty="0" smtClean="0"/>
              <a:t>specification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29" y="2114550"/>
            <a:ext cx="1578293" cy="1179195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77" y="3524800"/>
            <a:ext cx="1462088" cy="1242536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representation based on GMNS</a:t>
            </a:r>
            <a:br>
              <a:rPr lang="en-US" dirty="0"/>
            </a:br>
            <a:r>
              <a:rPr lang="en-US" sz="2400" dirty="0"/>
              <a:t>github.com/zephyr-data-specs/GMNS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1619250"/>
            <a:ext cx="6484620" cy="4467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representation based on GMNS</a:t>
            </a:r>
            <a:br>
              <a:rPr lang="en-US" dirty="0"/>
            </a:br>
            <a:r>
              <a:rPr lang="en-US" sz="2400" dirty="0"/>
              <a:t>github.com/zephyr-data-specs/GMNS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696" y="1552575"/>
            <a:ext cx="7077710" cy="4605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68" y="3070784"/>
            <a:ext cx="8560181" cy="10532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3. O</a:t>
            </a:r>
            <a:r>
              <a:rPr lang="en-US" sz="2800" dirty="0" smtClean="0"/>
              <a:t>pen-source </a:t>
            </a:r>
            <a:r>
              <a:rPr lang="en-US" sz="2800" dirty="0" err="1"/>
              <a:t>Nexta</a:t>
            </a:r>
            <a:r>
              <a:rPr lang="en-US" sz="2800" dirty="0"/>
              <a:t> AMS data hub for GMNS format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4340232"/>
            <a:ext cx="2349500" cy="1205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STOL CARMA</Template>
  <TotalTime>0</TotalTime>
  <Words>5010</Words>
  <Application>WPS Presentation</Application>
  <PresentationFormat>On-screen Show (4:3)</PresentationFormat>
  <Paragraphs>202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Microsoft YaHei</vt:lpstr>
      <vt:lpstr>Arial Unicode MS</vt:lpstr>
      <vt:lpstr>Arial</vt:lpstr>
      <vt:lpstr>Consolas</vt:lpstr>
      <vt:lpstr>Default Design</vt:lpstr>
      <vt:lpstr>Open-sourece STALite/NeXTA library based on GMNS</vt:lpstr>
      <vt:lpstr>1.Quick introduction of STAlite </vt:lpstr>
      <vt:lpstr>Quick introduction of STAlite </vt:lpstr>
      <vt:lpstr>Quick introduction of STAlite </vt:lpstr>
      <vt:lpstr>2. Network representation based on the General Modeling Network Specification (GMNS) </vt:lpstr>
      <vt:lpstr>Network representation based on GMNS github.com/zephyr-data-specs/GMNS </vt:lpstr>
      <vt:lpstr>Network representation based on GMNS github.com/zephyr-data-specs/GMNS </vt:lpstr>
      <vt:lpstr>Network representation based on GMNS github.com/zephyr-data-specs/GMNS </vt:lpstr>
      <vt:lpstr>3. Open-source Nexta AMS data hub for GMNS format</vt:lpstr>
      <vt:lpstr>Open-source Nexta AMS data hub for GMNS format</vt:lpstr>
      <vt:lpstr>Open-source Nexta AMS data hub for GMNS format</vt:lpstr>
      <vt:lpstr>Open-source Nexta AMS data hub for GMNS format</vt:lpstr>
      <vt:lpstr>Open-source Nexta AMS data hub for GMNS format</vt:lpstr>
      <vt:lpstr>Open-source Nexta AMS data hub for GMNS format</vt:lpstr>
      <vt:lpstr>4. Source codes of STAlite</vt:lpstr>
      <vt:lpstr>Dataset</vt:lpstr>
      <vt:lpstr>Dataset (cont'd ) </vt:lpstr>
      <vt:lpstr>Source code structure</vt:lpstr>
      <vt:lpstr>Source code for building STALite DLL as Python API</vt:lpstr>
      <vt:lpstr>Source code for building STALite Executable</vt:lpstr>
      <vt:lpstr>Python API test environment  </vt:lpstr>
      <vt:lpstr>THANKS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Management Support Systems Framework</dc:title>
  <dc:creator>Georgi, Kayce S.</dc:creator>
  <cp:lastModifiedBy>Simon Zhou</cp:lastModifiedBy>
  <cp:revision>186</cp:revision>
  <dcterms:created xsi:type="dcterms:W3CDTF">2019-04-09T19:31:00Z</dcterms:created>
  <dcterms:modified xsi:type="dcterms:W3CDTF">2020-05-05T07:57:52Z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d9a7e52a-22e0-45af-b67b-096ccba267e4</vt:lpwstr>
  </property>
  <property fmtid="{D5CDD505-2E9C-101B-9397-08002B2CF9AE}" pid="3" name="bjSaver">
    <vt:lpwstr>FySsF1EJFcgUGNn0mwXQsV2kcyWMCiDB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policy="c8d5760e-638a-47e8-9e2e-1226c2cb268d" origin="userSelected" xmlns="http://www.boldonj</vt:lpwstr>
  </property>
  <property fmtid="{D5CDD505-2E9C-101B-9397-08002B2CF9AE}" pid="5" name="bjDocumentLabelXML-0">
    <vt:lpwstr>ames.com/2008/01/sie/internal/label"&gt;&lt;element uid="42834bfb-1ec1-4beb-bd64-eb83fb3cb3f3" value="" /&gt;&lt;/sisl&gt;</vt:lpwstr>
  </property>
  <property fmtid="{D5CDD505-2E9C-101B-9397-08002B2CF9AE}" pid="6" name="bjDocumentSecurityLabel">
    <vt:lpwstr>Unrestricted</vt:lpwstr>
  </property>
  <property fmtid="{D5CDD505-2E9C-101B-9397-08002B2CF9AE}" pid="7" name="bjLabelHistoryID">
    <vt:lpwstr>{F04C0AFB-551E-4F6F-8C04-89C17B54E1E8}</vt:lpwstr>
  </property>
  <property fmtid="{D5CDD505-2E9C-101B-9397-08002B2CF9AE}" pid="8" name="KSOProductBuildVer">
    <vt:lpwstr>1033-11.2.0.9327</vt:lpwstr>
  </property>
</Properties>
</file>