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09" r:id="rId2"/>
    <p:sldId id="280" r:id="rId3"/>
    <p:sldId id="406" r:id="rId4"/>
    <p:sldId id="420" r:id="rId5"/>
    <p:sldId id="417" r:id="rId6"/>
    <p:sldId id="412" r:id="rId7"/>
    <p:sldId id="410" r:id="rId8"/>
    <p:sldId id="414" r:id="rId9"/>
    <p:sldId id="413" r:id="rId10"/>
    <p:sldId id="416" r:id="rId11"/>
    <p:sldId id="418" r:id="rId12"/>
    <p:sldId id="415" r:id="rId13"/>
    <p:sldId id="411" r:id="rId1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706" autoAdjust="0"/>
    <p:restoredTop sz="69805" autoAdjust="0"/>
  </p:normalViewPr>
  <p:slideViewPr>
    <p:cSldViewPr>
      <p:cViewPr varScale="1">
        <p:scale>
          <a:sx n="73" d="100"/>
          <a:sy n="73" d="100"/>
        </p:scale>
        <p:origin x="1164" y="72"/>
      </p:cViewPr>
      <p:guideLst>
        <p:guide orient="horz" pos="180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3/2/2015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2015-03-02</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75622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dirty="0"/>
          </a:p>
        </p:txBody>
      </p:sp>
    </p:spTree>
    <p:extLst>
      <p:ext uri="{BB962C8B-B14F-4D97-AF65-F5344CB8AC3E}">
        <p14:creationId xmlns:p14="http://schemas.microsoft.com/office/powerpoint/2010/main" val="42435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Injection types</a:t>
            </a:r>
          </a:p>
          <a:p>
            <a:pPr marL="171450" indent="-171450">
              <a:buFont typeface="Arial" panose="020B0604020202020204" pitchFamily="34" charset="0"/>
              <a:buChar char="•"/>
            </a:pPr>
            <a:r>
              <a:rPr lang="en-ZA" dirty="0" smtClean="0"/>
              <a:t>Constructor</a:t>
            </a:r>
            <a:r>
              <a:rPr lang="en-ZA" baseline="0" dirty="0" smtClean="0"/>
              <a:t> </a:t>
            </a:r>
            <a:r>
              <a:rPr lang="en-ZA" baseline="0" dirty="0" err="1" smtClean="0"/>
              <a:t>paramaters</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157552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390481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7</a:t>
            </a:fld>
            <a:endParaRPr lang="en-ZA"/>
          </a:p>
        </p:txBody>
      </p:sp>
    </p:spTree>
    <p:extLst>
      <p:ext uri="{BB962C8B-B14F-4D97-AF65-F5344CB8AC3E}">
        <p14:creationId xmlns:p14="http://schemas.microsoft.com/office/powerpoint/2010/main" val="19296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332700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266863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2015-03-02</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2015-03-02</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Conway's_Game_of_Lif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mazon.com/Test-Driven-Development-By-Example/dp/03211465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amazon.com/The-Art-Unit-Testing-Examples/dp/19339882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8"/>
            <a:ext cx="9154344" cy="5715000"/>
          </a:xfrm>
          <a:prstGeom prst="rect">
            <a:avLst/>
          </a:prstGeom>
        </p:spPr>
      </p:pic>
    </p:spTree>
    <p:extLst>
      <p:ext uri="{BB962C8B-B14F-4D97-AF65-F5344CB8AC3E}">
        <p14:creationId xmlns:p14="http://schemas.microsoft.com/office/powerpoint/2010/main" val="950387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Exercise </a:t>
            </a:r>
            <a:r>
              <a:rPr lang="en-ZA" dirty="0" smtClean="0"/>
              <a:t>1 - </a:t>
            </a:r>
            <a:r>
              <a:rPr lang="en-ZA" dirty="0" err="1" smtClean="0"/>
              <a:t>NUnit</a:t>
            </a:r>
            <a:endParaRPr lang="en-ZA" dirty="0"/>
          </a:p>
        </p:txBody>
      </p:sp>
      <p:sp>
        <p:nvSpPr>
          <p:cNvPr id="3" name="Content Placeholder 2"/>
          <p:cNvSpPr>
            <a:spLocks noGrp="1"/>
          </p:cNvSpPr>
          <p:nvPr>
            <p:ph idx="1"/>
          </p:nvPr>
        </p:nvSpPr>
        <p:spPr/>
        <p:txBody>
          <a:bodyPr anchor="ctr"/>
          <a:lstStyle/>
          <a:p>
            <a:pPr marL="0" indent="0" algn="ctr">
              <a:buNone/>
            </a:pPr>
            <a:r>
              <a:rPr lang="en-ZA" dirty="0" err="1" smtClean="0"/>
              <a:t>NUnit</a:t>
            </a:r>
            <a:r>
              <a:rPr lang="en-ZA" dirty="0" smtClean="0"/>
              <a:t> cheat sheet demo</a:t>
            </a:r>
            <a:endParaRPr lang="en-ZA" dirty="0"/>
          </a:p>
        </p:txBody>
      </p:sp>
    </p:spTree>
    <p:extLst>
      <p:ext uri="{BB962C8B-B14F-4D97-AF65-F5344CB8AC3E}">
        <p14:creationId xmlns:p14="http://schemas.microsoft.com/office/powerpoint/2010/main" val="20827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Exercise 2 – Game Of Life</a:t>
            </a:r>
            <a:endParaRPr lang="en-ZA" dirty="0"/>
          </a:p>
        </p:txBody>
      </p:sp>
      <p:sp>
        <p:nvSpPr>
          <p:cNvPr id="3" name="Content Placeholder 2"/>
          <p:cNvSpPr>
            <a:spLocks noGrp="1"/>
          </p:cNvSpPr>
          <p:nvPr>
            <p:ph idx="1"/>
          </p:nvPr>
        </p:nvSpPr>
        <p:spPr/>
        <p:txBody>
          <a:bodyPr>
            <a:normAutofit fontScale="92500" lnSpcReduction="10000"/>
          </a:bodyPr>
          <a:lstStyle/>
          <a:p>
            <a:r>
              <a:rPr lang="en-ZA" dirty="0" smtClean="0"/>
              <a:t>Use Unit Tests to design a solution for Conway’s Game </a:t>
            </a:r>
            <a:r>
              <a:rPr lang="en-ZA" dirty="0"/>
              <a:t>Of Life</a:t>
            </a:r>
            <a:r>
              <a:rPr lang="en-ZA" dirty="0" smtClean="0"/>
              <a:t>:</a:t>
            </a:r>
            <a:br>
              <a:rPr lang="en-ZA" dirty="0" smtClean="0"/>
            </a:br>
            <a:r>
              <a:rPr lang="en-ZA" dirty="0" smtClean="0">
                <a:hlinkClick r:id="rId2"/>
              </a:rPr>
              <a:t>http</a:t>
            </a:r>
            <a:r>
              <a:rPr lang="en-ZA" dirty="0">
                <a:hlinkClick r:id="rId2"/>
              </a:rPr>
              <a:t>://</a:t>
            </a:r>
            <a:r>
              <a:rPr lang="en-ZA" dirty="0" smtClean="0">
                <a:hlinkClick r:id="rId2"/>
              </a:rPr>
              <a:t>en.wikipedia.org/wiki/Conway%27s_Game_of_Life</a:t>
            </a:r>
            <a:endParaRPr lang="en-ZA" dirty="0" smtClean="0"/>
          </a:p>
          <a:p>
            <a:pPr marL="0" indent="0">
              <a:buNone/>
            </a:pPr>
            <a:endParaRPr lang="en-ZA" dirty="0" smtClean="0"/>
          </a:p>
          <a:p>
            <a:pPr lvl="1"/>
            <a:r>
              <a:rPr lang="en-ZA" dirty="0"/>
              <a:t>Any live cell with fewer than two live neighbours dies, as if caused by under-population.</a:t>
            </a:r>
          </a:p>
          <a:p>
            <a:pPr lvl="1"/>
            <a:r>
              <a:rPr lang="en-ZA" dirty="0"/>
              <a:t>Any live cell with two or three live neighbours lives on to the next generation.</a:t>
            </a:r>
          </a:p>
          <a:p>
            <a:pPr lvl="1"/>
            <a:r>
              <a:rPr lang="en-ZA" dirty="0"/>
              <a:t>Any live cell with more than three live neighbours dies, as if by overcrowding.</a:t>
            </a:r>
          </a:p>
          <a:p>
            <a:pPr lvl="1"/>
            <a:r>
              <a:rPr lang="en-ZA" dirty="0"/>
              <a:t>Any dead cell with exactly three live neighbours becomes a live cell, as if by reproduction.</a:t>
            </a:r>
          </a:p>
          <a:p>
            <a:pPr marL="0" indent="0">
              <a:buNone/>
            </a:pPr>
            <a:endParaRPr lang="en-ZA" dirty="0"/>
          </a:p>
        </p:txBody>
      </p:sp>
    </p:spTree>
    <p:extLst>
      <p:ext uri="{BB962C8B-B14F-4D97-AF65-F5344CB8AC3E}">
        <p14:creationId xmlns:p14="http://schemas.microsoft.com/office/powerpoint/2010/main" val="104389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References</a:t>
            </a:r>
            <a:endParaRPr lang="en-ZA" dirty="0"/>
          </a:p>
        </p:txBody>
      </p:sp>
      <p:sp>
        <p:nvSpPr>
          <p:cNvPr id="3" name="Content Placeholder 2"/>
          <p:cNvSpPr>
            <a:spLocks noGrp="1"/>
          </p:cNvSpPr>
          <p:nvPr>
            <p:ph idx="1"/>
          </p:nvPr>
        </p:nvSpPr>
        <p:spPr/>
        <p:txBody>
          <a:bodyPr>
            <a:normAutofit fontScale="85000" lnSpcReduction="10000"/>
          </a:bodyPr>
          <a:lstStyle/>
          <a:p>
            <a:r>
              <a:rPr lang="en-ZA" dirty="0"/>
              <a:t>http://blog.stevensanderson.com/2009/08/24/writing-great-unit-tests-best-and-worst-practises/</a:t>
            </a:r>
          </a:p>
          <a:p>
            <a:r>
              <a:rPr lang="en-ZA" dirty="0"/>
              <a:t>http://blog.stevensanderson.com/2009/06/11/integration-testing-your-aspnet-mvc-application/</a:t>
            </a:r>
          </a:p>
          <a:p>
            <a:r>
              <a:rPr lang="en-ZA" dirty="0"/>
              <a:t>https://lukewickstead.wordpress.com/2013/01/16/nunit-cheat-sheet/</a:t>
            </a:r>
          </a:p>
          <a:p>
            <a:r>
              <a:rPr lang="en-ZA" dirty="0"/>
              <a:t>https://github.com/dennisdoomen/fluentassertions/wiki</a:t>
            </a:r>
          </a:p>
          <a:p>
            <a:r>
              <a:rPr lang="en-ZA" dirty="0"/>
              <a:t>http://martinfowler.com/bliki/UnitTest.html</a:t>
            </a:r>
          </a:p>
          <a:p>
            <a:r>
              <a:rPr lang="en-ZA" dirty="0"/>
              <a:t>http://artofunittesting.com/definition-of-a-unit-test/</a:t>
            </a:r>
          </a:p>
          <a:p>
            <a:r>
              <a:rPr lang="en-ZA" dirty="0" smtClean="0"/>
              <a:t>http</a:t>
            </a:r>
            <a:r>
              <a:rPr lang="en-ZA" dirty="0"/>
              <a:t>://stackoverflow.com/questions/4904096/whats-the-difference-between-unit-functional-acceptance-and-integration-test</a:t>
            </a:r>
          </a:p>
          <a:p>
            <a:r>
              <a:rPr lang="en-ZA" dirty="0"/>
              <a:t>https://github.com/lukewickstead/DOT-NET-on-Linux</a:t>
            </a:r>
          </a:p>
        </p:txBody>
      </p:sp>
    </p:spTree>
    <p:extLst>
      <p:ext uri="{BB962C8B-B14F-4D97-AF65-F5344CB8AC3E}">
        <p14:creationId xmlns:p14="http://schemas.microsoft.com/office/powerpoint/2010/main" val="90275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Further Reading</a:t>
            </a:r>
            <a:endParaRPr lang="en-ZA" dirty="0"/>
          </a:p>
        </p:txBody>
      </p:sp>
      <p:sp>
        <p:nvSpPr>
          <p:cNvPr id="3" name="Content Placeholder 2"/>
          <p:cNvSpPr>
            <a:spLocks noGrp="1"/>
          </p:cNvSpPr>
          <p:nvPr>
            <p:ph idx="1"/>
          </p:nvPr>
        </p:nvSpPr>
        <p:spPr/>
        <p:txBody>
          <a:bodyPr/>
          <a:lstStyle/>
          <a:p>
            <a:r>
              <a:rPr lang="en-ZA" dirty="0">
                <a:hlinkClick r:id="rId3"/>
              </a:rPr>
              <a:t>http://</a:t>
            </a:r>
            <a:r>
              <a:rPr lang="en-ZA" dirty="0" smtClean="0">
                <a:hlinkClick r:id="rId3"/>
              </a:rPr>
              <a:t>www.amazon.com/Test-Driven-Development-By-Example/dp/0321146530</a:t>
            </a:r>
            <a:endParaRPr lang="en-ZA" dirty="0" smtClean="0"/>
          </a:p>
          <a:p>
            <a:r>
              <a:rPr lang="en-ZA" dirty="0">
                <a:hlinkClick r:id="rId4"/>
              </a:rPr>
              <a:t>http://</a:t>
            </a:r>
            <a:r>
              <a:rPr lang="en-ZA" dirty="0" smtClean="0">
                <a:hlinkClick r:id="rId4"/>
              </a:rPr>
              <a:t>www.amazon.com/The-Art-Unit-Testing-Examples/dp/1933988274</a:t>
            </a:r>
            <a:endParaRPr lang="en-ZA" dirty="0" smtClean="0"/>
          </a:p>
          <a:p>
            <a:endParaRPr lang="en-ZA" dirty="0"/>
          </a:p>
        </p:txBody>
      </p:sp>
    </p:spTree>
    <p:extLst>
      <p:ext uri="{BB962C8B-B14F-4D97-AF65-F5344CB8AC3E}">
        <p14:creationId xmlns:p14="http://schemas.microsoft.com/office/powerpoint/2010/main" val="160178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7944" y="1849388"/>
            <a:ext cx="4195514" cy="1008112"/>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Ryan Kotzen </a:t>
            </a:r>
          </a:p>
          <a:p>
            <a:r>
              <a:rPr lang="en-ZA" sz="1800" b="0" dirty="0" smtClean="0">
                <a:solidFill>
                  <a:schemeClr val="bg1">
                    <a:lumMod val="50000"/>
                  </a:schemeClr>
                </a:solidFill>
                <a:latin typeface="Arial" pitchFamily="34" charset="0"/>
                <a:cs typeface="Arial" pitchFamily="34" charset="0"/>
              </a:rPr>
              <a:t>Code Dojo </a:t>
            </a:r>
            <a:endParaRPr lang="en-ZA" sz="1800" b="0" dirty="0">
              <a:solidFill>
                <a:schemeClr val="bg1">
                  <a:lumMod val="50000"/>
                </a:schemeClr>
              </a:solidFill>
              <a:latin typeface="Arial" pitchFamily="34" charset="0"/>
              <a:cs typeface="Arial" pitchFamily="34" charset="0"/>
            </a:endParaRPr>
          </a:p>
        </p:txBody>
      </p:sp>
      <p:sp>
        <p:nvSpPr>
          <p:cNvPr id="4" name="Title 3"/>
          <p:cNvSpPr>
            <a:spLocks noGrp="1"/>
          </p:cNvSpPr>
          <p:nvPr>
            <p:ph type="title"/>
          </p:nvPr>
        </p:nvSpPr>
        <p:spPr>
          <a:xfrm>
            <a:off x="3635896" y="841276"/>
            <a:ext cx="4644670" cy="1152128"/>
          </a:xfrm>
        </p:spPr>
        <p:txBody>
          <a:bodyPr>
            <a:normAutofit/>
          </a:bodyPr>
          <a:lstStyle/>
          <a:p>
            <a:r>
              <a:rPr lang="en-ZA" sz="3100" dirty="0" smtClean="0"/>
              <a:t>Unit Testing</a:t>
            </a:r>
            <a:endParaRPr lang="en-ZA" dirty="0"/>
          </a:p>
        </p:txBody>
      </p:sp>
    </p:spTree>
    <p:extLst>
      <p:ext uri="{BB962C8B-B14F-4D97-AF65-F5344CB8AC3E}">
        <p14:creationId xmlns:p14="http://schemas.microsoft.com/office/powerpoint/2010/main" val="2159765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a Code Dojo</a:t>
            </a:r>
            <a:endParaRPr lang="en-ZA" dirty="0"/>
          </a:p>
        </p:txBody>
      </p:sp>
      <p:sp>
        <p:nvSpPr>
          <p:cNvPr id="3" name="Content Placeholder 2"/>
          <p:cNvSpPr>
            <a:spLocks noGrp="1"/>
          </p:cNvSpPr>
          <p:nvPr>
            <p:ph idx="1"/>
          </p:nvPr>
        </p:nvSpPr>
        <p:spPr/>
        <p:txBody>
          <a:bodyPr/>
          <a:lstStyle/>
          <a:p>
            <a:r>
              <a:rPr lang="en-ZA" dirty="0" smtClean="0"/>
              <a:t>A place to learn from other people</a:t>
            </a:r>
          </a:p>
          <a:p>
            <a:r>
              <a:rPr lang="en-ZA" dirty="0" smtClean="0"/>
              <a:t>Practical, Lean by doing</a:t>
            </a:r>
          </a:p>
          <a:p>
            <a:r>
              <a:rPr lang="en-ZA" dirty="0" smtClean="0"/>
              <a:t>Deliberate practice</a:t>
            </a:r>
          </a:p>
          <a:p>
            <a:r>
              <a:rPr lang="en-ZA" dirty="0" smtClean="0"/>
              <a:t>Fail </a:t>
            </a:r>
            <a:r>
              <a:rPr lang="en-ZA" dirty="0" smtClean="0"/>
              <a:t>within a safe environment</a:t>
            </a:r>
            <a:endParaRPr lang="en-ZA" dirty="0" smtClean="0"/>
          </a:p>
          <a:p>
            <a:r>
              <a:rPr lang="en-ZA" dirty="0" smtClean="0"/>
              <a:t>Building a community</a:t>
            </a:r>
          </a:p>
          <a:p>
            <a:r>
              <a:rPr lang="en-ZA" dirty="0" smtClean="0"/>
              <a:t>Show what you have done and get feedback</a:t>
            </a:r>
          </a:p>
        </p:txBody>
      </p:sp>
    </p:spTree>
    <p:extLst>
      <p:ext uri="{BB962C8B-B14F-4D97-AF65-F5344CB8AC3E}">
        <p14:creationId xmlns:p14="http://schemas.microsoft.com/office/powerpoint/2010/main" val="724387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Format</a:t>
            </a:r>
            <a:endParaRPr lang="en-ZA" dirty="0"/>
          </a:p>
        </p:txBody>
      </p:sp>
      <p:sp>
        <p:nvSpPr>
          <p:cNvPr id="3" name="Content Placeholder 2"/>
          <p:cNvSpPr>
            <a:spLocks noGrp="1"/>
          </p:cNvSpPr>
          <p:nvPr>
            <p:ph idx="1"/>
          </p:nvPr>
        </p:nvSpPr>
        <p:spPr/>
        <p:txBody>
          <a:bodyPr/>
          <a:lstStyle/>
          <a:p>
            <a:r>
              <a:rPr lang="en-ZA" dirty="0" smtClean="0"/>
              <a:t>Pre-reading &amp; installation of prerequisites</a:t>
            </a:r>
            <a:endParaRPr lang="en-ZA" dirty="0"/>
          </a:p>
          <a:p>
            <a:r>
              <a:rPr lang="en-ZA" dirty="0" smtClean="0"/>
              <a:t>Quick presentation</a:t>
            </a:r>
          </a:p>
          <a:p>
            <a:r>
              <a:rPr lang="en-ZA" dirty="0" smtClean="0"/>
              <a:t>Divide into groups of 2 (pair programing)</a:t>
            </a:r>
          </a:p>
          <a:p>
            <a:r>
              <a:rPr lang="en-ZA" dirty="0" smtClean="0"/>
              <a:t>Swap pilot and co-pilot every 10-15min</a:t>
            </a:r>
          </a:p>
          <a:p>
            <a:r>
              <a:rPr lang="en-ZA" dirty="0" smtClean="0"/>
              <a:t>Show &amp; Tell</a:t>
            </a:r>
          </a:p>
        </p:txBody>
      </p:sp>
    </p:spTree>
    <p:extLst>
      <p:ext uri="{BB962C8B-B14F-4D97-AF65-F5344CB8AC3E}">
        <p14:creationId xmlns:p14="http://schemas.microsoft.com/office/powerpoint/2010/main" val="332451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Software</a:t>
            </a:r>
            <a:endParaRPr lang="en-ZA" dirty="0"/>
          </a:p>
        </p:txBody>
      </p:sp>
      <p:sp>
        <p:nvSpPr>
          <p:cNvPr id="3" name="Content Placeholder 2"/>
          <p:cNvSpPr>
            <a:spLocks noGrp="1"/>
          </p:cNvSpPr>
          <p:nvPr>
            <p:ph idx="1"/>
          </p:nvPr>
        </p:nvSpPr>
        <p:spPr/>
        <p:txBody>
          <a:bodyPr/>
          <a:lstStyle/>
          <a:p>
            <a:pPr marL="0" indent="0">
              <a:buNone/>
            </a:pPr>
            <a:r>
              <a:rPr lang="en-ZA" b="1" dirty="0"/>
              <a:t>Prerequisites </a:t>
            </a:r>
            <a:endParaRPr lang="en-ZA" b="1" dirty="0" smtClean="0"/>
          </a:p>
          <a:p>
            <a:r>
              <a:rPr lang="en-ZA" dirty="0" smtClean="0"/>
              <a:t>Visual Studio 2012+</a:t>
            </a:r>
          </a:p>
          <a:p>
            <a:r>
              <a:rPr lang="en-ZA" dirty="0" err="1" smtClean="0"/>
              <a:t>NUnit</a:t>
            </a:r>
            <a:endParaRPr lang="en-ZA" dirty="0" smtClean="0"/>
          </a:p>
          <a:p>
            <a:pPr marL="0" indent="0">
              <a:buNone/>
            </a:pPr>
            <a:r>
              <a:rPr lang="en-ZA" b="1" dirty="0" smtClean="0"/>
              <a:t>Recommended</a:t>
            </a:r>
          </a:p>
          <a:p>
            <a:r>
              <a:rPr lang="en-ZA" dirty="0" err="1" smtClean="0"/>
              <a:t>Resharper</a:t>
            </a:r>
            <a:r>
              <a:rPr lang="en-ZA" dirty="0" smtClean="0"/>
              <a:t> - Latest version compatible with your version of Visual Studio, 30 day trial is fine for now.</a:t>
            </a:r>
            <a:endParaRPr lang="en-ZA" dirty="0"/>
          </a:p>
        </p:txBody>
      </p:sp>
    </p:spTree>
    <p:extLst>
      <p:ext uri="{BB962C8B-B14F-4D97-AF65-F5344CB8AC3E}">
        <p14:creationId xmlns:p14="http://schemas.microsoft.com/office/powerpoint/2010/main" val="215752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Testing Pyramid</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5" y="936625"/>
            <a:ext cx="5264475" cy="3771900"/>
          </a:xfrm>
        </p:spPr>
      </p:pic>
    </p:spTree>
    <p:extLst>
      <p:ext uri="{BB962C8B-B14F-4D97-AF65-F5344CB8AC3E}">
        <p14:creationId xmlns:p14="http://schemas.microsoft.com/office/powerpoint/2010/main" val="36844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VS Integration Testing</a:t>
            </a:r>
            <a:endParaRPr lang="en-ZA" dirty="0"/>
          </a:p>
        </p:txBody>
      </p:sp>
      <p:sp>
        <p:nvSpPr>
          <p:cNvPr id="3" name="Content Placeholder 2"/>
          <p:cNvSpPr>
            <a:spLocks noGrp="1"/>
          </p:cNvSpPr>
          <p:nvPr>
            <p:ph idx="1"/>
          </p:nvPr>
        </p:nvSpPr>
        <p:spPr/>
        <p:txBody>
          <a:bodyPr>
            <a:normAutofit fontScale="85000" lnSpcReduction="20000"/>
          </a:bodyPr>
          <a:lstStyle/>
          <a:p>
            <a:r>
              <a:rPr lang="en-ZA" dirty="0"/>
              <a:t>Unit tests test individual software components. They supply mocks or fake versions of dependencies (such as a database) so that the unit test doesn’t rely on any external code and any failures can be pinpointed exactly. Unit testing is central to Test Driven Development – the entire TDD process is driven by unit testing.</a:t>
            </a:r>
          </a:p>
          <a:p>
            <a:endParaRPr lang="en-ZA" dirty="0"/>
          </a:p>
          <a:p>
            <a:r>
              <a:rPr lang="en-ZA" dirty="0"/>
              <a:t>Integration tests test your entire software stack working together. These tests don’t mock or fake anything (they use the real database, and real network connections) and are good at spotting if your unit-tested components aren’t working together as you expected. In general, it’s best to put most of your effort into building a solid suite of unit tests, and then adding a few integration tests for each major feature so you can detect any catastrophic incompatibilities or configuration errors before your customers do.</a:t>
            </a:r>
          </a:p>
        </p:txBody>
      </p:sp>
      <p:sp>
        <p:nvSpPr>
          <p:cNvPr id="4" name="TextBox 3"/>
          <p:cNvSpPr txBox="1"/>
          <p:nvPr/>
        </p:nvSpPr>
        <p:spPr>
          <a:xfrm>
            <a:off x="899470" y="4828939"/>
            <a:ext cx="7787208" cy="646331"/>
          </a:xfrm>
          <a:prstGeom prst="rect">
            <a:avLst/>
          </a:prstGeom>
          <a:noFill/>
        </p:spPr>
        <p:txBody>
          <a:bodyPr wrap="square" rtlCol="0">
            <a:spAutoFit/>
          </a:bodyPr>
          <a:lstStyle/>
          <a:p>
            <a:r>
              <a:rPr lang="en-ZA" dirty="0"/>
              <a:t>http://blog.stevensanderson.com/2009/06/11/integration-testing-your-aspnet-mvc-application/</a:t>
            </a:r>
          </a:p>
        </p:txBody>
      </p:sp>
    </p:spTree>
    <p:extLst>
      <p:ext uri="{BB962C8B-B14F-4D97-AF65-F5344CB8AC3E}">
        <p14:creationId xmlns:p14="http://schemas.microsoft.com/office/powerpoint/2010/main" val="3019763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Which Test To Use?</a:t>
            </a:r>
            <a:endParaRPr lang="en-ZA"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1428784"/>
              </p:ext>
            </p:extLst>
          </p:nvPr>
        </p:nvGraphicFramePr>
        <p:xfrm>
          <a:off x="457197" y="985293"/>
          <a:ext cx="8363274" cy="2880319"/>
        </p:xfrm>
        <a:graphic>
          <a:graphicData uri="http://schemas.openxmlformats.org/drawingml/2006/table">
            <a:tbl>
              <a:tblPr firstRow="1">
                <a:tableStyleId>{125E5076-3810-47DD-B79F-674D7AD40C01}</a:tableStyleId>
              </a:tblPr>
              <a:tblGrid>
                <a:gridCol w="4181637"/>
                <a:gridCol w="4181637"/>
              </a:tblGrid>
              <a:tr h="288031">
                <a:tc>
                  <a:txBody>
                    <a:bodyPr/>
                    <a:lstStyle/>
                    <a:p>
                      <a:r>
                        <a:rPr lang="en-ZA" dirty="0"/>
                        <a:t>Goal </a:t>
                      </a:r>
                    </a:p>
                  </a:txBody>
                  <a:tcPr marL="0" marR="0" marT="0" marB="0"/>
                </a:tc>
                <a:tc>
                  <a:txBody>
                    <a:bodyPr/>
                    <a:lstStyle/>
                    <a:p>
                      <a:r>
                        <a:rPr lang="en-ZA"/>
                        <a:t>Strongest technique </a:t>
                      </a:r>
                    </a:p>
                  </a:txBody>
                  <a:tcPr marL="0" marR="0" marT="0" marB="0"/>
                </a:tc>
              </a:tr>
              <a:tr h="864096">
                <a:tc>
                  <a:txBody>
                    <a:bodyPr/>
                    <a:lstStyle/>
                    <a:p>
                      <a:r>
                        <a:rPr lang="en-ZA" dirty="0"/>
                        <a:t>Finding bugs (things that don’t work as you want them to) </a:t>
                      </a:r>
                    </a:p>
                  </a:txBody>
                  <a:tcPr marL="0" marR="0" marT="0" marB="0"/>
                </a:tc>
                <a:tc>
                  <a:txBody>
                    <a:bodyPr/>
                    <a:lstStyle/>
                    <a:p>
                      <a:r>
                        <a:rPr lang="en-ZA"/>
                        <a:t>Manual testing (sometimes also automated integration tests) </a:t>
                      </a:r>
                    </a:p>
                  </a:txBody>
                  <a:tcPr marL="0" marR="0" marT="0" marB="0"/>
                </a:tc>
              </a:tr>
              <a:tr h="1152127">
                <a:tc>
                  <a:txBody>
                    <a:bodyPr/>
                    <a:lstStyle/>
                    <a:p>
                      <a:r>
                        <a:rPr lang="en-ZA"/>
                        <a:t>Detecting regressions (things that used to work but have unexpectedly stopped working) </a:t>
                      </a:r>
                    </a:p>
                  </a:txBody>
                  <a:tcPr marL="0" marR="0" marT="0" marB="0"/>
                </a:tc>
                <a:tc>
                  <a:txBody>
                    <a:bodyPr/>
                    <a:lstStyle/>
                    <a:p>
                      <a:r>
                        <a:rPr lang="en-ZA"/>
                        <a:t>Automated integration tests (sometimes also manual testing, though time-consuming) </a:t>
                      </a:r>
                    </a:p>
                  </a:txBody>
                  <a:tcPr marL="0" marR="0" marT="0" marB="0"/>
                </a:tc>
              </a:tr>
              <a:tr h="576065">
                <a:tc>
                  <a:txBody>
                    <a:bodyPr/>
                    <a:lstStyle/>
                    <a:p>
                      <a:r>
                        <a:rPr lang="en-ZA" dirty="0"/>
                        <a:t>Designing software components robustly </a:t>
                      </a:r>
                    </a:p>
                  </a:txBody>
                  <a:tcPr marL="0" marR="0" marT="0" marB="0"/>
                </a:tc>
                <a:tc>
                  <a:txBody>
                    <a:bodyPr/>
                    <a:lstStyle/>
                    <a:p>
                      <a:r>
                        <a:rPr lang="en-ZA" dirty="0"/>
                        <a:t>Unit testing (within the TDD process)</a:t>
                      </a:r>
                    </a:p>
                  </a:txBody>
                  <a:tcPr marL="0" marR="0" marT="0" marB="0"/>
                </a:tc>
              </a:tr>
            </a:tbl>
          </a:graphicData>
        </a:graphic>
      </p:graphicFrame>
      <p:sp>
        <p:nvSpPr>
          <p:cNvPr id="9" name="Rectangle 8"/>
          <p:cNvSpPr/>
          <p:nvPr/>
        </p:nvSpPr>
        <p:spPr>
          <a:xfrm>
            <a:off x="457200" y="3865612"/>
            <a:ext cx="8229600" cy="1200329"/>
          </a:xfrm>
          <a:prstGeom prst="rect">
            <a:avLst/>
          </a:prstGeom>
        </p:spPr>
        <p:txBody>
          <a:bodyPr wrap="square">
            <a:spAutoFit/>
          </a:bodyPr>
          <a:lstStyle/>
          <a:p>
            <a:r>
              <a:rPr lang="en-ZA" dirty="0"/>
              <a:t>(Note: there’s one exception where unit tests </a:t>
            </a:r>
            <a:r>
              <a:rPr lang="en-ZA" i="1" dirty="0"/>
              <a:t>do</a:t>
            </a:r>
            <a:r>
              <a:rPr lang="en-ZA" dirty="0"/>
              <a:t> effectively detect bugs. It’s when you’re refactoring, i.e., restructuring a unit’s code but without meaning to change its behaviour. In this case, unit tests can often tell you if the unit’s behaviour has changed.)</a:t>
            </a:r>
          </a:p>
        </p:txBody>
      </p:sp>
    </p:spTree>
    <p:extLst>
      <p:ext uri="{BB962C8B-B14F-4D97-AF65-F5344CB8AC3E}">
        <p14:creationId xmlns:p14="http://schemas.microsoft.com/office/powerpoint/2010/main" val="4489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5372"/>
            <a:ext cx="8249418" cy="2160240"/>
          </a:xfrm>
        </p:spPr>
      </p:pic>
    </p:spTree>
    <p:extLst>
      <p:ext uri="{BB962C8B-B14F-4D97-AF65-F5344CB8AC3E}">
        <p14:creationId xmlns:p14="http://schemas.microsoft.com/office/powerpoint/2010/main" val="1558000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38439</TotalTime>
  <Words>452</Words>
  <Application>Microsoft Office PowerPoint</Application>
  <PresentationFormat>On-screen Show (16:10)</PresentationFormat>
  <Paragraphs>69</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Office Theme</vt:lpstr>
      <vt:lpstr>PowerPoint Presentation</vt:lpstr>
      <vt:lpstr>Unit Testing</vt:lpstr>
      <vt:lpstr>What is a Code Dojo</vt:lpstr>
      <vt:lpstr>Format</vt:lpstr>
      <vt:lpstr>Software</vt:lpstr>
      <vt:lpstr>Testing Pyramid</vt:lpstr>
      <vt:lpstr>Unit VS Integration Testing</vt:lpstr>
      <vt:lpstr>Which Test To Use?</vt:lpstr>
      <vt:lpstr>Unit VS Integration Testing</vt:lpstr>
      <vt:lpstr>Exercise 1 - NUnit</vt:lpstr>
      <vt:lpstr>Exercise 2 – Game Of Life</vt:lpstr>
      <vt:lpstr>References</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Ryan Kotzen</cp:lastModifiedBy>
  <cp:revision>686</cp:revision>
  <cp:lastPrinted>2011-01-10T15:18:30Z</cp:lastPrinted>
  <dcterms:created xsi:type="dcterms:W3CDTF">2010-08-29T06:05:31Z</dcterms:created>
  <dcterms:modified xsi:type="dcterms:W3CDTF">2015-03-02T18:35:08Z</dcterms:modified>
</cp:coreProperties>
</file>