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409" r:id="rId2"/>
    <p:sldId id="280" r:id="rId3"/>
    <p:sldId id="417" r:id="rId4"/>
    <p:sldId id="412" r:id="rId5"/>
    <p:sldId id="410" r:id="rId6"/>
    <p:sldId id="414" r:id="rId7"/>
    <p:sldId id="413" r:id="rId8"/>
    <p:sldId id="419" r:id="rId9"/>
    <p:sldId id="420" r:id="rId10"/>
    <p:sldId id="421" r:id="rId11"/>
    <p:sldId id="422" r:id="rId12"/>
    <p:sldId id="423" r:id="rId13"/>
    <p:sldId id="416" r:id="rId14"/>
    <p:sldId id="418" r:id="rId15"/>
    <p:sldId id="415" r:id="rId16"/>
    <p:sldId id="411" r:id="rId17"/>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706" autoAdjust="0"/>
    <p:restoredTop sz="69805" autoAdjust="0"/>
  </p:normalViewPr>
  <p:slideViewPr>
    <p:cSldViewPr>
      <p:cViewPr varScale="1">
        <p:scale>
          <a:sx n="97" d="100"/>
          <a:sy n="97" d="100"/>
        </p:scale>
        <p:origin x="1637" y="77"/>
      </p:cViewPr>
      <p:guideLst>
        <p:guide orient="horz" pos="1800"/>
        <p:guide pos="2880"/>
      </p:guideLst>
    </p:cSldViewPr>
  </p:slideViewPr>
  <p:outlineViewPr>
    <p:cViewPr>
      <p:scale>
        <a:sx n="33" d="100"/>
        <a:sy n="33" d="100"/>
      </p:scale>
      <p:origin x="0" y="388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3/5/2015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2015-03-05</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a:t>
            </a:fld>
            <a:endParaRPr lang="en-ZA"/>
          </a:p>
        </p:txBody>
      </p:sp>
    </p:spTree>
    <p:extLst>
      <p:ext uri="{BB962C8B-B14F-4D97-AF65-F5344CB8AC3E}">
        <p14:creationId xmlns:p14="http://schemas.microsoft.com/office/powerpoint/2010/main" val="756226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16</a:t>
            </a:fld>
            <a:endParaRPr lang="en-ZA"/>
          </a:p>
        </p:txBody>
      </p:sp>
    </p:spTree>
    <p:extLst>
      <p:ext uri="{BB962C8B-B14F-4D97-AF65-F5344CB8AC3E}">
        <p14:creationId xmlns:p14="http://schemas.microsoft.com/office/powerpoint/2010/main" val="266863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smtClean="0"/>
          </a:p>
        </p:txBody>
      </p:sp>
      <p:sp>
        <p:nvSpPr>
          <p:cNvPr id="4" name="Slide Number Placeholder 3"/>
          <p:cNvSpPr>
            <a:spLocks noGrp="1"/>
          </p:cNvSpPr>
          <p:nvPr>
            <p:ph type="sldNum" sz="quarter" idx="10"/>
          </p:nvPr>
        </p:nvSpPr>
        <p:spPr/>
        <p:txBody>
          <a:bodyPr/>
          <a:lstStyle/>
          <a:p>
            <a:fld id="{AABF9108-921F-4578-B50F-196EC54E7AE6}" type="slidenum">
              <a:rPr lang="en-ZA" smtClean="0"/>
              <a:pPr/>
              <a:t>2</a:t>
            </a:fld>
            <a:endParaRPr lang="en-ZA" dirty="0"/>
          </a:p>
        </p:txBody>
      </p:sp>
    </p:spTree>
    <p:extLst>
      <p:ext uri="{BB962C8B-B14F-4D97-AF65-F5344CB8AC3E}">
        <p14:creationId xmlns:p14="http://schemas.microsoft.com/office/powerpoint/2010/main" val="424353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a:p>
        </p:txBody>
      </p:sp>
    </p:spTree>
    <p:extLst>
      <p:ext uri="{BB962C8B-B14F-4D97-AF65-F5344CB8AC3E}">
        <p14:creationId xmlns:p14="http://schemas.microsoft.com/office/powerpoint/2010/main" val="390481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a:p>
        </p:txBody>
      </p:sp>
    </p:spTree>
    <p:extLst>
      <p:ext uri="{BB962C8B-B14F-4D97-AF65-F5344CB8AC3E}">
        <p14:creationId xmlns:p14="http://schemas.microsoft.com/office/powerpoint/2010/main" val="192967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9</a:t>
            </a:fld>
            <a:endParaRPr lang="en-ZA"/>
          </a:p>
        </p:txBody>
      </p:sp>
    </p:spTree>
    <p:extLst>
      <p:ext uri="{BB962C8B-B14F-4D97-AF65-F5344CB8AC3E}">
        <p14:creationId xmlns:p14="http://schemas.microsoft.com/office/powerpoint/2010/main" val="4109479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10</a:t>
            </a:fld>
            <a:endParaRPr lang="en-ZA"/>
          </a:p>
        </p:txBody>
      </p:sp>
    </p:spTree>
    <p:extLst>
      <p:ext uri="{BB962C8B-B14F-4D97-AF65-F5344CB8AC3E}">
        <p14:creationId xmlns:p14="http://schemas.microsoft.com/office/powerpoint/2010/main" val="86552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11</a:t>
            </a:fld>
            <a:endParaRPr lang="en-ZA"/>
          </a:p>
        </p:txBody>
      </p:sp>
    </p:spTree>
    <p:extLst>
      <p:ext uri="{BB962C8B-B14F-4D97-AF65-F5344CB8AC3E}">
        <p14:creationId xmlns:p14="http://schemas.microsoft.com/office/powerpoint/2010/main" val="1227757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distinction here is the call to verify. Without it, then the test double is just a stub (even though we using a Mocking framework to create it)</a:t>
            </a:r>
          </a:p>
          <a:p>
            <a:endParaRPr lang="en-ZA" dirty="0" smtClean="0"/>
          </a:p>
          <a:p>
            <a:r>
              <a:rPr lang="en-ZA" dirty="0" smtClean="0"/>
              <a:t>Stubs assert state (what is</a:t>
            </a:r>
            <a:r>
              <a:rPr lang="en-ZA" baseline="0" dirty="0" smtClean="0"/>
              <a:t> the result)</a:t>
            </a:r>
            <a:r>
              <a:rPr lang="en-ZA" dirty="0" smtClean="0"/>
              <a:t>, mocks</a:t>
            </a:r>
            <a:r>
              <a:rPr lang="en-ZA" baseline="0" dirty="0" smtClean="0"/>
              <a:t> assert behaviour (set up expectations, how was the result achieved)</a:t>
            </a:r>
          </a:p>
          <a:p>
            <a:endParaRPr lang="en-ZA" baseline="0" dirty="0" smtClean="0"/>
          </a:p>
          <a:p>
            <a:r>
              <a:rPr lang="en-ZA" baseline="0" dirty="0" smtClean="0"/>
              <a:t>Some say the difference is that mocks can fail a test, but stubs cannot i.e. mocks run asserts, stubs do not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12</a:t>
            </a:fld>
            <a:endParaRPr lang="en-ZA"/>
          </a:p>
        </p:txBody>
      </p:sp>
    </p:spTree>
    <p:extLst>
      <p:ext uri="{BB962C8B-B14F-4D97-AF65-F5344CB8AC3E}">
        <p14:creationId xmlns:p14="http://schemas.microsoft.com/office/powerpoint/2010/main" val="3546075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15</a:t>
            </a:fld>
            <a:endParaRPr lang="en-ZA"/>
          </a:p>
        </p:txBody>
      </p:sp>
    </p:spTree>
    <p:extLst>
      <p:ext uri="{BB962C8B-B14F-4D97-AF65-F5344CB8AC3E}">
        <p14:creationId xmlns:p14="http://schemas.microsoft.com/office/powerpoint/2010/main" val="3327003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smtClean="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8368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2015-03-05</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mazon.com/Test-Driven-Development-By-Example/dp/032114653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amazon.com/The-Art-Unit-Testing-Examples/dp/193398827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8"/>
            <a:ext cx="9154344" cy="5715000"/>
          </a:xfrm>
          <a:prstGeom prst="rect">
            <a:avLst/>
          </a:prstGeom>
        </p:spPr>
      </p:pic>
    </p:spTree>
    <p:extLst>
      <p:ext uri="{BB962C8B-B14F-4D97-AF65-F5344CB8AC3E}">
        <p14:creationId xmlns:p14="http://schemas.microsoft.com/office/powerpoint/2010/main" val="950387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6347048" cy="588409"/>
          </a:xfrm>
        </p:spPr>
        <p:txBody>
          <a:bodyPr>
            <a:normAutofit/>
          </a:bodyPr>
          <a:lstStyle/>
          <a:p>
            <a:r>
              <a:rPr lang="en-ZA" dirty="0" smtClean="0"/>
              <a:t>Stubs</a:t>
            </a:r>
            <a:endParaRPr lang="en-ZA" dirty="0"/>
          </a:p>
        </p:txBody>
      </p:sp>
      <p:sp>
        <p:nvSpPr>
          <p:cNvPr id="3" name="Content Placeholder 2"/>
          <p:cNvSpPr>
            <a:spLocks noGrp="1"/>
          </p:cNvSpPr>
          <p:nvPr>
            <p:ph idx="1"/>
          </p:nvPr>
        </p:nvSpPr>
        <p:spPr/>
        <p:txBody>
          <a:bodyPr>
            <a:normAutofit/>
          </a:bodyPr>
          <a:lstStyle/>
          <a:p>
            <a:r>
              <a:rPr lang="en-ZA" dirty="0" smtClean="0"/>
              <a:t>Implementation of interface, but with canned responses</a:t>
            </a:r>
            <a:endParaRPr lang="en-ZA" dirty="0"/>
          </a:p>
        </p:txBody>
      </p:sp>
      <p:sp>
        <p:nvSpPr>
          <p:cNvPr id="6" name="Rectangle 5"/>
          <p:cNvSpPr/>
          <p:nvPr/>
        </p:nvSpPr>
        <p:spPr>
          <a:xfrm>
            <a:off x="2123728" y="1417340"/>
            <a:ext cx="4572000" cy="3600986"/>
          </a:xfrm>
          <a:prstGeom prst="rect">
            <a:avLst/>
          </a:prstGeom>
          <a:solidFill>
            <a:schemeClr val="bg1"/>
          </a:solidFill>
        </p:spPr>
        <p:txBody>
          <a:bodyPr>
            <a:spAutoFit/>
          </a:bodyPr>
          <a:lstStyle/>
          <a:p>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FooStub</a:t>
            </a:r>
            <a:r>
              <a:rPr lang="en-US" sz="1200" dirty="0">
                <a:solidFill>
                  <a:srgbClr val="000000"/>
                </a:solidFill>
                <a:highlight>
                  <a:srgbClr val="FFFFFF"/>
                </a:highlight>
                <a:latin typeface="Consolas" panose="020B0609020204030204" pitchFamily="49" charset="0"/>
              </a:rPr>
              <a:t> : </a:t>
            </a:r>
            <a:r>
              <a:rPr lang="en-US" sz="1200" dirty="0">
                <a:solidFill>
                  <a:srgbClr val="00008B"/>
                </a:solidFill>
                <a:highlight>
                  <a:srgbClr val="FFFFFF"/>
                </a:highlight>
                <a:latin typeface="Consolas" panose="020B0609020204030204" pitchFamily="49" charset="0"/>
              </a:rPr>
              <a:t>Foo</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Bar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baz</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FooCollectionTest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Test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it_should_return_joined_bars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FooStub</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FooStub</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bazbaz</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Joined</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dirty="0"/>
          </a:p>
        </p:txBody>
      </p:sp>
    </p:spTree>
    <p:extLst>
      <p:ext uri="{BB962C8B-B14F-4D97-AF65-F5344CB8AC3E}">
        <p14:creationId xmlns:p14="http://schemas.microsoft.com/office/powerpoint/2010/main" val="530558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6347048" cy="588409"/>
          </a:xfrm>
        </p:spPr>
        <p:txBody>
          <a:bodyPr>
            <a:normAutofit/>
          </a:bodyPr>
          <a:lstStyle/>
          <a:p>
            <a:r>
              <a:rPr lang="en-ZA" dirty="0" smtClean="0"/>
              <a:t>Fakes</a:t>
            </a:r>
            <a:endParaRPr lang="en-ZA" dirty="0"/>
          </a:p>
        </p:txBody>
      </p:sp>
      <p:sp>
        <p:nvSpPr>
          <p:cNvPr id="3" name="Content Placeholder 2"/>
          <p:cNvSpPr>
            <a:spLocks noGrp="1"/>
          </p:cNvSpPr>
          <p:nvPr>
            <p:ph idx="1"/>
          </p:nvPr>
        </p:nvSpPr>
        <p:spPr/>
        <p:txBody>
          <a:bodyPr>
            <a:normAutofit/>
          </a:bodyPr>
          <a:lstStyle/>
          <a:p>
            <a:r>
              <a:rPr lang="en-ZA" dirty="0" smtClean="0"/>
              <a:t>Actual working implementation, but have some shortcut which means they unsuitable for production</a:t>
            </a:r>
            <a:endParaRPr lang="en-ZA" dirty="0"/>
          </a:p>
        </p:txBody>
      </p:sp>
      <p:sp>
        <p:nvSpPr>
          <p:cNvPr id="8" name="Rectangle 7"/>
          <p:cNvSpPr/>
          <p:nvPr/>
        </p:nvSpPr>
        <p:spPr>
          <a:xfrm>
            <a:off x="2123728" y="1921396"/>
            <a:ext cx="5184576" cy="2677656"/>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InMemoryUserRepository</a:t>
            </a:r>
            <a:r>
              <a:rPr lang="en-US" sz="1200" dirty="0">
                <a:solidFill>
                  <a:srgbClr val="000000"/>
                </a:solidFill>
                <a:highlight>
                  <a:srgbClr val="FFFFFF"/>
                </a:highlight>
                <a:latin typeface="Consolas" panose="020B0609020204030204" pitchFamily="49" charset="0"/>
              </a:rPr>
              <a:t> : </a:t>
            </a:r>
            <a:r>
              <a:rPr lang="en-US" sz="1200" dirty="0" err="1">
                <a:solidFill>
                  <a:srgbClr val="00008B"/>
                </a:solidFill>
                <a:highlight>
                  <a:srgbClr val="FFFFFF"/>
                </a:highlight>
                <a:latin typeface="Consolas" panose="020B0609020204030204" pitchFamily="49" charset="0"/>
              </a:rPr>
              <a:t>UserRepository</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UserCollection</a:t>
            </a:r>
            <a:r>
              <a:rPr lang="en-US" sz="1200" dirty="0">
                <a:solidFill>
                  <a:srgbClr val="000000"/>
                </a:solidFill>
                <a:highlight>
                  <a:srgbClr val="FFFFFF"/>
                </a:highlight>
                <a:latin typeface="Consolas" panose="020B0609020204030204" pitchFamily="49" charset="0"/>
              </a:rPr>
              <a:t> </a:t>
            </a:r>
            <a:r>
              <a:rPr lang="en-US" sz="1200" dirty="0">
                <a:solidFill>
                  <a:srgbClr val="800080"/>
                </a:solidFill>
                <a:highlight>
                  <a:srgbClr val="FFFFFF"/>
                </a:highlight>
                <a:latin typeface="Consolas" panose="020B0609020204030204" pitchFamily="49" charset="0"/>
              </a:rPr>
              <a:t>users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UserCollection</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bool</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8B"/>
                </a:solidFill>
                <a:highlight>
                  <a:srgbClr val="FFFFFF"/>
                </a:highlight>
                <a:latin typeface="Consolas" panose="020B0609020204030204" pitchFamily="49" charset="0"/>
              </a:rPr>
              <a:t>User</a:t>
            </a:r>
            <a:r>
              <a:rPr lang="en-US" sz="1200" dirty="0">
                <a:solidFill>
                  <a:srgbClr val="000000"/>
                </a:solidFill>
                <a:highlight>
                  <a:srgbClr val="FFFFFF"/>
                </a:highlight>
                <a:latin typeface="Consolas" panose="020B0609020204030204" pitchFamily="49" charset="0"/>
              </a:rPr>
              <a:t> user)</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800080"/>
                </a:solidFill>
                <a:highlight>
                  <a:srgbClr val="FFFFFF"/>
                </a:highlight>
                <a:latin typeface="Consolas" panose="020B0609020204030204" pitchFamily="49" charset="0"/>
              </a:rPr>
              <a:t>users</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(user);</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bool</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a:t>
            </a:r>
            <a:r>
              <a:rPr lang="en-US" sz="1200" dirty="0">
                <a:solidFill>
                  <a:srgbClr val="00008B"/>
                </a:solidFill>
                <a:highlight>
                  <a:srgbClr val="FFFFFF"/>
                </a:highlight>
                <a:latin typeface="Consolas" panose="020B0609020204030204" pitchFamily="49" charset="0"/>
              </a:rPr>
              <a:t>User</a:t>
            </a:r>
            <a:r>
              <a:rPr lang="en-US" sz="1200" dirty="0">
                <a:solidFill>
                  <a:srgbClr val="000000"/>
                </a:solidFill>
                <a:highlight>
                  <a:srgbClr val="FFFFFF"/>
                </a:highlight>
                <a:latin typeface="Consolas" panose="020B0609020204030204" pitchFamily="49" charset="0"/>
              </a:rPr>
              <a:t> user)</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user.</a:t>
            </a:r>
            <a:r>
              <a:rPr lang="en-US" sz="1200" dirty="0" err="1">
                <a:solidFill>
                  <a:srgbClr val="008B8B"/>
                </a:solidFill>
                <a:highlight>
                  <a:srgbClr val="FFFFFF"/>
                </a:highlight>
                <a:latin typeface="Consolas" panose="020B0609020204030204" pitchFamily="49" charset="0"/>
              </a:rPr>
              <a:t>GetIdentifier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a:t>
            </a:r>
            <a:endParaRPr lang="en-ZA" sz="1200" dirty="0"/>
          </a:p>
        </p:txBody>
      </p:sp>
    </p:spTree>
    <p:extLst>
      <p:ext uri="{BB962C8B-B14F-4D97-AF65-F5344CB8AC3E}">
        <p14:creationId xmlns:p14="http://schemas.microsoft.com/office/powerpoint/2010/main" val="2492267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47664" y="1201316"/>
            <a:ext cx="6696744" cy="4708981"/>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OrderInteractionTester</a:t>
            </a:r>
            <a:r>
              <a:rPr lang="en-US" sz="1200" dirty="0">
                <a:solidFill>
                  <a:srgbClr val="000000"/>
                </a:solidFill>
                <a:highlight>
                  <a:srgbClr val="FFFFFF"/>
                </a:highlight>
                <a:latin typeface="Consolas" panose="020B0609020204030204" pitchFamily="49" charset="0"/>
              </a:rPr>
              <a:t> : </a:t>
            </a:r>
            <a:r>
              <a:rPr lang="en-US" sz="1200" dirty="0" err="1">
                <a:solidFill>
                  <a:srgbClr val="00008B"/>
                </a:solidFill>
                <a:highlight>
                  <a:srgbClr val="FFFFFF"/>
                </a:highlight>
                <a:latin typeface="Consolas" panose="020B0609020204030204" pitchFamily="49" charset="0"/>
              </a:rPr>
              <a:t>MockObjectTestCase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testFillingRemovesInventoryIfInStock</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//setup - data</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Order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order</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Order</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 50);</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warehouseMock</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Mock</a:t>
            </a:r>
            <a:r>
              <a:rPr lang="en-US" sz="1200" dirty="0">
                <a:solidFill>
                  <a:srgbClr val="000000"/>
                </a:solidFill>
                <a:highlight>
                  <a:srgbClr val="FFFFFF"/>
                </a:highlight>
                <a:latin typeface="Consolas" panose="020B0609020204030204" pitchFamily="49" charset="0"/>
              </a:rPr>
              <a:t>&lt;</a:t>
            </a:r>
            <a:r>
              <a:rPr lang="en-US" sz="1200" dirty="0">
                <a:solidFill>
                  <a:srgbClr val="00008B"/>
                </a:solidFill>
                <a:highlight>
                  <a:srgbClr val="FFFFFF"/>
                </a:highlight>
                <a:latin typeface="Consolas" panose="020B0609020204030204" pitchFamily="49" charset="0"/>
              </a:rPr>
              <a:t>Warehouse</a:t>
            </a:r>
            <a:r>
              <a:rPr lang="en-US" sz="1200" dirty="0">
                <a:solidFill>
                  <a:srgbClr val="000000"/>
                </a:solidFill>
                <a:highlight>
                  <a:srgbClr val="FFFFFF"/>
                </a:highlight>
                <a:latin typeface="Consolas" panose="020B0609020204030204" pitchFamily="49" charset="0"/>
              </a:rPr>
              <a:t>&gt;();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//setup - expectations</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warehouseMock.</a:t>
            </a:r>
            <a:r>
              <a:rPr lang="en-US" sz="1200" dirty="0" err="1">
                <a:solidFill>
                  <a:srgbClr val="008B8B"/>
                </a:solidFill>
                <a:highlight>
                  <a:srgbClr val="FFFFFF"/>
                </a:highlight>
                <a:latin typeface="Consolas" panose="020B0609020204030204" pitchFamily="49" charset="0"/>
              </a:rPr>
              <a:t>Expects</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Once</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Method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hasInventory</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With</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Equal</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Equal</a:t>
            </a:r>
            <a:r>
              <a:rPr lang="en-US" sz="1200" dirty="0">
                <a:solidFill>
                  <a:srgbClr val="000000"/>
                </a:solidFill>
                <a:highlight>
                  <a:srgbClr val="FFFFFF"/>
                </a:highlight>
                <a:latin typeface="Consolas" panose="020B0609020204030204" pitchFamily="49" charset="0"/>
              </a:rPr>
              <a:t>(50))</a:t>
            </a:r>
          </a:p>
          <a:p>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Will</a:t>
            </a:r>
            <a:r>
              <a:rPr lang="en-US" sz="1200" dirty="0">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ReturnValue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true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warehouseMock.</a:t>
            </a:r>
            <a:r>
              <a:rPr lang="en-US" sz="1200" dirty="0" err="1">
                <a:solidFill>
                  <a:srgbClr val="008B8B"/>
                </a:solidFill>
                <a:highlight>
                  <a:srgbClr val="FFFFFF"/>
                </a:highlight>
                <a:latin typeface="Consolas" panose="020B0609020204030204" pitchFamily="49" charset="0"/>
              </a:rPr>
              <a:t>Expects</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Once</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Method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"remove"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With</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Equal</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Equal</a:t>
            </a:r>
            <a:r>
              <a:rPr lang="en-US" sz="1200" dirty="0">
                <a:solidFill>
                  <a:srgbClr val="000000"/>
                </a:solidFill>
                <a:highlight>
                  <a:srgbClr val="FFFFFF"/>
                </a:highlight>
                <a:latin typeface="Consolas" panose="020B0609020204030204" pitchFamily="49" charset="0"/>
              </a:rPr>
              <a:t>(50))</a:t>
            </a:r>
          </a:p>
          <a:p>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Will</a:t>
            </a:r>
            <a:r>
              <a:rPr lang="en-US" sz="1200" dirty="0">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ReturnValue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Equal</a:t>
            </a:r>
            <a:r>
              <a:rPr lang="en-US" sz="1200" dirty="0">
                <a:solidFill>
                  <a:srgbClr val="000000"/>
                </a:solidFill>
                <a:highlight>
                  <a:srgbClr val="FFFFFF"/>
                </a:highlight>
                <a:latin typeface="Consolas" panose="020B0609020204030204" pitchFamily="49" charset="0"/>
              </a:rPr>
              <a:t>(50))</a:t>
            </a:r>
          </a:p>
          <a:p>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After</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hasInventory</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//exercise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order.</a:t>
            </a:r>
            <a:r>
              <a:rPr lang="en-US" sz="1200" dirty="0" err="1">
                <a:solidFill>
                  <a:srgbClr val="008B8B"/>
                </a:solidFill>
                <a:highlight>
                  <a:srgbClr val="FFFFFF"/>
                </a:highlight>
                <a:latin typeface="Consolas" panose="020B0609020204030204" pitchFamily="49" charset="0"/>
              </a:rPr>
              <a:t>Fill</a:t>
            </a:r>
            <a:r>
              <a:rPr lang="en-US" sz="1200" dirty="0">
                <a:solidFill>
                  <a:srgbClr val="000000"/>
                </a:solidFill>
                <a:highlight>
                  <a:srgbClr val="FFFFFF"/>
                </a:highlight>
                <a:latin typeface="Consolas" panose="020B0609020204030204" pitchFamily="49" charset="0"/>
              </a:rPr>
              <a:t>((</a:t>
            </a:r>
            <a:r>
              <a:rPr lang="en-US" sz="1200" dirty="0">
                <a:solidFill>
                  <a:srgbClr val="00008B"/>
                </a:solidFill>
                <a:highlight>
                  <a:srgbClr val="FFFFFF"/>
                </a:highlight>
                <a:latin typeface="Consolas" panose="020B0609020204030204" pitchFamily="49" charset="0"/>
              </a:rPr>
              <a:t>Warehouse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warehouseMock.</a:t>
            </a:r>
            <a:r>
              <a:rPr lang="en-US" sz="1200" dirty="0" err="1">
                <a:solidFill>
                  <a:srgbClr val="008B8B"/>
                </a:solidFill>
                <a:highlight>
                  <a:srgbClr val="FFFFFF"/>
                </a:highlight>
                <a:latin typeface="Consolas" panose="020B0609020204030204" pitchFamily="49" charset="0"/>
              </a:rPr>
              <a:t>Proxy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//verify</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warehouseMock.</a:t>
            </a:r>
            <a:r>
              <a:rPr lang="en-US" sz="1200" dirty="0" err="1">
                <a:solidFill>
                  <a:srgbClr val="008B8B"/>
                </a:solidFill>
                <a:highlight>
                  <a:srgbClr val="FFFFFF"/>
                </a:highlight>
                <a:latin typeface="Consolas" panose="020B0609020204030204" pitchFamily="49" charset="0"/>
              </a:rPr>
              <a:t>Verify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true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order.</a:t>
            </a:r>
            <a:r>
              <a:rPr lang="en-US" sz="1200" dirty="0" err="1">
                <a:solidFill>
                  <a:srgbClr val="008B8B"/>
                </a:solidFill>
                <a:highlight>
                  <a:srgbClr val="FFFFFF"/>
                </a:highlight>
                <a:latin typeface="Consolas" panose="020B0609020204030204" pitchFamily="49" charset="0"/>
              </a:rPr>
              <a:t>IsFilled</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endParaRPr lang="en-ZA" sz="1200" dirty="0"/>
          </a:p>
        </p:txBody>
      </p:sp>
      <p:sp>
        <p:nvSpPr>
          <p:cNvPr id="8" name="Rectangle 7"/>
          <p:cNvSpPr/>
          <p:nvPr/>
        </p:nvSpPr>
        <p:spPr>
          <a:xfrm>
            <a:off x="2051720" y="1981379"/>
            <a:ext cx="4896544" cy="2677656"/>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panose="020B0609020204030204" pitchFamily="49" charset="0"/>
              </a:rPr>
              <a:t>protected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SetUp</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800080"/>
                </a:solidFill>
                <a:highlight>
                  <a:srgbClr val="FFFFFF"/>
                </a:highlight>
                <a:latin typeface="Consolas" panose="020B0609020204030204" pitchFamily="49" charset="0"/>
              </a:rPr>
              <a:t>warehouse</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 50);</a:t>
            </a:r>
          </a:p>
          <a:p>
            <a:r>
              <a:rPr lang="en-US" sz="1200" dirty="0">
                <a:solidFill>
                  <a:srgbClr val="000000"/>
                </a:solidFill>
                <a:highlight>
                  <a:srgbClr val="FFFFFF"/>
                </a:highlight>
                <a:latin typeface="Consolas" panose="020B0609020204030204" pitchFamily="49" charset="0"/>
              </a:rPr>
              <a:t>    </a:t>
            </a:r>
            <a:r>
              <a:rPr lang="en-US" sz="1200" dirty="0" err="1">
                <a:solidFill>
                  <a:srgbClr val="800080"/>
                </a:solidFill>
                <a:highlight>
                  <a:srgbClr val="FFFFFF"/>
                </a:highlight>
                <a:latin typeface="Consolas" panose="020B0609020204030204" pitchFamily="49" charset="0"/>
              </a:rPr>
              <a:t>warehouse</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"HIGHLAND_PARK"</a:t>
            </a:r>
            <a:r>
              <a:rPr lang="en-US" sz="1200" dirty="0">
                <a:solidFill>
                  <a:srgbClr val="000000"/>
                </a:solidFill>
                <a:highlight>
                  <a:srgbClr val="FFFFFF"/>
                </a:highlight>
                <a:latin typeface="Consolas" panose="020B0609020204030204" pitchFamily="49" charset="0"/>
              </a:rPr>
              <a:t>, 25);</a:t>
            </a:r>
          </a:p>
          <a:p>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testOrderIsFilledIfEnoughInWarehouse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Order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order</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Order</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 50);</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order.</a:t>
            </a:r>
            <a:r>
              <a:rPr lang="en-US" sz="1200" dirty="0" err="1">
                <a:solidFill>
                  <a:srgbClr val="008B8B"/>
                </a:solidFill>
                <a:highlight>
                  <a:srgbClr val="FFFFFF"/>
                </a:highlight>
                <a:latin typeface="Consolas" panose="020B0609020204030204" pitchFamily="49" charset="0"/>
              </a:rPr>
              <a:t>Fill</a:t>
            </a:r>
            <a:r>
              <a:rPr lang="en-US" sz="1200" dirty="0">
                <a:solidFill>
                  <a:srgbClr val="000000"/>
                </a:solidFill>
                <a:highlight>
                  <a:srgbClr val="FFFFFF"/>
                </a:highlight>
                <a:latin typeface="Consolas" panose="020B0609020204030204" pitchFamily="49" charset="0"/>
              </a:rPr>
              <a:t>(</a:t>
            </a:r>
            <a:r>
              <a:rPr lang="en-US" sz="1200" dirty="0">
                <a:solidFill>
                  <a:srgbClr val="800080"/>
                </a:solidFill>
                <a:highlight>
                  <a:srgbClr val="FFFFFF"/>
                </a:highlight>
                <a:latin typeface="Consolas" panose="020B0609020204030204" pitchFamily="49" charset="0"/>
              </a:rPr>
              <a:t>warehouse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true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order.</a:t>
            </a:r>
            <a:r>
              <a:rPr lang="en-US" sz="1200" dirty="0" err="1">
                <a:solidFill>
                  <a:srgbClr val="008B8B"/>
                </a:solidFill>
                <a:highlight>
                  <a:srgbClr val="FFFFFF"/>
                </a:highlight>
                <a:latin typeface="Consolas" panose="020B0609020204030204" pitchFamily="49" charset="0"/>
              </a:rPr>
              <a:t>IsFilled</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(0, </a:t>
            </a:r>
            <a:r>
              <a:rPr lang="en-US" sz="1200" dirty="0" err="1">
                <a:solidFill>
                  <a:srgbClr val="800080"/>
                </a:solidFill>
                <a:highlight>
                  <a:srgbClr val="FFFFFF"/>
                </a:highlight>
                <a:latin typeface="Consolas" panose="020B0609020204030204" pitchFamily="49" charset="0"/>
              </a:rPr>
              <a:t>warehouse</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GetInventory</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endParaRPr lang="en-ZA" sz="1200" dirty="0"/>
          </a:p>
        </p:txBody>
      </p:sp>
      <p:sp>
        <p:nvSpPr>
          <p:cNvPr id="3" name="Content Placeholder 2"/>
          <p:cNvSpPr>
            <a:spLocks noGrp="1"/>
          </p:cNvSpPr>
          <p:nvPr>
            <p:ph idx="1"/>
          </p:nvPr>
        </p:nvSpPr>
        <p:spPr>
          <a:xfrm>
            <a:off x="467544" y="937288"/>
            <a:ext cx="8136904" cy="3771636"/>
          </a:xfrm>
        </p:spPr>
        <p:txBody>
          <a:bodyPr>
            <a:normAutofit/>
          </a:bodyPr>
          <a:lstStyle/>
          <a:p>
            <a:r>
              <a:rPr lang="en-ZA" dirty="0" smtClean="0"/>
              <a:t>Different to others which assert on state, mocks assert on behaviour. Mocks say “I expect you to do </a:t>
            </a:r>
            <a:r>
              <a:rPr lang="en-ZA" i="1" dirty="0" smtClean="0"/>
              <a:t>xyz</a:t>
            </a:r>
            <a:r>
              <a:rPr lang="en-ZA" dirty="0" smtClean="0"/>
              <a:t>”</a:t>
            </a:r>
            <a:endParaRPr lang="en-ZA" dirty="0"/>
          </a:p>
        </p:txBody>
      </p:sp>
      <p:sp>
        <p:nvSpPr>
          <p:cNvPr id="2" name="Title 1"/>
          <p:cNvSpPr>
            <a:spLocks noGrp="1"/>
          </p:cNvSpPr>
          <p:nvPr>
            <p:ph type="title"/>
          </p:nvPr>
        </p:nvSpPr>
        <p:spPr>
          <a:xfrm>
            <a:off x="457200" y="228864"/>
            <a:ext cx="6347048" cy="588409"/>
          </a:xfrm>
        </p:spPr>
        <p:txBody>
          <a:bodyPr>
            <a:normAutofit/>
          </a:bodyPr>
          <a:lstStyle/>
          <a:p>
            <a:r>
              <a:rPr lang="en-ZA" dirty="0" smtClean="0"/>
              <a:t>Mocks</a:t>
            </a:r>
            <a:endParaRPr lang="en-ZA" dirty="0"/>
          </a:p>
        </p:txBody>
      </p:sp>
    </p:spTree>
    <p:extLst>
      <p:ext uri="{BB962C8B-B14F-4D97-AF65-F5344CB8AC3E}">
        <p14:creationId xmlns:p14="http://schemas.microsoft.com/office/powerpoint/2010/main" val="128276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hidden"/>
                                      </p:to>
                                    </p:se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par>
                                <p:cTn id="25" presetID="31" presetClass="exit" presetSubtype="0" fill="hold" grpId="1" nodeType="withEffect">
                                  <p:stCondLst>
                                    <p:cond delay="0"/>
                                  </p:stCondLst>
                                  <p:childTnLst>
                                    <p:anim calcmode="lin" valueType="num">
                                      <p:cBhvr>
                                        <p:cTn id="26" dur="1000"/>
                                        <p:tgtEl>
                                          <p:spTgt spid="8"/>
                                        </p:tgtEl>
                                        <p:attrNameLst>
                                          <p:attrName>ppt_w</p:attrName>
                                        </p:attrNameLst>
                                      </p:cBhvr>
                                      <p:tavLst>
                                        <p:tav tm="0">
                                          <p:val>
                                            <p:strVal val="ppt_w"/>
                                          </p:val>
                                        </p:tav>
                                        <p:tav tm="100000">
                                          <p:val>
                                            <p:fltVal val="0"/>
                                          </p:val>
                                        </p:tav>
                                      </p:tavLst>
                                    </p:anim>
                                    <p:anim calcmode="lin" valueType="num">
                                      <p:cBhvr>
                                        <p:cTn id="27" dur="1000"/>
                                        <p:tgtEl>
                                          <p:spTgt spid="8"/>
                                        </p:tgtEl>
                                        <p:attrNameLst>
                                          <p:attrName>ppt_h</p:attrName>
                                        </p:attrNameLst>
                                      </p:cBhvr>
                                      <p:tavLst>
                                        <p:tav tm="0">
                                          <p:val>
                                            <p:strVal val="ppt_h"/>
                                          </p:val>
                                        </p:tav>
                                        <p:tav tm="100000">
                                          <p:val>
                                            <p:fltVal val="0"/>
                                          </p:val>
                                        </p:tav>
                                      </p:tavLst>
                                    </p:anim>
                                    <p:anim calcmode="lin" valueType="num">
                                      <p:cBhvr>
                                        <p:cTn id="28" dur="1000"/>
                                        <p:tgtEl>
                                          <p:spTgt spid="8"/>
                                        </p:tgtEl>
                                        <p:attrNameLst>
                                          <p:attrName>style.rotation</p:attrName>
                                        </p:attrNameLst>
                                      </p:cBhvr>
                                      <p:tavLst>
                                        <p:tav tm="0">
                                          <p:val>
                                            <p:fltVal val="0"/>
                                          </p:val>
                                        </p:tav>
                                        <p:tav tm="100000">
                                          <p:val>
                                            <p:fltVal val="90"/>
                                          </p:val>
                                        </p:tav>
                                      </p:tavLst>
                                    </p:anim>
                                    <p:animEffect transition="out" filter="fade">
                                      <p:cBhvr>
                                        <p:cTn id="29" dur="1000"/>
                                        <p:tgtEl>
                                          <p:spTgt spid="8"/>
                                        </p:tgtEl>
                                      </p:cBhvr>
                                    </p:animEffect>
                                    <p:set>
                                      <p:cBhvr>
                                        <p:cTn id="30"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Exercise </a:t>
            </a:r>
            <a:r>
              <a:rPr lang="en-ZA" dirty="0" smtClean="0"/>
              <a:t>1 - </a:t>
            </a:r>
            <a:r>
              <a:rPr lang="en-ZA" dirty="0" err="1" smtClean="0"/>
              <a:t>NUnit</a:t>
            </a:r>
            <a:endParaRPr lang="en-ZA" dirty="0"/>
          </a:p>
        </p:txBody>
      </p:sp>
      <p:sp>
        <p:nvSpPr>
          <p:cNvPr id="3" name="Content Placeholder 2"/>
          <p:cNvSpPr>
            <a:spLocks noGrp="1"/>
          </p:cNvSpPr>
          <p:nvPr>
            <p:ph idx="1"/>
          </p:nvPr>
        </p:nvSpPr>
        <p:spPr/>
        <p:txBody>
          <a:bodyPr anchor="ctr"/>
          <a:lstStyle/>
          <a:p>
            <a:pPr marL="0" indent="0" algn="ctr">
              <a:buNone/>
            </a:pPr>
            <a:r>
              <a:rPr lang="en-ZA" dirty="0" err="1" smtClean="0"/>
              <a:t>NUnit</a:t>
            </a:r>
            <a:r>
              <a:rPr lang="en-ZA" dirty="0" smtClean="0"/>
              <a:t> cheat sheet demo</a:t>
            </a:r>
            <a:endParaRPr lang="en-ZA" dirty="0"/>
          </a:p>
        </p:txBody>
      </p:sp>
    </p:spTree>
    <p:extLst>
      <p:ext uri="{BB962C8B-B14F-4D97-AF65-F5344CB8AC3E}">
        <p14:creationId xmlns:p14="http://schemas.microsoft.com/office/powerpoint/2010/main" val="208271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Exercise 2 – </a:t>
            </a:r>
            <a:r>
              <a:rPr lang="en-ZA" dirty="0" err="1" smtClean="0"/>
              <a:t>ZLand</a:t>
            </a:r>
            <a:endParaRPr lang="en-ZA" dirty="0"/>
          </a:p>
        </p:txBody>
      </p:sp>
      <p:sp>
        <p:nvSpPr>
          <p:cNvPr id="3" name="Content Placeholder 2"/>
          <p:cNvSpPr>
            <a:spLocks noGrp="1"/>
          </p:cNvSpPr>
          <p:nvPr>
            <p:ph idx="1"/>
          </p:nvPr>
        </p:nvSpPr>
        <p:spPr/>
        <p:txBody>
          <a:bodyPr>
            <a:normAutofit/>
          </a:bodyPr>
          <a:lstStyle/>
          <a:p>
            <a:pPr marL="0" indent="0">
              <a:buNone/>
            </a:pPr>
            <a:endParaRPr lang="en-ZA" dirty="0"/>
          </a:p>
        </p:txBody>
      </p:sp>
    </p:spTree>
    <p:extLst>
      <p:ext uri="{BB962C8B-B14F-4D97-AF65-F5344CB8AC3E}">
        <p14:creationId xmlns:p14="http://schemas.microsoft.com/office/powerpoint/2010/main" val="104389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References</a:t>
            </a:r>
            <a:endParaRPr lang="en-ZA" dirty="0"/>
          </a:p>
        </p:txBody>
      </p:sp>
      <p:sp>
        <p:nvSpPr>
          <p:cNvPr id="3" name="Content Placeholder 2"/>
          <p:cNvSpPr>
            <a:spLocks noGrp="1"/>
          </p:cNvSpPr>
          <p:nvPr>
            <p:ph idx="1"/>
          </p:nvPr>
        </p:nvSpPr>
        <p:spPr/>
        <p:txBody>
          <a:bodyPr>
            <a:normAutofit fontScale="92500" lnSpcReduction="20000"/>
          </a:bodyPr>
          <a:lstStyle/>
          <a:p>
            <a:r>
              <a:rPr lang="en-ZA" dirty="0"/>
              <a:t>http://blog.stevensanderson.com/2009/08/24/writing-great-unit-tests-best-and-worst-practises/</a:t>
            </a:r>
          </a:p>
          <a:p>
            <a:r>
              <a:rPr lang="en-ZA" dirty="0"/>
              <a:t>http://blog.stevensanderson.com/2009/06/11/integration-testing-your-aspnet-mvc-application/</a:t>
            </a:r>
          </a:p>
          <a:p>
            <a:r>
              <a:rPr lang="en-ZA" dirty="0"/>
              <a:t>https://lukewickstead.wordpress.com/2013/01/16/nunit-cheat-sheet/</a:t>
            </a:r>
          </a:p>
          <a:p>
            <a:r>
              <a:rPr lang="en-ZA" dirty="0" smtClean="0"/>
              <a:t>http</a:t>
            </a:r>
            <a:r>
              <a:rPr lang="en-ZA" dirty="0"/>
              <a:t>://martinfowler.com/bliki/UnitTest.html</a:t>
            </a:r>
          </a:p>
          <a:p>
            <a:r>
              <a:rPr lang="en-ZA" dirty="0"/>
              <a:t>http://artofunittesting.com/definition-of-a-unit-test/</a:t>
            </a:r>
          </a:p>
          <a:p>
            <a:r>
              <a:rPr lang="en-ZA" dirty="0" smtClean="0"/>
              <a:t>http</a:t>
            </a:r>
            <a:r>
              <a:rPr lang="en-ZA" dirty="0"/>
              <a:t>://stackoverflow.com/questions/4904096/whats-the-difference-between-unit-functional-acceptance-and-integration-test</a:t>
            </a:r>
          </a:p>
          <a:p>
            <a:r>
              <a:rPr lang="en-ZA" dirty="0"/>
              <a:t>https://github.com/lukewickstead/DOT-NET-on-Linux</a:t>
            </a:r>
          </a:p>
        </p:txBody>
      </p:sp>
    </p:spTree>
    <p:extLst>
      <p:ext uri="{BB962C8B-B14F-4D97-AF65-F5344CB8AC3E}">
        <p14:creationId xmlns:p14="http://schemas.microsoft.com/office/powerpoint/2010/main" val="902750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Further Reading</a:t>
            </a:r>
            <a:endParaRPr lang="en-ZA" dirty="0"/>
          </a:p>
        </p:txBody>
      </p:sp>
      <p:sp>
        <p:nvSpPr>
          <p:cNvPr id="3" name="Content Placeholder 2"/>
          <p:cNvSpPr>
            <a:spLocks noGrp="1"/>
          </p:cNvSpPr>
          <p:nvPr>
            <p:ph idx="1"/>
          </p:nvPr>
        </p:nvSpPr>
        <p:spPr/>
        <p:txBody>
          <a:bodyPr/>
          <a:lstStyle/>
          <a:p>
            <a:r>
              <a:rPr lang="en-ZA" dirty="0">
                <a:hlinkClick r:id="rId3"/>
              </a:rPr>
              <a:t>http://</a:t>
            </a:r>
            <a:r>
              <a:rPr lang="en-ZA" dirty="0" smtClean="0">
                <a:hlinkClick r:id="rId3"/>
              </a:rPr>
              <a:t>www.amazon.com/Test-Driven-Development-By-Example/dp/0321146530</a:t>
            </a:r>
            <a:endParaRPr lang="en-ZA" dirty="0" smtClean="0"/>
          </a:p>
          <a:p>
            <a:r>
              <a:rPr lang="en-ZA" dirty="0">
                <a:hlinkClick r:id="rId4"/>
              </a:rPr>
              <a:t>http://</a:t>
            </a:r>
            <a:r>
              <a:rPr lang="en-ZA" dirty="0" smtClean="0">
                <a:hlinkClick r:id="rId4"/>
              </a:rPr>
              <a:t>www.amazon.com/The-Art-Unit-Testing-Examples/dp/1933988274</a:t>
            </a:r>
            <a:endParaRPr lang="en-ZA" dirty="0" smtClean="0"/>
          </a:p>
          <a:p>
            <a:r>
              <a:rPr lang="en-ZA" dirty="0"/>
              <a:t>https://github.com/dennisdoomen/fluentassertions/wiki</a:t>
            </a:r>
            <a:endParaRPr lang="en-ZA" dirty="0" smtClean="0"/>
          </a:p>
          <a:p>
            <a:endParaRPr lang="en-ZA" dirty="0"/>
          </a:p>
        </p:txBody>
      </p:sp>
    </p:spTree>
    <p:extLst>
      <p:ext uri="{BB962C8B-B14F-4D97-AF65-F5344CB8AC3E}">
        <p14:creationId xmlns:p14="http://schemas.microsoft.com/office/powerpoint/2010/main" val="1601787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67944" y="1849388"/>
            <a:ext cx="4195514" cy="1008112"/>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lang="en-ZA" sz="1800" b="0" dirty="0" smtClean="0">
                <a:solidFill>
                  <a:schemeClr val="bg1">
                    <a:lumMod val="50000"/>
                  </a:schemeClr>
                </a:solidFill>
                <a:latin typeface="Arial" pitchFamily="34" charset="0"/>
                <a:cs typeface="Arial" pitchFamily="34" charset="0"/>
              </a:rPr>
              <a:t>Ryan Kotzen </a:t>
            </a:r>
          </a:p>
          <a:p>
            <a:r>
              <a:rPr lang="en-ZA" sz="1800" b="0" dirty="0" smtClean="0">
                <a:solidFill>
                  <a:schemeClr val="bg1">
                    <a:lumMod val="50000"/>
                  </a:schemeClr>
                </a:solidFill>
                <a:latin typeface="Arial" pitchFamily="34" charset="0"/>
                <a:cs typeface="Arial" pitchFamily="34" charset="0"/>
              </a:rPr>
              <a:t>Code Dojo </a:t>
            </a:r>
            <a:endParaRPr lang="en-ZA" sz="1800" b="0" dirty="0">
              <a:solidFill>
                <a:schemeClr val="bg1">
                  <a:lumMod val="50000"/>
                </a:schemeClr>
              </a:solidFill>
              <a:latin typeface="Arial" pitchFamily="34" charset="0"/>
              <a:cs typeface="Arial" pitchFamily="34" charset="0"/>
            </a:endParaRPr>
          </a:p>
        </p:txBody>
      </p:sp>
      <p:sp>
        <p:nvSpPr>
          <p:cNvPr id="4" name="Title 3"/>
          <p:cNvSpPr>
            <a:spLocks noGrp="1"/>
          </p:cNvSpPr>
          <p:nvPr>
            <p:ph type="title"/>
          </p:nvPr>
        </p:nvSpPr>
        <p:spPr>
          <a:xfrm>
            <a:off x="3635896" y="841276"/>
            <a:ext cx="4644670" cy="1152128"/>
          </a:xfrm>
        </p:spPr>
        <p:txBody>
          <a:bodyPr>
            <a:normAutofit/>
          </a:bodyPr>
          <a:lstStyle/>
          <a:p>
            <a:r>
              <a:rPr lang="en-ZA" sz="3100" dirty="0" smtClean="0"/>
              <a:t>Unit Testing</a:t>
            </a:r>
            <a:endParaRPr lang="en-ZA" dirty="0"/>
          </a:p>
        </p:txBody>
      </p:sp>
    </p:spTree>
    <p:extLst>
      <p:ext uri="{BB962C8B-B14F-4D97-AF65-F5344CB8AC3E}">
        <p14:creationId xmlns:p14="http://schemas.microsoft.com/office/powerpoint/2010/main" val="2159765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Software</a:t>
            </a:r>
            <a:endParaRPr lang="en-ZA" dirty="0"/>
          </a:p>
        </p:txBody>
      </p:sp>
      <p:sp>
        <p:nvSpPr>
          <p:cNvPr id="3" name="Content Placeholder 2"/>
          <p:cNvSpPr>
            <a:spLocks noGrp="1"/>
          </p:cNvSpPr>
          <p:nvPr>
            <p:ph idx="1"/>
          </p:nvPr>
        </p:nvSpPr>
        <p:spPr/>
        <p:txBody>
          <a:bodyPr/>
          <a:lstStyle/>
          <a:p>
            <a:pPr marL="0" indent="0">
              <a:buNone/>
            </a:pPr>
            <a:r>
              <a:rPr lang="en-ZA" b="1" dirty="0"/>
              <a:t>Prerequisites </a:t>
            </a:r>
            <a:endParaRPr lang="en-ZA" b="1" dirty="0" smtClean="0"/>
          </a:p>
          <a:p>
            <a:r>
              <a:rPr lang="en-ZA" dirty="0" smtClean="0"/>
              <a:t>Visual Studio 2012+</a:t>
            </a:r>
          </a:p>
          <a:p>
            <a:r>
              <a:rPr lang="en-ZA" dirty="0" err="1" smtClean="0"/>
              <a:t>Nunit</a:t>
            </a:r>
            <a:endParaRPr lang="en-ZA" dirty="0" smtClean="0"/>
          </a:p>
          <a:p>
            <a:r>
              <a:rPr lang="en-ZA" dirty="0" smtClean="0"/>
              <a:t>Git</a:t>
            </a:r>
            <a:endParaRPr lang="en-ZA" dirty="0" smtClean="0"/>
          </a:p>
          <a:p>
            <a:pPr marL="0" indent="0">
              <a:buNone/>
            </a:pPr>
            <a:r>
              <a:rPr lang="en-ZA" b="1" dirty="0" smtClean="0"/>
              <a:t>Recommended</a:t>
            </a:r>
          </a:p>
          <a:p>
            <a:r>
              <a:rPr lang="en-ZA" dirty="0" err="1" smtClean="0"/>
              <a:t>Resharper</a:t>
            </a:r>
            <a:r>
              <a:rPr lang="en-ZA" dirty="0" smtClean="0"/>
              <a:t> - Latest version compatible with your version of Visual Studio, 30 day trial is fine for now</a:t>
            </a:r>
            <a:r>
              <a:rPr lang="en-ZA" dirty="0" smtClean="0"/>
              <a:t>.</a:t>
            </a:r>
          </a:p>
          <a:p>
            <a:r>
              <a:rPr lang="en-ZA" dirty="0" smtClean="0"/>
              <a:t>Git Extensions</a:t>
            </a:r>
            <a:endParaRPr lang="en-ZA" dirty="0"/>
          </a:p>
        </p:txBody>
      </p:sp>
    </p:spTree>
    <p:extLst>
      <p:ext uri="{BB962C8B-B14F-4D97-AF65-F5344CB8AC3E}">
        <p14:creationId xmlns:p14="http://schemas.microsoft.com/office/powerpoint/2010/main" val="215752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Testing Pyramid</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875" y="936625"/>
            <a:ext cx="5264475" cy="3771900"/>
          </a:xfrm>
        </p:spPr>
      </p:pic>
    </p:spTree>
    <p:extLst>
      <p:ext uri="{BB962C8B-B14F-4D97-AF65-F5344CB8AC3E}">
        <p14:creationId xmlns:p14="http://schemas.microsoft.com/office/powerpoint/2010/main" val="368444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VS Integration Testing</a:t>
            </a:r>
            <a:endParaRPr lang="en-ZA" dirty="0"/>
          </a:p>
        </p:txBody>
      </p:sp>
      <p:sp>
        <p:nvSpPr>
          <p:cNvPr id="3" name="Content Placeholder 2"/>
          <p:cNvSpPr>
            <a:spLocks noGrp="1"/>
          </p:cNvSpPr>
          <p:nvPr>
            <p:ph idx="1"/>
          </p:nvPr>
        </p:nvSpPr>
        <p:spPr/>
        <p:txBody>
          <a:bodyPr>
            <a:normAutofit fontScale="85000" lnSpcReduction="20000"/>
          </a:bodyPr>
          <a:lstStyle/>
          <a:p>
            <a:r>
              <a:rPr lang="en-ZA" dirty="0"/>
              <a:t>Unit tests test individual software components. They supply mocks or fake versions of dependencies (such as a database) so that the unit test doesn’t rely on any external code and any failures can be pinpointed exactly. Unit testing is central to Test Driven Development – the entire TDD process is driven by unit testing.</a:t>
            </a:r>
          </a:p>
          <a:p>
            <a:endParaRPr lang="en-ZA" dirty="0"/>
          </a:p>
          <a:p>
            <a:r>
              <a:rPr lang="en-ZA" dirty="0"/>
              <a:t>Integration tests test your entire software stack working together. These tests don’t mock or fake anything (they use the real database, and real network connections) and are good at spotting if your unit-tested components aren’t working together as you expected. In general, it’s best to put most of your effort into building a solid suite of unit tests, and then adding a few integration tests for each major feature so you can detect any catastrophic incompatibilities or configuration errors before your customers do.</a:t>
            </a:r>
          </a:p>
        </p:txBody>
      </p:sp>
      <p:sp>
        <p:nvSpPr>
          <p:cNvPr id="4" name="TextBox 3"/>
          <p:cNvSpPr txBox="1"/>
          <p:nvPr/>
        </p:nvSpPr>
        <p:spPr>
          <a:xfrm>
            <a:off x="899470" y="4828939"/>
            <a:ext cx="7787208" cy="646331"/>
          </a:xfrm>
          <a:prstGeom prst="rect">
            <a:avLst/>
          </a:prstGeom>
          <a:noFill/>
        </p:spPr>
        <p:txBody>
          <a:bodyPr wrap="square" rtlCol="0">
            <a:spAutoFit/>
          </a:bodyPr>
          <a:lstStyle/>
          <a:p>
            <a:r>
              <a:rPr lang="en-ZA" dirty="0"/>
              <a:t>http://blog.stevensanderson.com/2009/06/11/integration-testing-your-aspnet-mvc-application/</a:t>
            </a:r>
          </a:p>
        </p:txBody>
      </p:sp>
    </p:spTree>
    <p:extLst>
      <p:ext uri="{BB962C8B-B14F-4D97-AF65-F5344CB8AC3E}">
        <p14:creationId xmlns:p14="http://schemas.microsoft.com/office/powerpoint/2010/main" val="3019763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Which Test To Use?</a:t>
            </a:r>
            <a:endParaRPr lang="en-ZA"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31428784"/>
              </p:ext>
            </p:extLst>
          </p:nvPr>
        </p:nvGraphicFramePr>
        <p:xfrm>
          <a:off x="457197" y="985293"/>
          <a:ext cx="8363274" cy="2880319"/>
        </p:xfrm>
        <a:graphic>
          <a:graphicData uri="http://schemas.openxmlformats.org/drawingml/2006/table">
            <a:tbl>
              <a:tblPr firstRow="1">
                <a:tableStyleId>{125E5076-3810-47DD-B79F-674D7AD40C01}</a:tableStyleId>
              </a:tblPr>
              <a:tblGrid>
                <a:gridCol w="4181637"/>
                <a:gridCol w="4181637"/>
              </a:tblGrid>
              <a:tr h="288031">
                <a:tc>
                  <a:txBody>
                    <a:bodyPr/>
                    <a:lstStyle/>
                    <a:p>
                      <a:r>
                        <a:rPr lang="en-ZA" dirty="0"/>
                        <a:t>Goal </a:t>
                      </a:r>
                    </a:p>
                  </a:txBody>
                  <a:tcPr marL="0" marR="0" marT="0" marB="0"/>
                </a:tc>
                <a:tc>
                  <a:txBody>
                    <a:bodyPr/>
                    <a:lstStyle/>
                    <a:p>
                      <a:r>
                        <a:rPr lang="en-ZA"/>
                        <a:t>Strongest technique </a:t>
                      </a:r>
                    </a:p>
                  </a:txBody>
                  <a:tcPr marL="0" marR="0" marT="0" marB="0"/>
                </a:tc>
              </a:tr>
              <a:tr h="864096">
                <a:tc>
                  <a:txBody>
                    <a:bodyPr/>
                    <a:lstStyle/>
                    <a:p>
                      <a:r>
                        <a:rPr lang="en-ZA" dirty="0"/>
                        <a:t>Finding bugs (things that don’t work as you want them to) </a:t>
                      </a:r>
                    </a:p>
                  </a:txBody>
                  <a:tcPr marL="0" marR="0" marT="0" marB="0"/>
                </a:tc>
                <a:tc>
                  <a:txBody>
                    <a:bodyPr/>
                    <a:lstStyle/>
                    <a:p>
                      <a:r>
                        <a:rPr lang="en-ZA"/>
                        <a:t>Manual testing (sometimes also automated integration tests) </a:t>
                      </a:r>
                    </a:p>
                  </a:txBody>
                  <a:tcPr marL="0" marR="0" marT="0" marB="0"/>
                </a:tc>
              </a:tr>
              <a:tr h="1152127">
                <a:tc>
                  <a:txBody>
                    <a:bodyPr/>
                    <a:lstStyle/>
                    <a:p>
                      <a:r>
                        <a:rPr lang="en-ZA"/>
                        <a:t>Detecting regressions (things that used to work but have unexpectedly stopped working) </a:t>
                      </a:r>
                    </a:p>
                  </a:txBody>
                  <a:tcPr marL="0" marR="0" marT="0" marB="0"/>
                </a:tc>
                <a:tc>
                  <a:txBody>
                    <a:bodyPr/>
                    <a:lstStyle/>
                    <a:p>
                      <a:r>
                        <a:rPr lang="en-ZA"/>
                        <a:t>Automated integration tests (sometimes also manual testing, though time-consuming) </a:t>
                      </a:r>
                    </a:p>
                  </a:txBody>
                  <a:tcPr marL="0" marR="0" marT="0" marB="0"/>
                </a:tc>
              </a:tr>
              <a:tr h="576065">
                <a:tc>
                  <a:txBody>
                    <a:bodyPr/>
                    <a:lstStyle/>
                    <a:p>
                      <a:r>
                        <a:rPr lang="en-ZA" dirty="0"/>
                        <a:t>Designing software components robustly </a:t>
                      </a:r>
                    </a:p>
                  </a:txBody>
                  <a:tcPr marL="0" marR="0" marT="0" marB="0"/>
                </a:tc>
                <a:tc>
                  <a:txBody>
                    <a:bodyPr/>
                    <a:lstStyle/>
                    <a:p>
                      <a:r>
                        <a:rPr lang="en-ZA" dirty="0"/>
                        <a:t>Unit testing (within the TDD process)</a:t>
                      </a:r>
                    </a:p>
                  </a:txBody>
                  <a:tcPr marL="0" marR="0" marT="0" marB="0"/>
                </a:tc>
              </a:tr>
            </a:tbl>
          </a:graphicData>
        </a:graphic>
      </p:graphicFrame>
      <p:sp>
        <p:nvSpPr>
          <p:cNvPr id="9" name="Rectangle 8"/>
          <p:cNvSpPr/>
          <p:nvPr/>
        </p:nvSpPr>
        <p:spPr>
          <a:xfrm>
            <a:off x="457200" y="3865612"/>
            <a:ext cx="8229600" cy="1200329"/>
          </a:xfrm>
          <a:prstGeom prst="rect">
            <a:avLst/>
          </a:prstGeom>
        </p:spPr>
        <p:txBody>
          <a:bodyPr wrap="square">
            <a:spAutoFit/>
          </a:bodyPr>
          <a:lstStyle/>
          <a:p>
            <a:r>
              <a:rPr lang="en-ZA" dirty="0"/>
              <a:t>(Note: there’s one exception where unit tests </a:t>
            </a:r>
            <a:r>
              <a:rPr lang="en-ZA" i="1" dirty="0"/>
              <a:t>do</a:t>
            </a:r>
            <a:r>
              <a:rPr lang="en-ZA" dirty="0"/>
              <a:t> effectively detect bugs. It’s when you’re refactoring, i.e., restructuring a unit’s code but without meaning to change its behaviour. In this case, unit tests can often tell you if the unit’s behaviour has changed.)</a:t>
            </a:r>
          </a:p>
        </p:txBody>
      </p:sp>
    </p:spTree>
    <p:extLst>
      <p:ext uri="{BB962C8B-B14F-4D97-AF65-F5344CB8AC3E}">
        <p14:creationId xmlns:p14="http://schemas.microsoft.com/office/powerpoint/2010/main" val="4489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Unit VS Integration Testing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5372"/>
            <a:ext cx="8249418" cy="2160240"/>
          </a:xfrm>
        </p:spPr>
      </p:pic>
    </p:spTree>
    <p:extLst>
      <p:ext uri="{BB962C8B-B14F-4D97-AF65-F5344CB8AC3E}">
        <p14:creationId xmlns:p14="http://schemas.microsoft.com/office/powerpoint/2010/main" val="1558000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28864"/>
            <a:ext cx="8229600" cy="588409"/>
          </a:xfrm>
        </p:spPr>
        <p:txBody>
          <a:bodyPr/>
          <a:lstStyle/>
          <a:p>
            <a:r>
              <a:rPr lang="en-ZA" dirty="0" smtClean="0"/>
              <a:t>Guidelines</a:t>
            </a:r>
            <a:endParaRPr lang="en-ZA" dirty="0"/>
          </a:p>
        </p:txBody>
      </p:sp>
      <p:sp>
        <p:nvSpPr>
          <p:cNvPr id="7" name="Content Placeholder 2"/>
          <p:cNvSpPr>
            <a:spLocks noGrp="1"/>
          </p:cNvSpPr>
          <p:nvPr>
            <p:ph idx="1"/>
          </p:nvPr>
        </p:nvSpPr>
        <p:spPr>
          <a:xfrm>
            <a:off x="467544" y="937288"/>
            <a:ext cx="8229600" cy="4080452"/>
          </a:xfrm>
        </p:spPr>
        <p:txBody>
          <a:bodyPr>
            <a:normAutofit fontScale="55000" lnSpcReduction="20000"/>
          </a:bodyPr>
          <a:lstStyle/>
          <a:p>
            <a:r>
              <a:rPr lang="en-ZA" dirty="0" smtClean="0"/>
              <a:t>A good test…</a:t>
            </a:r>
          </a:p>
          <a:p>
            <a:pPr lvl="1"/>
            <a:r>
              <a:rPr lang="en-ZA" dirty="0" smtClean="0"/>
              <a:t>Establish initial context; Interact with system; Check the results</a:t>
            </a:r>
          </a:p>
          <a:p>
            <a:pPr lvl="2"/>
            <a:r>
              <a:rPr lang="en-ZA" dirty="0" smtClean="0"/>
              <a:t>Arrange…Act…Assert…</a:t>
            </a:r>
          </a:p>
          <a:p>
            <a:pPr lvl="2"/>
            <a:r>
              <a:rPr lang="en-ZA" dirty="0" smtClean="0"/>
              <a:t>Given…When…Then…</a:t>
            </a:r>
          </a:p>
          <a:p>
            <a:pPr lvl="2"/>
            <a:r>
              <a:rPr lang="en-ZA" dirty="0" err="1" smtClean="0"/>
              <a:t>SetContext</a:t>
            </a:r>
            <a:r>
              <a:rPr lang="en-ZA" dirty="0" smtClean="0"/>
              <a:t>…</a:t>
            </a:r>
            <a:r>
              <a:rPr lang="en-ZA" dirty="0" err="1" smtClean="0"/>
              <a:t>BecauseOf</a:t>
            </a:r>
            <a:r>
              <a:rPr lang="en-ZA" dirty="0" smtClean="0"/>
              <a:t>…</a:t>
            </a:r>
            <a:r>
              <a:rPr lang="en-ZA" dirty="0" err="1" smtClean="0"/>
              <a:t>ItShould</a:t>
            </a:r>
            <a:r>
              <a:rPr lang="en-ZA" dirty="0" smtClean="0"/>
              <a:t>…</a:t>
            </a:r>
          </a:p>
          <a:p>
            <a:pPr lvl="1"/>
            <a:r>
              <a:rPr lang="en-ZA" dirty="0" smtClean="0"/>
              <a:t>KISS</a:t>
            </a:r>
          </a:p>
          <a:p>
            <a:pPr lvl="1"/>
            <a:r>
              <a:rPr lang="en-ZA" dirty="0" smtClean="0"/>
              <a:t>Easy to implement</a:t>
            </a:r>
          </a:p>
          <a:p>
            <a:pPr lvl="1"/>
            <a:r>
              <a:rPr lang="en-ZA" dirty="0" smtClean="0"/>
              <a:t>Easily runnable, by anyone, anytime</a:t>
            </a:r>
          </a:p>
          <a:p>
            <a:pPr lvl="1"/>
            <a:r>
              <a:rPr lang="en-ZA" dirty="0" smtClean="0"/>
              <a:t>Runs quickly</a:t>
            </a:r>
          </a:p>
          <a:p>
            <a:pPr lvl="1"/>
            <a:r>
              <a:rPr lang="en-ZA" dirty="0" smtClean="0"/>
              <a:t>Not depend on other tests</a:t>
            </a:r>
          </a:p>
          <a:p>
            <a:pPr lvl="1"/>
            <a:r>
              <a:rPr lang="en-ZA" dirty="0" smtClean="0"/>
              <a:t>Initialize/setup for itself</a:t>
            </a:r>
          </a:p>
          <a:p>
            <a:pPr lvl="1"/>
            <a:r>
              <a:rPr lang="en-ZA" dirty="0" smtClean="0"/>
              <a:t>Leave environment as it was when it started, </a:t>
            </a:r>
            <a:r>
              <a:rPr lang="en-ZA" dirty="0" err="1" smtClean="0"/>
              <a:t>cleanup</a:t>
            </a:r>
            <a:r>
              <a:rPr lang="en-ZA" dirty="0" smtClean="0"/>
              <a:t>!</a:t>
            </a:r>
          </a:p>
          <a:p>
            <a:r>
              <a:rPr lang="en-ZA" dirty="0" smtClean="0"/>
              <a:t>Measure code coverage</a:t>
            </a:r>
          </a:p>
          <a:p>
            <a:r>
              <a:rPr lang="en-ZA" dirty="0" smtClean="0"/>
              <a:t>Write tests to recreate bugs</a:t>
            </a:r>
          </a:p>
          <a:p>
            <a:r>
              <a:rPr lang="en-ZA" dirty="0" smtClean="0"/>
              <a:t>Test edge cases, and not only positives, negatives as well</a:t>
            </a:r>
          </a:p>
          <a:p>
            <a:r>
              <a:rPr lang="en-ZA" dirty="0" smtClean="0"/>
              <a:t>Treat tests as production code</a:t>
            </a:r>
          </a:p>
          <a:p>
            <a:r>
              <a:rPr lang="en-ZA" dirty="0" smtClean="0"/>
              <a:t>Distinguish between different levels/types</a:t>
            </a:r>
          </a:p>
          <a:p>
            <a:r>
              <a:rPr lang="en-ZA" dirty="0" smtClean="0"/>
              <a:t>Integrate in to SDLC, build &amp; deployment processes, CI etc.</a:t>
            </a:r>
          </a:p>
          <a:p>
            <a:r>
              <a:rPr lang="en-ZA" dirty="0" smtClean="0"/>
              <a:t>Be careful changing code to fit tests; code must be testable, but not change code to accommodate a test for that sole purpose</a:t>
            </a:r>
          </a:p>
        </p:txBody>
      </p:sp>
    </p:spTree>
    <p:extLst>
      <p:ext uri="{BB962C8B-B14F-4D97-AF65-F5344CB8AC3E}">
        <p14:creationId xmlns:p14="http://schemas.microsoft.com/office/powerpoint/2010/main" val="254196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6347048" cy="588409"/>
          </a:xfrm>
        </p:spPr>
        <p:txBody>
          <a:bodyPr>
            <a:normAutofit/>
          </a:bodyPr>
          <a:lstStyle/>
          <a:p>
            <a:r>
              <a:rPr lang="en-ZA" dirty="0"/>
              <a:t>Dummies</a:t>
            </a:r>
          </a:p>
        </p:txBody>
      </p:sp>
      <p:sp>
        <p:nvSpPr>
          <p:cNvPr id="3" name="Content Placeholder 2"/>
          <p:cNvSpPr>
            <a:spLocks noGrp="1"/>
          </p:cNvSpPr>
          <p:nvPr>
            <p:ph idx="1"/>
          </p:nvPr>
        </p:nvSpPr>
        <p:spPr/>
        <p:txBody>
          <a:bodyPr>
            <a:normAutofit/>
          </a:bodyPr>
          <a:lstStyle/>
          <a:p>
            <a:r>
              <a:rPr lang="en-ZA" dirty="0" smtClean="0"/>
              <a:t>Objects passed around but never actually used (used to fill parameter lists), “empty” implementation</a:t>
            </a:r>
          </a:p>
          <a:p>
            <a:endParaRPr lang="en-ZA" dirty="0"/>
          </a:p>
        </p:txBody>
      </p:sp>
      <p:sp>
        <p:nvSpPr>
          <p:cNvPr id="10" name="Rectangle 9"/>
          <p:cNvSpPr/>
          <p:nvPr/>
        </p:nvSpPr>
        <p:spPr>
          <a:xfrm>
            <a:off x="2123728" y="1921396"/>
            <a:ext cx="4572000" cy="3046988"/>
          </a:xfrm>
          <a:prstGeom prst="rect">
            <a:avLst/>
          </a:prstGeom>
          <a:solidFill>
            <a:schemeClr val="bg1"/>
          </a:solidFill>
        </p:spPr>
        <p:txBody>
          <a:bodyPr>
            <a:spAutoFit/>
          </a:bodyPr>
          <a:lstStyle/>
          <a:p>
            <a:r>
              <a:rPr lang="en-US" sz="1200" dirty="0" smtClean="0">
                <a:solidFill>
                  <a:srgbClr val="0000FF"/>
                </a:solidFill>
                <a:highlight>
                  <a:srgbClr val="FFFFFF"/>
                </a:highlight>
                <a:latin typeface="Consolas" panose="020B0609020204030204" pitchFamily="49" charset="0"/>
              </a:rPr>
              <a:t>public class</a:t>
            </a:r>
            <a:r>
              <a:rPr lang="en-US" sz="1200" dirty="0" smtClean="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FooDummy</a:t>
            </a:r>
            <a:r>
              <a:rPr lang="en-US" sz="1200" dirty="0">
                <a:solidFill>
                  <a:srgbClr val="000000"/>
                </a:solidFill>
                <a:highlight>
                  <a:srgbClr val="FFFFFF"/>
                </a:highlight>
                <a:latin typeface="Consolas" panose="020B0609020204030204" pitchFamily="49" charset="0"/>
              </a:rPr>
              <a:t> : </a:t>
            </a:r>
            <a:r>
              <a:rPr lang="en-US" sz="1200" dirty="0">
                <a:solidFill>
                  <a:srgbClr val="00008B"/>
                </a:solidFill>
                <a:highlight>
                  <a:srgbClr val="FFFFFF"/>
                </a:highlight>
                <a:latin typeface="Consolas" panose="020B0609020204030204" pitchFamily="49" charset="0"/>
              </a:rPr>
              <a:t>Foo</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bar</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null</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FooCollectionTest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Test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it_should_maintain_a_count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FooDummy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FooDummy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(2,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Count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dirty="0"/>
          </a:p>
        </p:txBody>
      </p:sp>
    </p:spTree>
    <p:extLst>
      <p:ext uri="{BB962C8B-B14F-4D97-AF65-F5344CB8AC3E}">
        <p14:creationId xmlns:p14="http://schemas.microsoft.com/office/powerpoint/2010/main" val="4091158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38462</TotalTime>
  <Words>970</Words>
  <Application>Microsoft Office PowerPoint</Application>
  <PresentationFormat>On-screen Show (16:10)</PresentationFormat>
  <Paragraphs>173</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Consolas</vt:lpstr>
      <vt:lpstr>Courier New</vt:lpstr>
      <vt:lpstr>Office Theme</vt:lpstr>
      <vt:lpstr>PowerPoint Presentation</vt:lpstr>
      <vt:lpstr>Unit Testing</vt:lpstr>
      <vt:lpstr>Software</vt:lpstr>
      <vt:lpstr>Testing Pyramid</vt:lpstr>
      <vt:lpstr>Unit VS Integration Testing</vt:lpstr>
      <vt:lpstr>Which Test To Use?</vt:lpstr>
      <vt:lpstr>Unit VS Integration Testing</vt:lpstr>
      <vt:lpstr>Guidelines</vt:lpstr>
      <vt:lpstr>Dummies</vt:lpstr>
      <vt:lpstr>Stubs</vt:lpstr>
      <vt:lpstr>Fakes</vt:lpstr>
      <vt:lpstr>Mocks</vt:lpstr>
      <vt:lpstr>Exercise 1 - NUnit</vt:lpstr>
      <vt:lpstr>Exercise 2 – ZLand</vt:lpstr>
      <vt:lpstr>References</vt:lpstr>
      <vt:lpstr>Further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Ryan Kotzen</cp:lastModifiedBy>
  <cp:revision>692</cp:revision>
  <cp:lastPrinted>2011-01-10T15:18:30Z</cp:lastPrinted>
  <dcterms:created xsi:type="dcterms:W3CDTF">2010-08-29T06:05:31Z</dcterms:created>
  <dcterms:modified xsi:type="dcterms:W3CDTF">2015-03-05T09:48:01Z</dcterms:modified>
</cp:coreProperties>
</file>