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409" r:id="rId2"/>
    <p:sldId id="280" r:id="rId3"/>
    <p:sldId id="417" r:id="rId4"/>
    <p:sldId id="412" r:id="rId5"/>
    <p:sldId id="410" r:id="rId6"/>
    <p:sldId id="414" r:id="rId7"/>
    <p:sldId id="413" r:id="rId8"/>
    <p:sldId id="419" r:id="rId9"/>
    <p:sldId id="424" r:id="rId10"/>
    <p:sldId id="426" r:id="rId11"/>
    <p:sldId id="420" r:id="rId12"/>
    <p:sldId id="422" r:id="rId13"/>
    <p:sldId id="421" r:id="rId14"/>
    <p:sldId id="423" r:id="rId15"/>
    <p:sldId id="425" r:id="rId16"/>
    <p:sldId id="416" r:id="rId17"/>
    <p:sldId id="418" r:id="rId18"/>
    <p:sldId id="415" r:id="rId19"/>
    <p:sldId id="411" r:id="rId20"/>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4706" autoAdjust="0"/>
    <p:restoredTop sz="76149" autoAdjust="0"/>
  </p:normalViewPr>
  <p:slideViewPr>
    <p:cSldViewPr>
      <p:cViewPr varScale="1">
        <p:scale>
          <a:sx n="79" d="100"/>
          <a:sy n="79" d="100"/>
        </p:scale>
        <p:origin x="1013" y="62"/>
      </p:cViewPr>
      <p:guideLst>
        <p:guide orient="horz" pos="1800"/>
        <p:guide pos="2880"/>
      </p:guideLst>
    </p:cSldViewPr>
  </p:slideViewPr>
  <p:outlineViewPr>
    <p:cViewPr>
      <p:scale>
        <a:sx n="33" d="100"/>
        <a:sy n="33" d="100"/>
      </p:scale>
      <p:origin x="0" y="388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7" d="100"/>
          <a:sy n="57" d="100"/>
        </p:scale>
        <p:origin x="-162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80EABA-BA46-4977-A468-5BA52A04D625}" type="datetimeFigureOut">
              <a:rPr lang="en-US" smtClean="0"/>
              <a:pPr/>
              <a:t>3/30/2017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FE70203-35AF-4FFC-9D07-368A12CF36AC}" type="slidenum">
              <a:rPr lang="en-US" smtClean="0"/>
              <a:pPr/>
              <a:t>‹#›</a:t>
            </a:fld>
            <a:endParaRPr lang="en-US"/>
          </a:p>
        </p:txBody>
      </p:sp>
    </p:spTree>
    <p:extLst>
      <p:ext uri="{BB962C8B-B14F-4D97-AF65-F5344CB8AC3E}">
        <p14:creationId xmlns:p14="http://schemas.microsoft.com/office/powerpoint/2010/main" val="18295178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A4A4D6-0EB0-423B-8417-AC0C87E5E672}" type="datetimeFigureOut">
              <a:rPr lang="en-ZA" smtClean="0"/>
              <a:pPr/>
              <a:t>2017/03/30</a:t>
            </a:fld>
            <a:endParaRPr lang="en-ZA"/>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BF9108-921F-4578-B50F-196EC54E7AE6}" type="slidenum">
              <a:rPr lang="en-ZA" smtClean="0"/>
              <a:pPr/>
              <a:t>‹#›</a:t>
            </a:fld>
            <a:endParaRPr lang="en-ZA"/>
          </a:p>
        </p:txBody>
      </p:sp>
    </p:spTree>
    <p:extLst>
      <p:ext uri="{BB962C8B-B14F-4D97-AF65-F5344CB8AC3E}">
        <p14:creationId xmlns:p14="http://schemas.microsoft.com/office/powerpoint/2010/main" val="794835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a:t>
            </a:fld>
            <a:endParaRPr lang="en-ZA"/>
          </a:p>
        </p:txBody>
      </p:sp>
    </p:spTree>
    <p:extLst>
      <p:ext uri="{BB962C8B-B14F-4D97-AF65-F5344CB8AC3E}">
        <p14:creationId xmlns:p14="http://schemas.microsoft.com/office/powerpoint/2010/main" val="7562265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18</a:t>
            </a:fld>
            <a:endParaRPr lang="en-ZA"/>
          </a:p>
        </p:txBody>
      </p:sp>
    </p:spTree>
    <p:extLst>
      <p:ext uri="{BB962C8B-B14F-4D97-AF65-F5344CB8AC3E}">
        <p14:creationId xmlns:p14="http://schemas.microsoft.com/office/powerpoint/2010/main" val="3327003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19</a:t>
            </a:fld>
            <a:endParaRPr lang="en-ZA"/>
          </a:p>
        </p:txBody>
      </p:sp>
    </p:spTree>
    <p:extLst>
      <p:ext uri="{BB962C8B-B14F-4D97-AF65-F5344CB8AC3E}">
        <p14:creationId xmlns:p14="http://schemas.microsoft.com/office/powerpoint/2010/main" val="2668631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2</a:t>
            </a:fld>
            <a:endParaRPr lang="en-ZA" dirty="0"/>
          </a:p>
        </p:txBody>
      </p:sp>
    </p:spTree>
    <p:extLst>
      <p:ext uri="{BB962C8B-B14F-4D97-AF65-F5344CB8AC3E}">
        <p14:creationId xmlns:p14="http://schemas.microsoft.com/office/powerpoint/2010/main" val="4243530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3</a:t>
            </a:fld>
            <a:endParaRPr lang="en-ZA"/>
          </a:p>
        </p:txBody>
      </p:sp>
    </p:spTree>
    <p:extLst>
      <p:ext uri="{BB962C8B-B14F-4D97-AF65-F5344CB8AC3E}">
        <p14:creationId xmlns:p14="http://schemas.microsoft.com/office/powerpoint/2010/main" val="3904819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5</a:t>
            </a:fld>
            <a:endParaRPr lang="en-ZA"/>
          </a:p>
        </p:txBody>
      </p:sp>
    </p:spTree>
    <p:extLst>
      <p:ext uri="{BB962C8B-B14F-4D97-AF65-F5344CB8AC3E}">
        <p14:creationId xmlns:p14="http://schemas.microsoft.com/office/powerpoint/2010/main" val="192967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10</a:t>
            </a:fld>
            <a:endParaRPr lang="en-ZA"/>
          </a:p>
        </p:txBody>
      </p:sp>
    </p:spTree>
    <p:extLst>
      <p:ext uri="{BB962C8B-B14F-4D97-AF65-F5344CB8AC3E}">
        <p14:creationId xmlns:p14="http://schemas.microsoft.com/office/powerpoint/2010/main" val="137379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11</a:t>
            </a:fld>
            <a:endParaRPr lang="en-ZA"/>
          </a:p>
        </p:txBody>
      </p:sp>
    </p:spTree>
    <p:extLst>
      <p:ext uri="{BB962C8B-B14F-4D97-AF65-F5344CB8AC3E}">
        <p14:creationId xmlns:p14="http://schemas.microsoft.com/office/powerpoint/2010/main" val="4109479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12</a:t>
            </a:fld>
            <a:endParaRPr lang="en-ZA"/>
          </a:p>
        </p:txBody>
      </p:sp>
    </p:spTree>
    <p:extLst>
      <p:ext uri="{BB962C8B-B14F-4D97-AF65-F5344CB8AC3E}">
        <p14:creationId xmlns:p14="http://schemas.microsoft.com/office/powerpoint/2010/main" val="1227757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13</a:t>
            </a:fld>
            <a:endParaRPr lang="en-ZA"/>
          </a:p>
        </p:txBody>
      </p:sp>
    </p:spTree>
    <p:extLst>
      <p:ext uri="{BB962C8B-B14F-4D97-AF65-F5344CB8AC3E}">
        <p14:creationId xmlns:p14="http://schemas.microsoft.com/office/powerpoint/2010/main" val="865522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The distinction here is the call to verify. Without it, then the test double is just a stub (even though we using a Mocking framework to create it)</a:t>
            </a:r>
          </a:p>
          <a:p>
            <a:endParaRPr lang="en-ZA" dirty="0"/>
          </a:p>
          <a:p>
            <a:r>
              <a:rPr lang="en-ZA" dirty="0"/>
              <a:t>Stubs assert state (what is</a:t>
            </a:r>
            <a:r>
              <a:rPr lang="en-ZA" baseline="0" dirty="0"/>
              <a:t> the result)</a:t>
            </a:r>
            <a:r>
              <a:rPr lang="en-ZA" dirty="0"/>
              <a:t>, mocks</a:t>
            </a:r>
            <a:r>
              <a:rPr lang="en-ZA" baseline="0" dirty="0"/>
              <a:t> assert behaviour (set up expectations, how was the result achieved)</a:t>
            </a:r>
          </a:p>
          <a:p>
            <a:endParaRPr lang="en-ZA" baseline="0" dirty="0"/>
          </a:p>
          <a:p>
            <a:r>
              <a:rPr lang="en-ZA" baseline="0" dirty="0"/>
              <a:t>Some say the difference is that mocks can fail a test, but stubs cannot i.e. mocks run asserts, stubs do not</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14</a:t>
            </a:fld>
            <a:endParaRPr lang="en-ZA"/>
          </a:p>
        </p:txBody>
      </p:sp>
    </p:spTree>
    <p:extLst>
      <p:ext uri="{BB962C8B-B14F-4D97-AF65-F5344CB8AC3E}">
        <p14:creationId xmlns:p14="http://schemas.microsoft.com/office/powerpoint/2010/main" val="3546075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a:t>Click to edit Master title style</a:t>
            </a:r>
            <a:endParaRPr lang="en-ZA"/>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ZA"/>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2017/03/30</a:t>
            </a:fld>
            <a:endParaRPr lang="en-ZA"/>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131470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2017/03/30</a:t>
            </a:fld>
            <a:endParaRPr lang="en-ZA"/>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846168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6"/>
            <a:ext cx="2057400" cy="4876271"/>
          </a:xfrm>
        </p:spPr>
        <p:txBody>
          <a:bodyPr vert="eaVert"/>
          <a:lstStyle/>
          <a:p>
            <a:r>
              <a:rPr lang="en-US"/>
              <a:t>Click to edit Master title style</a:t>
            </a:r>
            <a:endParaRPr lang="en-ZA"/>
          </a:p>
        </p:txBody>
      </p:sp>
      <p:sp>
        <p:nvSpPr>
          <p:cNvPr id="3" name="Vertical Text Placeholder 2"/>
          <p:cNvSpPr>
            <a:spLocks noGrp="1"/>
          </p:cNvSpPr>
          <p:nvPr>
            <p:ph type="body" orient="vert" idx="1"/>
          </p:nvPr>
        </p:nvSpPr>
        <p:spPr>
          <a:xfrm>
            <a:off x="457200" y="228866"/>
            <a:ext cx="6019800" cy="48762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2017/03/30</a:t>
            </a:fld>
            <a:endParaRPr lang="en-ZA"/>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17569391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Rectangle 4"/>
          <p:cNvSpPr/>
          <p:nvPr userDrawn="1"/>
        </p:nvSpPr>
        <p:spPr>
          <a:xfrm>
            <a:off x="6588224" y="0"/>
            <a:ext cx="2555776"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7620000" cy="5715000"/>
          </a:xfrm>
          <a:prstGeom prst="rect">
            <a:avLst/>
          </a:prstGeom>
        </p:spPr>
      </p:pic>
      <p:sp>
        <p:nvSpPr>
          <p:cNvPr id="7" name="Title 6"/>
          <p:cNvSpPr>
            <a:spLocks noGrp="1"/>
          </p:cNvSpPr>
          <p:nvPr>
            <p:ph type="title" hasCustomPrompt="1"/>
          </p:nvPr>
        </p:nvSpPr>
        <p:spPr>
          <a:xfrm>
            <a:off x="3810000" y="625252"/>
            <a:ext cx="4470566" cy="1680187"/>
          </a:xfrm>
        </p:spPr>
        <p:txBody>
          <a:bodyPr>
            <a:normAutofit/>
          </a:bodyPr>
          <a:lstStyle>
            <a:lvl1pPr algn="r">
              <a:defRPr sz="2800">
                <a:solidFill>
                  <a:srgbClr val="002850"/>
                </a:solidFill>
                <a:latin typeface="Arial" pitchFamily="34" charset="0"/>
                <a:cs typeface="Arial" pitchFamily="34" charset="0"/>
              </a:defRPr>
            </a:lvl1pPr>
          </a:lstStyle>
          <a:p>
            <a:r>
              <a:rPr lang="en-US" dirty="0"/>
              <a:t>Title of Presentation</a:t>
            </a:r>
            <a:endParaRPr lang="en-ZA" dirty="0"/>
          </a:p>
        </p:txBody>
      </p:sp>
      <p:pic>
        <p:nvPicPr>
          <p:cNvPr id="2051"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877669" y="3260072"/>
            <a:ext cx="2292300" cy="80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1836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dirty="0"/>
              <a:t>Click to edit Master title style</a:t>
            </a:r>
            <a:endParaRPr lang="en-ZA"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marL="742950" indent="-285750">
              <a:buClr>
                <a:srgbClr val="9FC03B"/>
              </a:buClr>
              <a:buFont typeface="Arial" pitchFamily="34" charset="0"/>
              <a:buChar char="•"/>
              <a:defRPr sz="2000">
                <a:latin typeface="Arial" pitchFamily="34" charset="0"/>
                <a:cs typeface="Arial" pitchFamily="34" charset="0"/>
              </a:defRPr>
            </a:lvl2pPr>
            <a:lvl3pPr marL="1200150" indent="-285750">
              <a:buClr>
                <a:srgbClr val="92D050"/>
              </a:buClr>
              <a:buSzPct val="70000"/>
              <a:buFont typeface="Courier New" pitchFamily="49" charset="0"/>
              <a:buChar char="o"/>
              <a:defRPr sz="1800">
                <a:latin typeface="Arial" pitchFamily="34" charset="0"/>
                <a:cs typeface="Arial"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0"/>
          </p:nvPr>
        </p:nvSpPr>
        <p:spPr>
          <a:xfrm>
            <a:off x="457200" y="5296959"/>
            <a:ext cx="2133600" cy="304271"/>
          </a:xfrm>
          <a:prstGeom prst="rect">
            <a:avLst/>
          </a:prstGeom>
        </p:spPr>
        <p:txBody>
          <a:bodyPr/>
          <a:lstStyle>
            <a:lvl1pPr>
              <a:defRPr>
                <a:latin typeface="Arial" pitchFamily="34" charset="0"/>
                <a:cs typeface="Arial" pitchFamily="34" charset="0"/>
              </a:defRPr>
            </a:lvl1pPr>
          </a:lstStyle>
          <a:p>
            <a:fld id="{986C9EB5-A2B4-494A-8466-BDB12800E3A8}" type="datetimeFigureOut">
              <a:rPr lang="en-ZA" smtClean="0"/>
              <a:pPr/>
              <a:t>2017/03/30</a:t>
            </a:fld>
            <a:endParaRPr lang="en-ZA" dirty="0"/>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lvl1pPr>
              <a:defRPr>
                <a:latin typeface="Arial" pitchFamily="34" charset="0"/>
                <a:cs typeface="Arial" pitchFamily="34" charset="0"/>
              </a:defRPr>
            </a:lvl1pPr>
          </a:lstStyle>
          <a:p>
            <a:endParaRPr lang="en-ZA" dirty="0"/>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lvl1pPr>
              <a:defRPr>
                <a:latin typeface="Arial" pitchFamily="34" charset="0"/>
                <a:cs typeface="Arial" pitchFamily="34" charset="0"/>
              </a:defRPr>
            </a:lvl1pPr>
          </a:lstStyle>
          <a:p>
            <a:fld id="{831923E6-5913-48BF-A548-4D7E556FD1DC}" type="slidenum">
              <a:rPr lang="en-ZA" smtClean="0"/>
              <a:pPr/>
              <a:t>‹#›</a:t>
            </a:fld>
            <a:endParaRPr lang="en-ZA" dirty="0"/>
          </a:p>
        </p:txBody>
      </p:sp>
    </p:spTree>
    <p:extLst>
      <p:ext uri="{BB962C8B-B14F-4D97-AF65-F5344CB8AC3E}">
        <p14:creationId xmlns:p14="http://schemas.microsoft.com/office/powerpoint/2010/main" val="2569612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2"/>
          </a:xfrm>
        </p:spPr>
        <p:txBody>
          <a:bodyPr anchor="t"/>
          <a:lstStyle>
            <a:lvl1pPr algn="l">
              <a:defRPr sz="4000" b="1" cap="all"/>
            </a:lvl1pPr>
          </a:lstStyle>
          <a:p>
            <a:r>
              <a:rPr lang="en-US"/>
              <a:t>Click to edit Master title style</a:t>
            </a:r>
            <a:endParaRPr lang="en-ZA"/>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2017/03/30</a:t>
            </a:fld>
            <a:endParaRPr lang="en-ZA"/>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1021567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2017/03/30</a:t>
            </a:fld>
            <a:endParaRPr lang="en-ZA"/>
          </a:p>
        </p:txBody>
      </p:sp>
      <p:sp>
        <p:nvSpPr>
          <p:cNvPr id="6" name="Footer Placeholder 5"/>
          <p:cNvSpPr>
            <a:spLocks noGrp="1"/>
          </p:cNvSpPr>
          <p:nvPr>
            <p:ph type="ftr" sz="quarter" idx="11"/>
          </p:nvPr>
        </p:nvSpPr>
        <p:spPr>
          <a:xfrm>
            <a:off x="3124200" y="5296959"/>
            <a:ext cx="2895600" cy="304271"/>
          </a:xfrm>
          <a:prstGeom prst="rect">
            <a:avLst/>
          </a:prstGeom>
        </p:spPr>
        <p:txBody>
          <a:bodyPr/>
          <a:lstStyle/>
          <a:p>
            <a:endParaRPr lang="en-ZA"/>
          </a:p>
        </p:txBody>
      </p:sp>
      <p:sp>
        <p:nvSpPr>
          <p:cNvPr id="7" name="Slide Number Placeholder 6"/>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166299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ZA"/>
          </a:p>
        </p:txBody>
      </p:sp>
      <p:sp>
        <p:nvSpPr>
          <p:cNvPr id="3" name="Text Placeholder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p:cNvSpPr>
            <a:spLocks noGrp="1"/>
          </p:cNvSpPr>
          <p:nvPr>
            <p:ph type="body" sz="quarter" idx="3"/>
          </p:nvPr>
        </p:nvSpPr>
        <p:spPr>
          <a:xfrm>
            <a:off x="4645027"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2017/03/30</a:t>
            </a:fld>
            <a:endParaRPr lang="en-ZA"/>
          </a:p>
        </p:txBody>
      </p:sp>
      <p:sp>
        <p:nvSpPr>
          <p:cNvPr id="8" name="Footer Placeholder 7"/>
          <p:cNvSpPr>
            <a:spLocks noGrp="1"/>
          </p:cNvSpPr>
          <p:nvPr>
            <p:ph type="ftr" sz="quarter" idx="11"/>
          </p:nvPr>
        </p:nvSpPr>
        <p:spPr>
          <a:xfrm>
            <a:off x="3124200" y="5296959"/>
            <a:ext cx="2895600" cy="304271"/>
          </a:xfrm>
          <a:prstGeom prst="rect">
            <a:avLst/>
          </a:prstGeom>
        </p:spPr>
        <p:txBody>
          <a:bodyPr/>
          <a:lstStyle/>
          <a:p>
            <a:endParaRPr lang="en-ZA"/>
          </a:p>
        </p:txBody>
      </p:sp>
      <p:sp>
        <p:nvSpPr>
          <p:cNvPr id="9" name="Slide Number Placeholder 8"/>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2494593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Date Placeholder 2"/>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2017/03/30</a:t>
            </a:fld>
            <a:endParaRPr lang="en-ZA"/>
          </a:p>
        </p:txBody>
      </p:sp>
      <p:sp>
        <p:nvSpPr>
          <p:cNvPr id="4" name="Footer Placeholder 3"/>
          <p:cNvSpPr>
            <a:spLocks noGrp="1"/>
          </p:cNvSpPr>
          <p:nvPr>
            <p:ph type="ftr" sz="quarter" idx="11"/>
          </p:nvPr>
        </p:nvSpPr>
        <p:spPr>
          <a:xfrm>
            <a:off x="3124200" y="5296959"/>
            <a:ext cx="2895600" cy="304271"/>
          </a:xfrm>
          <a:prstGeom prst="rect">
            <a:avLst/>
          </a:prstGeom>
        </p:spPr>
        <p:txBody>
          <a:bodyPr/>
          <a:lstStyle/>
          <a:p>
            <a:endParaRPr lang="en-ZA"/>
          </a:p>
        </p:txBody>
      </p:sp>
      <p:sp>
        <p:nvSpPr>
          <p:cNvPr id="5" name="Slide Number Placeholder 4"/>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079718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2017/03/30</a:t>
            </a:fld>
            <a:endParaRPr lang="en-ZA"/>
          </a:p>
        </p:txBody>
      </p:sp>
      <p:sp>
        <p:nvSpPr>
          <p:cNvPr id="3" name="Footer Placeholder 2"/>
          <p:cNvSpPr>
            <a:spLocks noGrp="1"/>
          </p:cNvSpPr>
          <p:nvPr>
            <p:ph type="ftr" sz="quarter" idx="11"/>
          </p:nvPr>
        </p:nvSpPr>
        <p:spPr>
          <a:xfrm>
            <a:off x="3124200" y="5296959"/>
            <a:ext cx="2895600" cy="304271"/>
          </a:xfrm>
          <a:prstGeom prst="rect">
            <a:avLst/>
          </a:prstGeom>
        </p:spPr>
        <p:txBody>
          <a:bodyPr/>
          <a:lstStyle/>
          <a:p>
            <a:endParaRPr lang="en-ZA"/>
          </a:p>
        </p:txBody>
      </p:sp>
      <p:sp>
        <p:nvSpPr>
          <p:cNvPr id="4" name="Slide Number Placeholder 3"/>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1978846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27541"/>
            <a:ext cx="3008313" cy="968376"/>
          </a:xfrm>
        </p:spPr>
        <p:txBody>
          <a:bodyPr anchor="b"/>
          <a:lstStyle>
            <a:lvl1pPr algn="l">
              <a:defRPr sz="2000" b="1"/>
            </a:lvl1pPr>
          </a:lstStyle>
          <a:p>
            <a:r>
              <a:rPr lang="en-US"/>
              <a:t>Click to edit Master title style</a:t>
            </a:r>
            <a:endParaRPr lang="en-ZA"/>
          </a:p>
        </p:txBody>
      </p:sp>
      <p:sp>
        <p:nvSpPr>
          <p:cNvPr id="3" name="Content Placeholder 2"/>
          <p:cNvSpPr>
            <a:spLocks noGrp="1"/>
          </p:cNvSpPr>
          <p:nvPr>
            <p:ph idx="1"/>
          </p:nvPr>
        </p:nvSpPr>
        <p:spPr>
          <a:xfrm>
            <a:off x="3575050" y="227543"/>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p:cNvSpPr>
            <a:spLocks noGrp="1"/>
          </p:cNvSpPr>
          <p:nvPr>
            <p:ph type="body" sz="half" idx="2"/>
          </p:nvPr>
        </p:nvSpPr>
        <p:spPr>
          <a:xfrm>
            <a:off x="457202" y="1195918"/>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2017/03/30</a:t>
            </a:fld>
            <a:endParaRPr lang="en-ZA"/>
          </a:p>
        </p:txBody>
      </p:sp>
      <p:sp>
        <p:nvSpPr>
          <p:cNvPr id="6" name="Footer Placeholder 5"/>
          <p:cNvSpPr>
            <a:spLocks noGrp="1"/>
          </p:cNvSpPr>
          <p:nvPr>
            <p:ph type="ftr" sz="quarter" idx="11"/>
          </p:nvPr>
        </p:nvSpPr>
        <p:spPr>
          <a:xfrm>
            <a:off x="3124200" y="5296959"/>
            <a:ext cx="2895600" cy="304271"/>
          </a:xfrm>
          <a:prstGeom prst="rect">
            <a:avLst/>
          </a:prstGeom>
        </p:spPr>
        <p:txBody>
          <a:bodyPr/>
          <a:lstStyle/>
          <a:p>
            <a:endParaRPr lang="en-ZA"/>
          </a:p>
        </p:txBody>
      </p:sp>
      <p:sp>
        <p:nvSpPr>
          <p:cNvPr id="7" name="Slide Number Placeholder 6"/>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611115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a:t>Click to edit Master title style</a:t>
            </a:r>
            <a:endParaRPr lang="en-ZA"/>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1792288" y="4472782"/>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2017/03/30</a:t>
            </a:fld>
            <a:endParaRPr lang="en-ZA"/>
          </a:p>
        </p:txBody>
      </p:sp>
      <p:sp>
        <p:nvSpPr>
          <p:cNvPr id="6" name="Footer Placeholder 5"/>
          <p:cNvSpPr>
            <a:spLocks noGrp="1"/>
          </p:cNvSpPr>
          <p:nvPr>
            <p:ph type="ftr" sz="quarter" idx="11"/>
          </p:nvPr>
        </p:nvSpPr>
        <p:spPr>
          <a:xfrm>
            <a:off x="3124200" y="5296959"/>
            <a:ext cx="2895600" cy="304271"/>
          </a:xfrm>
          <a:prstGeom prst="rect">
            <a:avLst/>
          </a:prstGeom>
        </p:spPr>
        <p:txBody>
          <a:bodyPr/>
          <a:lstStyle/>
          <a:p>
            <a:endParaRPr lang="en-ZA"/>
          </a:p>
        </p:txBody>
      </p:sp>
      <p:sp>
        <p:nvSpPr>
          <p:cNvPr id="7" name="Slide Number Placeholder 6"/>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544493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4"/>
            <a:ext cx="8229600" cy="588409"/>
          </a:xfrm>
          <a:prstGeom prst="rect">
            <a:avLst/>
          </a:prstGeom>
        </p:spPr>
        <p:txBody>
          <a:bodyPr vert="horz" lIns="91440" tIns="45720" rIns="91440" bIns="45720" rtlCol="0" anchor="ctr">
            <a:normAutofit/>
          </a:bodyPr>
          <a:lstStyle/>
          <a:p>
            <a:r>
              <a:rPr lang="en-US" dirty="0"/>
              <a:t>Click to edit Master title style</a:t>
            </a:r>
            <a:endParaRPr lang="en-ZA" dirty="0"/>
          </a:p>
        </p:txBody>
      </p:sp>
      <p:sp>
        <p:nvSpPr>
          <p:cNvPr id="3" name="Text Placeholder 2"/>
          <p:cNvSpPr>
            <a:spLocks noGrp="1"/>
          </p:cNvSpPr>
          <p:nvPr>
            <p:ph type="body" idx="1"/>
          </p:nvPr>
        </p:nvSpPr>
        <p:spPr>
          <a:xfrm>
            <a:off x="467544" y="937288"/>
            <a:ext cx="8229600" cy="377163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pic>
        <p:nvPicPr>
          <p:cNvPr id="1026" name="Picture 2" descr="C:\Users\martin\Desktop\entelectfooter.png"/>
          <p:cNvPicPr>
            <a:picLocks noChangeAspect="1" noChangeArrowheads="1"/>
          </p:cNvPicPr>
          <p:nvPr userDrawn="1"/>
        </p:nvPicPr>
        <p:blipFill rotWithShape="1">
          <a:blip r:embed="rId14" cstate="print">
            <a:lum bright="70000" contrast="-70000"/>
            <a:extLst>
              <a:ext uri="{28A0092B-C50C-407E-A947-70E740481C1C}">
                <a14:useLocalDpi xmlns:a14="http://schemas.microsoft.com/office/drawing/2010/main" val="0"/>
              </a:ext>
            </a:extLst>
          </a:blip>
          <a:srcRect/>
          <a:stretch/>
        </p:blipFill>
        <p:spPr bwMode="auto">
          <a:xfrm>
            <a:off x="0" y="4837720"/>
            <a:ext cx="9144000" cy="87728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6876256" y="203837"/>
            <a:ext cx="1801368" cy="621792"/>
          </a:xfrm>
          <a:prstGeom prst="rect">
            <a:avLst/>
          </a:prstGeom>
        </p:spPr>
      </p:pic>
    </p:spTree>
    <p:extLst>
      <p:ext uri="{BB962C8B-B14F-4D97-AF65-F5344CB8AC3E}">
        <p14:creationId xmlns:p14="http://schemas.microsoft.com/office/powerpoint/2010/main" val="2700826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spcBef>
          <a:spcPct val="0"/>
        </a:spcBef>
        <a:buNone/>
        <a:defRPr lang="en-ZA" sz="3200" b="1" kern="1200" dirty="0">
          <a:solidFill>
            <a:srgbClr val="002850"/>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lang="en-US" sz="2400" kern="1200" dirty="0" smtClean="0">
          <a:solidFill>
            <a:srgbClr val="002850"/>
          </a:solidFill>
          <a:latin typeface="+mn-lt"/>
          <a:ea typeface="+mn-ea"/>
          <a:cs typeface="+mn-cs"/>
        </a:defRPr>
      </a:lvl1pPr>
      <a:lvl2pPr marL="742950" indent="-285750" algn="l" defTabSz="914400" rtl="0" eaLnBrk="1" latinLnBrk="0" hangingPunct="1">
        <a:spcBef>
          <a:spcPct val="20000"/>
        </a:spcBef>
        <a:buClr>
          <a:srgbClr val="9FC03B"/>
        </a:buClr>
        <a:buSzPct val="100000"/>
        <a:buFont typeface="Arial" pitchFamily="34" charset="0"/>
        <a:buChar char="•"/>
        <a:defRPr lang="en-US" sz="2000" kern="1200" dirty="0" smtClean="0">
          <a:solidFill>
            <a:srgbClr val="002850"/>
          </a:solidFill>
          <a:latin typeface="+mn-lt"/>
          <a:ea typeface="+mn-ea"/>
          <a:cs typeface="+mn-cs"/>
        </a:defRPr>
      </a:lvl2pPr>
      <a:lvl3pPr marL="1143000" indent="-228600" algn="l" defTabSz="914400" rtl="0" eaLnBrk="1" latinLnBrk="0" hangingPunct="1">
        <a:spcBef>
          <a:spcPct val="20000"/>
        </a:spcBef>
        <a:buClr>
          <a:schemeClr val="accent1"/>
        </a:buClr>
        <a:buSzPct val="70000"/>
        <a:buFont typeface="Courier New" pitchFamily="49" charset="0"/>
        <a:buChar char="o"/>
        <a:defRPr lang="en-US" sz="1800" kern="1200" dirty="0" smtClean="0">
          <a:solidFill>
            <a:srgbClr val="002850"/>
          </a:solidFill>
          <a:latin typeface="+mn-lt"/>
          <a:ea typeface="+mn-ea"/>
          <a:cs typeface="+mn-cs"/>
        </a:defRPr>
      </a:lvl3pPr>
      <a:lvl4pPr marL="1600200" indent="-228600" algn="l" defTabSz="914400" rtl="0" eaLnBrk="1" latinLnBrk="0" hangingPunct="1">
        <a:spcBef>
          <a:spcPct val="20000"/>
        </a:spcBef>
        <a:buFont typeface="Arial" pitchFamily="34" charset="0"/>
        <a:buChar char="–"/>
        <a:defRPr lang="en-US" sz="2400" kern="1200" dirty="0" smtClean="0">
          <a:solidFill>
            <a:srgbClr val="002850"/>
          </a:solidFill>
          <a:latin typeface="+mn-lt"/>
          <a:ea typeface="+mn-ea"/>
          <a:cs typeface="+mn-cs"/>
        </a:defRPr>
      </a:lvl4pPr>
      <a:lvl5pPr marL="2057400" indent="-228600" algn="l" defTabSz="914400" rtl="0" eaLnBrk="1" latinLnBrk="0" hangingPunct="1">
        <a:spcBef>
          <a:spcPct val="20000"/>
        </a:spcBef>
        <a:buFont typeface="Arial" pitchFamily="34" charset="0"/>
        <a:buChar char="»"/>
        <a:defRPr lang="en-ZA" sz="2400" kern="1200" dirty="0">
          <a:solidFill>
            <a:srgbClr val="00285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martinfowler.com/bliki/InMemoryTestDatabase.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amazon.com/Test-Driven-Development-By-Example/dp/032114653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github.com/dennisdoomen/fluentassertions/wiki" TargetMode="External"/><Relationship Id="rId4" Type="http://schemas.openxmlformats.org/officeDocument/2006/relationships/hyperlink" Target="http://www.amazon.com/The-Art-Unit-Testing-Examples/dp/1933988274"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lstStyle/>
          <a:p>
            <a:endParaRPr lang="en-ZA"/>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78"/>
            <a:ext cx="9154344" cy="5715000"/>
          </a:xfrm>
          <a:prstGeom prst="rect">
            <a:avLst/>
          </a:prstGeom>
        </p:spPr>
      </p:pic>
    </p:spTree>
    <p:extLst>
      <p:ext uri="{BB962C8B-B14F-4D97-AF65-F5344CB8AC3E}">
        <p14:creationId xmlns:p14="http://schemas.microsoft.com/office/powerpoint/2010/main" val="950387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Test Double</a:t>
            </a:r>
            <a:endParaRPr lang="en-US" dirty="0"/>
          </a:p>
        </p:txBody>
      </p:sp>
      <p:sp>
        <p:nvSpPr>
          <p:cNvPr id="3" name="Content Placeholder 2"/>
          <p:cNvSpPr>
            <a:spLocks noGrp="1"/>
          </p:cNvSpPr>
          <p:nvPr>
            <p:ph idx="1"/>
          </p:nvPr>
        </p:nvSpPr>
        <p:spPr>
          <a:xfrm>
            <a:off x="467544" y="937288"/>
            <a:ext cx="8229600" cy="4080452"/>
          </a:xfrm>
        </p:spPr>
        <p:txBody>
          <a:bodyPr>
            <a:normAutofit fontScale="85000" lnSpcReduction="20000"/>
          </a:bodyPr>
          <a:lstStyle/>
          <a:p>
            <a:pPr fontAlgn="base"/>
            <a:r>
              <a:rPr lang="en-ZA" b="1" dirty="0"/>
              <a:t>Test Double</a:t>
            </a:r>
            <a:r>
              <a:rPr lang="en-ZA" dirty="0"/>
              <a:t> is the generic term for any kind of pretend object used in place of a real object for testing purposes. The name comes from the notion of a Stunt Double in movies.</a:t>
            </a:r>
          </a:p>
          <a:p>
            <a:pPr lvl="1" fontAlgn="base"/>
            <a:r>
              <a:rPr lang="en-ZA" b="1" dirty="0"/>
              <a:t>Dummy</a:t>
            </a:r>
            <a:r>
              <a:rPr lang="en-ZA" dirty="0"/>
              <a:t> objects are passed around but never actually used. Usually they are just used to fill parameter lists.</a:t>
            </a:r>
          </a:p>
          <a:p>
            <a:pPr lvl="1" fontAlgn="base"/>
            <a:r>
              <a:rPr lang="en-ZA" b="1" dirty="0"/>
              <a:t>Fake</a:t>
            </a:r>
            <a:r>
              <a:rPr lang="en-ZA" dirty="0"/>
              <a:t> objects actually have working implementations, but usually take some shortcut which makes them not suitable for production (an </a:t>
            </a:r>
            <a:r>
              <a:rPr lang="en-ZA" dirty="0">
                <a:hlinkClick r:id="rId3"/>
              </a:rPr>
              <a:t>in memory database</a:t>
            </a:r>
            <a:r>
              <a:rPr lang="en-ZA" dirty="0"/>
              <a:t> is a good example).</a:t>
            </a:r>
          </a:p>
          <a:p>
            <a:pPr lvl="1" fontAlgn="base"/>
            <a:r>
              <a:rPr lang="en-ZA" b="1" dirty="0"/>
              <a:t>Stubs</a:t>
            </a:r>
            <a:r>
              <a:rPr lang="en-ZA" dirty="0"/>
              <a:t> provide canned answers to calls made during the test, usually not responding at all to anything outside what's programmed in for the test.</a:t>
            </a:r>
          </a:p>
          <a:p>
            <a:pPr lvl="1" fontAlgn="base"/>
            <a:r>
              <a:rPr lang="en-ZA" b="1" dirty="0"/>
              <a:t>Spies</a:t>
            </a:r>
            <a:r>
              <a:rPr lang="en-ZA" dirty="0"/>
              <a:t> are stubs that also record some information based on how they were called. One form of this might be an email service that records how many messages it was sent.</a:t>
            </a:r>
          </a:p>
          <a:p>
            <a:pPr lvl="1" fontAlgn="base"/>
            <a:r>
              <a:rPr lang="en-ZA" b="1" dirty="0"/>
              <a:t>Mocks</a:t>
            </a:r>
            <a:r>
              <a:rPr lang="en-ZA" dirty="0"/>
              <a:t> are what we are talking about here: objects pre-programmed with expectations which form a specification of the calls they are expected to receive.</a:t>
            </a:r>
          </a:p>
          <a:p>
            <a:endParaRPr lang="en-US" dirty="0"/>
          </a:p>
        </p:txBody>
      </p:sp>
    </p:spTree>
    <p:extLst>
      <p:ext uri="{BB962C8B-B14F-4D97-AF65-F5344CB8AC3E}">
        <p14:creationId xmlns:p14="http://schemas.microsoft.com/office/powerpoint/2010/main" val="305718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4"/>
            <a:ext cx="6347048" cy="588409"/>
          </a:xfrm>
        </p:spPr>
        <p:txBody>
          <a:bodyPr>
            <a:normAutofit/>
          </a:bodyPr>
          <a:lstStyle/>
          <a:p>
            <a:r>
              <a:rPr lang="en-ZA" dirty="0"/>
              <a:t>Dummies</a:t>
            </a:r>
          </a:p>
        </p:txBody>
      </p:sp>
      <p:sp>
        <p:nvSpPr>
          <p:cNvPr id="3" name="Content Placeholder 2"/>
          <p:cNvSpPr>
            <a:spLocks noGrp="1"/>
          </p:cNvSpPr>
          <p:nvPr>
            <p:ph idx="1"/>
          </p:nvPr>
        </p:nvSpPr>
        <p:spPr/>
        <p:txBody>
          <a:bodyPr>
            <a:normAutofit/>
          </a:bodyPr>
          <a:lstStyle/>
          <a:p>
            <a:r>
              <a:rPr lang="en-ZA" dirty="0"/>
              <a:t>Objects passed around but never actually used (used to fill parameter lists), “empty” implementation</a:t>
            </a:r>
          </a:p>
          <a:p>
            <a:endParaRPr lang="en-ZA" dirty="0"/>
          </a:p>
        </p:txBody>
      </p:sp>
      <p:sp>
        <p:nvSpPr>
          <p:cNvPr id="10" name="Rectangle 9"/>
          <p:cNvSpPr/>
          <p:nvPr/>
        </p:nvSpPr>
        <p:spPr>
          <a:xfrm>
            <a:off x="2123728" y="1921396"/>
            <a:ext cx="4572000" cy="3046988"/>
          </a:xfrm>
          <a:prstGeom prst="rect">
            <a:avLst/>
          </a:prstGeom>
          <a:solidFill>
            <a:schemeClr val="bg1"/>
          </a:solidFill>
        </p:spPr>
        <p:txBody>
          <a:bodyPr>
            <a:spAutoFit/>
          </a:bodyPr>
          <a:lstStyle/>
          <a:p>
            <a:r>
              <a:rPr lang="en-US" sz="1200" dirty="0">
                <a:solidFill>
                  <a:srgbClr val="0000FF"/>
                </a:solidFill>
                <a:highlight>
                  <a:srgbClr val="FFFFFF"/>
                </a:highlight>
                <a:latin typeface="Consolas" panose="020B0609020204030204" pitchFamily="49" charset="0"/>
              </a:rPr>
              <a:t>public class</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FooDummy</a:t>
            </a:r>
            <a:r>
              <a:rPr lang="en-US" sz="1200" dirty="0">
                <a:solidFill>
                  <a:srgbClr val="000000"/>
                </a:solidFill>
                <a:highlight>
                  <a:srgbClr val="FFFFFF"/>
                </a:highlight>
                <a:latin typeface="Consolas" panose="020B0609020204030204" pitchFamily="49" charset="0"/>
              </a:rPr>
              <a:t> : </a:t>
            </a:r>
            <a:r>
              <a:rPr lang="en-US" sz="1200" dirty="0">
                <a:solidFill>
                  <a:srgbClr val="00008B"/>
                </a:solidFill>
                <a:highlight>
                  <a:srgbClr val="FFFFFF"/>
                </a:highlight>
                <a:latin typeface="Consolas" panose="020B0609020204030204" pitchFamily="49" charset="0"/>
              </a:rPr>
              <a:t>Foo</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8B"/>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a:solidFill>
                  <a:srgbClr val="008B8B"/>
                </a:solidFill>
                <a:highlight>
                  <a:srgbClr val="FFFFFF"/>
                </a:highlight>
                <a:latin typeface="Consolas" panose="020B0609020204030204" pitchFamily="49" charset="0"/>
              </a:rPr>
              <a:t>bar</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null</a:t>
            </a:r>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a:t>
            </a:r>
          </a:p>
          <a:p>
            <a:endParaRPr lang="en-US" sz="1200" dirty="0">
              <a:solidFill>
                <a:srgbClr val="000000"/>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class</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FooCollectionTest</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00008B"/>
                </a:solidFill>
                <a:highlight>
                  <a:srgbClr val="FFFFFF"/>
                </a:highlight>
                <a:latin typeface="Consolas" panose="020B0609020204030204" pitchFamily="49" charset="0"/>
              </a:rPr>
              <a:t>Test</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008B8B"/>
                </a:solidFill>
                <a:highlight>
                  <a:srgbClr val="FFFFFF"/>
                </a:highlight>
                <a:latin typeface="Consolas" panose="020B0609020204030204" pitchFamily="49" charset="0"/>
              </a:rPr>
              <a:t>it_should_maintain_a_count</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FooCollection</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sut</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FooCollection</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sut.</a:t>
            </a:r>
            <a:r>
              <a:rPr lang="en-US" sz="1200" dirty="0" err="1">
                <a:solidFill>
                  <a:srgbClr val="008B8B"/>
                </a:solidFill>
                <a:highlight>
                  <a:srgbClr val="FFFFFF"/>
                </a:highlight>
                <a:latin typeface="Consolas" panose="020B0609020204030204" pitchFamily="49" charset="0"/>
              </a:rPr>
              <a:t>Add</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FooDummy</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sut.</a:t>
            </a:r>
            <a:r>
              <a:rPr lang="en-US" sz="1200" dirty="0" err="1">
                <a:solidFill>
                  <a:srgbClr val="008B8B"/>
                </a:solidFill>
                <a:highlight>
                  <a:srgbClr val="FFFFFF"/>
                </a:highlight>
                <a:latin typeface="Consolas" panose="020B0609020204030204" pitchFamily="49" charset="0"/>
              </a:rPr>
              <a:t>Add</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FooDummy</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Assert</a:t>
            </a:r>
            <a:r>
              <a:rPr lang="en-US" sz="1200" dirty="0" err="1">
                <a:solidFill>
                  <a:srgbClr val="000000"/>
                </a:solidFill>
                <a:highlight>
                  <a:srgbClr val="FFFFFF"/>
                </a:highlight>
                <a:latin typeface="Consolas" panose="020B0609020204030204" pitchFamily="49" charset="0"/>
              </a:rPr>
              <a:t>.</a:t>
            </a:r>
            <a:r>
              <a:rPr lang="en-US" sz="1200" dirty="0" err="1">
                <a:solidFill>
                  <a:srgbClr val="008B8B"/>
                </a:solidFill>
                <a:highlight>
                  <a:srgbClr val="FFFFFF"/>
                </a:highlight>
                <a:latin typeface="Consolas" panose="020B0609020204030204" pitchFamily="49" charset="0"/>
              </a:rPr>
              <a:t>AreEqual</a:t>
            </a:r>
            <a:r>
              <a:rPr lang="en-US" sz="1200" dirty="0">
                <a:solidFill>
                  <a:srgbClr val="000000"/>
                </a:solidFill>
                <a:highlight>
                  <a:srgbClr val="FFFFFF"/>
                </a:highlight>
                <a:latin typeface="Consolas" panose="020B0609020204030204" pitchFamily="49" charset="0"/>
              </a:rPr>
              <a:t>(2, </a:t>
            </a:r>
            <a:r>
              <a:rPr lang="en-US" sz="1200" dirty="0" err="1">
                <a:solidFill>
                  <a:srgbClr val="000000"/>
                </a:solidFill>
                <a:highlight>
                  <a:srgbClr val="FFFFFF"/>
                </a:highlight>
                <a:latin typeface="Consolas" panose="020B0609020204030204" pitchFamily="49" charset="0"/>
              </a:rPr>
              <a:t>sut.</a:t>
            </a:r>
            <a:r>
              <a:rPr lang="en-US" sz="1200" dirty="0" err="1">
                <a:solidFill>
                  <a:srgbClr val="008B8B"/>
                </a:solidFill>
                <a:highlight>
                  <a:srgbClr val="FFFFFF"/>
                </a:highlight>
                <a:latin typeface="Consolas" panose="020B0609020204030204" pitchFamily="49" charset="0"/>
              </a:rPr>
              <a:t>Count</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a:t>
            </a:r>
            <a:endParaRPr lang="en-ZA" sz="1200" dirty="0"/>
          </a:p>
        </p:txBody>
      </p:sp>
    </p:spTree>
    <p:extLst>
      <p:ext uri="{BB962C8B-B14F-4D97-AF65-F5344CB8AC3E}">
        <p14:creationId xmlns:p14="http://schemas.microsoft.com/office/powerpoint/2010/main" val="4091158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4"/>
            <a:ext cx="6347048" cy="588409"/>
          </a:xfrm>
        </p:spPr>
        <p:txBody>
          <a:bodyPr>
            <a:normAutofit/>
          </a:bodyPr>
          <a:lstStyle/>
          <a:p>
            <a:r>
              <a:rPr lang="en-ZA" dirty="0"/>
              <a:t>Fakes</a:t>
            </a:r>
          </a:p>
        </p:txBody>
      </p:sp>
      <p:sp>
        <p:nvSpPr>
          <p:cNvPr id="3" name="Content Placeholder 2"/>
          <p:cNvSpPr>
            <a:spLocks noGrp="1"/>
          </p:cNvSpPr>
          <p:nvPr>
            <p:ph idx="1"/>
          </p:nvPr>
        </p:nvSpPr>
        <p:spPr/>
        <p:txBody>
          <a:bodyPr>
            <a:normAutofit/>
          </a:bodyPr>
          <a:lstStyle/>
          <a:p>
            <a:r>
              <a:rPr lang="en-ZA" dirty="0"/>
              <a:t>Actual working implementation, but have some shortcut which means they unsuitable for production</a:t>
            </a:r>
          </a:p>
        </p:txBody>
      </p:sp>
      <p:sp>
        <p:nvSpPr>
          <p:cNvPr id="8" name="Rectangle 7"/>
          <p:cNvSpPr/>
          <p:nvPr/>
        </p:nvSpPr>
        <p:spPr>
          <a:xfrm>
            <a:off x="2123728" y="1921396"/>
            <a:ext cx="5184576" cy="2677656"/>
          </a:xfrm>
          <a:prstGeom prst="rect">
            <a:avLst/>
          </a:prstGeom>
          <a:solidFill>
            <a:schemeClr val="bg1"/>
          </a:solidFill>
        </p:spPr>
        <p:txBody>
          <a:bodyPr wrap="square">
            <a:spAutoFit/>
          </a:bodyPr>
          <a:lstStyle/>
          <a:p>
            <a:r>
              <a:rPr lang="en-US" sz="1200" dirty="0">
                <a:solidFill>
                  <a:srgbClr val="0000FF"/>
                </a:solidFill>
                <a:highlight>
                  <a:srgbClr val="FFFFFF"/>
                </a:highlight>
                <a:latin typeface="Consolas" panose="020B0609020204030204" pitchFamily="49" charset="0"/>
              </a:rPr>
              <a:t>class</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InMemoryUserRepository</a:t>
            </a:r>
            <a:r>
              <a:rPr lang="en-US" sz="1200" dirty="0">
                <a:solidFill>
                  <a:srgbClr val="000000"/>
                </a:solidFill>
                <a:highlight>
                  <a:srgbClr val="FFFFFF"/>
                </a:highlight>
                <a:latin typeface="Consolas" panose="020B0609020204030204" pitchFamily="49" charset="0"/>
              </a:rPr>
              <a:t> : </a:t>
            </a:r>
            <a:r>
              <a:rPr lang="en-US" sz="1200" dirty="0" err="1">
                <a:solidFill>
                  <a:srgbClr val="00008B"/>
                </a:solidFill>
                <a:highlight>
                  <a:srgbClr val="FFFFFF"/>
                </a:highlight>
                <a:latin typeface="Consolas" panose="020B0609020204030204" pitchFamily="49" charset="0"/>
              </a:rPr>
              <a:t>UserRepository</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private</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UserCollection</a:t>
            </a:r>
            <a:r>
              <a:rPr lang="en-US" sz="1200" dirty="0">
                <a:solidFill>
                  <a:srgbClr val="000000"/>
                </a:solidFill>
                <a:highlight>
                  <a:srgbClr val="FFFFFF"/>
                </a:highlight>
                <a:latin typeface="Consolas" panose="020B0609020204030204" pitchFamily="49" charset="0"/>
              </a:rPr>
              <a:t> </a:t>
            </a:r>
            <a:r>
              <a:rPr lang="en-US" sz="1200" dirty="0">
                <a:solidFill>
                  <a:srgbClr val="800080"/>
                </a:solidFill>
                <a:highlight>
                  <a:srgbClr val="FFFFFF"/>
                </a:highlight>
                <a:latin typeface="Consolas" panose="020B0609020204030204" pitchFamily="49" charset="0"/>
              </a:rPr>
              <a:t>users</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UserCollection</a:t>
            </a:r>
            <a:r>
              <a:rPr lang="en-US" sz="1200" dirty="0">
                <a:solidFill>
                  <a:srgbClr val="000000"/>
                </a:solidFill>
                <a:highlight>
                  <a:srgbClr val="FFFFFF"/>
                </a:highlight>
                <a:latin typeface="Consolas" panose="020B0609020204030204" pitchFamily="49" charset="0"/>
              </a:rPr>
              <a:t>();</a:t>
            </a:r>
          </a:p>
          <a:p>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bool</a:t>
            </a:r>
            <a:r>
              <a:rPr lang="en-US" sz="1200" dirty="0">
                <a:solidFill>
                  <a:srgbClr val="000000"/>
                </a:solidFill>
                <a:highlight>
                  <a:srgbClr val="FFFFFF"/>
                </a:highlight>
                <a:latin typeface="Consolas" panose="020B0609020204030204" pitchFamily="49" charset="0"/>
              </a:rPr>
              <a:t> </a:t>
            </a:r>
            <a:r>
              <a:rPr lang="en-US" sz="1200" dirty="0">
                <a:solidFill>
                  <a:srgbClr val="008B8B"/>
                </a:solidFill>
                <a:highlight>
                  <a:srgbClr val="FFFFFF"/>
                </a:highlight>
                <a:latin typeface="Consolas" panose="020B0609020204030204" pitchFamily="49" charset="0"/>
              </a:rPr>
              <a:t>Add</a:t>
            </a:r>
            <a:r>
              <a:rPr lang="en-US" sz="1200" dirty="0">
                <a:solidFill>
                  <a:srgbClr val="000000"/>
                </a:solidFill>
                <a:highlight>
                  <a:srgbClr val="FFFFFF"/>
                </a:highlight>
                <a:latin typeface="Consolas" panose="020B0609020204030204" pitchFamily="49" charset="0"/>
              </a:rPr>
              <a:t>(</a:t>
            </a:r>
            <a:r>
              <a:rPr lang="en-US" sz="1200" dirty="0">
                <a:solidFill>
                  <a:srgbClr val="00008B"/>
                </a:solidFill>
                <a:highlight>
                  <a:srgbClr val="FFFFFF"/>
                </a:highlight>
                <a:latin typeface="Consolas" panose="020B0609020204030204" pitchFamily="49" charset="0"/>
              </a:rPr>
              <a:t>User</a:t>
            </a:r>
            <a:r>
              <a:rPr lang="en-US" sz="1200" dirty="0">
                <a:solidFill>
                  <a:srgbClr val="000000"/>
                </a:solidFill>
                <a:highlight>
                  <a:srgbClr val="FFFFFF"/>
                </a:highlight>
                <a:latin typeface="Consolas" panose="020B0609020204030204" pitchFamily="49" charset="0"/>
              </a:rPr>
              <a:t> user)</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this</a:t>
            </a:r>
            <a:r>
              <a:rPr lang="en-US" sz="1200" dirty="0" err="1">
                <a:solidFill>
                  <a:srgbClr val="000000"/>
                </a:solidFill>
                <a:highlight>
                  <a:srgbClr val="FFFFFF"/>
                </a:highlight>
                <a:latin typeface="Consolas" panose="020B0609020204030204" pitchFamily="49" charset="0"/>
              </a:rPr>
              <a:t>.</a:t>
            </a:r>
            <a:r>
              <a:rPr lang="en-US" sz="1200" dirty="0" err="1">
                <a:solidFill>
                  <a:srgbClr val="800080"/>
                </a:solidFill>
                <a:highlight>
                  <a:srgbClr val="FFFFFF"/>
                </a:highlight>
                <a:latin typeface="Consolas" panose="020B0609020204030204" pitchFamily="49" charset="0"/>
              </a:rPr>
              <a:t>users</a:t>
            </a:r>
            <a:r>
              <a:rPr lang="en-US" sz="1200" dirty="0" err="1">
                <a:solidFill>
                  <a:srgbClr val="000000"/>
                </a:solidFill>
                <a:highlight>
                  <a:srgbClr val="FFFFFF"/>
                </a:highlight>
                <a:latin typeface="Consolas" panose="020B0609020204030204" pitchFamily="49" charset="0"/>
              </a:rPr>
              <a:t>.</a:t>
            </a:r>
            <a:r>
              <a:rPr lang="en-US" sz="1200" dirty="0" err="1">
                <a:solidFill>
                  <a:srgbClr val="008B8B"/>
                </a:solidFill>
                <a:highlight>
                  <a:srgbClr val="FFFFFF"/>
                </a:highlight>
                <a:latin typeface="Consolas" panose="020B0609020204030204" pitchFamily="49" charset="0"/>
              </a:rPr>
              <a:t>Add</a:t>
            </a:r>
            <a:r>
              <a:rPr lang="en-US" sz="1200" dirty="0">
                <a:solidFill>
                  <a:srgbClr val="000000"/>
                </a:solidFill>
                <a:highlight>
                  <a:srgbClr val="FFFFFF"/>
                </a:highlight>
                <a:latin typeface="Consolas" panose="020B0609020204030204" pitchFamily="49" charset="0"/>
              </a:rPr>
              <a:t>(user);</a:t>
            </a:r>
          </a:p>
          <a:p>
            <a:r>
              <a:rPr lang="en-US" sz="1200" dirty="0">
                <a:solidFill>
                  <a:srgbClr val="000000"/>
                </a:solidFill>
                <a:highlight>
                  <a:srgbClr val="FFFFFF"/>
                </a:highlight>
                <a:latin typeface="Consolas" panose="020B0609020204030204" pitchFamily="49" charset="0"/>
              </a:rPr>
              <a:t>    }</a:t>
            </a:r>
          </a:p>
          <a:p>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bool</a:t>
            </a:r>
            <a:r>
              <a:rPr lang="en-US" sz="1200" dirty="0">
                <a:solidFill>
                  <a:srgbClr val="000000"/>
                </a:solidFill>
                <a:highlight>
                  <a:srgbClr val="FFFFFF"/>
                </a:highlight>
                <a:latin typeface="Consolas" panose="020B0609020204030204" pitchFamily="49" charset="0"/>
              </a:rPr>
              <a:t> </a:t>
            </a:r>
            <a:r>
              <a:rPr lang="en-US" sz="1200" dirty="0">
                <a:solidFill>
                  <a:srgbClr val="008B8B"/>
                </a:solidFill>
                <a:highlight>
                  <a:srgbClr val="FFFFFF"/>
                </a:highlight>
                <a:latin typeface="Consolas" panose="020B0609020204030204" pitchFamily="49" charset="0"/>
              </a:rPr>
              <a:t>Delete</a:t>
            </a:r>
            <a:r>
              <a:rPr lang="en-US" sz="1200" dirty="0">
                <a:solidFill>
                  <a:srgbClr val="000000"/>
                </a:solidFill>
                <a:highlight>
                  <a:srgbClr val="FFFFFF"/>
                </a:highlight>
                <a:latin typeface="Consolas" panose="020B0609020204030204" pitchFamily="49" charset="0"/>
              </a:rPr>
              <a:t>(</a:t>
            </a:r>
            <a:r>
              <a:rPr lang="en-US" sz="1200" dirty="0">
                <a:solidFill>
                  <a:srgbClr val="00008B"/>
                </a:solidFill>
                <a:highlight>
                  <a:srgbClr val="FFFFFF"/>
                </a:highlight>
                <a:latin typeface="Consolas" panose="020B0609020204030204" pitchFamily="49" charset="0"/>
              </a:rPr>
              <a:t>User</a:t>
            </a:r>
            <a:r>
              <a:rPr lang="en-US" sz="1200" dirty="0">
                <a:solidFill>
                  <a:srgbClr val="000000"/>
                </a:solidFill>
                <a:highlight>
                  <a:srgbClr val="FFFFFF"/>
                </a:highlight>
                <a:latin typeface="Consolas" panose="020B0609020204030204" pitchFamily="49" charset="0"/>
              </a:rPr>
              <a:t> user)</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this</a:t>
            </a:r>
            <a:r>
              <a:rPr lang="en-US" sz="1200" dirty="0" err="1">
                <a:solidFill>
                  <a:srgbClr val="000000"/>
                </a:solidFill>
                <a:highlight>
                  <a:srgbClr val="FFFFFF"/>
                </a:highlight>
                <a:latin typeface="Consolas" panose="020B0609020204030204" pitchFamily="49" charset="0"/>
              </a:rPr>
              <a:t>.</a:t>
            </a:r>
            <a:r>
              <a:rPr lang="en-US" sz="1200" dirty="0" err="1">
                <a:solidFill>
                  <a:srgbClr val="008B8B"/>
                </a:solidFill>
                <a:highlight>
                  <a:srgbClr val="FFFFFF"/>
                </a:highlight>
                <a:latin typeface="Consolas" panose="020B0609020204030204" pitchFamily="49" charset="0"/>
              </a:rPr>
              <a:t>Delete</a:t>
            </a:r>
            <a:r>
              <a:rPr lang="en-US" sz="1200" dirty="0">
                <a:solidFill>
                  <a:srgbClr val="00000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user.</a:t>
            </a:r>
            <a:r>
              <a:rPr lang="en-US" sz="1200" dirty="0" err="1">
                <a:solidFill>
                  <a:srgbClr val="008B8B"/>
                </a:solidFill>
                <a:highlight>
                  <a:srgbClr val="FFFFFF"/>
                </a:highlight>
                <a:latin typeface="Consolas" panose="020B0609020204030204" pitchFamily="49" charset="0"/>
              </a:rPr>
              <a:t>GetIdentifier</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    </a:t>
            </a:r>
          </a:p>
          <a:p>
            <a:r>
              <a:rPr lang="en-US" sz="1200" dirty="0">
                <a:solidFill>
                  <a:srgbClr val="000000"/>
                </a:solidFill>
                <a:highlight>
                  <a:srgbClr val="FFFFFF"/>
                </a:highlight>
                <a:latin typeface="Consolas" panose="020B0609020204030204" pitchFamily="49" charset="0"/>
              </a:rPr>
              <a:t>}</a:t>
            </a:r>
            <a:endParaRPr lang="en-ZA" sz="1200" dirty="0"/>
          </a:p>
        </p:txBody>
      </p:sp>
    </p:spTree>
    <p:extLst>
      <p:ext uri="{BB962C8B-B14F-4D97-AF65-F5344CB8AC3E}">
        <p14:creationId xmlns:p14="http://schemas.microsoft.com/office/powerpoint/2010/main" val="2492267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4"/>
            <a:ext cx="6347048" cy="588409"/>
          </a:xfrm>
        </p:spPr>
        <p:txBody>
          <a:bodyPr>
            <a:normAutofit/>
          </a:bodyPr>
          <a:lstStyle/>
          <a:p>
            <a:r>
              <a:rPr lang="en-ZA" dirty="0"/>
              <a:t>Stubs</a:t>
            </a:r>
          </a:p>
        </p:txBody>
      </p:sp>
      <p:sp>
        <p:nvSpPr>
          <p:cNvPr id="3" name="Content Placeholder 2"/>
          <p:cNvSpPr>
            <a:spLocks noGrp="1"/>
          </p:cNvSpPr>
          <p:nvPr>
            <p:ph idx="1"/>
          </p:nvPr>
        </p:nvSpPr>
        <p:spPr/>
        <p:txBody>
          <a:bodyPr>
            <a:normAutofit/>
          </a:bodyPr>
          <a:lstStyle/>
          <a:p>
            <a:r>
              <a:rPr lang="en-ZA" dirty="0"/>
              <a:t>Implementation of interface, but with canned responses</a:t>
            </a:r>
          </a:p>
        </p:txBody>
      </p:sp>
      <p:sp>
        <p:nvSpPr>
          <p:cNvPr id="6" name="Rectangle 5"/>
          <p:cNvSpPr/>
          <p:nvPr/>
        </p:nvSpPr>
        <p:spPr>
          <a:xfrm>
            <a:off x="2123728" y="1417340"/>
            <a:ext cx="4572000" cy="3600986"/>
          </a:xfrm>
          <a:prstGeom prst="rect">
            <a:avLst/>
          </a:prstGeom>
          <a:solidFill>
            <a:schemeClr val="bg1"/>
          </a:solidFill>
        </p:spPr>
        <p:txBody>
          <a:bodyPr>
            <a:spAutoFit/>
          </a:bodyPr>
          <a:lstStyle/>
          <a:p>
            <a:r>
              <a:rPr lang="en-US" sz="1200" dirty="0">
                <a:solidFill>
                  <a:srgbClr val="0000FF"/>
                </a:solidFill>
                <a:highlight>
                  <a:srgbClr val="FFFFFF"/>
                </a:highlight>
                <a:latin typeface="Consolas" panose="020B0609020204030204" pitchFamily="49" charset="0"/>
              </a:rPr>
              <a:t>class</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FooStub</a:t>
            </a:r>
            <a:r>
              <a:rPr lang="en-US" sz="1200" dirty="0">
                <a:solidFill>
                  <a:srgbClr val="000000"/>
                </a:solidFill>
                <a:highlight>
                  <a:srgbClr val="FFFFFF"/>
                </a:highlight>
                <a:latin typeface="Consolas" panose="020B0609020204030204" pitchFamily="49" charset="0"/>
              </a:rPr>
              <a:t> : </a:t>
            </a:r>
            <a:r>
              <a:rPr lang="en-US" sz="1200" dirty="0">
                <a:solidFill>
                  <a:srgbClr val="00008B"/>
                </a:solidFill>
                <a:highlight>
                  <a:srgbClr val="FFFFFF"/>
                </a:highlight>
                <a:latin typeface="Consolas" panose="020B0609020204030204" pitchFamily="49" charset="0"/>
              </a:rPr>
              <a:t>Foo</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8B"/>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a:solidFill>
                  <a:srgbClr val="008B8B"/>
                </a:solidFill>
                <a:highlight>
                  <a:srgbClr val="FFFFFF"/>
                </a:highlight>
                <a:latin typeface="Consolas" panose="020B0609020204030204" pitchFamily="49" charset="0"/>
              </a:rPr>
              <a:t>Bar</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a:t>
            </a:r>
            <a:r>
              <a:rPr lang="en-US" sz="1200" dirty="0" err="1">
                <a:solidFill>
                  <a:srgbClr val="A31515"/>
                </a:solidFill>
                <a:highlight>
                  <a:srgbClr val="FFFFFF"/>
                </a:highlight>
                <a:latin typeface="Consolas" panose="020B0609020204030204" pitchFamily="49" charset="0"/>
              </a:rPr>
              <a:t>baz</a:t>
            </a:r>
            <a:r>
              <a:rPr lang="en-US" sz="1200" dirty="0">
                <a:solidFill>
                  <a:srgbClr val="A31515"/>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a:t>
            </a:r>
          </a:p>
          <a:p>
            <a:endParaRPr lang="en-US" sz="1200" dirty="0">
              <a:solidFill>
                <a:srgbClr val="000000"/>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class</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FooCollectionTest</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00008B"/>
                </a:solidFill>
                <a:highlight>
                  <a:srgbClr val="FFFFFF"/>
                </a:highlight>
                <a:latin typeface="Consolas" panose="020B0609020204030204" pitchFamily="49" charset="0"/>
              </a:rPr>
              <a:t>Test</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008B8B"/>
                </a:solidFill>
                <a:highlight>
                  <a:srgbClr val="FFFFFF"/>
                </a:highlight>
                <a:latin typeface="Consolas" panose="020B0609020204030204" pitchFamily="49" charset="0"/>
              </a:rPr>
              <a:t>it_should_return_joined_bars</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FooCollection</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sut</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FooCollection</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sut.</a:t>
            </a:r>
            <a:r>
              <a:rPr lang="en-US" sz="1200" dirty="0" err="1">
                <a:solidFill>
                  <a:srgbClr val="008B8B"/>
                </a:solidFill>
                <a:highlight>
                  <a:srgbClr val="FFFFFF"/>
                </a:highlight>
                <a:latin typeface="Consolas" panose="020B0609020204030204" pitchFamily="49" charset="0"/>
              </a:rPr>
              <a:t>Add</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FooStub</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sut.</a:t>
            </a:r>
            <a:r>
              <a:rPr lang="en-US" sz="1200" dirty="0" err="1">
                <a:solidFill>
                  <a:srgbClr val="008B8B"/>
                </a:solidFill>
                <a:highlight>
                  <a:srgbClr val="FFFFFF"/>
                </a:highlight>
                <a:latin typeface="Consolas" panose="020B0609020204030204" pitchFamily="49" charset="0"/>
              </a:rPr>
              <a:t>Add</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FooStub</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Assert</a:t>
            </a:r>
            <a:r>
              <a:rPr lang="en-US" sz="1200" dirty="0" err="1">
                <a:solidFill>
                  <a:srgbClr val="000000"/>
                </a:solidFill>
                <a:highlight>
                  <a:srgbClr val="FFFFFF"/>
                </a:highlight>
                <a:latin typeface="Consolas" panose="020B0609020204030204" pitchFamily="49" charset="0"/>
              </a:rPr>
              <a:t>.</a:t>
            </a:r>
            <a:r>
              <a:rPr lang="en-US" sz="1200" dirty="0" err="1">
                <a:solidFill>
                  <a:srgbClr val="008B8B"/>
                </a:solidFill>
                <a:highlight>
                  <a:srgbClr val="FFFFFF"/>
                </a:highlight>
                <a:latin typeface="Consolas" panose="020B0609020204030204" pitchFamily="49" charset="0"/>
              </a:rPr>
              <a:t>AreEqual</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a:t>
            </a:r>
            <a:r>
              <a:rPr lang="en-US" sz="1200" dirty="0" err="1">
                <a:solidFill>
                  <a:srgbClr val="A31515"/>
                </a:solidFill>
                <a:highlight>
                  <a:srgbClr val="FFFFFF"/>
                </a:highlight>
                <a:latin typeface="Consolas" panose="020B0609020204030204" pitchFamily="49" charset="0"/>
              </a:rPr>
              <a:t>bazbaz</a:t>
            </a:r>
            <a:r>
              <a:rPr lang="en-US" sz="1200" dirty="0">
                <a:solidFill>
                  <a:srgbClr val="A31515"/>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sut.</a:t>
            </a:r>
            <a:r>
              <a:rPr lang="en-US" sz="1200" dirty="0" err="1">
                <a:solidFill>
                  <a:srgbClr val="008B8B"/>
                </a:solidFill>
                <a:highlight>
                  <a:srgbClr val="FFFFFF"/>
                </a:highlight>
                <a:latin typeface="Consolas" panose="020B0609020204030204" pitchFamily="49" charset="0"/>
              </a:rPr>
              <a:t>Joined</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a:t>
            </a:r>
            <a:endParaRPr lang="en-ZA" sz="1200" dirty="0"/>
          </a:p>
        </p:txBody>
      </p:sp>
    </p:spTree>
    <p:extLst>
      <p:ext uri="{BB962C8B-B14F-4D97-AF65-F5344CB8AC3E}">
        <p14:creationId xmlns:p14="http://schemas.microsoft.com/office/powerpoint/2010/main" val="530558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937288"/>
            <a:ext cx="8136904" cy="3771636"/>
          </a:xfrm>
        </p:spPr>
        <p:txBody>
          <a:bodyPr>
            <a:normAutofit/>
          </a:bodyPr>
          <a:lstStyle/>
          <a:p>
            <a:r>
              <a:rPr lang="en-ZA" dirty="0"/>
              <a:t>Different to others which assert on state, mocks assert on behaviour. Mocks say “I expect you to do </a:t>
            </a:r>
            <a:r>
              <a:rPr lang="en-ZA" i="1" dirty="0"/>
              <a:t>xyz</a:t>
            </a:r>
            <a:r>
              <a:rPr lang="en-ZA" dirty="0"/>
              <a:t>”</a:t>
            </a:r>
          </a:p>
        </p:txBody>
      </p:sp>
      <p:sp>
        <p:nvSpPr>
          <p:cNvPr id="2" name="Title 1"/>
          <p:cNvSpPr>
            <a:spLocks noGrp="1"/>
          </p:cNvSpPr>
          <p:nvPr>
            <p:ph type="title"/>
          </p:nvPr>
        </p:nvSpPr>
        <p:spPr>
          <a:xfrm>
            <a:off x="457200" y="228864"/>
            <a:ext cx="6347048" cy="588409"/>
          </a:xfrm>
        </p:spPr>
        <p:txBody>
          <a:bodyPr>
            <a:normAutofit/>
          </a:bodyPr>
          <a:lstStyle/>
          <a:p>
            <a:r>
              <a:rPr lang="en-ZA" dirty="0"/>
              <a:t>Mocks</a:t>
            </a:r>
          </a:p>
        </p:txBody>
      </p:sp>
      <p:sp>
        <p:nvSpPr>
          <p:cNvPr id="5" name="Rectangle 4"/>
          <p:cNvSpPr/>
          <p:nvPr/>
        </p:nvSpPr>
        <p:spPr>
          <a:xfrm>
            <a:off x="755576" y="2137420"/>
            <a:ext cx="8280920" cy="2308324"/>
          </a:xfrm>
          <a:prstGeom prst="rect">
            <a:avLst/>
          </a:prstGeom>
        </p:spPr>
        <p:txBody>
          <a:bodyPr wrap="square">
            <a:spAutoFit/>
          </a:bodyPr>
          <a:lstStyle/>
          <a:p>
            <a:r>
              <a:rPr lang="en-ZA" dirty="0">
                <a:solidFill>
                  <a:srgbClr val="008000"/>
                </a:solidFill>
                <a:latin typeface="Consolas" panose="020B0609020204030204" pitchFamily="49" charset="0"/>
              </a:rPr>
              <a:t>// returning different values on each invocation</a:t>
            </a:r>
            <a:endParaRPr lang="en-ZA" dirty="0">
              <a:solidFill>
                <a:srgbClr val="000000"/>
              </a:solidFill>
              <a:latin typeface="Consolas" panose="020B0609020204030204" pitchFamily="49" charset="0"/>
            </a:endParaRPr>
          </a:p>
          <a:p>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mock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Mock</a:t>
            </a:r>
            <a:r>
              <a:rPr lang="en-US" dirty="0">
                <a:solidFill>
                  <a:srgbClr val="000000"/>
                </a:solidFill>
                <a:latin typeface="Consolas" panose="020B0609020204030204" pitchFamily="49" charset="0"/>
              </a:rPr>
              <a:t>&lt;</a:t>
            </a:r>
            <a:r>
              <a:rPr lang="en-US" dirty="0" err="1">
                <a:solidFill>
                  <a:srgbClr val="2B91AF"/>
                </a:solidFill>
                <a:latin typeface="Consolas" panose="020B0609020204030204" pitchFamily="49" charset="0"/>
              </a:rPr>
              <a:t>IFoo</a:t>
            </a:r>
            <a:r>
              <a:rPr lang="en-US" dirty="0">
                <a:solidFill>
                  <a:srgbClr val="000000"/>
                </a:solidFill>
                <a:latin typeface="Consolas" panose="020B0609020204030204" pitchFamily="49" charset="0"/>
              </a:rPr>
              <a:t>&gt;();</a:t>
            </a:r>
          </a:p>
          <a:p>
            <a:r>
              <a:rPr lang="en-US" dirty="0" err="1">
                <a:solidFill>
                  <a:srgbClr val="0000FF"/>
                </a:solidFill>
                <a:latin typeface="Consolas" panose="020B0609020204030204" pitchFamily="49" charset="0"/>
              </a:rPr>
              <a:t>var</a:t>
            </a:r>
            <a:r>
              <a:rPr lang="en-US" dirty="0">
                <a:solidFill>
                  <a:srgbClr val="000000"/>
                </a:solidFill>
                <a:latin typeface="Consolas" panose="020B0609020204030204" pitchFamily="49" charset="0"/>
              </a:rPr>
              <a:t> calls = 0;</a:t>
            </a:r>
          </a:p>
          <a:p>
            <a:r>
              <a:rPr lang="en-US" dirty="0" err="1">
                <a:solidFill>
                  <a:srgbClr val="000000"/>
                </a:solidFill>
                <a:latin typeface="Consolas" panose="020B0609020204030204" pitchFamily="49" charset="0"/>
              </a:rPr>
              <a:t>mock.Setup</a:t>
            </a:r>
            <a:r>
              <a:rPr lang="en-US" dirty="0">
                <a:solidFill>
                  <a:srgbClr val="000000"/>
                </a:solidFill>
                <a:latin typeface="Consolas" panose="020B0609020204030204" pitchFamily="49" charset="0"/>
              </a:rPr>
              <a:t>(foo =&gt; </a:t>
            </a:r>
            <a:r>
              <a:rPr lang="en-US" dirty="0" err="1">
                <a:solidFill>
                  <a:srgbClr val="000000"/>
                </a:solidFill>
                <a:latin typeface="Consolas" panose="020B0609020204030204" pitchFamily="49" charset="0"/>
              </a:rPr>
              <a:t>foo.GetCountThing</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.Returns(() =&gt; calls)</a:t>
            </a:r>
          </a:p>
          <a:p>
            <a:r>
              <a:rPr lang="en-US" dirty="0">
                <a:solidFill>
                  <a:srgbClr val="000000"/>
                </a:solidFill>
                <a:latin typeface="Consolas" panose="020B0609020204030204" pitchFamily="49" charset="0"/>
              </a:rPr>
              <a:t>.Callback(() =&gt; calls++);</a:t>
            </a:r>
          </a:p>
          <a:p>
            <a:r>
              <a:rPr lang="en-ZA" dirty="0">
                <a:solidFill>
                  <a:srgbClr val="008000"/>
                </a:solidFill>
                <a:latin typeface="Consolas" panose="020B0609020204030204" pitchFamily="49" charset="0"/>
              </a:rPr>
              <a:t>// returns 0 on first invocation, 1 on the next, and so on</a:t>
            </a:r>
            <a:endParaRPr lang="en-ZA" dirty="0">
              <a:solidFill>
                <a:srgbClr val="000000"/>
              </a:solidFill>
              <a:latin typeface="Consolas" panose="020B0609020204030204" pitchFamily="49" charset="0"/>
            </a:endParaRPr>
          </a:p>
          <a:p>
            <a:r>
              <a:rPr lang="en-US" dirty="0" err="1">
                <a:solidFill>
                  <a:srgbClr val="2B91AF"/>
                </a:solidFill>
                <a:latin typeface="Consolas" panose="020B0609020204030204" pitchFamily="49" charset="0"/>
              </a:rPr>
              <a:t>Console</a:t>
            </a:r>
            <a:r>
              <a:rPr lang="en-US" dirty="0" err="1">
                <a:solidFill>
                  <a:srgbClr val="000000"/>
                </a:solidFill>
                <a:latin typeface="Consolas" panose="020B0609020204030204" pitchFamily="49" charset="0"/>
              </a:rPr>
              <a:t>.WriteLine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mock.Object.GetCountThing</a:t>
            </a:r>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1282760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07704" y="0"/>
            <a:ext cx="4328535" cy="5692633"/>
          </a:xfrm>
          <a:prstGeom prst="rect">
            <a:avLst/>
          </a:prstGeom>
        </p:spPr>
      </p:pic>
    </p:spTree>
    <p:extLst>
      <p:ext uri="{BB962C8B-B14F-4D97-AF65-F5344CB8AC3E}">
        <p14:creationId xmlns:p14="http://schemas.microsoft.com/office/powerpoint/2010/main" val="149509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a:t>Exercise 1 - </a:t>
            </a:r>
            <a:r>
              <a:rPr lang="en-ZA" dirty="0" err="1"/>
              <a:t>NUnit</a:t>
            </a:r>
            <a:endParaRPr lang="en-ZA" dirty="0"/>
          </a:p>
        </p:txBody>
      </p:sp>
      <p:sp>
        <p:nvSpPr>
          <p:cNvPr id="3" name="Content Placeholder 2"/>
          <p:cNvSpPr>
            <a:spLocks noGrp="1"/>
          </p:cNvSpPr>
          <p:nvPr>
            <p:ph idx="1"/>
          </p:nvPr>
        </p:nvSpPr>
        <p:spPr/>
        <p:txBody>
          <a:bodyPr anchor="ctr"/>
          <a:lstStyle/>
          <a:p>
            <a:pPr marL="0" indent="0" algn="ctr">
              <a:buNone/>
            </a:pPr>
            <a:r>
              <a:rPr lang="en-ZA" dirty="0" err="1"/>
              <a:t>NUnit</a:t>
            </a:r>
            <a:r>
              <a:rPr lang="en-ZA" dirty="0"/>
              <a:t> cheat sheet demo</a:t>
            </a:r>
          </a:p>
        </p:txBody>
      </p:sp>
    </p:spTree>
    <p:extLst>
      <p:ext uri="{BB962C8B-B14F-4D97-AF65-F5344CB8AC3E}">
        <p14:creationId xmlns:p14="http://schemas.microsoft.com/office/powerpoint/2010/main" val="2082712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a:t>Exercise 2 – </a:t>
            </a:r>
            <a:r>
              <a:rPr lang="en-ZA" dirty="0" err="1"/>
              <a:t>ZLand</a:t>
            </a:r>
            <a:endParaRPr lang="en-ZA" dirty="0"/>
          </a:p>
        </p:txBody>
      </p:sp>
      <p:sp>
        <p:nvSpPr>
          <p:cNvPr id="3" name="Content Placeholder 2"/>
          <p:cNvSpPr>
            <a:spLocks noGrp="1"/>
          </p:cNvSpPr>
          <p:nvPr>
            <p:ph idx="1"/>
          </p:nvPr>
        </p:nvSpPr>
        <p:spPr/>
        <p:txBody>
          <a:bodyPr>
            <a:normAutofit/>
          </a:bodyPr>
          <a:lstStyle/>
          <a:p>
            <a:pPr marL="0" indent="0">
              <a:buNone/>
            </a:pPr>
            <a:endParaRPr lang="en-ZA" dirty="0"/>
          </a:p>
        </p:txBody>
      </p:sp>
    </p:spTree>
    <p:extLst>
      <p:ext uri="{BB962C8B-B14F-4D97-AF65-F5344CB8AC3E}">
        <p14:creationId xmlns:p14="http://schemas.microsoft.com/office/powerpoint/2010/main" val="1043891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a:t>References</a:t>
            </a:r>
          </a:p>
        </p:txBody>
      </p:sp>
      <p:sp>
        <p:nvSpPr>
          <p:cNvPr id="3" name="Content Placeholder 2"/>
          <p:cNvSpPr>
            <a:spLocks noGrp="1"/>
          </p:cNvSpPr>
          <p:nvPr>
            <p:ph idx="1"/>
          </p:nvPr>
        </p:nvSpPr>
        <p:spPr/>
        <p:txBody>
          <a:bodyPr>
            <a:normAutofit fontScale="92500" lnSpcReduction="20000"/>
          </a:bodyPr>
          <a:lstStyle/>
          <a:p>
            <a:r>
              <a:rPr lang="en-ZA" dirty="0"/>
              <a:t>http://blog.stevensanderson.com/2009/08/24/writing-great-unit-tests-best-and-worst-practises/</a:t>
            </a:r>
          </a:p>
          <a:p>
            <a:r>
              <a:rPr lang="en-ZA" dirty="0"/>
              <a:t>http://blog.stevensanderson.com/2009/06/11/integration-testing-your-aspnet-mvc-application/</a:t>
            </a:r>
          </a:p>
          <a:p>
            <a:r>
              <a:rPr lang="en-ZA" dirty="0"/>
              <a:t>https://lukewickstead.wordpress.com/2013/01/16/nunit-cheat-sheet/</a:t>
            </a:r>
          </a:p>
          <a:p>
            <a:r>
              <a:rPr lang="en-ZA" dirty="0"/>
              <a:t>http://martinfowler.com/bliki/UnitTest.html</a:t>
            </a:r>
          </a:p>
          <a:p>
            <a:r>
              <a:rPr lang="en-ZA" dirty="0"/>
              <a:t>http://artofunittesting.com/definition-of-a-unit-test/</a:t>
            </a:r>
          </a:p>
          <a:p>
            <a:r>
              <a:rPr lang="en-ZA" dirty="0"/>
              <a:t>http://stackoverflow.com/questions/4904096/whats-the-difference-between-unit-functional-acceptance-and-integration-test</a:t>
            </a:r>
          </a:p>
          <a:p>
            <a:r>
              <a:rPr lang="en-ZA" dirty="0"/>
              <a:t>https://github.com/lukewickstead/DOT-NET-on-Linux</a:t>
            </a:r>
          </a:p>
        </p:txBody>
      </p:sp>
    </p:spTree>
    <p:extLst>
      <p:ext uri="{BB962C8B-B14F-4D97-AF65-F5344CB8AC3E}">
        <p14:creationId xmlns:p14="http://schemas.microsoft.com/office/powerpoint/2010/main" val="902750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Further Reading</a:t>
            </a:r>
          </a:p>
        </p:txBody>
      </p:sp>
      <p:sp>
        <p:nvSpPr>
          <p:cNvPr id="3" name="Content Placeholder 2"/>
          <p:cNvSpPr>
            <a:spLocks noGrp="1"/>
          </p:cNvSpPr>
          <p:nvPr>
            <p:ph idx="1"/>
          </p:nvPr>
        </p:nvSpPr>
        <p:spPr/>
        <p:txBody>
          <a:bodyPr/>
          <a:lstStyle/>
          <a:p>
            <a:r>
              <a:rPr lang="en-ZA" dirty="0">
                <a:hlinkClick r:id="rId3"/>
              </a:rPr>
              <a:t>http://www.amazon.com/Test-Driven-Development-By-Example/dp/0321146530</a:t>
            </a:r>
            <a:endParaRPr lang="en-ZA" dirty="0"/>
          </a:p>
          <a:p>
            <a:r>
              <a:rPr lang="en-ZA" dirty="0">
                <a:hlinkClick r:id="rId4"/>
              </a:rPr>
              <a:t>http://www.amazon.com/The-Art-Unit-Testing-Examples/dp/1933988274</a:t>
            </a:r>
            <a:endParaRPr lang="en-ZA" dirty="0"/>
          </a:p>
          <a:p>
            <a:r>
              <a:rPr lang="en-ZA" dirty="0">
                <a:hlinkClick r:id="rId5"/>
              </a:rPr>
              <a:t>https://github.com/dennisdoomen/fluentassertions/wiki</a:t>
            </a:r>
            <a:endParaRPr lang="en-ZA" dirty="0"/>
          </a:p>
          <a:p>
            <a:r>
              <a:rPr lang="en-ZA" dirty="0"/>
              <a:t>Pragmatic Unit Testing in C# with </a:t>
            </a:r>
            <a:r>
              <a:rPr lang="en-ZA" dirty="0" err="1"/>
              <a:t>NUnit</a:t>
            </a:r>
            <a:r>
              <a:rPr lang="en-ZA" dirty="0"/>
              <a:t>, 2nd Edition</a:t>
            </a:r>
          </a:p>
          <a:p>
            <a:r>
              <a:rPr lang="en-ZA" dirty="0"/>
              <a:t>https://martinfowler.com/articles/mocksArentStubs.html</a:t>
            </a:r>
            <a:endParaRPr lang="en-ZA" dirty="0"/>
          </a:p>
          <a:p>
            <a:endParaRPr lang="en-ZA" dirty="0"/>
          </a:p>
        </p:txBody>
      </p:sp>
    </p:spTree>
    <p:extLst>
      <p:ext uri="{BB962C8B-B14F-4D97-AF65-F5344CB8AC3E}">
        <p14:creationId xmlns:p14="http://schemas.microsoft.com/office/powerpoint/2010/main" val="1601787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67944" y="1849388"/>
            <a:ext cx="4195514" cy="1008112"/>
          </a:xfrm>
          <a:prstGeom prst="rect">
            <a:avLst/>
          </a:prstGeom>
        </p:spPr>
        <p:txBody>
          <a:bodyPr vert="horz" lIns="91440" tIns="45720" rIns="91440" bIns="45720" rtlCol="0" anchor="ctr">
            <a:noAutofit/>
          </a:bodyPr>
          <a:lstStyle>
            <a:lvl1pPr algn="r" defTabSz="914400" rtl="0" eaLnBrk="1" latinLnBrk="0" hangingPunct="1">
              <a:spcBef>
                <a:spcPct val="0"/>
              </a:spcBef>
              <a:buNone/>
              <a:defRPr lang="en-ZA" sz="3600" b="1" kern="1200">
                <a:solidFill>
                  <a:srgbClr val="002850"/>
                </a:solidFill>
                <a:latin typeface="+mj-lt"/>
                <a:ea typeface="+mj-ea"/>
                <a:cs typeface="+mj-cs"/>
              </a:defRPr>
            </a:lvl1pPr>
          </a:lstStyle>
          <a:p>
            <a:r>
              <a:rPr lang="en-ZA" sz="1800" b="0" dirty="0">
                <a:solidFill>
                  <a:schemeClr val="bg1">
                    <a:lumMod val="50000"/>
                  </a:schemeClr>
                </a:solidFill>
                <a:latin typeface="Arial" pitchFamily="34" charset="0"/>
                <a:cs typeface="Arial" pitchFamily="34" charset="0"/>
              </a:rPr>
              <a:t>Ryan Kotzen </a:t>
            </a:r>
          </a:p>
          <a:p>
            <a:r>
              <a:rPr lang="en-ZA" sz="1800" b="0" dirty="0">
                <a:solidFill>
                  <a:schemeClr val="bg1">
                    <a:lumMod val="50000"/>
                  </a:schemeClr>
                </a:solidFill>
                <a:latin typeface="Arial" pitchFamily="34" charset="0"/>
                <a:cs typeface="Arial" pitchFamily="34" charset="0"/>
              </a:rPr>
              <a:t>Code Dojo </a:t>
            </a:r>
          </a:p>
        </p:txBody>
      </p:sp>
      <p:sp>
        <p:nvSpPr>
          <p:cNvPr id="4" name="Title 3"/>
          <p:cNvSpPr>
            <a:spLocks noGrp="1"/>
          </p:cNvSpPr>
          <p:nvPr>
            <p:ph type="title"/>
          </p:nvPr>
        </p:nvSpPr>
        <p:spPr>
          <a:xfrm>
            <a:off x="3635896" y="841276"/>
            <a:ext cx="4644670" cy="1152128"/>
          </a:xfrm>
        </p:spPr>
        <p:txBody>
          <a:bodyPr>
            <a:normAutofit/>
          </a:bodyPr>
          <a:lstStyle/>
          <a:p>
            <a:r>
              <a:rPr lang="en-ZA" sz="3100" dirty="0"/>
              <a:t>Unit Testing</a:t>
            </a:r>
            <a:endParaRPr lang="en-ZA" dirty="0"/>
          </a:p>
        </p:txBody>
      </p:sp>
    </p:spTree>
    <p:extLst>
      <p:ext uri="{BB962C8B-B14F-4D97-AF65-F5344CB8AC3E}">
        <p14:creationId xmlns:p14="http://schemas.microsoft.com/office/powerpoint/2010/main" val="2159765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Software</a:t>
            </a:r>
          </a:p>
        </p:txBody>
      </p:sp>
      <p:sp>
        <p:nvSpPr>
          <p:cNvPr id="3" name="Content Placeholder 2"/>
          <p:cNvSpPr>
            <a:spLocks noGrp="1"/>
          </p:cNvSpPr>
          <p:nvPr>
            <p:ph idx="1"/>
          </p:nvPr>
        </p:nvSpPr>
        <p:spPr/>
        <p:txBody>
          <a:bodyPr/>
          <a:lstStyle/>
          <a:p>
            <a:pPr marL="0" indent="0">
              <a:buNone/>
            </a:pPr>
            <a:r>
              <a:rPr lang="en-ZA" b="1" dirty="0"/>
              <a:t>Prerequisites </a:t>
            </a:r>
          </a:p>
          <a:p>
            <a:r>
              <a:rPr lang="en-ZA" dirty="0"/>
              <a:t>Visual Studio 2012+</a:t>
            </a:r>
          </a:p>
          <a:p>
            <a:r>
              <a:rPr lang="en-ZA" dirty="0" err="1"/>
              <a:t>Nunit</a:t>
            </a:r>
            <a:endParaRPr lang="en-ZA" dirty="0"/>
          </a:p>
          <a:p>
            <a:r>
              <a:rPr lang="en-ZA" dirty="0"/>
              <a:t>Git</a:t>
            </a:r>
          </a:p>
          <a:p>
            <a:pPr marL="0" indent="0">
              <a:buNone/>
            </a:pPr>
            <a:r>
              <a:rPr lang="en-ZA" b="1" dirty="0"/>
              <a:t>Recommended</a:t>
            </a:r>
          </a:p>
          <a:p>
            <a:r>
              <a:rPr lang="en-ZA" dirty="0" err="1"/>
              <a:t>Resharper</a:t>
            </a:r>
            <a:r>
              <a:rPr lang="en-ZA" dirty="0"/>
              <a:t> - Latest version compatible with your version of Visual Studio, 30 day trial is fine for now.</a:t>
            </a:r>
          </a:p>
          <a:p>
            <a:r>
              <a:rPr lang="en-ZA" dirty="0"/>
              <a:t>Git Extensions</a:t>
            </a:r>
          </a:p>
        </p:txBody>
      </p:sp>
    </p:spTree>
    <p:extLst>
      <p:ext uri="{BB962C8B-B14F-4D97-AF65-F5344CB8AC3E}">
        <p14:creationId xmlns:p14="http://schemas.microsoft.com/office/powerpoint/2010/main" val="2157524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Testing Pyramid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0875" y="936625"/>
            <a:ext cx="5264475" cy="3771900"/>
          </a:xfrm>
        </p:spPr>
      </p:pic>
    </p:spTree>
    <p:extLst>
      <p:ext uri="{BB962C8B-B14F-4D97-AF65-F5344CB8AC3E}">
        <p14:creationId xmlns:p14="http://schemas.microsoft.com/office/powerpoint/2010/main" val="368444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Unit VS Integration Testing</a:t>
            </a:r>
          </a:p>
        </p:txBody>
      </p:sp>
      <p:sp>
        <p:nvSpPr>
          <p:cNvPr id="3" name="Content Placeholder 2"/>
          <p:cNvSpPr>
            <a:spLocks noGrp="1"/>
          </p:cNvSpPr>
          <p:nvPr>
            <p:ph idx="1"/>
          </p:nvPr>
        </p:nvSpPr>
        <p:spPr/>
        <p:txBody>
          <a:bodyPr>
            <a:normAutofit fontScale="85000" lnSpcReduction="20000"/>
          </a:bodyPr>
          <a:lstStyle/>
          <a:p>
            <a:r>
              <a:rPr lang="en-ZA" dirty="0"/>
              <a:t>Unit tests test individual software components. They supply mocks or fake versions of dependencies (such as a database) so that the unit test doesn’t rely on any external code and any failures can be pinpointed exactly. Unit testing is central to Test Driven Development – the entire TDD process is driven by unit testing.</a:t>
            </a:r>
          </a:p>
          <a:p>
            <a:endParaRPr lang="en-ZA" dirty="0"/>
          </a:p>
          <a:p>
            <a:r>
              <a:rPr lang="en-ZA" dirty="0"/>
              <a:t>Integration tests test your entire software stack working together. These tests don’t mock or fake anything (they use the real database, and real network connections) and are good at spotting if your unit-tested components aren’t working together as you expected. In general, it’s best to put most of your effort into building a solid suite of unit tests, and then adding a few integration tests for each major feature so you can detect any catastrophic incompatibilities or configuration errors before your customers do.</a:t>
            </a:r>
          </a:p>
        </p:txBody>
      </p:sp>
      <p:sp>
        <p:nvSpPr>
          <p:cNvPr id="4" name="TextBox 3"/>
          <p:cNvSpPr txBox="1"/>
          <p:nvPr/>
        </p:nvSpPr>
        <p:spPr>
          <a:xfrm>
            <a:off x="899470" y="4828939"/>
            <a:ext cx="7787208" cy="646331"/>
          </a:xfrm>
          <a:prstGeom prst="rect">
            <a:avLst/>
          </a:prstGeom>
          <a:noFill/>
        </p:spPr>
        <p:txBody>
          <a:bodyPr wrap="square" rtlCol="0">
            <a:spAutoFit/>
          </a:bodyPr>
          <a:lstStyle/>
          <a:p>
            <a:r>
              <a:rPr lang="en-ZA" dirty="0"/>
              <a:t>http://blog.stevensanderson.com/2009/06/11/integration-testing-your-aspnet-mvc-application/</a:t>
            </a:r>
          </a:p>
        </p:txBody>
      </p:sp>
    </p:spTree>
    <p:extLst>
      <p:ext uri="{BB962C8B-B14F-4D97-AF65-F5344CB8AC3E}">
        <p14:creationId xmlns:p14="http://schemas.microsoft.com/office/powerpoint/2010/main" val="3019763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Which Test To Use?</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831428784"/>
              </p:ext>
            </p:extLst>
          </p:nvPr>
        </p:nvGraphicFramePr>
        <p:xfrm>
          <a:off x="457197" y="985293"/>
          <a:ext cx="8363274" cy="2880319"/>
        </p:xfrm>
        <a:graphic>
          <a:graphicData uri="http://schemas.openxmlformats.org/drawingml/2006/table">
            <a:tbl>
              <a:tblPr firstRow="1">
                <a:tableStyleId>{125E5076-3810-47DD-B79F-674D7AD40C01}</a:tableStyleId>
              </a:tblPr>
              <a:tblGrid>
                <a:gridCol w="4181637">
                  <a:extLst>
                    <a:ext uri="{9D8B030D-6E8A-4147-A177-3AD203B41FA5}">
                      <a16:colId xmlns:a16="http://schemas.microsoft.com/office/drawing/2014/main" val="20000"/>
                    </a:ext>
                  </a:extLst>
                </a:gridCol>
                <a:gridCol w="4181637">
                  <a:extLst>
                    <a:ext uri="{9D8B030D-6E8A-4147-A177-3AD203B41FA5}">
                      <a16:colId xmlns:a16="http://schemas.microsoft.com/office/drawing/2014/main" val="20001"/>
                    </a:ext>
                  </a:extLst>
                </a:gridCol>
              </a:tblGrid>
              <a:tr h="288031">
                <a:tc>
                  <a:txBody>
                    <a:bodyPr/>
                    <a:lstStyle/>
                    <a:p>
                      <a:r>
                        <a:rPr lang="en-ZA" dirty="0"/>
                        <a:t>Goal </a:t>
                      </a:r>
                    </a:p>
                  </a:txBody>
                  <a:tcPr marL="0" marR="0" marT="0" marB="0"/>
                </a:tc>
                <a:tc>
                  <a:txBody>
                    <a:bodyPr/>
                    <a:lstStyle/>
                    <a:p>
                      <a:r>
                        <a:rPr lang="en-ZA"/>
                        <a:t>Strongest technique </a:t>
                      </a:r>
                    </a:p>
                  </a:txBody>
                  <a:tcPr marL="0" marR="0" marT="0" marB="0"/>
                </a:tc>
                <a:extLst>
                  <a:ext uri="{0D108BD9-81ED-4DB2-BD59-A6C34878D82A}">
                    <a16:rowId xmlns:a16="http://schemas.microsoft.com/office/drawing/2014/main" val="10000"/>
                  </a:ext>
                </a:extLst>
              </a:tr>
              <a:tr h="864096">
                <a:tc>
                  <a:txBody>
                    <a:bodyPr/>
                    <a:lstStyle/>
                    <a:p>
                      <a:r>
                        <a:rPr lang="en-ZA" dirty="0"/>
                        <a:t>Finding bugs (things that don’t work as you want them to) </a:t>
                      </a:r>
                    </a:p>
                  </a:txBody>
                  <a:tcPr marL="0" marR="0" marT="0" marB="0"/>
                </a:tc>
                <a:tc>
                  <a:txBody>
                    <a:bodyPr/>
                    <a:lstStyle/>
                    <a:p>
                      <a:r>
                        <a:rPr lang="en-ZA"/>
                        <a:t>Manual testing (sometimes also automated integration tests) </a:t>
                      </a:r>
                    </a:p>
                  </a:txBody>
                  <a:tcPr marL="0" marR="0" marT="0" marB="0"/>
                </a:tc>
                <a:extLst>
                  <a:ext uri="{0D108BD9-81ED-4DB2-BD59-A6C34878D82A}">
                    <a16:rowId xmlns:a16="http://schemas.microsoft.com/office/drawing/2014/main" val="10001"/>
                  </a:ext>
                </a:extLst>
              </a:tr>
              <a:tr h="1152127">
                <a:tc>
                  <a:txBody>
                    <a:bodyPr/>
                    <a:lstStyle/>
                    <a:p>
                      <a:r>
                        <a:rPr lang="en-ZA"/>
                        <a:t>Detecting regressions (things that used to work but have unexpectedly stopped working) </a:t>
                      </a:r>
                    </a:p>
                  </a:txBody>
                  <a:tcPr marL="0" marR="0" marT="0" marB="0"/>
                </a:tc>
                <a:tc>
                  <a:txBody>
                    <a:bodyPr/>
                    <a:lstStyle/>
                    <a:p>
                      <a:r>
                        <a:rPr lang="en-ZA"/>
                        <a:t>Automated integration tests (sometimes also manual testing, though time-consuming) </a:t>
                      </a:r>
                    </a:p>
                  </a:txBody>
                  <a:tcPr marL="0" marR="0" marT="0" marB="0"/>
                </a:tc>
                <a:extLst>
                  <a:ext uri="{0D108BD9-81ED-4DB2-BD59-A6C34878D82A}">
                    <a16:rowId xmlns:a16="http://schemas.microsoft.com/office/drawing/2014/main" val="10002"/>
                  </a:ext>
                </a:extLst>
              </a:tr>
              <a:tr h="576065">
                <a:tc>
                  <a:txBody>
                    <a:bodyPr/>
                    <a:lstStyle/>
                    <a:p>
                      <a:r>
                        <a:rPr lang="en-ZA" dirty="0"/>
                        <a:t>Designing software components robustly </a:t>
                      </a:r>
                    </a:p>
                  </a:txBody>
                  <a:tcPr marL="0" marR="0" marT="0" marB="0"/>
                </a:tc>
                <a:tc>
                  <a:txBody>
                    <a:bodyPr/>
                    <a:lstStyle/>
                    <a:p>
                      <a:r>
                        <a:rPr lang="en-ZA" dirty="0"/>
                        <a:t>Unit testing (within the TDD process)</a:t>
                      </a:r>
                    </a:p>
                  </a:txBody>
                  <a:tcPr marL="0" marR="0" marT="0" marB="0"/>
                </a:tc>
                <a:extLst>
                  <a:ext uri="{0D108BD9-81ED-4DB2-BD59-A6C34878D82A}">
                    <a16:rowId xmlns:a16="http://schemas.microsoft.com/office/drawing/2014/main" val="10003"/>
                  </a:ext>
                </a:extLst>
              </a:tr>
            </a:tbl>
          </a:graphicData>
        </a:graphic>
      </p:graphicFrame>
      <p:sp>
        <p:nvSpPr>
          <p:cNvPr id="9" name="Rectangle 8"/>
          <p:cNvSpPr/>
          <p:nvPr/>
        </p:nvSpPr>
        <p:spPr>
          <a:xfrm>
            <a:off x="457200" y="3865612"/>
            <a:ext cx="8229600" cy="1200329"/>
          </a:xfrm>
          <a:prstGeom prst="rect">
            <a:avLst/>
          </a:prstGeom>
        </p:spPr>
        <p:txBody>
          <a:bodyPr wrap="square">
            <a:spAutoFit/>
          </a:bodyPr>
          <a:lstStyle/>
          <a:p>
            <a:r>
              <a:rPr lang="en-ZA" dirty="0"/>
              <a:t>(Note: there’s one exception where unit tests </a:t>
            </a:r>
            <a:r>
              <a:rPr lang="en-ZA" i="1" dirty="0"/>
              <a:t>do</a:t>
            </a:r>
            <a:r>
              <a:rPr lang="en-ZA" dirty="0"/>
              <a:t> effectively detect bugs. It’s when you’re refactoring, i.e., restructuring a unit’s code but without meaning to change its behaviour. In this case, unit tests can often tell you if the unit’s behaviour has changed.)</a:t>
            </a:r>
          </a:p>
        </p:txBody>
      </p:sp>
    </p:spTree>
    <p:extLst>
      <p:ext uri="{BB962C8B-B14F-4D97-AF65-F5344CB8AC3E}">
        <p14:creationId xmlns:p14="http://schemas.microsoft.com/office/powerpoint/2010/main" val="44892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Unit VS Integration Testing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05372"/>
            <a:ext cx="8249418" cy="2160240"/>
          </a:xfrm>
        </p:spPr>
      </p:pic>
    </p:spTree>
    <p:extLst>
      <p:ext uri="{BB962C8B-B14F-4D97-AF65-F5344CB8AC3E}">
        <p14:creationId xmlns:p14="http://schemas.microsoft.com/office/powerpoint/2010/main" val="1558000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28864"/>
            <a:ext cx="8229600" cy="588409"/>
          </a:xfrm>
        </p:spPr>
        <p:txBody>
          <a:bodyPr/>
          <a:lstStyle/>
          <a:p>
            <a:r>
              <a:rPr lang="en-ZA" dirty="0"/>
              <a:t>Guidelines</a:t>
            </a:r>
          </a:p>
        </p:txBody>
      </p:sp>
      <p:sp>
        <p:nvSpPr>
          <p:cNvPr id="7" name="Content Placeholder 2"/>
          <p:cNvSpPr>
            <a:spLocks noGrp="1"/>
          </p:cNvSpPr>
          <p:nvPr>
            <p:ph idx="1"/>
          </p:nvPr>
        </p:nvSpPr>
        <p:spPr>
          <a:xfrm>
            <a:off x="467544" y="937288"/>
            <a:ext cx="8229600" cy="4080452"/>
          </a:xfrm>
        </p:spPr>
        <p:txBody>
          <a:bodyPr>
            <a:normAutofit fontScale="47500" lnSpcReduction="20000"/>
          </a:bodyPr>
          <a:lstStyle/>
          <a:p>
            <a:r>
              <a:rPr lang="en-ZA" dirty="0"/>
              <a:t>A good test…</a:t>
            </a:r>
          </a:p>
          <a:p>
            <a:pPr lvl="1"/>
            <a:r>
              <a:rPr lang="en-ZA" dirty="0"/>
              <a:t>Establish initial context; Interact with system; Check the results</a:t>
            </a:r>
          </a:p>
          <a:p>
            <a:pPr lvl="2"/>
            <a:r>
              <a:rPr lang="en-ZA" dirty="0"/>
              <a:t>Arrange…Act…Assert…</a:t>
            </a:r>
          </a:p>
          <a:p>
            <a:pPr lvl="2"/>
            <a:r>
              <a:rPr lang="en-ZA" dirty="0"/>
              <a:t>Given…When…Then…</a:t>
            </a:r>
          </a:p>
          <a:p>
            <a:pPr lvl="2"/>
            <a:r>
              <a:rPr lang="en-ZA" dirty="0" err="1"/>
              <a:t>SetContext</a:t>
            </a:r>
            <a:r>
              <a:rPr lang="en-ZA" dirty="0"/>
              <a:t>…</a:t>
            </a:r>
            <a:r>
              <a:rPr lang="en-ZA" dirty="0" err="1"/>
              <a:t>BecauseOf</a:t>
            </a:r>
            <a:r>
              <a:rPr lang="en-ZA" dirty="0"/>
              <a:t>…</a:t>
            </a:r>
            <a:r>
              <a:rPr lang="en-ZA" dirty="0" err="1"/>
              <a:t>ItShould</a:t>
            </a:r>
            <a:r>
              <a:rPr lang="en-ZA" dirty="0"/>
              <a:t>…</a:t>
            </a:r>
          </a:p>
          <a:p>
            <a:pPr lvl="1"/>
            <a:r>
              <a:rPr lang="en-ZA" dirty="0"/>
              <a:t>KISS</a:t>
            </a:r>
          </a:p>
          <a:p>
            <a:pPr lvl="1"/>
            <a:r>
              <a:rPr lang="en-ZA" dirty="0"/>
              <a:t>Easy to implement</a:t>
            </a:r>
          </a:p>
          <a:p>
            <a:pPr lvl="1"/>
            <a:r>
              <a:rPr lang="en-ZA" dirty="0"/>
              <a:t>Easily runnable, by anyone, anytime</a:t>
            </a:r>
          </a:p>
          <a:p>
            <a:pPr lvl="1"/>
            <a:r>
              <a:rPr lang="en-ZA" dirty="0"/>
              <a:t>Runs quickly</a:t>
            </a:r>
          </a:p>
          <a:p>
            <a:pPr lvl="1"/>
            <a:r>
              <a:rPr lang="en-ZA" dirty="0"/>
              <a:t>Make each test orthogonal (i.e., independent) to all the others </a:t>
            </a:r>
          </a:p>
          <a:p>
            <a:pPr lvl="1"/>
            <a:r>
              <a:rPr lang="en-ZA" dirty="0"/>
              <a:t>	- Don’t make unnecessary assertions </a:t>
            </a:r>
          </a:p>
          <a:p>
            <a:pPr lvl="1"/>
            <a:r>
              <a:rPr lang="en-ZA" dirty="0"/>
              <a:t>	- Test only one code unit at a time </a:t>
            </a:r>
          </a:p>
          <a:p>
            <a:pPr lvl="1"/>
            <a:r>
              <a:rPr lang="en-ZA" dirty="0"/>
              <a:t>	- Mock out all external services and state </a:t>
            </a:r>
          </a:p>
          <a:p>
            <a:pPr lvl="1"/>
            <a:r>
              <a:rPr lang="en-ZA" dirty="0"/>
              <a:t>	- Avoid unnecessary preconditions Initialize/setup for itself</a:t>
            </a:r>
          </a:p>
          <a:p>
            <a:pPr lvl="1"/>
            <a:r>
              <a:rPr lang="en-ZA" dirty="0"/>
              <a:t>Leave environment as it was when it started, </a:t>
            </a:r>
            <a:r>
              <a:rPr lang="en-ZA" dirty="0" err="1"/>
              <a:t>cleanup</a:t>
            </a:r>
            <a:r>
              <a:rPr lang="en-ZA" dirty="0"/>
              <a:t>!</a:t>
            </a:r>
          </a:p>
          <a:p>
            <a:r>
              <a:rPr lang="en-ZA" dirty="0"/>
              <a:t>Measure code coverage</a:t>
            </a:r>
          </a:p>
          <a:p>
            <a:r>
              <a:rPr lang="en-ZA" dirty="0"/>
              <a:t>Write tests to recreate bugs</a:t>
            </a:r>
          </a:p>
          <a:p>
            <a:r>
              <a:rPr lang="en-ZA" dirty="0"/>
              <a:t>Test edge cases, and not only positives, negatives as well</a:t>
            </a:r>
          </a:p>
          <a:p>
            <a:r>
              <a:rPr lang="en-ZA" dirty="0"/>
              <a:t>Treat tests as production code</a:t>
            </a:r>
          </a:p>
          <a:p>
            <a:r>
              <a:rPr lang="en-ZA" dirty="0"/>
              <a:t>Distinguish between different levels/types</a:t>
            </a:r>
          </a:p>
          <a:p>
            <a:r>
              <a:rPr lang="en-ZA" dirty="0"/>
              <a:t>Integrate in to SDLC, build &amp; deployment processes, CI etc.</a:t>
            </a:r>
          </a:p>
          <a:p>
            <a:r>
              <a:rPr lang="en-ZA" dirty="0"/>
              <a:t>Be careful changing code to fit tests; code must be testable, but don’t change code to accommodate a test for that sole purpose</a:t>
            </a:r>
          </a:p>
        </p:txBody>
      </p:sp>
    </p:spTree>
    <p:extLst>
      <p:ext uri="{BB962C8B-B14F-4D97-AF65-F5344CB8AC3E}">
        <p14:creationId xmlns:p14="http://schemas.microsoft.com/office/powerpoint/2010/main" val="2541969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Right BICEP</a:t>
            </a:r>
          </a:p>
        </p:txBody>
      </p:sp>
      <p:sp>
        <p:nvSpPr>
          <p:cNvPr id="3" name="Content Placeholder 2"/>
          <p:cNvSpPr>
            <a:spLocks noGrp="1"/>
          </p:cNvSpPr>
          <p:nvPr>
            <p:ph idx="1"/>
          </p:nvPr>
        </p:nvSpPr>
        <p:spPr/>
        <p:txBody>
          <a:bodyPr>
            <a:normAutofit fontScale="62500" lnSpcReduction="20000"/>
          </a:bodyPr>
          <a:lstStyle/>
          <a:p>
            <a:r>
              <a:rPr lang="en-ZA" dirty="0"/>
              <a:t>Right — Are the results right?</a:t>
            </a:r>
          </a:p>
          <a:p>
            <a:r>
              <a:rPr lang="en-ZA" dirty="0"/>
              <a:t>B — Are all the boundary conditions CORRECT?</a:t>
            </a:r>
          </a:p>
          <a:p>
            <a:pPr lvl="1"/>
            <a:r>
              <a:rPr lang="en-ZA" dirty="0"/>
              <a:t>Conformance — Does the value conform to an expected format?</a:t>
            </a:r>
          </a:p>
          <a:p>
            <a:pPr lvl="1"/>
            <a:r>
              <a:rPr lang="en-ZA" dirty="0"/>
              <a:t>Ordering — Is the set of values ordered or unordered as appropriate?</a:t>
            </a:r>
          </a:p>
          <a:p>
            <a:pPr lvl="1"/>
            <a:r>
              <a:rPr lang="en-ZA" dirty="0"/>
              <a:t>Range — Is the value within reasonable minimum and maximum values?</a:t>
            </a:r>
          </a:p>
          <a:p>
            <a:pPr lvl="1"/>
            <a:r>
              <a:rPr lang="en-ZA" dirty="0"/>
              <a:t>Reference — Does the code reference anything external that isn’t under direct control of the code itself?</a:t>
            </a:r>
          </a:p>
          <a:p>
            <a:pPr lvl="1"/>
            <a:r>
              <a:rPr lang="en-ZA" dirty="0"/>
              <a:t>Existence — Does the value exist (e.g., is non-null, nonzero, present in a set, etc.)?</a:t>
            </a:r>
          </a:p>
          <a:p>
            <a:pPr lvl="1"/>
            <a:r>
              <a:rPr lang="en-ZA" dirty="0"/>
              <a:t>Cardinality — Are there exactly enough values?</a:t>
            </a:r>
          </a:p>
          <a:p>
            <a:pPr lvl="1"/>
            <a:r>
              <a:rPr lang="en-ZA" dirty="0"/>
              <a:t>Time (absolute and relative) — Is everything happening in order? At the right time? In time?</a:t>
            </a:r>
          </a:p>
          <a:p>
            <a:r>
              <a:rPr lang="en-ZA" dirty="0"/>
              <a:t>I — Can you check inverse relationships?</a:t>
            </a:r>
          </a:p>
          <a:p>
            <a:pPr lvl="1"/>
            <a:r>
              <a:rPr lang="en-ZA" dirty="0"/>
              <a:t>Some methods can be checked by applying their logical inverse. For instance, you might check a method that calculates a square root by squaring the result</a:t>
            </a:r>
          </a:p>
          <a:p>
            <a:r>
              <a:rPr lang="en-ZA" dirty="0"/>
              <a:t>C — Can you cross-check results using other means?</a:t>
            </a:r>
          </a:p>
          <a:p>
            <a:pPr lvl="1"/>
            <a:r>
              <a:rPr lang="en-ZA" dirty="0"/>
              <a:t>Perhaps there is an easier, but slower algorithm that you can use to verify your new faster algorithm still gets the correct answer.</a:t>
            </a:r>
          </a:p>
          <a:p>
            <a:r>
              <a:rPr lang="en-ZA" dirty="0"/>
              <a:t>E — Can you force error conditions to happen?</a:t>
            </a:r>
          </a:p>
          <a:p>
            <a:r>
              <a:rPr lang="en-ZA" dirty="0"/>
              <a:t>P — Are performance characteristics within bounds?</a:t>
            </a:r>
          </a:p>
        </p:txBody>
      </p:sp>
    </p:spTree>
    <p:extLst>
      <p:ext uri="{BB962C8B-B14F-4D97-AF65-F5344CB8AC3E}">
        <p14:creationId xmlns:p14="http://schemas.microsoft.com/office/powerpoint/2010/main" val="1455693811"/>
      </p:ext>
    </p:extLst>
  </p:cSld>
  <p:clrMapOvr>
    <a:masterClrMapping/>
  </p:clrMapOvr>
</p:sld>
</file>

<file path=ppt/theme/theme1.xml><?xml version="1.0" encoding="utf-8"?>
<a:theme xmlns:a="http://schemas.openxmlformats.org/drawingml/2006/main" name="Office Theme">
  <a:themeElements>
    <a:clrScheme name="Entelect Theme">
      <a:dk1>
        <a:srgbClr val="17365D"/>
      </a:dk1>
      <a:lt1>
        <a:sysClr val="window" lastClr="FFFFFF"/>
      </a:lt1>
      <a:dk2>
        <a:srgbClr val="17365D"/>
      </a:dk2>
      <a:lt2>
        <a:srgbClr val="EEECE1"/>
      </a:lt2>
      <a:accent1>
        <a:srgbClr val="9FC03B"/>
      </a:accent1>
      <a:accent2>
        <a:srgbClr val="17365D"/>
      </a:accent2>
      <a:accent3>
        <a:srgbClr val="11C903"/>
      </a:accent3>
      <a:accent4>
        <a:srgbClr val="21CB25"/>
      </a:accent4>
      <a:accent5>
        <a:srgbClr val="5BEB6C"/>
      </a:accent5>
      <a:accent6>
        <a:srgbClr val="E36C09"/>
      </a:accent6>
      <a:hlink>
        <a:srgbClr val="E36C09"/>
      </a:hlink>
      <a:folHlink>
        <a:srgbClr val="E36C0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38544</TotalTime>
  <Words>1010</Words>
  <Application>Microsoft Office PowerPoint</Application>
  <PresentationFormat>On-screen Show (16:10)</PresentationFormat>
  <Paragraphs>172</Paragraphs>
  <Slides>19</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Consolas</vt:lpstr>
      <vt:lpstr>Courier New</vt:lpstr>
      <vt:lpstr>Office Theme</vt:lpstr>
      <vt:lpstr>PowerPoint Presentation</vt:lpstr>
      <vt:lpstr>Unit Testing</vt:lpstr>
      <vt:lpstr>Software</vt:lpstr>
      <vt:lpstr>Testing Pyramid</vt:lpstr>
      <vt:lpstr>Unit VS Integration Testing</vt:lpstr>
      <vt:lpstr>Which Test To Use?</vt:lpstr>
      <vt:lpstr>Unit VS Integration Testing</vt:lpstr>
      <vt:lpstr>Guidelines</vt:lpstr>
      <vt:lpstr>Right BICEP</vt:lpstr>
      <vt:lpstr>Test Double</vt:lpstr>
      <vt:lpstr>Dummies</vt:lpstr>
      <vt:lpstr>Fakes</vt:lpstr>
      <vt:lpstr>Stubs</vt:lpstr>
      <vt:lpstr>Mocks</vt:lpstr>
      <vt:lpstr>PowerPoint Presentation</vt:lpstr>
      <vt:lpstr>Exercise 1 - NUnit</vt:lpstr>
      <vt:lpstr>Exercise 2 – ZLand</vt:lpstr>
      <vt:lpstr>References</vt:lpstr>
      <vt:lpstr>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Future of Entelect How is affects you</dc:title>
  <dc:creator>charles</dc:creator>
  <cp:lastModifiedBy>Ryan Kotzen</cp:lastModifiedBy>
  <cp:revision>701</cp:revision>
  <cp:lastPrinted>2011-01-10T15:18:30Z</cp:lastPrinted>
  <dcterms:created xsi:type="dcterms:W3CDTF">2010-08-29T06:05:31Z</dcterms:created>
  <dcterms:modified xsi:type="dcterms:W3CDTF">2017-03-30T12:52:42Z</dcterms:modified>
</cp:coreProperties>
</file>