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6" r:id="rId3"/>
    <p:sldId id="265" r:id="rId4"/>
    <p:sldId id="259" r:id="rId5"/>
    <p:sldId id="260" r:id="rId6"/>
    <p:sldId id="261" r:id="rId7"/>
    <p:sldId id="272" r:id="rId8"/>
    <p:sldId id="258" r:id="rId9"/>
    <p:sldId id="263" r:id="rId10"/>
    <p:sldId id="267" r:id="rId11"/>
    <p:sldId id="266" r:id="rId12"/>
    <p:sldId id="273" r:id="rId13"/>
    <p:sldId id="268" r:id="rId14"/>
    <p:sldId id="274" r:id="rId15"/>
    <p:sldId id="271" r:id="rId16"/>
    <p:sldId id="270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1" d="100"/>
          <a:sy n="101" d="100"/>
        </p:scale>
        <p:origin x="126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2959-DE25-4F06-B2B8-925BB9E494EF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9314-A062-4844-888F-F94CB86309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99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9314-A062-4844-888F-F94CB86309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68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5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0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561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82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609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889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6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5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6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7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9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8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53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33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05045-99AD-449C-8D80-F449D46DA6F7}" type="datetimeFigureOut">
              <a:rPr lang="ru-RU" smtClean="0"/>
              <a:t>01.10.2021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7CD94D-5C94-403A-88CE-BC97DF0A0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04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company/jugru/blog/446562/" TargetMode="External"/><Relationship Id="rId3" Type="http://schemas.openxmlformats.org/officeDocument/2006/relationships/hyperlink" Target="https://habr.com/ru/post/318374/" TargetMode="External"/><Relationship Id="rId7" Type="http://schemas.openxmlformats.org/officeDocument/2006/relationships/hyperlink" Target="https://youtu.be/oV9rvDllKEg" TargetMode="External"/><Relationship Id="rId2" Type="http://schemas.openxmlformats.org/officeDocument/2006/relationships/hyperlink" Target="https://ru.stackoverflow.com/questions/445768/%D0%9C%D0%BD%D0%BE%D0%B3%D0%BE%D0%BF%D0%BE%D1%82%D0%BE%D1%87%D0%BD%D0%BE%D0%B5-vs-%D0%B0%D1%81%D0%B8%D0%BD%D1%85%D1%80%D0%BE%D0%BD%D0%BD%D0%BE%D0%B5-%D0%BF%D1%80%D0%BE%D0%B3%D1%80%D0%B0%D0%BC%D0%BC%D0%B8%D1%80%D0%BE%D0%B2%D0%B0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21625/" TargetMode="External"/><Relationship Id="rId5" Type="http://schemas.openxmlformats.org/officeDocument/2006/relationships/hyperlink" Target="https://habr.com/ru/post/319350/" TargetMode="External"/><Relationship Id="rId4" Type="http://schemas.openxmlformats.org/officeDocument/2006/relationships/hyperlink" Target="https://habr.com/ru/post/318786/" TargetMode="External"/><Relationship Id="rId9" Type="http://schemas.openxmlformats.org/officeDocument/2006/relationships/hyperlink" Target="https://habr.com/ru/post/21665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39737" y="2582698"/>
            <a:ext cx="6100355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>
                <a:solidFill>
                  <a:schemeClr val="tx1"/>
                </a:solidFill>
              </a:rPr>
              <a:t>Многопоточность</a:t>
            </a:r>
            <a:r>
              <a:rPr lang="ru-RU" b="1" dirty="0">
                <a:solidFill>
                  <a:schemeClr val="tx1"/>
                </a:solidFill>
              </a:rPr>
              <a:t> и асинхронность</a:t>
            </a:r>
          </a:p>
        </p:txBody>
      </p:sp>
    </p:spTree>
    <p:extLst>
      <p:ext uri="{BB962C8B-B14F-4D97-AF65-F5344CB8AC3E}">
        <p14:creationId xmlns:p14="http://schemas.microsoft.com/office/powerpoint/2010/main" val="148674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3629" y="536028"/>
            <a:ext cx="8911687" cy="767255"/>
          </a:xfrm>
        </p:spPr>
        <p:txBody>
          <a:bodyPr/>
          <a:lstStyle/>
          <a:p>
            <a:r>
              <a:rPr lang="ru-RU" dirty="0"/>
              <a:t>Синхронные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809" y="2014268"/>
            <a:ext cx="10576265" cy="1100407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dirty="0"/>
              <a:t>Синхронные операции</a:t>
            </a:r>
            <a:r>
              <a:rPr lang="ru-RU" dirty="0"/>
              <a:t> — операции, при которых мы получаем результат в результате блокирования потока выполнения. Для </a:t>
            </a:r>
            <a:r>
              <a:rPr lang="en-US" dirty="0"/>
              <a:t>CPU</a:t>
            </a:r>
            <a:r>
              <a:rPr lang="ru-RU" dirty="0"/>
              <a:t> операций – это единственный способ исполнения, а вот для операций ввода/вывода один из.</a:t>
            </a:r>
          </a:p>
        </p:txBody>
      </p:sp>
    </p:spTree>
    <p:extLst>
      <p:ext uri="{BB962C8B-B14F-4D97-AF65-F5344CB8AC3E}">
        <p14:creationId xmlns:p14="http://schemas.microsoft.com/office/powerpoint/2010/main" val="201432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118" y="371861"/>
            <a:ext cx="8911687" cy="1280890"/>
          </a:xfrm>
        </p:spPr>
        <p:txBody>
          <a:bodyPr/>
          <a:lstStyle/>
          <a:p>
            <a:r>
              <a:rPr lang="en-US" dirty="0"/>
              <a:t>CPU </a:t>
            </a:r>
            <a:r>
              <a:rPr lang="ru-RU" dirty="0"/>
              <a:t>зависимые операции</a:t>
            </a:r>
            <a:br>
              <a:rPr lang="ru-RU" dirty="0"/>
            </a:br>
            <a:r>
              <a:rPr lang="en-US" dirty="0"/>
              <a:t>I/O </a:t>
            </a:r>
            <a:r>
              <a:rPr lang="ru-RU" dirty="0"/>
              <a:t>зависимые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4191" y="1975945"/>
            <a:ext cx="10075753" cy="445638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CPU</a:t>
            </a:r>
            <a:r>
              <a:rPr lang="ru-RU" b="1" dirty="0">
                <a:solidFill>
                  <a:schemeClr val="tx1"/>
                </a:solidFill>
              </a:rPr>
              <a:t> зависимые операции</a:t>
            </a:r>
            <a:r>
              <a:rPr lang="ru-RU" dirty="0">
                <a:solidFill>
                  <a:schemeClr val="tx1"/>
                </a:solidFill>
              </a:rPr>
              <a:t> – это операции которые используют время центрального процессора. Такие как: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Условия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Циклы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Арифметические операции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Битовые операции и т.д.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Операции ввода/вывода</a:t>
            </a:r>
            <a:r>
              <a:rPr lang="en-US" b="1" dirty="0">
                <a:solidFill>
                  <a:schemeClr val="tx1"/>
                </a:solidFill>
              </a:rPr>
              <a:t> (Input</a:t>
            </a:r>
            <a:r>
              <a:rPr lang="ru-RU" b="1" dirty="0">
                <a:solidFill>
                  <a:schemeClr val="tx1"/>
                </a:solidFill>
              </a:rPr>
              <a:t>/</a:t>
            </a:r>
            <a:r>
              <a:rPr lang="en-US" b="1" dirty="0">
                <a:solidFill>
                  <a:schemeClr val="tx1"/>
                </a:solidFill>
              </a:rPr>
              <a:t>Output</a:t>
            </a:r>
            <a:r>
              <a:rPr lang="ru-RU" b="1" dirty="0">
                <a:solidFill>
                  <a:schemeClr val="tx1"/>
                </a:solidFill>
              </a:rPr>
              <a:t> или просто </a:t>
            </a:r>
            <a:r>
              <a:rPr lang="en-US" b="1" dirty="0">
                <a:solidFill>
                  <a:schemeClr val="tx1"/>
                </a:solidFill>
              </a:rPr>
              <a:t>I/O) </a:t>
            </a:r>
            <a:r>
              <a:rPr lang="ru-RU" dirty="0">
                <a:solidFill>
                  <a:schemeClr val="tx1"/>
                </a:solidFill>
              </a:rPr>
              <a:t>– это операции в которых происходит обращение к внешним ресурсам. Такие как: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Вывод в консоль, 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Вывод на печать, 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Обращение к удаленному серверу, 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Чтение файла и т.д. </a:t>
            </a:r>
          </a:p>
        </p:txBody>
      </p:sp>
    </p:spTree>
    <p:extLst>
      <p:ext uri="{BB962C8B-B14F-4D97-AF65-F5344CB8AC3E}">
        <p14:creationId xmlns:p14="http://schemas.microsoft.com/office/powerpoint/2010/main" val="231053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8AF1B-A1B2-4427-8AC5-B679A759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Пример </a:t>
            </a:r>
            <a:r>
              <a:rPr lang="en-US" sz="4400" dirty="0" err="1"/>
              <a:t>синхронной</a:t>
            </a:r>
            <a:r>
              <a:rPr lang="en-US" sz="4400" dirty="0"/>
              <a:t> операции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F7EEA-7D43-4428-9F77-5ABC11D0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886" y="0"/>
            <a:ext cx="6079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2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118" y="550538"/>
            <a:ext cx="8911687" cy="721214"/>
          </a:xfrm>
        </p:spPr>
        <p:txBody>
          <a:bodyPr/>
          <a:lstStyle/>
          <a:p>
            <a:r>
              <a:rPr lang="ru-RU" dirty="0"/>
              <a:t>Асинхронные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8309" y="1997799"/>
            <a:ext cx="10637916" cy="1107352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Асинхронные</a:t>
            </a:r>
            <a:r>
              <a:rPr lang="ru-RU" dirty="0">
                <a:solidFill>
                  <a:schemeClr val="tx1"/>
                </a:solidFill>
              </a:rPr>
              <a:t> действия — действия, выполненные в неблокирующем режиме, что позволяет основному потоку программы продолжить обработку (например другого запроса)</a:t>
            </a:r>
          </a:p>
        </p:txBody>
      </p:sp>
    </p:spTree>
    <p:extLst>
      <p:ext uri="{BB962C8B-B14F-4D97-AF65-F5344CB8AC3E}">
        <p14:creationId xmlns:p14="http://schemas.microsoft.com/office/powerpoint/2010/main" val="241855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2FD44-CDB5-46CC-BE48-2EC6C663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Пример асинхронной операции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00B31-A7A4-4930-89EB-D7DCACB6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886" y="14520"/>
            <a:ext cx="6079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8113" y="551681"/>
            <a:ext cx="8911687" cy="715803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Асинхронность в </a:t>
            </a:r>
            <a:r>
              <a:rPr lang="en-US" dirty="0"/>
              <a:t>Python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31" y="1267484"/>
            <a:ext cx="5629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4138" y="550538"/>
            <a:ext cx="8911687" cy="721214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958" y="1558693"/>
            <a:ext cx="10610178" cy="4087505"/>
          </a:xfrm>
        </p:spPr>
        <p:txBody>
          <a:bodyPr>
            <a:normAutofit fontScale="92500"/>
          </a:bodyPr>
          <a:lstStyle/>
          <a:p>
            <a:pPr marL="342900" lvl="0" indent="-342900" fontAlgn="base"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232629"/>
                </a:solidFill>
                <a:effectLst/>
                <a:latin typeface="Century Gothic (Body)"/>
                <a:ea typeface="Times New Roman" panose="02020603050405020304" pitchFamily="18" charset="0"/>
              </a:rPr>
              <a:t>Использование более одного потока в приложении делает его многопоточным.</a:t>
            </a:r>
            <a:endParaRPr lang="en-US" sz="1800" dirty="0">
              <a:effectLst/>
              <a:latin typeface="Century Gothic (Body)"/>
              <a:ea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232629"/>
                </a:solidFill>
                <a:effectLst/>
                <a:latin typeface="Century Gothic (Body)"/>
                <a:ea typeface="Times New Roman" panose="02020603050405020304" pitchFamily="18" charset="0"/>
              </a:rPr>
              <a:t>Многопоточность позволяет использовать всю мощь многоядерных вычислительных машин.</a:t>
            </a:r>
            <a:endParaRPr lang="en-US" sz="1800" dirty="0">
              <a:effectLst/>
              <a:latin typeface="Century Gothic (Body)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232629"/>
                </a:solidFill>
                <a:effectLst/>
                <a:latin typeface="Century Gothic (Body)"/>
                <a:ea typeface="Times New Roman" panose="02020603050405020304" pitchFamily="18" charset="0"/>
              </a:rPr>
              <a:t>Многопоточность увеличивает сложность понимания программ. Нужно четко представлять, как ваши потоки будут использовать общие ресурсы, определяя критические секции и избегая при этом </a:t>
            </a:r>
            <a:r>
              <a:rPr lang="ru-RU" sz="1800" dirty="0" err="1">
                <a:solidFill>
                  <a:srgbClr val="232629"/>
                </a:solidFill>
                <a:effectLst/>
                <a:latin typeface="Century Gothic (Body)"/>
                <a:ea typeface="Times New Roman" panose="02020603050405020304" pitchFamily="18" charset="0"/>
              </a:rPr>
              <a:t>дедлоков</a:t>
            </a:r>
            <a:r>
              <a:rPr lang="ru-RU" sz="1800" dirty="0">
                <a:solidFill>
                  <a:srgbClr val="232629"/>
                </a:solidFill>
                <a:effectLst/>
                <a:latin typeface="Century Gothic (Body)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entury Gothic (Body)"/>
              <a:ea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5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232629"/>
                </a:solidFill>
                <a:effectLst/>
                <a:latin typeface="Century Gothic (Body)"/>
                <a:ea typeface="Times New Roman" panose="02020603050405020304" pitchFamily="18" charset="0"/>
              </a:rPr>
              <a:t>Создание большого количества потоков в приложении, практически не имеет смысла, если такое количество потоков не подкреплено схожим количеством ядер, в таком случае стоит помнить о конкурентности и параллельности.</a:t>
            </a:r>
            <a:endParaRPr lang="en-US" sz="1800" dirty="0">
              <a:effectLst/>
              <a:latin typeface="Century Gothic (Body)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Асинхронность позволяет освободить поток приложения в случаях, когда операция, которую нам хотелось бы дождаться является операцией ввода/вывода</a:t>
            </a:r>
            <a:endParaRPr lang="en-US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В некоторых языках, асинхронный код становится сложным для поддержки и понимания</a:t>
            </a:r>
            <a:endParaRPr lang="en-US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u-RU" dirty="0">
              <a:solidFill>
                <a:schemeClr val="tx1"/>
              </a:solidFill>
              <a:latin typeface="Century Gothic (Body)"/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901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9059" y="551683"/>
            <a:ext cx="9357650" cy="1280890"/>
          </a:xfrm>
        </p:spPr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 dirty="0">
                <a:sym typeface="Wingdings" panose="05000000000000000000" pitchFamily="2" charset="2"/>
              </a:rPr>
              <a:t>. Ваши вопросы.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9059" y="2006851"/>
            <a:ext cx="93576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Источники: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2"/>
              </a:rPr>
              <a:t>Многопоточное </a:t>
            </a:r>
            <a:r>
              <a:rPr lang="en-US" dirty="0">
                <a:hlinkClick r:id="rId2"/>
              </a:rPr>
              <a:t>vs </a:t>
            </a:r>
            <a:r>
              <a:rPr lang="ru-RU" dirty="0">
                <a:hlinkClick r:id="rId2"/>
              </a:rPr>
              <a:t>асинхронное программирование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hlinkClick r:id="rId3"/>
              </a:rPr>
              <a:t>Конкурентность</a:t>
            </a:r>
            <a:r>
              <a:rPr lang="ru-RU" dirty="0">
                <a:hlinkClick r:id="rId3"/>
              </a:rPr>
              <a:t>: параллелизм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hlinkClick r:id="rId4"/>
              </a:rPr>
              <a:t>Конкурентность</a:t>
            </a:r>
            <a:r>
              <a:rPr lang="ru-RU" dirty="0">
                <a:hlinkClick r:id="rId4"/>
              </a:rPr>
              <a:t>: </a:t>
            </a:r>
            <a:r>
              <a:rPr lang="ru-RU" dirty="0" err="1">
                <a:hlinkClick r:id="rId4"/>
              </a:rPr>
              <a:t>кооперативность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hlinkClick r:id="rId5"/>
              </a:rPr>
              <a:t>Конкурентность</a:t>
            </a:r>
            <a:r>
              <a:rPr lang="ru-RU" dirty="0">
                <a:hlinkClick r:id="rId5"/>
              </a:rPr>
              <a:t>: асинхронность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6"/>
              </a:rPr>
              <a:t>Асинхронный питон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Concurrency is not Parallelism by Rob Pike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8"/>
              </a:rPr>
              <a:t>Асинхронность в программировании (С++)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hlinkClick r:id="rId9"/>
              </a:rPr>
              <a:t>Нет никакого потока (асинхронность на уровне ядра)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10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79001" y="546538"/>
            <a:ext cx="7138851" cy="72521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Многопоточность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8976" y="1504290"/>
            <a:ext cx="10515600" cy="1541618"/>
          </a:xfrm>
        </p:spPr>
        <p:txBody>
          <a:bodyPr>
            <a:normAutofit/>
          </a:bodyPr>
          <a:lstStyle/>
          <a:p>
            <a:pPr algn="just"/>
            <a:r>
              <a:rPr lang="ru-RU" sz="1800" b="1" dirty="0">
                <a:solidFill>
                  <a:srgbClr val="111111"/>
                </a:solidFill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Многопоточность</a:t>
            </a:r>
            <a:r>
              <a:rPr lang="ru-RU" sz="1800" dirty="0">
                <a:solidFill>
                  <a:srgbClr val="111111"/>
                </a:solidFill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возникает при использовании нескольких потоков в приложении.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Поток - </a:t>
            </a:r>
            <a:r>
              <a:rPr lang="ru-RU" dirty="0">
                <a:solidFill>
                  <a:schemeClr val="tx1"/>
                </a:solidFill>
              </a:rPr>
              <a:t>абстракция операционной системы, позволяющая выполнять некие куски кода параллельно (или конкурентно, об этом дальше).</a:t>
            </a:r>
            <a:endParaRPr lang="en-US" sz="18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69326" y="3616824"/>
            <a:ext cx="6905897" cy="28188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73829" y="4229194"/>
            <a:ext cx="4310742" cy="59535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Основной поток (</a:t>
            </a:r>
            <a:r>
              <a:rPr lang="en-US" dirty="0"/>
              <a:t>main thread</a:t>
            </a:r>
            <a:r>
              <a:rPr lang="ru-RU" dirty="0"/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645434" y="4237903"/>
            <a:ext cx="890451" cy="20985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Куча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84571" y="4229194"/>
            <a:ext cx="1454332" cy="59535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Стек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7044" y="3766231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Приложение (процесс)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4134" y="54274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…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873829" y="4918181"/>
            <a:ext cx="4310742" cy="59535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Рабочий поток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184571" y="4918181"/>
            <a:ext cx="1454332" cy="59535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Стек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873829" y="5746074"/>
            <a:ext cx="4310742" cy="5904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Рабочий поток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184571" y="5746074"/>
            <a:ext cx="1454332" cy="5904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Стек</a:t>
            </a:r>
          </a:p>
        </p:txBody>
      </p:sp>
    </p:spTree>
    <p:extLst>
      <p:ext uri="{BB962C8B-B14F-4D97-AF65-F5344CB8AC3E}">
        <p14:creationId xmlns:p14="http://schemas.microsoft.com/office/powerpoint/2010/main" val="41157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3" grpId="0"/>
      <p:bldP spid="14" grpId="0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4139" y="557048"/>
            <a:ext cx="8911687" cy="725214"/>
          </a:xfrm>
        </p:spPr>
        <p:txBody>
          <a:bodyPr/>
          <a:lstStyle/>
          <a:p>
            <a:r>
              <a:rPr lang="ru-RU" dirty="0"/>
              <a:t>Пример многопоточного решения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5065986" y="2950421"/>
            <a:ext cx="183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26919" y="276575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Поток 1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5065986" y="3325744"/>
            <a:ext cx="183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6919" y="316209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Поток 2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5065986" y="3695076"/>
            <a:ext cx="183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26919" y="353143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Поток 3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065986" y="4064407"/>
            <a:ext cx="1839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6919" y="390076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Поток 4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3478924" y="2477448"/>
            <a:ext cx="567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16664" y="228829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Осн</a:t>
            </a:r>
            <a:r>
              <a:rPr lang="ru-RU" dirty="0"/>
              <a:t>. Поток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626069" y="2288290"/>
            <a:ext cx="1439917" cy="3648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1кк / 4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487982" y="2747718"/>
            <a:ext cx="914400" cy="3603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250к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5487982" y="3139555"/>
            <a:ext cx="914400" cy="3603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250к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487982" y="3526898"/>
            <a:ext cx="914400" cy="3603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250к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487982" y="3924751"/>
            <a:ext cx="914400" cy="3603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250к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071241" y="2288290"/>
            <a:ext cx="1834056" cy="36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ждем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6905297" y="2282301"/>
            <a:ext cx="1439917" cy="3648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78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4139" y="536028"/>
            <a:ext cx="8911687" cy="735724"/>
          </a:xfrm>
        </p:spPr>
        <p:txBody>
          <a:bodyPr/>
          <a:lstStyle/>
          <a:p>
            <a:r>
              <a:rPr lang="ru-RU" dirty="0"/>
              <a:t>Гонка потоков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66594" y="2007476"/>
            <a:ext cx="2385847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= 33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508938" y="3415862"/>
            <a:ext cx="9506" cy="318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7336127" y="3415862"/>
            <a:ext cx="9597" cy="320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98910" y="29834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Поток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6593" y="29834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Поток 2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120055" y="3719192"/>
            <a:ext cx="777765" cy="5044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33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956841" y="3971440"/>
            <a:ext cx="777765" cy="5044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33</a:t>
            </a:r>
          </a:p>
        </p:txBody>
      </p:sp>
      <p:cxnSp>
        <p:nvCxnSpPr>
          <p:cNvPr id="19" name="Скругленная соединительная линия 18"/>
          <p:cNvCxnSpPr>
            <a:stCxn id="4" idx="2"/>
            <a:endCxn id="16" idx="3"/>
          </p:cNvCxnSpPr>
          <p:nvPr/>
        </p:nvCxnSpPr>
        <p:spPr>
          <a:xfrm rot="5400000">
            <a:off x="4701487" y="2813409"/>
            <a:ext cx="1354365" cy="9616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Скругленная соединительная линия 20"/>
          <p:cNvCxnSpPr>
            <a:stCxn id="4" idx="2"/>
            <a:endCxn id="17" idx="1"/>
          </p:cNvCxnSpPr>
          <p:nvPr/>
        </p:nvCxnSpPr>
        <p:spPr>
          <a:xfrm rot="16200000" flipH="1">
            <a:off x="5604873" y="2871720"/>
            <a:ext cx="1606613" cy="1097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6245" y="3859667"/>
            <a:ext cx="1335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Запись </a:t>
            </a:r>
          </a:p>
          <a:p>
            <a:r>
              <a:rPr lang="ru-RU" dirty="0"/>
              <a:t>в регистр</a:t>
            </a:r>
          </a:p>
          <a:p>
            <a:r>
              <a:rPr lang="ru-RU" dirty="0"/>
              <a:t>потока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120054" y="5040555"/>
            <a:ext cx="777765" cy="5044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34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956841" y="4842328"/>
            <a:ext cx="777765" cy="5044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62587" y="4969637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Инкремент</a:t>
            </a:r>
          </a:p>
          <a:p>
            <a:pPr algn="ctr"/>
            <a:r>
              <a:rPr lang="ru-RU" dirty="0"/>
              <a:t>значения</a:t>
            </a:r>
          </a:p>
        </p:txBody>
      </p:sp>
      <p:cxnSp>
        <p:nvCxnSpPr>
          <p:cNvPr id="28" name="Скругленная соединительная линия 27"/>
          <p:cNvCxnSpPr>
            <a:stCxn id="24" idx="1"/>
            <a:endCxn id="4" idx="1"/>
          </p:cNvCxnSpPr>
          <p:nvPr/>
        </p:nvCxnSpPr>
        <p:spPr>
          <a:xfrm rot="10800000" flipH="1">
            <a:off x="4120054" y="2312276"/>
            <a:ext cx="546540" cy="2980528"/>
          </a:xfrm>
          <a:prstGeom prst="curvedConnector3">
            <a:avLst>
              <a:gd name="adj1" fmla="val -1283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>
            <a:stCxn id="25" idx="3"/>
            <a:endCxn id="4" idx="3"/>
          </p:cNvCxnSpPr>
          <p:nvPr/>
        </p:nvCxnSpPr>
        <p:spPr>
          <a:xfrm flipH="1" flipV="1">
            <a:off x="7052441" y="2312276"/>
            <a:ext cx="682165" cy="2782301"/>
          </a:xfrm>
          <a:prstGeom prst="curvedConnector3">
            <a:avLst>
              <a:gd name="adj1" fmla="val -1244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05894" y="160734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Куча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1613" y="2351432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 Сохранение нового </a:t>
            </a:r>
          </a:p>
          <a:p>
            <a:r>
              <a:rPr lang="ru-RU" dirty="0"/>
              <a:t>значения в кучу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4666594" y="2000894"/>
            <a:ext cx="2385847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= 3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81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/>
      <p:bldP spid="16" grpId="0" animBg="1"/>
      <p:bldP spid="17" grpId="0" animBg="1"/>
      <p:bldP spid="22" grpId="0"/>
      <p:bldP spid="24" grpId="0" animBg="1"/>
      <p:bldP spid="25" grpId="0" animBg="1"/>
      <p:bldP spid="26" grpId="0"/>
      <p:bldP spid="33" grpId="0"/>
      <p:bldP spid="34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3628" y="430924"/>
            <a:ext cx="8911687" cy="74623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Примитивы синхронизации и критическая секция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9915" y="1986455"/>
            <a:ext cx="8915400" cy="2102069"/>
          </a:xfrm>
        </p:spPr>
        <p:txBody>
          <a:bodyPr/>
          <a:lstStyle/>
          <a:p>
            <a:r>
              <a:rPr lang="ru-RU" dirty="0" err="1"/>
              <a:t>Мютекс</a:t>
            </a:r>
            <a:endParaRPr lang="ru-RU" dirty="0"/>
          </a:p>
          <a:p>
            <a:r>
              <a:rPr lang="ru-RU" dirty="0"/>
              <a:t>Семафор</a:t>
            </a:r>
          </a:p>
          <a:p>
            <a:r>
              <a:rPr lang="ru-RU" dirty="0"/>
              <a:t>И т.д.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ДЗ =)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9915" y="4162102"/>
            <a:ext cx="918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b="1" dirty="0"/>
              <a:t>Критическая секция</a:t>
            </a:r>
            <a:r>
              <a:rPr lang="ru-RU" dirty="0"/>
              <a:t> – это участок исполняемого кода программы, в котором производится доступ к общему ресурсу, который не должен быть одновременно использован более чем одним потоком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77578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8113" y="543208"/>
            <a:ext cx="8911687" cy="724277"/>
          </a:xfrm>
        </p:spPr>
        <p:txBody>
          <a:bodyPr/>
          <a:lstStyle/>
          <a:p>
            <a:r>
              <a:rPr lang="ru-RU" dirty="0" err="1"/>
              <a:t>Дедлок</a:t>
            </a:r>
            <a:r>
              <a:rPr lang="ru-RU" dirty="0"/>
              <a:t> (взаимная блокировка)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48935"/>
              </p:ext>
            </p:extLst>
          </p:nvPr>
        </p:nvGraphicFramePr>
        <p:xfrm>
          <a:off x="1050123" y="2008436"/>
          <a:ext cx="9639678" cy="1828800"/>
        </p:xfrm>
        <a:graphic>
          <a:graphicData uri="http://schemas.openxmlformats.org/drawingml/2006/table">
            <a:tbl>
              <a:tblPr/>
              <a:tblGrid>
                <a:gridCol w="80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5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Шаг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Поток</a:t>
                      </a:r>
                      <a:r>
                        <a:rPr lang="ru-RU" baseline="0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Поток 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Хочет захватить A и B, начинает с 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Хочет захватить A и B, начинает с 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Захватывает ресурс </a:t>
                      </a:r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Захватывает ресурс </a:t>
                      </a:r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Ожидает освобождения ресурса </a:t>
                      </a:r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Ожидает освобождения ресурса </a:t>
                      </a:r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Взаимная блокировка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51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adlock | Пикабу">
            <a:extLst>
              <a:ext uri="{FF2B5EF4-FFF2-40B4-BE49-F238E27FC236}">
                <a16:creationId xmlns:a16="http://schemas.microsoft.com/office/drawing/2014/main" id="{8D9FB071-D8F7-4A14-A3B3-8AF0210EB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0"/>
            <a:ext cx="514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9805" y="561749"/>
            <a:ext cx="10432195" cy="731023"/>
          </a:xfrm>
        </p:spPr>
        <p:txBody>
          <a:bodyPr>
            <a:noAutofit/>
          </a:bodyPr>
          <a:lstStyle/>
          <a:p>
            <a:r>
              <a:rPr lang="ru-RU" sz="3200" dirty="0" err="1"/>
              <a:t>Конкурентность</a:t>
            </a:r>
            <a:r>
              <a:rPr lang="ru-RU" sz="3200" dirty="0"/>
              <a:t> (</a:t>
            </a:r>
            <a:r>
              <a:rPr lang="en-US" sz="3200" dirty="0"/>
              <a:t>concurrency</a:t>
            </a:r>
            <a:r>
              <a:rPr lang="ru-RU" sz="3200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1544" y="1986456"/>
            <a:ext cx="10432557" cy="1030013"/>
          </a:xfrm>
        </p:spPr>
        <p:txBody>
          <a:bodyPr/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Конкурентное (</a:t>
            </a:r>
            <a:r>
              <a:rPr lang="ru-RU" b="1" dirty="0" err="1">
                <a:solidFill>
                  <a:schemeClr val="tx1"/>
                </a:solidFill>
              </a:rPr>
              <a:t>concurrency</a:t>
            </a:r>
            <a:r>
              <a:rPr lang="ru-RU" b="1" dirty="0">
                <a:solidFill>
                  <a:schemeClr val="tx1"/>
                </a:solidFill>
              </a:rPr>
              <a:t>) исполнение </a:t>
            </a:r>
            <a:r>
              <a:rPr lang="ru-RU" dirty="0">
                <a:solidFill>
                  <a:schemeClr val="tx1"/>
                </a:solidFill>
              </a:rPr>
              <a:t>- это наиболее общий термин, который говорит, что одновременно выполняется более одной задачи. Данный термин не говорит о том, каким образом эта </a:t>
            </a:r>
            <a:r>
              <a:rPr lang="ru-RU" dirty="0" err="1">
                <a:solidFill>
                  <a:schemeClr val="tx1"/>
                </a:solidFill>
              </a:rPr>
              <a:t>конкурентность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будет получена.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5936" y="4408355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Одноядерный</a:t>
            </a:r>
          </a:p>
          <a:p>
            <a:pPr algn="ctr"/>
            <a:r>
              <a:rPr lang="ru-RU" dirty="0"/>
              <a:t>процессор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564826" y="4710895"/>
            <a:ext cx="5432031" cy="2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97306" y="406829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*П - поток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94236" y="4529959"/>
            <a:ext cx="63062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П-1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503684" y="4529959"/>
            <a:ext cx="63062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П-2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213132" y="4529959"/>
            <a:ext cx="63062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П-1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22580" y="4529959"/>
            <a:ext cx="63062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П-3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32028" y="4529959"/>
            <a:ext cx="63062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П-1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341476" y="4529959"/>
            <a:ext cx="63062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П-2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050924" y="4529959"/>
            <a:ext cx="63062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П-3</a:t>
            </a:r>
          </a:p>
        </p:txBody>
      </p:sp>
    </p:spTree>
    <p:extLst>
      <p:ext uri="{BB962C8B-B14F-4D97-AF65-F5344CB8AC3E}">
        <p14:creationId xmlns:p14="http://schemas.microsoft.com/office/powerpoint/2010/main" val="39145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3628" y="546539"/>
            <a:ext cx="8911687" cy="725213"/>
          </a:xfrm>
        </p:spPr>
        <p:txBody>
          <a:bodyPr>
            <a:normAutofit/>
          </a:bodyPr>
          <a:lstStyle/>
          <a:p>
            <a:r>
              <a:rPr lang="ru-RU" dirty="0"/>
              <a:t>Параллельность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4702" y="1965434"/>
            <a:ext cx="9361050" cy="1442940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dirty="0">
                <a:solidFill>
                  <a:schemeClr val="tx1"/>
                </a:solidFill>
              </a:rPr>
              <a:t>Параллельное (</a:t>
            </a:r>
            <a:r>
              <a:rPr lang="ru-RU" b="1" dirty="0" err="1">
                <a:solidFill>
                  <a:schemeClr val="tx1"/>
                </a:solidFill>
              </a:rPr>
              <a:t>parallel</a:t>
            </a:r>
            <a:r>
              <a:rPr lang="ru-RU" b="1" dirty="0">
                <a:solidFill>
                  <a:schemeClr val="tx1"/>
                </a:solidFill>
              </a:rPr>
              <a:t>) исполнение</a:t>
            </a:r>
            <a:r>
              <a:rPr lang="ru-RU" dirty="0">
                <a:solidFill>
                  <a:schemeClr val="tx1"/>
                </a:solidFill>
              </a:rPr>
              <a:t> - подразумевает наличие более одного вычислительного устройства, например, несколько процессоров или несколько ядер, которые будут одновременно выполнять несколько задач.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1826" y="426346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1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3480743" y="4448132"/>
            <a:ext cx="5432031" cy="2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710153" y="4267196"/>
            <a:ext cx="479271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1826" y="476796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2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3480743" y="4952630"/>
            <a:ext cx="5432031" cy="2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710153" y="4771694"/>
            <a:ext cx="479271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1826" y="52529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3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3480743" y="5437576"/>
            <a:ext cx="5432031" cy="2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710153" y="5256640"/>
            <a:ext cx="233329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1826" y="573638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Ядро 4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3480743" y="5921054"/>
            <a:ext cx="5432031" cy="2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169572" y="5248389"/>
            <a:ext cx="233329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5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710153" y="5757014"/>
            <a:ext cx="479271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4</a:t>
            </a:r>
          </a:p>
        </p:txBody>
      </p:sp>
    </p:spTree>
    <p:extLst>
      <p:ext uri="{BB962C8B-B14F-4D97-AF65-F5344CB8AC3E}">
        <p14:creationId xmlns:p14="http://schemas.microsoft.com/office/powerpoint/2010/main" val="36213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4" grpId="0"/>
      <p:bldP spid="16" grpId="0" animBg="1"/>
      <p:bldP spid="17" grpId="0"/>
      <p:bldP spid="19" grpId="0" animBg="1"/>
      <p:bldP spid="20" grpId="0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1005</TotalTime>
  <Words>614</Words>
  <Application>Microsoft Office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Century Gothic (Body)</vt:lpstr>
      <vt:lpstr>Symbol</vt:lpstr>
      <vt:lpstr>Wingdings 3</vt:lpstr>
      <vt:lpstr>Легкий дым</vt:lpstr>
      <vt:lpstr>Многопоточность и асинхронность</vt:lpstr>
      <vt:lpstr>Многопоточность</vt:lpstr>
      <vt:lpstr>Пример многопоточного решения</vt:lpstr>
      <vt:lpstr>Гонка потоков</vt:lpstr>
      <vt:lpstr>Примитивы синхронизации и критическая секция</vt:lpstr>
      <vt:lpstr>Дедлок (взаимная блокировка)</vt:lpstr>
      <vt:lpstr>PowerPoint Presentation</vt:lpstr>
      <vt:lpstr>Конкурентность (concurrency)</vt:lpstr>
      <vt:lpstr>Параллельность</vt:lpstr>
      <vt:lpstr>Синхронные операции</vt:lpstr>
      <vt:lpstr>CPU зависимые операции I/O зависимые операции</vt:lpstr>
      <vt:lpstr>Пример синхронной операции</vt:lpstr>
      <vt:lpstr>Асинхронные операции</vt:lpstr>
      <vt:lpstr>Пример асинхронной операции</vt:lpstr>
      <vt:lpstr>Асинхронность в Python </vt:lpstr>
      <vt:lpstr>Итоги</vt:lpstr>
      <vt:lpstr>Спасибо . Ваши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Параллельность и асинхронность</dc:title>
  <dc:creator>Учетная запись Майкрософт</dc:creator>
  <cp:lastModifiedBy>Игорь Мамушин</cp:lastModifiedBy>
  <cp:revision>28</cp:revision>
  <dcterms:created xsi:type="dcterms:W3CDTF">2021-09-27T08:54:37Z</dcterms:created>
  <dcterms:modified xsi:type="dcterms:W3CDTF">2021-10-01T12:43:27Z</dcterms:modified>
</cp:coreProperties>
</file>