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735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3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4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1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4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datki.gov.pl/polski-lad/kwota-wolna-polski-lad/kalkulator-wynagrodzen-polski-l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Textured rainbow painted background">
            <a:extLst>
              <a:ext uri="{FF2B5EF4-FFF2-40B4-BE49-F238E27FC236}">
                <a16:creationId xmlns:a16="http://schemas.microsoft.com/office/drawing/2014/main" id="{CBDF2C1A-A8D5-4DE4-B31B-D259E0CA3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23" r="-1" b="12087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754E2-DE71-4508-B0C2-A148E6B1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ru-RU" sz="4800">
                <a:solidFill>
                  <a:srgbClr val="EBEBEB"/>
                </a:solidFill>
              </a:rPr>
              <a:t>Особенности </a:t>
            </a:r>
            <a:r>
              <a:rPr lang="pl-PL" sz="4800">
                <a:solidFill>
                  <a:srgbClr val="EBEBEB"/>
                </a:solidFill>
              </a:rPr>
              <a:t>IT</a:t>
            </a:r>
            <a:r>
              <a:rPr lang="ru-RU" sz="4800">
                <a:solidFill>
                  <a:srgbClr val="EBEBEB"/>
                </a:solidFill>
              </a:rPr>
              <a:t> в Польше</a:t>
            </a:r>
            <a:endParaRPr lang="en-US" sz="48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6A9CF-4C31-4488-B62C-91FDA0F59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2">
                    <a:lumMod val="40000"/>
                    <a:lumOff val="60000"/>
                  </a:schemeClr>
                </a:solidFill>
              </a:rPr>
              <a:t>На личном опыте докладчика </a:t>
            </a:r>
            <a:r>
              <a:rPr lang="ru-RU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4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C04D-3046-4AD5-AA14-9816A5C91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083"/>
            <a:ext cx="9144000" cy="157721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Как узаконить отношения с Польшей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A270D-ABA5-4BD9-9879-8339AB2FF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0591"/>
            <a:ext cx="9144000" cy="3177209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ВНЖ (</a:t>
            </a:r>
            <a:r>
              <a:rPr lang="pl-PL" dirty="0">
                <a:solidFill>
                  <a:schemeClr val="bg1"/>
                </a:solidFill>
              </a:rPr>
              <a:t>karta pobytu) </a:t>
            </a:r>
            <a:r>
              <a:rPr lang="ru-RU" dirty="0">
                <a:solidFill>
                  <a:schemeClr val="bg1"/>
                </a:solidFill>
              </a:rPr>
              <a:t>от работодателя. Дается на тот же срок, что и контракт, поэтому лучше настаивать на постоянном контракте как можно скорее.</a:t>
            </a: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ПМЖ </a:t>
            </a:r>
            <a:r>
              <a:rPr lang="pl-PL" dirty="0">
                <a:solidFill>
                  <a:schemeClr val="bg1"/>
                </a:solidFill>
              </a:rPr>
              <a:t>(karta rezydenta UE) – </a:t>
            </a:r>
            <a:r>
              <a:rPr lang="ru-RU" dirty="0">
                <a:solidFill>
                  <a:schemeClr val="bg1"/>
                </a:solidFill>
              </a:rPr>
              <a:t>через 5 лет на ВНЖ</a:t>
            </a: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Гражданство – через 3 года на ПМЖ.</a:t>
            </a:r>
            <a:endParaRPr lang="pl-PL" dirty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pl-PL" dirty="0">
                <a:solidFill>
                  <a:schemeClr val="bg1"/>
                </a:solidFill>
              </a:rPr>
              <a:t>Blue Card (</a:t>
            </a:r>
            <a:r>
              <a:rPr lang="en-US" b="1" i="0" dirty="0">
                <a:solidFill>
                  <a:schemeClr val="bg1"/>
                </a:solidFill>
                <a:effectLst/>
                <a:latin typeface="Roboto-Bold"/>
              </a:rPr>
              <a:t>7377,26 PLN</a:t>
            </a:r>
            <a:r>
              <a:rPr lang="pl-PL" b="1" i="0" dirty="0">
                <a:solidFill>
                  <a:schemeClr val="bg1"/>
                </a:solidFill>
                <a:effectLst/>
                <a:latin typeface="Roboto-Bold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1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9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0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2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4EC3-A172-4059-9604-BB5A3D16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Плюшки</a:t>
            </a:r>
          </a:p>
        </p:txBody>
      </p:sp>
      <p:sp>
        <p:nvSpPr>
          <p:cNvPr id="103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Najciekawsze benefity oferowane przez firmy IT - Najciekawsze benefity oferowane przez firmy IT">
            <a:extLst>
              <a:ext uri="{FF2B5EF4-FFF2-40B4-BE49-F238E27FC236}">
                <a16:creationId xmlns:a16="http://schemas.microsoft.com/office/drawing/2014/main" id="{172C49F5-1038-4333-8692-E6E4E33444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816" y="209641"/>
            <a:ext cx="5418410" cy="66483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768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CC8D-8C11-4464-87A3-469835CC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Налоги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8C43-0016-4F5B-BEB9-42792520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https://www.podatki.gov.pl/polski-lad/kwota-wolna-polski-lad/kalkulator-wynagrodzen-polski-lad/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55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86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Roboto-Bold</vt:lpstr>
      <vt:lpstr>Wingdings 3</vt:lpstr>
      <vt:lpstr>Ion</vt:lpstr>
      <vt:lpstr>Особенности IT в Польше</vt:lpstr>
      <vt:lpstr>Как узаконить отношения с Польшей</vt:lpstr>
      <vt:lpstr>Плюшки</vt:lpstr>
      <vt:lpstr>Налоги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IT в Польше</dc:title>
  <dc:creator>Chukhvicheva, Julia</dc:creator>
  <cp:lastModifiedBy>Chukhvicheva, Julia</cp:lastModifiedBy>
  <cp:revision>3</cp:revision>
  <dcterms:created xsi:type="dcterms:W3CDTF">2021-09-10T11:43:55Z</dcterms:created>
  <dcterms:modified xsi:type="dcterms:W3CDTF">2021-09-10T12:00:13Z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2021-09-10T11:43:55Z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dc77a773-5558-437f-af48-308d8b26891f</vt:lpwstr>
  </property>
  <property fmtid="{D5CDD505-2E9C-101B-9397-08002B2CF9AE}" pid="8" name="MSIP_Label_e463cba9-5f6c-478d-9329-7b2295e4e8ed_ContentBits">
    <vt:lpwstr>0</vt:lpwstr>
  </property>
</Properties>
</file>